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CEEC6-D31C-F21D-51EC-7842CA0FECC0}" v="205" dt="2024-09-13T12:47:27.723"/>
    <p1510:client id="{5FBFE35F-A770-0D4E-E780-13C0D4432F8C}" v="3" dt="2024-09-13T08:50:0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5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36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9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01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0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41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5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2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2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Corso di Python</a:t>
            </a:r>
            <a:r>
              <a:rPr lang="it-IT">
                <a:ea typeface="+mj-lt"/>
                <a:cs typeface="+mj-lt"/>
              </a:rPr>
              <a:t> 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Dalla </a:t>
            </a:r>
            <a:r>
              <a:rPr lang="de-DE" dirty="0" err="1">
                <a:ea typeface="+mn-lt"/>
                <a:cs typeface="+mn-lt"/>
              </a:rPr>
              <a:t>sintassi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all'uso</a:t>
            </a:r>
            <a:r>
              <a:rPr lang="de-DE" dirty="0">
                <a:ea typeface="+mn-lt"/>
                <a:cs typeface="+mn-lt"/>
              </a:rPr>
              <a:t> di </a:t>
            </a:r>
            <a:r>
              <a:rPr lang="de-DE" dirty="0" err="1">
                <a:ea typeface="+mn-lt"/>
                <a:cs typeface="+mn-lt"/>
              </a:rPr>
              <a:t>librerie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avanzate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9FAC2-2798-23CF-606E-65D83EA7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Modulo 3: Funzioni e gestione degli errori</a:t>
            </a:r>
            <a:endParaRPr lang="it-IT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C2968-9343-3BEF-BBB2-008019CD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Gestione delle eccezioni</a:t>
            </a:r>
            <a:endParaRPr lang="it-IT" dirty="0"/>
          </a:p>
          <a:p>
            <a:pPr lvl="1"/>
            <a:r>
              <a:rPr lang="it-IT" sz="1800" dirty="0">
                <a:ea typeface="+mn-lt"/>
                <a:cs typeface="+mn-lt"/>
              </a:rPr>
              <a:t>Uso di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try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except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</a:rPr>
              <a:t>finally</a:t>
            </a:r>
            <a:r>
              <a:rPr lang="it-IT" sz="1800" dirty="0">
                <a:ea typeface="+mn-lt"/>
                <a:cs typeface="+mn-lt"/>
              </a:rPr>
              <a:t> per gestire errori.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>
                <a:ea typeface="+mn-lt"/>
                <a:cs typeface="+mn-lt"/>
              </a:rPr>
              <a:t>Alzare eccezioni con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raise</a:t>
            </a:r>
            <a:r>
              <a:rPr lang="it-IT" sz="1800" dirty="0">
                <a:ea typeface="+mn-lt"/>
                <a:cs typeface="+mn-lt"/>
              </a:rPr>
              <a:t> e definire eccezioni personalizzate.</a:t>
            </a:r>
            <a:endParaRPr lang="it-IT" dirty="0">
              <a:ea typeface="+mn-lt"/>
              <a:cs typeface="+mn-lt"/>
            </a:endParaRPr>
          </a:p>
          <a:p>
            <a:endParaRPr lang="it-IT" sz="1800" b="1" dirty="0">
              <a:ea typeface="+mn-lt"/>
              <a:cs typeface="+mn-lt"/>
            </a:endParaRP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986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9FAC2-2798-23CF-606E-65D83EA7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Modulo 3: Funzioni e gestione degli errori</a:t>
            </a:r>
            <a:endParaRPr lang="it-IT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C2968-9343-3BEF-BBB2-008019CD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>
                <a:ea typeface="+mn-lt"/>
                <a:cs typeface="+mn-lt"/>
              </a:rPr>
              <a:t>Espressioni lambda</a:t>
            </a:r>
            <a:endParaRPr lang="it-IT">
              <a:ea typeface="+mn-lt"/>
              <a:cs typeface="+mn-lt"/>
            </a:endParaRPr>
          </a:p>
          <a:p>
            <a:pPr lvl="1"/>
            <a:r>
              <a:rPr lang="it-IT">
                <a:ea typeface="+mn-lt"/>
                <a:cs typeface="+mn-lt"/>
              </a:rPr>
              <a:t>Funzioni </a:t>
            </a:r>
            <a:r>
              <a:rPr lang="it-IT" sz="1800">
                <a:ea typeface="+mn-lt"/>
                <a:cs typeface="+mn-lt"/>
              </a:rPr>
              <a:t>anonime:</a:t>
            </a:r>
            <a:endParaRPr lang="it-IT"/>
          </a:p>
          <a:p>
            <a:pPr lvl="2"/>
            <a:r>
              <a:rPr lang="it-IT" sz="1800">
                <a:ea typeface="+mn-lt"/>
                <a:cs typeface="+mn-lt"/>
              </a:rPr>
              <a:t>Sintassi: </a:t>
            </a:r>
            <a:r>
              <a:rPr lang="it-IT" sz="1800">
                <a:latin typeface="Consolas"/>
                <a:ea typeface="+mn-lt"/>
                <a:cs typeface="+mn-lt"/>
              </a:rPr>
              <a:t>lambda arg1, </a:t>
            </a:r>
            <a:r>
              <a:rPr lang="it-IT" sz="1800">
                <a:latin typeface="Consolas"/>
              </a:rPr>
              <a:t>arg2: </a:t>
            </a:r>
            <a:r>
              <a:rPr lang="it-IT" sz="1800">
                <a:latin typeface="Consolas"/>
                <a:ea typeface="+mn-lt"/>
                <a:cs typeface="+mn-lt"/>
              </a:rPr>
              <a:t>espressione</a:t>
            </a:r>
            <a:r>
              <a:rPr lang="it-IT" sz="1800">
                <a:ea typeface="+mn-lt"/>
                <a:cs typeface="+mn-lt"/>
              </a:rPr>
              <a:t>.</a:t>
            </a:r>
          </a:p>
          <a:p>
            <a:pPr lvl="2"/>
            <a:r>
              <a:rPr lang="it-IT" sz="1800">
                <a:ea typeface="+mn-lt"/>
                <a:cs typeface="+mn-lt"/>
              </a:rPr>
              <a:t>Utilizzo nelle funzioni </a:t>
            </a:r>
            <a:r>
              <a:rPr lang="it-IT" sz="1800" err="1">
                <a:latin typeface="Consolas"/>
                <a:ea typeface="+mn-lt"/>
                <a:cs typeface="+mn-lt"/>
              </a:rPr>
              <a:t>map</a:t>
            </a:r>
            <a:r>
              <a:rPr lang="it-IT" sz="1800">
                <a:latin typeface="Consolas"/>
                <a:ea typeface="+mn-lt"/>
                <a:cs typeface="+mn-lt"/>
              </a:rPr>
              <a:t>()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filter()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reduce()</a:t>
            </a:r>
            <a:r>
              <a:rPr lang="it-IT" sz="1800">
                <a:ea typeface="+mn-lt"/>
                <a:cs typeface="+mn-lt"/>
              </a:rPr>
              <a:t>.</a:t>
            </a:r>
            <a:endParaRPr lang="it-IT"/>
          </a:p>
          <a:p>
            <a:pPr lvl="1"/>
            <a:r>
              <a:rPr lang="it-IT" sz="1800">
                <a:ea typeface="+mn-lt"/>
                <a:cs typeface="+mn-lt"/>
              </a:rPr>
              <a:t>Vantaggi e svantaggi rispetto alle funzioni definite con </a:t>
            </a:r>
            <a:r>
              <a:rPr lang="it-IT" sz="1800" err="1">
                <a:latin typeface="Consolas"/>
                <a:ea typeface="+mn-lt"/>
                <a:cs typeface="+mn-lt"/>
              </a:rPr>
              <a:t>def</a:t>
            </a:r>
            <a:r>
              <a:rPr lang="it-IT" sz="1800">
                <a:ea typeface="+mn-lt"/>
                <a:cs typeface="+mn-lt"/>
              </a:rPr>
              <a:t>.</a:t>
            </a: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101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4: Programmazione ad oggetti (OOP)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Introduzione alla OOP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Concetti base di OOP: classe, oggetto, incapsulamento, ereditarietà, polimorfismo.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Vantaggi dell'OOP per la modularità e la riusabilità del codice.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961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4: Programmazione ad oggetti (OOP)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Creare classi e oggetti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dirty="0">
                <a:ea typeface="+mn-lt"/>
                <a:cs typeface="+mn-lt"/>
              </a:rPr>
              <a:t>Definizione</a:t>
            </a:r>
            <a:r>
              <a:rPr lang="it-IT" sz="1800" dirty="0">
                <a:ea typeface="+mn-lt"/>
                <a:cs typeface="+mn-lt"/>
              </a:rPr>
              <a:t> di una classe con </a:t>
            </a:r>
            <a:r>
              <a:rPr lang="it-IT" sz="1800" dirty="0">
                <a:latin typeface="Consolas"/>
                <a:ea typeface="+mn-lt"/>
                <a:cs typeface="+mn-lt"/>
              </a:rPr>
              <a:t>class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NomeClasse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sz="1800" dirty="0">
                <a:ea typeface="+mn-lt"/>
                <a:cs typeface="+mn-lt"/>
              </a:rPr>
              <a:t>Attributi di istanza e metodi di una classe.</a:t>
            </a:r>
          </a:p>
          <a:p>
            <a:pPr lvl="1"/>
            <a:r>
              <a:rPr lang="it-IT" sz="1800" dirty="0">
                <a:ea typeface="+mn-lt"/>
                <a:cs typeface="+mn-lt"/>
              </a:rPr>
              <a:t>Il metodo costruttore 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init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>
                <a:ea typeface="+mn-lt"/>
                <a:cs typeface="+mn-lt"/>
              </a:rPr>
              <a:t> e il ciclo di vita degli oggetti.</a:t>
            </a:r>
          </a:p>
          <a:p>
            <a:pPr marL="457200" lvl="1" indent="0">
              <a:buNone/>
            </a:pPr>
            <a:endParaRPr lang="it-IT" sz="1800" dirty="0"/>
          </a:p>
          <a:p>
            <a:endParaRPr lang="it-IT" sz="18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05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4: Programmazione ad oggetti (OOP)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Ereditarietà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>
                <a:ea typeface="+mn-lt"/>
                <a:cs typeface="+mn-lt"/>
              </a:rPr>
              <a:t>Definizione di classi figlie e concetto di </a:t>
            </a:r>
            <a:r>
              <a:rPr lang="it-IT" sz="1800" dirty="0" err="1">
                <a:ea typeface="+mn-lt"/>
                <a:cs typeface="+mn-lt"/>
              </a:rPr>
              <a:t>override</a:t>
            </a:r>
            <a:r>
              <a:rPr lang="it-IT" sz="1800" dirty="0">
                <a:ea typeface="+mn-lt"/>
                <a:cs typeface="+mn-lt"/>
              </a:rPr>
              <a:t> dei metodi.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>
                <a:ea typeface="+mn-lt"/>
                <a:cs typeface="+mn-lt"/>
              </a:rPr>
              <a:t>Uso di </a:t>
            </a:r>
            <a:r>
              <a:rPr lang="it-IT" sz="1800" dirty="0">
                <a:latin typeface="Consolas"/>
                <a:ea typeface="+mn-lt"/>
                <a:cs typeface="+mn-lt"/>
              </a:rPr>
              <a:t>super()</a:t>
            </a:r>
            <a:r>
              <a:rPr lang="it-IT" sz="1800" dirty="0">
                <a:ea typeface="+mn-lt"/>
                <a:cs typeface="+mn-lt"/>
              </a:rPr>
              <a:t> per accedere ai metodi e attributi della classe genitore.</a:t>
            </a:r>
            <a:endParaRPr lang="it-IT" dirty="0">
              <a:ea typeface="+mn-lt"/>
              <a:cs typeface="+mn-lt"/>
            </a:endParaRPr>
          </a:p>
          <a:p>
            <a:endParaRPr lang="it-IT" sz="1800" b="1" dirty="0">
              <a:ea typeface="+mn-lt"/>
              <a:cs typeface="+mn-lt"/>
            </a:endParaRP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552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4: Programmazione ad oggetti (OOP)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Polimorfismo </a:t>
            </a:r>
            <a:r>
              <a:rPr lang="it-IT" sz="1800" b="1" dirty="0">
                <a:ea typeface="+mn-lt"/>
                <a:cs typeface="+mn-lt"/>
              </a:rPr>
              <a:t>e </a:t>
            </a:r>
            <a:r>
              <a:rPr lang="it-IT" b="1" dirty="0">
                <a:ea typeface="+mn-lt"/>
                <a:cs typeface="+mn-lt"/>
              </a:rPr>
              <a:t>incapsulamento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>
                <a:ea typeface="+mn-lt"/>
                <a:cs typeface="+mn-lt"/>
              </a:rPr>
              <a:t>Polimorfismo in Python: metodi con lo stesso nome che funzionano in contesti diversi.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>
                <a:ea typeface="+mn-lt"/>
                <a:cs typeface="+mn-lt"/>
              </a:rPr>
              <a:t>Incapsulamento con attributi </a:t>
            </a:r>
            <a:r>
              <a:rPr lang="it-IT" sz="1800" dirty="0">
                <a:latin typeface="Consolas"/>
                <a:ea typeface="+mn-lt"/>
                <a:cs typeface="+mn-lt"/>
              </a:rPr>
              <a:t>public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protected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private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sz="1800" b="1" dirty="0">
              <a:ea typeface="+mn-lt"/>
              <a:cs typeface="+mn-lt"/>
            </a:endParaRP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36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4: Programmazione ad oggetti (OOP)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Metodi speciali </a:t>
            </a:r>
            <a:r>
              <a:rPr lang="it-IT" sz="1800" b="1" dirty="0">
                <a:ea typeface="+mn-lt"/>
                <a:cs typeface="+mn-lt"/>
              </a:rPr>
              <a:t>e </a:t>
            </a:r>
            <a:r>
              <a:rPr lang="it-IT" b="1" dirty="0">
                <a:ea typeface="+mn-lt"/>
                <a:cs typeface="+mn-lt"/>
              </a:rPr>
              <a:t>operatori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>
                <a:ea typeface="+mn-lt"/>
                <a:cs typeface="+mn-lt"/>
              </a:rPr>
              <a:t>Metodi magici come 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str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repr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add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len</a:t>
            </a:r>
            <a:r>
              <a:rPr lang="it-IT" sz="1800" dirty="0">
                <a:latin typeface="Consolas"/>
                <a:ea typeface="+mn-lt"/>
                <a:cs typeface="+mn-lt"/>
              </a:rPr>
              <a:t>__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 err="1">
                <a:ea typeface="+mn-lt"/>
                <a:cs typeface="+mn-lt"/>
              </a:rPr>
              <a:t>Overloading</a:t>
            </a:r>
            <a:r>
              <a:rPr lang="it-IT" sz="1800" dirty="0">
                <a:ea typeface="+mn-lt"/>
                <a:cs typeface="+mn-lt"/>
              </a:rPr>
              <a:t> degli operatori per creare oggetti più espressivi.</a:t>
            </a:r>
            <a:endParaRPr lang="it-IT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sz="1800" b="1" dirty="0">
              <a:ea typeface="+mn-lt"/>
              <a:cs typeface="+mn-lt"/>
            </a:endParaRP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479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5: Manipolazione dei dati con librerie comuni</a:t>
            </a:r>
            <a:endParaRPr lang="it-IT" dirty="0"/>
          </a:p>
          <a:p>
            <a:endParaRPr lang="it-IT" b="1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893"/>
            <a:ext cx="8596668" cy="51443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it-IT" b="1" dirty="0">
                <a:ea typeface="+mn-lt"/>
                <a:cs typeface="+mn-lt"/>
              </a:rPr>
              <a:t>Introduzione a </a:t>
            </a:r>
            <a:r>
              <a:rPr lang="it-IT" dirty="0" err="1">
                <a:latin typeface="Consolas"/>
                <a:ea typeface="+mn-lt"/>
                <a:cs typeface="+mn-lt"/>
              </a:rPr>
              <a:t>NumPy</a:t>
            </a:r>
            <a:endParaRPr lang="it-IT" dirty="0" err="1">
              <a:ea typeface="+mn-lt"/>
              <a:cs typeface="+mn-lt"/>
            </a:endParaRPr>
          </a:p>
          <a:p>
            <a:pPr lvl="1"/>
            <a:r>
              <a:rPr lang="it-IT" b="1" dirty="0">
                <a:ea typeface="+mn-lt"/>
                <a:cs typeface="+mn-lt"/>
              </a:rPr>
              <a:t>Cos'è </a:t>
            </a:r>
            <a:r>
              <a:rPr lang="it-IT" b="1" dirty="0" err="1">
                <a:ea typeface="+mn-lt"/>
                <a:cs typeface="+mn-lt"/>
              </a:rPr>
              <a:t>NumPy</a:t>
            </a:r>
            <a:r>
              <a:rPr lang="it-IT" b="1" dirty="0">
                <a:ea typeface="+mn-lt"/>
                <a:cs typeface="+mn-lt"/>
              </a:rPr>
              <a:t>?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Biblioteca fondamentale per il calcolo scientifico in Python.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Supporto per array multidimensionali, funzioni matematiche avanzate.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Array </a:t>
            </a:r>
            <a:r>
              <a:rPr lang="it-IT" sz="1800" b="1" dirty="0" err="1">
                <a:ea typeface="+mn-lt"/>
                <a:cs typeface="+mn-lt"/>
              </a:rPr>
              <a:t>NumPy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Differenza tra liste e array </a:t>
            </a:r>
            <a:r>
              <a:rPr lang="it-IT" sz="1800" dirty="0" err="1">
                <a:ea typeface="+mn-lt"/>
                <a:cs typeface="+mn-lt"/>
              </a:rPr>
              <a:t>NumPy</a:t>
            </a:r>
            <a:r>
              <a:rPr lang="it-IT" sz="1800" dirty="0">
                <a:ea typeface="+mn-lt"/>
                <a:cs typeface="+mn-lt"/>
              </a:rPr>
              <a:t>: prestazioni, memoria, operazioni vettoriali.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Creazione di array: </a:t>
            </a:r>
            <a:r>
              <a:rPr lang="it-IT" sz="1800" err="1">
                <a:latin typeface="Consolas"/>
                <a:ea typeface="+mn-lt"/>
                <a:cs typeface="+mn-lt"/>
              </a:rPr>
              <a:t>numpy.array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err="1">
                <a:latin typeface="Consolas"/>
                <a:ea typeface="+mn-lt"/>
                <a:cs typeface="+mn-lt"/>
              </a:rPr>
              <a:t>numpy.zeros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err="1">
                <a:latin typeface="Consolas"/>
                <a:ea typeface="+mn-lt"/>
                <a:cs typeface="+mn-lt"/>
              </a:rPr>
              <a:t>numpy.ones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err="1">
                <a:latin typeface="Consolas"/>
                <a:ea typeface="+mn-lt"/>
                <a:cs typeface="+mn-lt"/>
              </a:rPr>
              <a:t>numpy.arange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err="1">
                <a:latin typeface="Consolas"/>
                <a:ea typeface="+mn-lt"/>
                <a:cs typeface="+mn-lt"/>
              </a:rPr>
              <a:t>numpy.linspace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sz="1800" b="1" dirty="0">
                <a:ea typeface="+mn-lt"/>
                <a:cs typeface="+mn-lt"/>
              </a:rPr>
              <a:t>Indice e </a:t>
            </a:r>
            <a:r>
              <a:rPr lang="it-IT" sz="1800" b="1" dirty="0" err="1">
                <a:ea typeface="+mn-lt"/>
                <a:cs typeface="+mn-lt"/>
              </a:rPr>
              <a:t>slicing</a:t>
            </a:r>
            <a:r>
              <a:rPr lang="it-IT" sz="1800" dirty="0">
                <a:ea typeface="+mn-lt"/>
                <a:cs typeface="+mn-lt"/>
              </a:rPr>
              <a:t>: accedere, modificare elementi, sezionare array multidimensionali.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Operazioni sugli array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Operazioni matematiche vettoriali e matriciali: somma, sottrazione, prodotto.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Funzioni di aggregazione: </a:t>
            </a:r>
            <a:r>
              <a:rPr lang="it-IT" sz="1800" dirty="0">
                <a:latin typeface="Consolas"/>
                <a:ea typeface="+mn-lt"/>
                <a:cs typeface="+mn-lt"/>
              </a:rPr>
              <a:t>sum()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mean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max()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min()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std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sz="1800" b="1" dirty="0">
                <a:ea typeface="+mn-lt"/>
                <a:cs typeface="+mn-lt"/>
              </a:rPr>
              <a:t>Broadcasting</a:t>
            </a:r>
            <a:r>
              <a:rPr lang="it-IT" sz="1800" dirty="0">
                <a:ea typeface="+mn-lt"/>
                <a:cs typeface="+mn-lt"/>
              </a:rPr>
              <a:t>: come funziona e perché è utile.</a:t>
            </a:r>
            <a:endParaRPr lang="it-IT">
              <a:ea typeface="+mn-lt"/>
              <a:cs typeface="+mn-lt"/>
            </a:endParaRPr>
          </a:p>
          <a:p>
            <a:pPr lvl="1"/>
            <a:r>
              <a:rPr lang="it-IT" sz="1800" b="1" dirty="0">
                <a:ea typeface="+mn-lt"/>
                <a:cs typeface="+mn-lt"/>
              </a:rPr>
              <a:t>Manipolazione di array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b="1" dirty="0" err="1">
                <a:ea typeface="+mn-lt"/>
                <a:cs typeface="+mn-lt"/>
              </a:rPr>
              <a:t>Reshape</a:t>
            </a:r>
            <a:r>
              <a:rPr lang="it-IT" sz="1800" dirty="0">
                <a:ea typeface="+mn-lt"/>
                <a:cs typeface="+mn-lt"/>
              </a:rPr>
              <a:t> di array con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reshape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 e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ravel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Concatenazione e suddivisione di array (</a:t>
            </a:r>
            <a:r>
              <a:rPr lang="it-IT" sz="1800" dirty="0">
                <a:latin typeface="Consolas"/>
                <a:ea typeface="+mn-lt"/>
                <a:cs typeface="+mn-lt"/>
              </a:rPr>
              <a:t>concatenate()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split()</a:t>
            </a:r>
            <a:r>
              <a:rPr lang="it-IT" sz="1800" dirty="0">
                <a:ea typeface="+mn-lt"/>
                <a:cs typeface="+mn-lt"/>
              </a:rPr>
              <a:t>).</a:t>
            </a:r>
            <a:endParaRPr lang="it-IT" dirty="0"/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sz="1800" b="1" dirty="0">
              <a:ea typeface="+mn-lt"/>
              <a:cs typeface="+mn-lt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604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Modulo 5: Manipolazione dei dati con librerie comuni</a:t>
            </a:r>
            <a:endParaRPr lang="it-IT"/>
          </a:p>
          <a:p>
            <a:endParaRPr lang="it-IT" b="1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893"/>
            <a:ext cx="8596668" cy="513469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it-IT" b="1" dirty="0">
                <a:ea typeface="+mn-lt"/>
                <a:cs typeface="+mn-lt"/>
              </a:rPr>
              <a:t>Introduzione a </a:t>
            </a:r>
            <a:r>
              <a:rPr lang="it-IT" dirty="0" err="1">
                <a:latin typeface="Consolas"/>
                <a:ea typeface="+mn-lt"/>
                <a:cs typeface="+mn-lt"/>
              </a:rPr>
              <a:t>pandas</a:t>
            </a:r>
            <a:endParaRPr lang="it-IT" dirty="0" err="1">
              <a:ea typeface="+mn-lt"/>
              <a:cs typeface="+mn-lt"/>
            </a:endParaRPr>
          </a:p>
          <a:p>
            <a:pPr lvl="1"/>
            <a:r>
              <a:rPr lang="it-IT" sz="1800" b="1" dirty="0">
                <a:ea typeface="+mn-lt"/>
                <a:cs typeface="+mn-lt"/>
              </a:rPr>
              <a:t>Cos'è </a:t>
            </a:r>
            <a:r>
              <a:rPr lang="it-IT" sz="1800" b="1" dirty="0" err="1">
                <a:ea typeface="+mn-lt"/>
                <a:cs typeface="+mn-lt"/>
              </a:rPr>
              <a:t>pandas</a:t>
            </a:r>
            <a:r>
              <a:rPr lang="it-IT" sz="1800" b="1" dirty="0">
                <a:ea typeface="+mn-lt"/>
                <a:cs typeface="+mn-lt"/>
              </a:rPr>
              <a:t>?</a:t>
            </a:r>
            <a:endParaRPr lang="it-IT" sz="1800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Libreria potente per la manipolazione e l'analisi dei dati.</a:t>
            </a:r>
            <a:endParaRPr lang="it-IT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Strutture dati principali: </a:t>
            </a:r>
            <a:r>
              <a:rPr lang="it-IT" sz="1800" dirty="0">
                <a:latin typeface="Consolas"/>
                <a:ea typeface="+mn-lt"/>
                <a:cs typeface="+mn-lt"/>
              </a:rPr>
              <a:t>Series</a:t>
            </a:r>
            <a:r>
              <a:rPr lang="it-IT" sz="1800" dirty="0">
                <a:ea typeface="+mn-lt"/>
                <a:cs typeface="+mn-lt"/>
              </a:rPr>
              <a:t> e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DataFrame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b="1" dirty="0">
                <a:ea typeface="+mn-lt"/>
                <a:cs typeface="+mn-lt"/>
              </a:rPr>
              <a:t>Serie (</a:t>
            </a:r>
            <a:r>
              <a:rPr lang="it-IT" sz="1800" dirty="0">
                <a:latin typeface="Consolas"/>
                <a:ea typeface="+mn-lt"/>
                <a:cs typeface="+mn-lt"/>
              </a:rPr>
              <a:t>Series</a:t>
            </a:r>
            <a:r>
              <a:rPr lang="it-IT" sz="1800" b="1" dirty="0">
                <a:ea typeface="+mn-lt"/>
                <a:cs typeface="+mn-lt"/>
              </a:rPr>
              <a:t>)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Creare una </a:t>
            </a:r>
            <a:r>
              <a:rPr lang="it-IT" sz="1800" dirty="0">
                <a:latin typeface="Consolas"/>
                <a:ea typeface="+mn-lt"/>
                <a:cs typeface="+mn-lt"/>
              </a:rPr>
              <a:t>Series</a:t>
            </a:r>
            <a:r>
              <a:rPr lang="it-IT" sz="1800" dirty="0">
                <a:ea typeface="+mn-lt"/>
                <a:cs typeface="+mn-lt"/>
              </a:rPr>
              <a:t>: da liste, array, dizionari.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Operazioni su </a:t>
            </a:r>
            <a:r>
              <a:rPr lang="it-IT" sz="1800" dirty="0">
                <a:latin typeface="Consolas"/>
                <a:ea typeface="+mn-lt"/>
                <a:cs typeface="+mn-lt"/>
              </a:rPr>
              <a:t>Series</a:t>
            </a:r>
            <a:r>
              <a:rPr lang="it-IT" sz="1800" dirty="0">
                <a:ea typeface="+mn-lt"/>
                <a:cs typeface="+mn-lt"/>
              </a:rPr>
              <a:t>: </a:t>
            </a:r>
            <a:r>
              <a:rPr lang="it-IT" sz="1800" dirty="0" err="1">
                <a:ea typeface="+mn-lt"/>
                <a:cs typeface="+mn-lt"/>
              </a:rPr>
              <a:t>indexing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ea typeface="+mn-lt"/>
                <a:cs typeface="+mn-lt"/>
              </a:rPr>
              <a:t>slicing</a:t>
            </a:r>
            <a:r>
              <a:rPr lang="it-IT" sz="1800" dirty="0">
                <a:ea typeface="+mn-lt"/>
                <a:cs typeface="+mn-lt"/>
              </a:rPr>
              <a:t>, operazioni matematiche.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b="1" dirty="0" err="1">
                <a:ea typeface="+mn-lt"/>
                <a:cs typeface="+mn-lt"/>
              </a:rPr>
              <a:t>DataFrame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Creazione di un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DataFrame</a:t>
            </a:r>
            <a:r>
              <a:rPr lang="it-IT" sz="1800" dirty="0">
                <a:ea typeface="+mn-lt"/>
                <a:cs typeface="+mn-lt"/>
              </a:rPr>
              <a:t>: da file CSV, Excel, dizionari, liste di liste.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Accesso ai dati in un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DataFrame</a:t>
            </a:r>
            <a:r>
              <a:rPr lang="it-IT" sz="1800" dirty="0">
                <a:ea typeface="+mn-lt"/>
                <a:cs typeface="+mn-lt"/>
              </a:rPr>
              <a:t>: </a:t>
            </a:r>
            <a:r>
              <a:rPr lang="it-IT" sz="1800" dirty="0">
                <a:latin typeface="Consolas"/>
                <a:ea typeface="+mn-lt"/>
                <a:cs typeface="+mn-lt"/>
              </a:rPr>
              <a:t>.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loc</a:t>
            </a:r>
            <a:r>
              <a:rPr lang="it-IT" sz="1800" dirty="0">
                <a:latin typeface="Consolas"/>
                <a:ea typeface="+mn-lt"/>
                <a:cs typeface="+mn-lt"/>
              </a:rPr>
              <a:t>[]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.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iloc</a:t>
            </a:r>
            <a:r>
              <a:rPr lang="it-IT" sz="1800" dirty="0">
                <a:latin typeface="Consolas"/>
                <a:ea typeface="+mn-lt"/>
                <a:cs typeface="+mn-lt"/>
              </a:rPr>
              <a:t>[]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.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at</a:t>
            </a:r>
            <a:r>
              <a:rPr lang="it-IT" sz="1800" dirty="0">
                <a:latin typeface="Consolas"/>
                <a:ea typeface="+mn-lt"/>
                <a:cs typeface="+mn-lt"/>
              </a:rPr>
              <a:t>[]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.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iat</a:t>
            </a:r>
            <a:r>
              <a:rPr lang="it-IT" sz="1800" dirty="0">
                <a:latin typeface="Consolas"/>
                <a:ea typeface="+mn-lt"/>
                <a:cs typeface="+mn-lt"/>
              </a:rPr>
              <a:t>[]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Operazioni di base: aggiungere colonne, rinominare colonne, filtrare righe, ordinare.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b="1" dirty="0">
                <a:ea typeface="+mn-lt"/>
                <a:cs typeface="+mn-lt"/>
              </a:rPr>
              <a:t>Operazioni avanzate sui </a:t>
            </a:r>
            <a:r>
              <a:rPr lang="it-IT" sz="1800" b="1" dirty="0" err="1">
                <a:ea typeface="+mn-lt"/>
                <a:cs typeface="+mn-lt"/>
              </a:rPr>
              <a:t>DataFrame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Filtro e selezione di dati: condizioni multiple, uso di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isin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between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Aggregazione e raggruppamento: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groupby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agg()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pivot_table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Gestione dei dati mancanti: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isnull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dropna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fillna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Importazione ed esportazione di dati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Lettura di file CSV, Excel: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pd.read_csv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pd.read_excel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Salvataggio di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DataFrame</a:t>
            </a:r>
            <a:r>
              <a:rPr lang="it-IT" sz="1800" dirty="0">
                <a:ea typeface="+mn-lt"/>
                <a:cs typeface="+mn-lt"/>
              </a:rPr>
              <a:t>: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to_csv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to_excel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endParaRPr lang="it-IT" dirty="0">
              <a:latin typeface="Consolas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sz="1800" b="1" dirty="0">
              <a:ea typeface="+mn-lt"/>
              <a:cs typeface="+mn-lt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145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86895-4006-8A6D-3B72-1A77B01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Modulo 5: Manipolazione dei dati con librerie comuni</a:t>
            </a:r>
            <a:endParaRPr lang="it-IT"/>
          </a:p>
          <a:p>
            <a:endParaRPr lang="it-IT" b="1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8461E-5E11-D51B-9E2D-7800CA41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893"/>
            <a:ext cx="8596668" cy="51346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Visualizzazione dati con </a:t>
            </a:r>
            <a:r>
              <a:rPr lang="it-IT" dirty="0" err="1">
                <a:latin typeface="Consolas"/>
                <a:ea typeface="+mn-lt"/>
                <a:cs typeface="+mn-lt"/>
              </a:rPr>
              <a:t>matplotlib</a:t>
            </a:r>
            <a:r>
              <a:rPr lang="it-IT" b="1" dirty="0">
                <a:ea typeface="+mn-lt"/>
                <a:cs typeface="+mn-lt"/>
              </a:rPr>
              <a:t> e </a:t>
            </a:r>
            <a:r>
              <a:rPr lang="it-IT" dirty="0" err="1">
                <a:latin typeface="Consolas"/>
                <a:ea typeface="+mn-lt"/>
                <a:cs typeface="+mn-lt"/>
              </a:rPr>
              <a:t>seaborn</a:t>
            </a:r>
            <a:endParaRPr lang="it-IT" dirty="0" err="1">
              <a:ea typeface="+mn-lt"/>
              <a:cs typeface="+mn-lt"/>
            </a:endParaRPr>
          </a:p>
          <a:p>
            <a:pPr lvl="1"/>
            <a:r>
              <a:rPr lang="it-IT" sz="1800" b="1" dirty="0" err="1">
                <a:ea typeface="+mn-lt"/>
                <a:cs typeface="+mn-lt"/>
              </a:rPr>
              <a:t>matplotlib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Introduzione a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matplotlib</a:t>
            </a:r>
            <a:r>
              <a:rPr lang="it-IT" sz="1800" dirty="0">
                <a:ea typeface="+mn-lt"/>
                <a:cs typeface="+mn-lt"/>
              </a:rPr>
              <a:t>: creare grafici di base con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pyplot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Creare grafici a linee, </a:t>
            </a:r>
            <a:r>
              <a:rPr lang="it-IT" sz="1800" dirty="0" err="1">
                <a:ea typeface="+mn-lt"/>
                <a:cs typeface="+mn-lt"/>
              </a:rPr>
              <a:t>scatter</a:t>
            </a:r>
            <a:r>
              <a:rPr lang="it-IT" sz="1800" dirty="0">
                <a:ea typeface="+mn-lt"/>
                <a:cs typeface="+mn-lt"/>
              </a:rPr>
              <a:t> plot, istogrammi: </a:t>
            </a:r>
            <a:r>
              <a:rPr lang="it-IT" sz="1800" dirty="0">
                <a:latin typeface="Consolas"/>
                <a:ea typeface="+mn-lt"/>
                <a:cs typeface="+mn-lt"/>
              </a:rPr>
              <a:t>plot()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scatter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hist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Personalizzare grafici: titoli, etichette degli assi, legende.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Salvare i grafici in formato immagine (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savefig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).</a:t>
            </a:r>
            <a:endParaRPr lang="it-IT" dirty="0"/>
          </a:p>
          <a:p>
            <a:pPr lvl="1"/>
            <a:r>
              <a:rPr lang="it-IT" sz="1800" b="1" dirty="0" err="1">
                <a:ea typeface="+mn-lt"/>
                <a:cs typeface="+mn-lt"/>
              </a:rPr>
              <a:t>seaborn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Introduzione a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seaborn</a:t>
            </a:r>
            <a:r>
              <a:rPr lang="it-IT" sz="1800" dirty="0">
                <a:ea typeface="+mn-lt"/>
                <a:cs typeface="+mn-lt"/>
              </a:rPr>
              <a:t>: libreria di visualizzazione avanzata basata su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matplotlib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Grafici più complessi: grafici a barre, </a:t>
            </a:r>
            <a:r>
              <a:rPr lang="it-IT" sz="1800" dirty="0" err="1">
                <a:ea typeface="+mn-lt"/>
                <a:cs typeface="+mn-lt"/>
              </a:rPr>
              <a:t>boxplot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ea typeface="+mn-lt"/>
                <a:cs typeface="+mn-lt"/>
              </a:rPr>
              <a:t>heatmap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ea typeface="+mn-lt"/>
                <a:cs typeface="+mn-lt"/>
              </a:rPr>
              <a:t>pairplot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Grafici statistici per data science: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distplot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boxplot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heatmap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pairplot</a:t>
            </a:r>
            <a:r>
              <a:rPr lang="it-IT" sz="1800" dirty="0">
                <a:latin typeface="Consolas"/>
                <a:ea typeface="+mn-lt"/>
                <a:cs typeface="+mn-lt"/>
              </a:rPr>
              <a:t>()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endParaRPr lang="it-IT" dirty="0">
              <a:latin typeface="Consolas"/>
            </a:endParaRPr>
          </a:p>
          <a:p>
            <a:endParaRPr lang="it-IT" dirty="0">
              <a:latin typeface="Consolas"/>
            </a:endParaRPr>
          </a:p>
          <a:p>
            <a:pPr marL="0" indent="0">
              <a:buNone/>
            </a:pPr>
            <a:endParaRPr lang="it-IT" b="1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b="1" dirty="0">
              <a:ea typeface="+mn-lt"/>
              <a:cs typeface="+mn-lt"/>
            </a:endParaRPr>
          </a:p>
          <a:p>
            <a:endParaRPr lang="it-IT" sz="1800" b="1" dirty="0">
              <a:ea typeface="+mn-lt"/>
              <a:cs typeface="+mn-lt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98036-AD71-C6FD-7B06-48433640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1: Introduzione a Python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FF8EE-AB91-C71C-319B-DE3FC359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197"/>
            <a:ext cx="8596668" cy="5076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Cos'è Python e perché usarlo?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Storia di Python</a:t>
            </a:r>
            <a:r>
              <a:rPr lang="it-IT" dirty="0">
                <a:ea typeface="+mn-lt"/>
                <a:cs typeface="+mn-lt"/>
              </a:rPr>
              <a:t>: Creato da Guido van </a:t>
            </a:r>
            <a:r>
              <a:rPr lang="it-IT" dirty="0" err="1">
                <a:ea typeface="+mn-lt"/>
                <a:cs typeface="+mn-lt"/>
              </a:rPr>
              <a:t>Rossum</a:t>
            </a:r>
            <a:r>
              <a:rPr lang="it-IT" dirty="0">
                <a:ea typeface="+mn-lt"/>
                <a:cs typeface="+mn-lt"/>
              </a:rPr>
              <a:t> nel 1991. Pensato per essere semplice e leggibile.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Caratteristiche principali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Linguaggio ad alto livello, interpretato e dinamico.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Sintassi semplice e chiara che promuove la leggibilità del codice.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Grande ecosistema di librerie.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Utilizzato per molteplici applicazioni: sviluppo web, automazione, data science, machine learning, etc.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Vantaggi di Python rispetto ad altri linguaggi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Maggiore velocità di sviluppo grazie alla sintassi concisa.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Grande supporto della comunità.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Ampia portabilità su diverse piattaforme (Windows, Mac, Linux).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Ottimizzato per il lavoro con i dati.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5057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8BF8D-7543-8EAB-9E95-582CC025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6: Gestione dei file e automazione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6F380F-7F86-80CC-49D8-57BBC264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Lettura e scrittura di file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File di testo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Apertura e lettura di file con </a:t>
            </a:r>
            <a:r>
              <a:rPr lang="it-IT" dirty="0">
                <a:latin typeface="Consolas"/>
              </a:rPr>
              <a:t>open()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read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readlines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Scrittura su file con </a:t>
            </a:r>
            <a:r>
              <a:rPr lang="it-IT" dirty="0" err="1">
                <a:latin typeface="Consolas"/>
              </a:rPr>
              <a:t>write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writelines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/>
          </a:p>
          <a:p>
            <a:pPr lvl="2"/>
            <a:r>
              <a:rPr lang="it-IT" dirty="0">
                <a:ea typeface="+mn-lt"/>
                <a:cs typeface="+mn-lt"/>
              </a:rPr>
              <a:t>Gestione sicura dei file con il contesto </a:t>
            </a:r>
            <a:r>
              <a:rPr lang="it-IT" dirty="0">
                <a:latin typeface="Consolas"/>
              </a:rPr>
              <a:t>with open()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/>
          </a:p>
          <a:p>
            <a:pPr lvl="1"/>
            <a:r>
              <a:rPr lang="it-IT" b="1" dirty="0">
                <a:ea typeface="+mn-lt"/>
                <a:cs typeface="+mn-lt"/>
              </a:rPr>
              <a:t>File CSV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/>
          </a:p>
          <a:p>
            <a:pPr lvl="2"/>
            <a:r>
              <a:rPr lang="it-IT" dirty="0">
                <a:ea typeface="+mn-lt"/>
                <a:cs typeface="+mn-lt"/>
              </a:rPr>
              <a:t>Lettura di file CSV con il modulo </a:t>
            </a:r>
            <a:r>
              <a:rPr lang="it-IT" dirty="0">
                <a:latin typeface="Consolas"/>
              </a:rPr>
              <a:t>csv</a:t>
            </a:r>
            <a:r>
              <a:rPr lang="it-IT" dirty="0">
                <a:ea typeface="+mn-lt"/>
                <a:cs typeface="+mn-lt"/>
              </a:rPr>
              <a:t> e con </a:t>
            </a:r>
            <a:r>
              <a:rPr lang="it-IT" dirty="0" err="1">
                <a:latin typeface="Consolas"/>
              </a:rPr>
              <a:t>pandas</a:t>
            </a:r>
            <a:r>
              <a:rPr lang="it-IT" dirty="0">
                <a:ea typeface="+mn-lt"/>
                <a:cs typeface="+mn-lt"/>
              </a:rPr>
              <a:t> (</a:t>
            </a:r>
            <a:r>
              <a:rPr lang="it-IT" dirty="0" err="1">
                <a:latin typeface="Consolas"/>
              </a:rPr>
              <a:t>read_csv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Scrittura su file CSV con </a:t>
            </a:r>
            <a:r>
              <a:rPr lang="it-IT" dirty="0" err="1">
                <a:latin typeface="Consolas"/>
              </a:rPr>
              <a:t>writerow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 e </a:t>
            </a:r>
            <a:r>
              <a:rPr lang="it-IT" dirty="0" err="1">
                <a:latin typeface="Consolas"/>
              </a:rPr>
              <a:t>to_csv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File JSON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Serializzazione di dati in JSON con il modulo </a:t>
            </a:r>
            <a:r>
              <a:rPr lang="it-IT" dirty="0" err="1">
                <a:latin typeface="Consolas"/>
              </a:rPr>
              <a:t>json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 err="1">
                <a:latin typeface="Consolas"/>
              </a:rPr>
              <a:t>json.dump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json.dumps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Lettura di file JSON con </a:t>
            </a:r>
            <a:r>
              <a:rPr lang="it-IT" dirty="0" err="1">
                <a:latin typeface="Consolas"/>
              </a:rPr>
              <a:t>json.load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json.loads</a:t>
            </a:r>
            <a:r>
              <a:rPr lang="it-IT" dirty="0">
                <a:latin typeface="Consolas"/>
              </a:rPr>
              <a:t>()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08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8BF8D-7543-8EAB-9E95-582CC025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6: Gestione dei file e automazione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6F380F-7F86-80CC-49D8-57BBC264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b="1" dirty="0">
                <a:ea typeface="+mn-lt"/>
                <a:cs typeface="+mn-lt"/>
              </a:rPr>
              <a:t>Automazione di attività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Automatizzare la gestione dei file</a:t>
            </a:r>
            <a:r>
              <a:rPr lang="it-IT" sz="1800" dirty="0">
                <a:ea typeface="+mn-lt"/>
                <a:cs typeface="+mn-lt"/>
              </a:rPr>
              <a:t>: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Creazione automatica di file e directory con il modulo </a:t>
            </a:r>
            <a:r>
              <a:rPr lang="it-IT" sz="1800" dirty="0" err="1">
                <a:latin typeface="Consolas"/>
              </a:rPr>
              <a:t>os</a:t>
            </a:r>
            <a:r>
              <a:rPr lang="it-IT" sz="1800" dirty="0">
                <a:ea typeface="+mn-lt"/>
                <a:cs typeface="+mn-lt"/>
              </a:rPr>
              <a:t> (</a:t>
            </a:r>
            <a:r>
              <a:rPr lang="it-IT" sz="1800" dirty="0" err="1">
                <a:latin typeface="Consolas"/>
              </a:rPr>
              <a:t>os.mkdir</a:t>
            </a:r>
            <a:r>
              <a:rPr lang="it-IT" sz="1800" dirty="0">
                <a:latin typeface="Consolas"/>
              </a:rPr>
              <a:t>()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</a:rPr>
              <a:t>os.path.join</a:t>
            </a:r>
            <a:r>
              <a:rPr lang="it-IT" sz="1800" dirty="0">
                <a:latin typeface="Consolas"/>
              </a:rPr>
              <a:t>()</a:t>
            </a:r>
            <a:r>
              <a:rPr lang="it-IT" sz="1800" dirty="0">
                <a:ea typeface="+mn-lt"/>
                <a:cs typeface="+mn-lt"/>
              </a:rPr>
              <a:t>).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Esecuzione di comandi di sistema con il modulo </a:t>
            </a:r>
            <a:r>
              <a:rPr lang="it-IT" sz="1800" dirty="0" err="1">
                <a:latin typeface="Consolas"/>
              </a:rPr>
              <a:t>subprocess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Uso di </a:t>
            </a:r>
            <a:r>
              <a:rPr lang="it-IT" sz="1800" dirty="0" err="1">
                <a:latin typeface="Consolas"/>
              </a:rPr>
              <a:t>shutil</a:t>
            </a:r>
            <a:r>
              <a:rPr lang="it-IT" sz="1800" dirty="0">
                <a:ea typeface="+mn-lt"/>
                <a:cs typeface="+mn-lt"/>
              </a:rPr>
              <a:t> per copiare, spostare e cancellare file e directory.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Esecuzione di script periodici</a:t>
            </a:r>
            <a:r>
              <a:rPr lang="it-IT" sz="1800" dirty="0">
                <a:ea typeface="+mn-lt"/>
                <a:cs typeface="+mn-lt"/>
              </a:rPr>
              <a:t>: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Uso di cron job su sistemi Unix/Linux per eseguire script Python periodicamente.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Automazione di task come il download di file, la gestione di grandi volumi di dati, invio di email automatiche.</a:t>
            </a: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75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01BE0-CD27-F5EE-12DB-DD78E77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7: Esercitazioni pratiche e progetti finali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F0C080-FA35-2DC2-8E3E-A5833B3C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3703"/>
            <a:ext cx="8596668" cy="49707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b="1" dirty="0">
                <a:ea typeface="+mn-lt"/>
                <a:cs typeface="+mn-lt"/>
              </a:rPr>
              <a:t>Mini-progetti per mettere in pratica</a:t>
            </a:r>
            <a:endParaRPr lang="it-IT" dirty="0"/>
          </a:p>
          <a:p>
            <a:pPr lvl="1"/>
            <a:r>
              <a:rPr lang="it-IT" b="1">
                <a:ea typeface="+mn-lt"/>
                <a:cs typeface="+mn-lt"/>
              </a:rPr>
              <a:t>Progetto 1: Automazione di file</a:t>
            </a:r>
            <a:endParaRPr lang="it-IT"/>
          </a:p>
          <a:p>
            <a:pPr lvl="2"/>
            <a:r>
              <a:rPr lang="it-IT">
                <a:ea typeface="+mn-lt"/>
                <a:cs typeface="+mn-lt"/>
              </a:rPr>
              <a:t>Lettura di un file CSV contenente informazioni (ad esempio, una lista di prodotti o studenti).</a:t>
            </a:r>
            <a:endParaRPr lang="it-IT"/>
          </a:p>
          <a:p>
            <a:pPr lvl="2"/>
            <a:r>
              <a:rPr lang="it-IT">
                <a:ea typeface="+mn-lt"/>
                <a:cs typeface="+mn-lt"/>
              </a:rPr>
              <a:t>Elaborazione dei dati (filtrare, ordinare, sommare).</a:t>
            </a:r>
            <a:endParaRPr lang="it-IT"/>
          </a:p>
          <a:p>
            <a:pPr lvl="2"/>
            <a:r>
              <a:rPr lang="it-IT">
                <a:ea typeface="+mn-lt"/>
                <a:cs typeface="+mn-lt"/>
              </a:rPr>
              <a:t>Scrittura di un report in formato CSV o JSON.</a:t>
            </a:r>
            <a:endParaRPr lang="it-IT"/>
          </a:p>
          <a:p>
            <a:pPr lvl="1"/>
            <a:r>
              <a:rPr lang="it-IT" b="1" dirty="0">
                <a:ea typeface="+mn-lt"/>
                <a:cs typeface="+mn-lt"/>
              </a:rPr>
              <a:t>Progetto 2: Analisi dei dati con </a:t>
            </a:r>
            <a:r>
              <a:rPr lang="it-IT" b="1" dirty="0" err="1">
                <a:ea typeface="+mn-lt"/>
                <a:cs typeface="+mn-lt"/>
              </a:rPr>
              <a:t>pandas</a:t>
            </a:r>
            <a:r>
              <a:rPr lang="it-IT" b="1" dirty="0">
                <a:ea typeface="+mn-lt"/>
                <a:cs typeface="+mn-lt"/>
              </a:rPr>
              <a:t> e </a:t>
            </a:r>
            <a:r>
              <a:rPr lang="it-IT" b="1" dirty="0" err="1">
                <a:ea typeface="+mn-lt"/>
                <a:cs typeface="+mn-lt"/>
              </a:rPr>
              <a:t>NumPy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Analisi di un dataset reale (ad esempio, dati meteorologici o vendite).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Pulizia e preparazione dei dati (gestione dei dati mancanti, formattazione).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Calcolo di statistiche (media, somma, conteggi, etc.).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Visualizzazione dei risultati con grafici (line plots, istogrammi).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Progetto 3: Visualizzazione avanzata con </a:t>
            </a:r>
            <a:r>
              <a:rPr lang="it-IT" b="1" dirty="0" err="1">
                <a:ea typeface="+mn-lt"/>
                <a:cs typeface="+mn-lt"/>
              </a:rPr>
              <a:t>matplotlib</a:t>
            </a:r>
            <a:r>
              <a:rPr lang="it-IT" b="1" dirty="0">
                <a:ea typeface="+mn-lt"/>
                <a:cs typeface="+mn-lt"/>
              </a:rPr>
              <a:t> e </a:t>
            </a:r>
            <a:r>
              <a:rPr lang="it-IT" b="1" dirty="0" err="1">
                <a:ea typeface="+mn-lt"/>
                <a:cs typeface="+mn-lt"/>
              </a:rPr>
              <a:t>seaborn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Creazione di grafici interattivi e personalizzati per presentare i risultati di un'analisi.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Visualizzazione di dati multivariati (</a:t>
            </a:r>
            <a:r>
              <a:rPr lang="it-IT" dirty="0" err="1">
                <a:ea typeface="+mn-lt"/>
                <a:cs typeface="+mn-lt"/>
              </a:rPr>
              <a:t>pairplot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heatmap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Creazione di un report finale che includa i grafici e le conclusioni.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1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01BE0-CD27-F5EE-12DB-DD78E77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7: Esercitazioni pratiche e progetti finali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F0C080-FA35-2DC2-8E3E-A5833B3C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3703"/>
            <a:ext cx="8596668" cy="49707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b="1" dirty="0">
                <a:ea typeface="+mn-lt"/>
                <a:cs typeface="+mn-lt"/>
              </a:rPr>
              <a:t>Discussione e risoluzione di esercizi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Esercizi sui concetti di base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Scrivere funzioni per risolvere problemi comuni (calcolo di fattoriali, ricerca del massimo).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Utilizzo di liste, dizionari e cicli per risolvere esercizi semplici.</a:t>
            </a:r>
          </a:p>
          <a:p>
            <a:pPr lvl="1"/>
            <a:r>
              <a:rPr lang="it-IT" sz="1800" b="1" dirty="0">
                <a:ea typeface="+mn-lt"/>
                <a:cs typeface="+mn-lt"/>
              </a:rPr>
              <a:t>Esercizi su OOP</a:t>
            </a:r>
            <a:r>
              <a:rPr lang="it-IT" sz="1800" dirty="0">
                <a:ea typeface="+mn-lt"/>
                <a:cs typeface="+mn-lt"/>
              </a:rPr>
              <a:t>: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Creare classi che rappresentano oggetti reali (es. un sistema di gestione di biblioteche).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Utilizzare l’ereditarietà e il polimorfismo in esercizi pratici.</a:t>
            </a:r>
          </a:p>
          <a:p>
            <a:pPr lvl="1"/>
            <a:r>
              <a:rPr lang="it-IT" sz="1800" b="1" dirty="0">
                <a:ea typeface="+mn-lt"/>
                <a:cs typeface="+mn-lt"/>
              </a:rPr>
              <a:t>Esercizi di manipolazione dati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Lavorare con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pandas</a:t>
            </a:r>
            <a:r>
              <a:rPr lang="it-IT" sz="1800" dirty="0">
                <a:ea typeface="+mn-lt"/>
                <a:cs typeface="+mn-lt"/>
              </a:rPr>
              <a:t> per analizzare dataset più complessi (dati delle vendite, dati di performance scolastica).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Esercizi su aggregazioni, raggruppamenti e manipolazioni avanzate di dati.</a:t>
            </a: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048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A102C-A936-C4B2-962B-9BE939FE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29E9C6-B406-141B-22BC-EF022BD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54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98036-AD71-C6FD-7B06-48433640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1: Introduzione a Python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FF8EE-AB91-C71C-319B-DE3FC359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197"/>
            <a:ext cx="8596668" cy="3031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Ambiti di utilizzo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Sviluppo web</a:t>
            </a:r>
            <a:r>
              <a:rPr lang="it-IT" dirty="0">
                <a:ea typeface="+mn-lt"/>
                <a:cs typeface="+mn-lt"/>
              </a:rPr>
              <a:t>: Framework come Django, </a:t>
            </a:r>
            <a:r>
              <a:rPr lang="it-IT" dirty="0" err="1">
                <a:ea typeface="+mn-lt"/>
                <a:cs typeface="+mn-lt"/>
              </a:rPr>
              <a:t>Flask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Data science e machine learning</a:t>
            </a:r>
            <a:r>
              <a:rPr lang="it-IT" dirty="0">
                <a:ea typeface="+mn-lt"/>
                <a:cs typeface="+mn-lt"/>
              </a:rPr>
              <a:t>: Librerie come </a:t>
            </a:r>
            <a:r>
              <a:rPr lang="it-IT" dirty="0" err="1">
                <a:latin typeface="Consolas"/>
              </a:rPr>
              <a:t>pandas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numpy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scikit-learn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latin typeface="Consolas"/>
              </a:rPr>
              <a:t>tensorflow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Automazione e scripting</a:t>
            </a:r>
            <a:r>
              <a:rPr lang="it-IT" dirty="0">
                <a:ea typeface="+mn-lt"/>
                <a:cs typeface="+mn-lt"/>
              </a:rPr>
              <a:t>: Automazione di task ripetitivi e gestione di file.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Sviluppo di software desktop</a:t>
            </a:r>
            <a:r>
              <a:rPr lang="it-IT" dirty="0">
                <a:ea typeface="+mn-lt"/>
                <a:cs typeface="+mn-lt"/>
              </a:rPr>
              <a:t>: GUI con </a:t>
            </a:r>
            <a:r>
              <a:rPr lang="it-IT" dirty="0" err="1">
                <a:ea typeface="+mn-lt"/>
                <a:cs typeface="+mn-lt"/>
              </a:rPr>
              <a:t>Tkinter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PyQt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Kivy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Applicazioni scientifiche</a:t>
            </a:r>
            <a:r>
              <a:rPr lang="it-IT" dirty="0">
                <a:ea typeface="+mn-lt"/>
                <a:cs typeface="+mn-lt"/>
              </a:rPr>
              <a:t>: Simulazioni, analisi dei dati, calcolo numerico.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Giochi e grafica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 err="1">
                <a:ea typeface="+mn-lt"/>
                <a:cs typeface="+mn-lt"/>
              </a:rPr>
              <a:t>Pygame</a:t>
            </a:r>
            <a:r>
              <a:rPr lang="it-IT" dirty="0">
                <a:ea typeface="+mn-lt"/>
                <a:cs typeface="+mn-lt"/>
              </a:rPr>
              <a:t> per lo sviluppo di giochi 2D.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6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98036-AD71-C6FD-7B06-48433640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1: Introduzione a Python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FF8EE-AB91-C71C-319B-DE3FC359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197"/>
            <a:ext cx="8596668" cy="55012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 3"/>
              <a:buChar char=""/>
            </a:pPr>
            <a:r>
              <a:rPr lang="it-IT" b="1">
                <a:ea typeface="+mn-lt"/>
                <a:cs typeface="+mn-lt"/>
              </a:rPr>
              <a:t>Installazione di Python e IDE</a:t>
            </a:r>
            <a:endParaRPr lang="it-IT"/>
          </a:p>
          <a:p>
            <a:pPr marL="1028700" lvl="1">
              <a:buFont typeface="Wingdings 3"/>
              <a:buChar char=""/>
            </a:pPr>
            <a:r>
              <a:rPr lang="it-IT" b="1" dirty="0">
                <a:ea typeface="+mn-lt"/>
                <a:cs typeface="+mn-lt"/>
              </a:rPr>
              <a:t>Installazione di Python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Installazione su diversi sistemi operativi (Windows, </a:t>
            </a:r>
            <a:r>
              <a:rPr lang="it-IT" dirty="0" err="1">
                <a:ea typeface="+mn-lt"/>
                <a:cs typeface="+mn-lt"/>
              </a:rPr>
              <a:t>macOS</a:t>
            </a:r>
            <a:r>
              <a:rPr lang="it-IT" dirty="0">
                <a:ea typeface="+mn-lt"/>
                <a:cs typeface="+mn-lt"/>
              </a:rPr>
              <a:t>, Linux).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Verifica dell’installazione: comando </a:t>
            </a:r>
            <a:r>
              <a:rPr lang="it-IT" dirty="0" err="1">
                <a:latin typeface="Consolas"/>
              </a:rPr>
              <a:t>python</a:t>
            </a:r>
            <a:r>
              <a:rPr lang="it-IT" dirty="0">
                <a:latin typeface="Consolas"/>
              </a:rPr>
              <a:t> --</a:t>
            </a:r>
            <a:r>
              <a:rPr lang="it-IT" dirty="0" err="1">
                <a:latin typeface="Consolas"/>
              </a:rPr>
              <a:t>version</a:t>
            </a:r>
            <a:r>
              <a:rPr lang="it-IT" dirty="0">
                <a:ea typeface="+mn-lt"/>
                <a:cs typeface="+mn-lt"/>
              </a:rPr>
              <a:t> o </a:t>
            </a:r>
            <a:r>
              <a:rPr lang="it-IT" dirty="0">
                <a:latin typeface="Consolas"/>
              </a:rPr>
              <a:t>python3 --</a:t>
            </a:r>
            <a:r>
              <a:rPr lang="it-IT" dirty="0" err="1">
                <a:latin typeface="Consolas"/>
              </a:rPr>
              <a:t>version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1028700" lvl="1">
              <a:buFont typeface="Wingdings 3"/>
              <a:buChar char=""/>
            </a:pPr>
            <a:r>
              <a:rPr lang="it-IT" b="1" dirty="0">
                <a:ea typeface="+mn-lt"/>
                <a:cs typeface="+mn-lt"/>
              </a:rPr>
              <a:t>Ambienti di sviluppo (IDE)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b="1" dirty="0" err="1">
                <a:ea typeface="+mn-lt"/>
                <a:cs typeface="+mn-lt"/>
              </a:rPr>
              <a:t>Jupyter</a:t>
            </a:r>
            <a:r>
              <a:rPr lang="it-IT" b="1" dirty="0">
                <a:ea typeface="+mn-lt"/>
                <a:cs typeface="+mn-lt"/>
              </a:rPr>
              <a:t> Notebook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marL="1885950" lvl="3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Vantaggi: interattività, adatto per data science.</a:t>
            </a:r>
            <a:endParaRPr lang="it-IT" dirty="0"/>
          </a:p>
          <a:p>
            <a:pPr marL="1885950" lvl="3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Installazione tramite </a:t>
            </a:r>
            <a:r>
              <a:rPr lang="it-IT" dirty="0" err="1">
                <a:latin typeface="Consolas"/>
              </a:rPr>
              <a:t>pip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install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jupyter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b="1" dirty="0" err="1">
                <a:ea typeface="+mn-lt"/>
                <a:cs typeface="+mn-lt"/>
              </a:rPr>
              <a:t>PyCharm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marL="1885950" lvl="3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Caratteristiche: supporto avanzato per progetti, debugging, completamento del codice.</a:t>
            </a:r>
            <a:endParaRPr lang="it-IT" dirty="0"/>
          </a:p>
          <a:p>
            <a:pPr marL="1885950" lvl="3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Installazione dal sito ufficiale di </a:t>
            </a:r>
            <a:r>
              <a:rPr lang="it-IT" dirty="0" err="1">
                <a:ea typeface="+mn-lt"/>
                <a:cs typeface="+mn-lt"/>
              </a:rPr>
              <a:t>JetBrains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b="1" dirty="0">
                <a:ea typeface="+mn-lt"/>
                <a:cs typeface="+mn-lt"/>
              </a:rPr>
              <a:t>Visual Studio Code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marL="1885950" lvl="3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Estensioni Python e </a:t>
            </a:r>
            <a:r>
              <a:rPr lang="it-IT" dirty="0" err="1">
                <a:ea typeface="+mn-lt"/>
                <a:cs typeface="+mn-lt"/>
              </a:rPr>
              <a:t>Jupyter</a:t>
            </a:r>
            <a:r>
              <a:rPr lang="it-IT" dirty="0">
                <a:ea typeface="+mn-lt"/>
                <a:cs typeface="+mn-lt"/>
              </a:rPr>
              <a:t> per migliorare l’esperienza di programmazione.</a:t>
            </a:r>
            <a:endParaRPr lang="it-IT" dirty="0"/>
          </a:p>
          <a:p>
            <a:pPr marL="1885950" lvl="3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Installazione delle estensioni via marketplace integrato.</a:t>
            </a:r>
            <a:endParaRPr lang="it-IT" dirty="0"/>
          </a:p>
          <a:p>
            <a:pPr marL="1028700" lvl="1">
              <a:buFont typeface="Wingdings 3"/>
              <a:buChar char=""/>
            </a:pPr>
            <a:r>
              <a:rPr lang="it-IT" b="1" dirty="0">
                <a:ea typeface="+mn-lt"/>
                <a:cs typeface="+mn-lt"/>
              </a:rPr>
              <a:t>Uso di ambienti virtuali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Creazione di un ambiente virtuale: </a:t>
            </a:r>
            <a:r>
              <a:rPr lang="it-IT" dirty="0" err="1">
                <a:latin typeface="Consolas"/>
              </a:rPr>
              <a:t>python</a:t>
            </a:r>
            <a:r>
              <a:rPr lang="it-IT" dirty="0">
                <a:latin typeface="Consolas"/>
              </a:rPr>
              <a:t> -m </a:t>
            </a:r>
            <a:r>
              <a:rPr lang="it-IT" dirty="0" err="1">
                <a:latin typeface="Consolas"/>
              </a:rPr>
              <a:t>venv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nome_ambiente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Attivazione e disattivazione di un ambiente.</a:t>
            </a:r>
            <a:endParaRPr lang="it-IT" dirty="0"/>
          </a:p>
          <a:p>
            <a:pPr marL="1428750" lvl="2" indent="-285750">
              <a:buFont typeface="Wingdings 3"/>
              <a:buChar char=""/>
            </a:pPr>
            <a:r>
              <a:rPr lang="it-IT" dirty="0">
                <a:ea typeface="+mn-lt"/>
                <a:cs typeface="+mn-lt"/>
              </a:rPr>
              <a:t>Installazione di pacchetti in ambienti isolati con </a:t>
            </a:r>
            <a:r>
              <a:rPr lang="it-IT" dirty="0" err="1">
                <a:latin typeface="Consolas"/>
              </a:rPr>
              <a:t>pip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3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99CD7-6F8B-0944-529E-64E4FF7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2: Sintassi di base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680DD-064F-F79B-0D84-9F125F5C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Struttura di un programma Python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Concetti di blocchi di codice basati sull'indentazione.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Esecuzione di uno script Python (</a:t>
            </a:r>
            <a:r>
              <a:rPr lang="it-IT" dirty="0" err="1">
                <a:latin typeface="Consolas"/>
              </a:rPr>
              <a:t>python</a:t>
            </a:r>
            <a:r>
              <a:rPr lang="it-IT" dirty="0">
                <a:latin typeface="Consolas"/>
              </a:rPr>
              <a:t> nome_file.py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Commenti in Python (</a:t>
            </a:r>
            <a:r>
              <a:rPr lang="it-IT" dirty="0">
                <a:latin typeface="Consolas"/>
              </a:rPr>
              <a:t>#</a:t>
            </a:r>
            <a:r>
              <a:rPr lang="it-IT" dirty="0">
                <a:ea typeface="+mn-lt"/>
                <a:cs typeface="+mn-lt"/>
              </a:rPr>
              <a:t> per commenti singola linea, </a:t>
            </a:r>
            <a:r>
              <a:rPr lang="it-IT" dirty="0">
                <a:latin typeface="Consolas"/>
              </a:rPr>
              <a:t>""" """</a:t>
            </a:r>
            <a:r>
              <a:rPr lang="it-IT" dirty="0">
                <a:ea typeface="+mn-lt"/>
                <a:cs typeface="+mn-lt"/>
              </a:rPr>
              <a:t> per blocchi di commento).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899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99CD7-6F8B-0944-529E-64E4FF7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2: Sintassi di base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680DD-064F-F79B-0D84-9F125F5C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197"/>
            <a:ext cx="8596668" cy="51443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b="1" dirty="0">
                <a:ea typeface="+mn-lt"/>
                <a:cs typeface="+mn-lt"/>
              </a:rPr>
              <a:t>Tipi di dati e variabili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b="1" dirty="0">
                <a:ea typeface="+mn-lt"/>
                <a:cs typeface="+mn-lt"/>
              </a:rPr>
              <a:t>Tipi numerici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 err="1">
                <a:latin typeface="Consolas"/>
                <a:ea typeface="+mn-lt"/>
                <a:cs typeface="+mn-lt"/>
              </a:rPr>
              <a:t>int</a:t>
            </a:r>
            <a:r>
              <a:rPr lang="it-IT" dirty="0">
                <a:ea typeface="+mn-lt"/>
                <a:cs typeface="+mn-lt"/>
              </a:rPr>
              <a:t> (interi), </a:t>
            </a:r>
            <a:r>
              <a:rPr lang="it-IT" dirty="0">
                <a:latin typeface="Consolas"/>
                <a:ea typeface="+mn-lt"/>
                <a:cs typeface="+mn-lt"/>
              </a:rPr>
              <a:t>float</a:t>
            </a:r>
            <a:r>
              <a:rPr lang="it-IT" dirty="0">
                <a:ea typeface="+mn-lt"/>
                <a:cs typeface="+mn-lt"/>
              </a:rPr>
              <a:t> (decimali), </a:t>
            </a:r>
            <a:r>
              <a:rPr lang="it-IT" dirty="0" err="1">
                <a:latin typeface="Consolas"/>
                <a:ea typeface="+mn-lt"/>
                <a:cs typeface="+mn-lt"/>
              </a:rPr>
              <a:t>complex</a:t>
            </a:r>
            <a:r>
              <a:rPr lang="it-IT" dirty="0">
                <a:ea typeface="+mn-lt"/>
                <a:cs typeface="+mn-lt"/>
              </a:rPr>
              <a:t> (numeri complessi).</a:t>
            </a:r>
            <a:endParaRPr lang="it-IT" dirty="0"/>
          </a:p>
          <a:p>
            <a:pPr lvl="1"/>
            <a:r>
              <a:rPr lang="it-IT" b="1" dirty="0">
                <a:ea typeface="+mn-lt"/>
                <a:cs typeface="+mn-lt"/>
              </a:rPr>
              <a:t>Stringhe</a:t>
            </a:r>
            <a:r>
              <a:rPr lang="it-IT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dirty="0">
                <a:ea typeface="+mn-lt"/>
                <a:cs typeface="+mn-lt"/>
              </a:rPr>
              <a:t>Definizione e manipolazione: concatenazione (</a:t>
            </a:r>
            <a:r>
              <a:rPr lang="it-IT" dirty="0">
                <a:latin typeface="Consolas"/>
                <a:ea typeface="+mn-lt"/>
                <a:cs typeface="+mn-lt"/>
              </a:rPr>
              <a:t>+</a:t>
            </a:r>
            <a:r>
              <a:rPr lang="it-IT" dirty="0">
                <a:ea typeface="+mn-lt"/>
                <a:cs typeface="+mn-lt"/>
              </a:rPr>
              <a:t>), </a:t>
            </a:r>
            <a:r>
              <a:rPr lang="it-IT" dirty="0" err="1">
                <a:ea typeface="+mn-lt"/>
                <a:cs typeface="+mn-lt"/>
              </a:rPr>
              <a:t>slicing</a:t>
            </a:r>
            <a:r>
              <a:rPr lang="it-IT" dirty="0">
                <a:ea typeface="+mn-lt"/>
                <a:cs typeface="+mn-lt"/>
              </a:rPr>
              <a:t> (</a:t>
            </a:r>
            <a:r>
              <a:rPr lang="it-IT" dirty="0">
                <a:latin typeface="Consolas"/>
                <a:ea typeface="+mn-lt"/>
                <a:cs typeface="+mn-lt"/>
              </a:rPr>
              <a:t>[]</a:t>
            </a:r>
            <a:r>
              <a:rPr lang="it-IT" dirty="0">
                <a:ea typeface="+mn-lt"/>
                <a:cs typeface="+mn-lt"/>
              </a:rPr>
              <a:t>), funzioni utili (</a:t>
            </a:r>
            <a:r>
              <a:rPr lang="it-IT" dirty="0">
                <a:latin typeface="Consolas"/>
                <a:ea typeface="+mn-lt"/>
                <a:cs typeface="+mn-lt"/>
              </a:rPr>
              <a:t>.upper()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>
                <a:latin typeface="Consolas"/>
                <a:ea typeface="+mn-lt"/>
                <a:cs typeface="+mn-lt"/>
              </a:rPr>
              <a:t>.</a:t>
            </a:r>
            <a:r>
              <a:rPr lang="it-IT" dirty="0" err="1">
                <a:latin typeface="Consolas"/>
                <a:ea typeface="+mn-lt"/>
                <a:cs typeface="+mn-lt"/>
              </a:rPr>
              <a:t>lower</a:t>
            </a:r>
            <a:r>
              <a:rPr lang="it-IT" dirty="0">
                <a:latin typeface="Consolas"/>
                <a:ea typeface="+mn-lt"/>
                <a:cs typeface="+mn-lt"/>
              </a:rPr>
              <a:t>()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>
                <a:latin typeface="Consolas"/>
                <a:ea typeface="+mn-lt"/>
                <a:cs typeface="+mn-lt"/>
              </a:rPr>
              <a:t>.strip()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Booleani</a:t>
            </a:r>
            <a:r>
              <a:rPr lang="it-IT" sz="1800" dirty="0">
                <a:ea typeface="+mn-lt"/>
                <a:cs typeface="+mn-lt"/>
              </a:rPr>
              <a:t>: valori di verità (</a:t>
            </a:r>
            <a:r>
              <a:rPr lang="it-IT" sz="1800" dirty="0">
                <a:latin typeface="Consolas"/>
                <a:ea typeface="+mn-lt"/>
                <a:cs typeface="+mn-lt"/>
              </a:rPr>
              <a:t>True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False</a:t>
            </a:r>
            <a:r>
              <a:rPr lang="it-IT" sz="1800" dirty="0">
                <a:ea typeface="+mn-lt"/>
                <a:cs typeface="+mn-lt"/>
              </a:rPr>
              <a:t>) e operatori logici (</a:t>
            </a:r>
            <a:r>
              <a:rPr lang="it-IT" sz="1800" dirty="0">
                <a:latin typeface="Consolas"/>
                <a:ea typeface="+mn-lt"/>
                <a:cs typeface="+mn-lt"/>
              </a:rPr>
              <a:t>and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or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not</a:t>
            </a:r>
            <a:r>
              <a:rPr lang="it-IT" sz="1800" dirty="0">
                <a:ea typeface="+mn-lt"/>
                <a:cs typeface="+mn-lt"/>
              </a:rPr>
              <a:t>).</a:t>
            </a:r>
            <a:endParaRPr lang="it-IT" dirty="0"/>
          </a:p>
          <a:p>
            <a:pPr lvl="1"/>
            <a:r>
              <a:rPr lang="it-IT" sz="1800" b="1" dirty="0">
                <a:ea typeface="+mn-lt"/>
                <a:cs typeface="+mn-lt"/>
              </a:rPr>
              <a:t>Liste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Definizione di liste e operazioni: aggiungere, rimuovere, ordinare.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Liste nidificate.</a:t>
            </a:r>
            <a:endParaRPr lang="it-IT" dirty="0"/>
          </a:p>
          <a:p>
            <a:pPr lvl="1"/>
            <a:r>
              <a:rPr lang="it-IT" sz="1800" b="1" dirty="0" err="1">
                <a:ea typeface="+mn-lt"/>
                <a:cs typeface="+mn-lt"/>
              </a:rPr>
              <a:t>Tuple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Immutabilità delle </a:t>
            </a:r>
            <a:r>
              <a:rPr lang="it-IT" sz="1800" dirty="0" err="1">
                <a:ea typeface="+mn-lt"/>
                <a:cs typeface="+mn-lt"/>
              </a:rPr>
              <a:t>tuple</a:t>
            </a:r>
            <a:r>
              <a:rPr lang="it-IT" sz="1800" dirty="0">
                <a:ea typeface="+mn-lt"/>
                <a:cs typeface="+mn-lt"/>
              </a:rPr>
              <a:t>.</a:t>
            </a:r>
          </a:p>
          <a:p>
            <a:pPr lvl="2"/>
            <a:r>
              <a:rPr lang="it-IT" sz="1800" dirty="0">
                <a:ea typeface="+mn-lt"/>
                <a:cs typeface="+mn-lt"/>
              </a:rPr>
              <a:t>Creazione e accesso agli elementi.</a:t>
            </a:r>
          </a:p>
          <a:p>
            <a:pPr lvl="1"/>
            <a:r>
              <a:rPr lang="it-IT" sz="1800" b="1" dirty="0">
                <a:ea typeface="+mn-lt"/>
                <a:cs typeface="+mn-lt"/>
              </a:rPr>
              <a:t>Dizionari</a:t>
            </a:r>
            <a:r>
              <a:rPr lang="it-IT" sz="1800" dirty="0">
                <a:ea typeface="+mn-lt"/>
                <a:cs typeface="+mn-lt"/>
              </a:rPr>
              <a:t>: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Definizione, accesso a chiavi e valori.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Aggiunta e rimozione di elementi.</a:t>
            </a:r>
            <a:endParaRPr lang="it-IT" dirty="0"/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600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99CD7-6F8B-0944-529E-64E4FF7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2: Sintassi di base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680DD-064F-F79B-0D84-9F125F5C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197"/>
            <a:ext cx="8596668" cy="51443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>
                <a:ea typeface="+mn-lt"/>
                <a:cs typeface="+mn-lt"/>
              </a:rPr>
              <a:t>Operatori</a:t>
            </a:r>
            <a:endParaRPr lang="it-IT">
              <a:ea typeface="+mn-lt"/>
              <a:cs typeface="+mn-lt"/>
            </a:endParaRPr>
          </a:p>
          <a:p>
            <a:pPr lvl="1"/>
            <a:r>
              <a:rPr lang="it-IT" sz="1800" b="1">
                <a:ea typeface="+mn-lt"/>
                <a:cs typeface="+mn-lt"/>
              </a:rPr>
              <a:t>Aritmetici</a:t>
            </a:r>
            <a:r>
              <a:rPr lang="it-IT" sz="1800">
                <a:ea typeface="+mn-lt"/>
                <a:cs typeface="+mn-lt"/>
              </a:rPr>
              <a:t>: </a:t>
            </a:r>
            <a:r>
              <a:rPr lang="it-IT" sz="1800">
                <a:latin typeface="Consolas"/>
                <a:ea typeface="+mn-lt"/>
                <a:cs typeface="+mn-lt"/>
              </a:rPr>
              <a:t>+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-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*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/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%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**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//</a:t>
            </a:r>
            <a:r>
              <a:rPr lang="it-IT" sz="1800">
                <a:ea typeface="+mn-lt"/>
                <a:cs typeface="+mn-lt"/>
              </a:rPr>
              <a:t>.</a:t>
            </a:r>
            <a:endParaRPr lang="it-IT"/>
          </a:p>
          <a:p>
            <a:pPr lvl="1"/>
            <a:r>
              <a:rPr lang="it-IT" sz="1800" b="1">
                <a:ea typeface="+mn-lt"/>
                <a:cs typeface="+mn-lt"/>
              </a:rPr>
              <a:t>Di confronto</a:t>
            </a:r>
            <a:r>
              <a:rPr lang="it-IT" sz="1800">
                <a:ea typeface="+mn-lt"/>
                <a:cs typeface="+mn-lt"/>
              </a:rPr>
              <a:t>: </a:t>
            </a:r>
            <a:r>
              <a:rPr lang="it-IT" sz="1800">
                <a:latin typeface="Consolas"/>
                <a:ea typeface="+mn-lt"/>
                <a:cs typeface="+mn-lt"/>
              </a:rPr>
              <a:t>==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!=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&gt;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&lt;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&gt;=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&lt;=</a:t>
            </a:r>
            <a:r>
              <a:rPr lang="it-IT" sz="1800">
                <a:ea typeface="+mn-lt"/>
                <a:cs typeface="+mn-lt"/>
              </a:rPr>
              <a:t>.</a:t>
            </a:r>
            <a:endParaRPr lang="it-IT"/>
          </a:p>
          <a:p>
            <a:pPr lvl="1"/>
            <a:r>
              <a:rPr lang="it-IT" sz="1800" b="1">
                <a:ea typeface="+mn-lt"/>
                <a:cs typeface="+mn-lt"/>
              </a:rPr>
              <a:t>Logici</a:t>
            </a:r>
            <a:r>
              <a:rPr lang="it-IT" sz="1800">
                <a:ea typeface="+mn-lt"/>
                <a:cs typeface="+mn-lt"/>
              </a:rPr>
              <a:t>: </a:t>
            </a:r>
            <a:r>
              <a:rPr lang="it-IT" sz="1800">
                <a:latin typeface="Consolas"/>
                <a:ea typeface="+mn-lt"/>
                <a:cs typeface="+mn-lt"/>
              </a:rPr>
              <a:t>and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or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 err="1">
                <a:latin typeface="Consolas"/>
                <a:ea typeface="+mn-lt"/>
                <a:cs typeface="+mn-lt"/>
              </a:rPr>
              <a:t>not</a:t>
            </a:r>
            <a:r>
              <a:rPr lang="it-IT" sz="1800">
                <a:ea typeface="+mn-lt"/>
                <a:cs typeface="+mn-lt"/>
              </a:rPr>
              <a:t>.</a:t>
            </a:r>
            <a:endParaRPr lang="it-IT">
              <a:ea typeface="+mn-lt"/>
              <a:cs typeface="+mn-lt"/>
            </a:endParaRPr>
          </a:p>
          <a:p>
            <a:pPr lvl="1"/>
            <a:r>
              <a:rPr lang="it-IT" sz="1800" b="1">
                <a:ea typeface="+mn-lt"/>
                <a:cs typeface="+mn-lt"/>
              </a:rPr>
              <a:t>Di assegnazione</a:t>
            </a:r>
            <a:r>
              <a:rPr lang="it-IT" sz="1800">
                <a:ea typeface="+mn-lt"/>
                <a:cs typeface="+mn-lt"/>
              </a:rPr>
              <a:t>: </a:t>
            </a:r>
            <a:r>
              <a:rPr lang="it-IT" sz="1800">
                <a:latin typeface="Consolas"/>
                <a:ea typeface="+mn-lt"/>
                <a:cs typeface="+mn-lt"/>
              </a:rPr>
              <a:t>=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+=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-=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*=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/=</a:t>
            </a:r>
            <a:r>
              <a:rPr lang="it-IT" sz="1800">
                <a:ea typeface="+mn-lt"/>
                <a:cs typeface="+mn-lt"/>
              </a:rPr>
              <a:t>.</a:t>
            </a:r>
            <a:endParaRPr lang="it-IT"/>
          </a:p>
          <a:p>
            <a:pPr lvl="1"/>
            <a:r>
              <a:rPr lang="it-IT" sz="1800" b="1">
                <a:ea typeface="+mn-lt"/>
                <a:cs typeface="+mn-lt"/>
              </a:rPr>
              <a:t>Bit a bit</a:t>
            </a:r>
            <a:r>
              <a:rPr lang="it-IT" sz="1800">
                <a:ea typeface="+mn-lt"/>
                <a:cs typeface="+mn-lt"/>
              </a:rPr>
              <a:t>: </a:t>
            </a:r>
            <a:r>
              <a:rPr lang="it-IT" sz="1800">
                <a:latin typeface="Consolas"/>
                <a:ea typeface="+mn-lt"/>
                <a:cs typeface="+mn-lt"/>
              </a:rPr>
              <a:t>&amp;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|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^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~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&lt;&lt;</a:t>
            </a:r>
            <a:r>
              <a:rPr lang="it-IT" sz="1800">
                <a:ea typeface="+mn-lt"/>
                <a:cs typeface="+mn-lt"/>
              </a:rPr>
              <a:t>, </a:t>
            </a:r>
            <a:r>
              <a:rPr lang="it-IT" sz="1800">
                <a:latin typeface="Consolas"/>
                <a:ea typeface="+mn-lt"/>
                <a:cs typeface="+mn-lt"/>
              </a:rPr>
              <a:t>&gt;&gt;</a:t>
            </a:r>
            <a:r>
              <a:rPr lang="it-IT" sz="1800">
                <a:ea typeface="+mn-lt"/>
                <a:cs typeface="+mn-lt"/>
              </a:rPr>
              <a:t>.</a:t>
            </a:r>
            <a:endParaRPr lang="it-IT"/>
          </a:p>
          <a:p>
            <a:endParaRPr lang="it-IT" b="1" dirty="0"/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103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99CD7-6F8B-0944-529E-64E4FF78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2: Sintassi di base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680DD-064F-F79B-0D84-9F125F5C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197"/>
            <a:ext cx="8596668" cy="51443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Condizioni e cicli</a:t>
            </a:r>
            <a:endParaRPr lang="it-IT" dirty="0">
              <a:ea typeface="+mn-lt"/>
              <a:cs typeface="+mn-lt"/>
            </a:endParaRPr>
          </a:p>
          <a:p>
            <a:pPr lvl="1"/>
            <a:r>
              <a:rPr lang="it-IT" sz="1800" dirty="0">
                <a:ea typeface="+mn-lt"/>
                <a:cs typeface="+mn-lt"/>
              </a:rPr>
              <a:t>Strutture condizionali: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Uso di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if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elif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else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sz="1800" dirty="0">
                <a:ea typeface="+mn-lt"/>
                <a:cs typeface="+mn-lt"/>
              </a:rPr>
              <a:t>Cicli: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Cicli </a:t>
            </a:r>
            <a:r>
              <a:rPr lang="it-IT" sz="1800" dirty="0">
                <a:latin typeface="Consolas"/>
                <a:ea typeface="+mn-lt"/>
                <a:cs typeface="+mn-lt"/>
              </a:rPr>
              <a:t>for</a:t>
            </a:r>
            <a:r>
              <a:rPr lang="it-IT" sz="1800" dirty="0">
                <a:ea typeface="+mn-lt"/>
                <a:cs typeface="+mn-lt"/>
              </a:rPr>
              <a:t> su liste, stringhe e range.</a:t>
            </a:r>
            <a:endParaRPr lang="it-IT" dirty="0"/>
          </a:p>
          <a:p>
            <a:pPr lvl="2"/>
            <a:r>
              <a:rPr lang="it-IT" sz="1800" dirty="0">
                <a:ea typeface="+mn-lt"/>
                <a:cs typeface="+mn-lt"/>
              </a:rPr>
              <a:t>Cicli </a:t>
            </a:r>
            <a:r>
              <a:rPr lang="it-IT" sz="1800" dirty="0" err="1">
                <a:latin typeface="Consolas"/>
                <a:ea typeface="+mn-lt"/>
                <a:cs typeface="+mn-lt"/>
              </a:rPr>
              <a:t>while</a:t>
            </a:r>
            <a:r>
              <a:rPr lang="it-IT" sz="1800" dirty="0">
                <a:ea typeface="+mn-lt"/>
                <a:cs typeface="+mn-lt"/>
              </a:rPr>
              <a:t> e controllo con </a:t>
            </a:r>
            <a:r>
              <a:rPr lang="it-IT" sz="1800" dirty="0">
                <a:latin typeface="Consolas"/>
                <a:ea typeface="+mn-lt"/>
                <a:cs typeface="+mn-lt"/>
              </a:rPr>
              <a:t>break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dirty="0">
                <a:latin typeface="Consolas"/>
                <a:ea typeface="+mn-lt"/>
                <a:cs typeface="+mn-lt"/>
              </a:rPr>
              <a:t>continue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pPr lvl="2"/>
            <a:r>
              <a:rPr lang="it-IT" sz="1800" dirty="0">
                <a:ea typeface="+mn-lt"/>
                <a:cs typeface="+mn-lt"/>
              </a:rPr>
              <a:t>Funzione </a:t>
            </a:r>
            <a:r>
              <a:rPr lang="it-IT" sz="1800" dirty="0">
                <a:latin typeface="Consolas"/>
                <a:ea typeface="+mn-lt"/>
                <a:cs typeface="+mn-lt"/>
              </a:rPr>
              <a:t>range()</a:t>
            </a:r>
            <a:r>
              <a:rPr lang="it-IT" sz="1800" dirty="0">
                <a:ea typeface="+mn-lt"/>
                <a:cs typeface="+mn-lt"/>
              </a:rPr>
              <a:t> per iterazioni controllate.</a:t>
            </a:r>
            <a:endParaRPr lang="it-IT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44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9FAC2-2798-23CF-606E-65D83EA7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Modulo 3: Funzioni e gestione degli errori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C2968-9343-3BEF-BBB2-008019CD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Funzioni in Python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Definizione di una funzione con </a:t>
            </a:r>
            <a:r>
              <a:rPr lang="it-IT" dirty="0" err="1">
                <a:latin typeface="Consolas"/>
              </a:rPr>
              <a:t>def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Parametri, argomenti posizionali e argomenti con parole chiave.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Valori di ritorno con </a:t>
            </a:r>
            <a:r>
              <a:rPr lang="it-IT" dirty="0" err="1">
                <a:latin typeface="Consolas"/>
              </a:rPr>
              <a:t>return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lvl="1"/>
            <a:r>
              <a:rPr lang="it-IT" dirty="0">
                <a:ea typeface="+mn-lt"/>
                <a:cs typeface="+mn-lt"/>
              </a:rPr>
              <a:t>Funzioni annidate e ricorsive.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8955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Facet</vt:lpstr>
      <vt:lpstr>Corso di Python </vt:lpstr>
      <vt:lpstr>Modulo 1: Introduzione a Python </vt:lpstr>
      <vt:lpstr>Modulo 1: Introduzione a Python </vt:lpstr>
      <vt:lpstr>Modulo 1: Introduzione a Python </vt:lpstr>
      <vt:lpstr>Modulo 2: Sintassi di base </vt:lpstr>
      <vt:lpstr>Modulo 2: Sintassi di base </vt:lpstr>
      <vt:lpstr>Modulo 2: Sintassi di base </vt:lpstr>
      <vt:lpstr>Modulo 2: Sintassi di base </vt:lpstr>
      <vt:lpstr>Modulo 3: Funzioni e gestione degli errori </vt:lpstr>
      <vt:lpstr>Modulo 3: Funzioni e gestione degli errori </vt:lpstr>
      <vt:lpstr>Modulo 3: Funzioni e gestione degli errori </vt:lpstr>
      <vt:lpstr>Modulo 4: Programmazione ad oggetti (OOP) </vt:lpstr>
      <vt:lpstr>Modulo 4: Programmazione ad oggetti (OOP) </vt:lpstr>
      <vt:lpstr>Modulo 4: Programmazione ad oggetti (OOP) </vt:lpstr>
      <vt:lpstr>Modulo 4: Programmazione ad oggetti (OOP) </vt:lpstr>
      <vt:lpstr>Modulo 4: Programmazione ad oggetti (OOP) </vt:lpstr>
      <vt:lpstr>Modulo 5: Manipolazione dei dati con librerie comuni  </vt:lpstr>
      <vt:lpstr>Modulo 5: Manipolazione dei dati con librerie comuni  </vt:lpstr>
      <vt:lpstr>Modulo 5: Manipolazione dei dati con librerie comuni  </vt:lpstr>
      <vt:lpstr>Modulo 6: Gestione dei file e automazione </vt:lpstr>
      <vt:lpstr>Modulo 6: Gestione dei file e automazione </vt:lpstr>
      <vt:lpstr>Modulo 7: Esercitazioni pratiche e progetti finali </vt:lpstr>
      <vt:lpstr>Modulo 7: Esercitazioni pratiche e progetti finali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2024-09-13T08:48:44Z</dcterms:created>
  <dcterms:modified xsi:type="dcterms:W3CDTF">2024-09-13T22:12:27Z</dcterms:modified>
</cp:coreProperties>
</file>