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81" r:id="rId9"/>
    <p:sldId id="280" r:id="rId10"/>
    <p:sldId id="263" r:id="rId11"/>
    <p:sldId id="264" r:id="rId12"/>
    <p:sldId id="265" r:id="rId13"/>
    <p:sldId id="283" r:id="rId14"/>
    <p:sldId id="282" r:id="rId15"/>
    <p:sldId id="266" r:id="rId16"/>
    <p:sldId id="267" r:id="rId17"/>
    <p:sldId id="268" r:id="rId18"/>
    <p:sldId id="269" r:id="rId19"/>
    <p:sldId id="270" r:id="rId20"/>
    <p:sldId id="272" r:id="rId21"/>
    <p:sldId id="284" r:id="rId22"/>
    <p:sldId id="289" r:id="rId23"/>
    <p:sldId id="290" r:id="rId24"/>
    <p:sldId id="285" r:id="rId25"/>
    <p:sldId id="273" r:id="rId26"/>
    <p:sldId id="286" r:id="rId27"/>
    <p:sldId id="287" r:id="rId28"/>
    <p:sldId id="288" r:id="rId29"/>
    <p:sldId id="274" r:id="rId30"/>
    <p:sldId id="291" r:id="rId31"/>
    <p:sldId id="275" r:id="rId32"/>
    <p:sldId id="276" r:id="rId33"/>
    <p:sldId id="292" r:id="rId34"/>
    <p:sldId id="277" r:id="rId35"/>
    <p:sldId id="278" r:id="rId36"/>
    <p:sldId id="279"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98FA9-2E16-E32E-A9B1-376067BB7BCF}" v="129" dt="2024-09-24T10:27:41.508"/>
    <p1510:client id="{4CE9310F-F159-1DDE-65E8-E95B047CF46D}" v="103" dt="2024-09-23T18:13:05.02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04113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77165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536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83649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901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0720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extLst>
      <p:ext uri="{BB962C8B-B14F-4D97-AF65-F5344CB8AC3E}">
        <p14:creationId xmlns:p14="http://schemas.microsoft.com/office/powerpoint/2010/main" val="2262141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7234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0465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3242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extLst>
      <p:ext uri="{BB962C8B-B14F-4D97-AF65-F5344CB8AC3E}">
        <p14:creationId xmlns:p14="http://schemas.microsoft.com/office/powerpoint/2010/main" val="228812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75397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351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0674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extLst>
      <p:ext uri="{BB962C8B-B14F-4D97-AF65-F5344CB8AC3E}">
        <p14:creationId xmlns:p14="http://schemas.microsoft.com/office/powerpoint/2010/main" val="237545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1510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95720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ngall.com/python-programming-language-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pngall.com/python-programming-language-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970519" y="275110"/>
            <a:ext cx="2850471" cy="1051316"/>
          </a:xfrm>
        </p:spPr>
        <p:txBody>
          <a:bodyPr/>
          <a:lstStyle/>
          <a:p>
            <a:r>
              <a:rPr lang="de-DE" dirty="0">
                <a:solidFill>
                  <a:schemeClr val="tx1">
                    <a:lumMod val="49000"/>
                    <a:lumOff val="51000"/>
                  </a:schemeClr>
                </a:solidFill>
                <a:ea typeface="+mj-lt"/>
                <a:cs typeface="+mj-lt"/>
              </a:rPr>
              <a:t>Corso di</a:t>
            </a:r>
            <a:endParaRPr lang="it-IT">
              <a:solidFill>
                <a:schemeClr val="tx1">
                  <a:lumMod val="49000"/>
                  <a:lumOff val="51000"/>
                </a:schemeClr>
              </a:solidFill>
            </a:endParaRPr>
          </a:p>
        </p:txBody>
      </p:sp>
      <p:sp>
        <p:nvSpPr>
          <p:cNvPr id="3" name="Sottotitolo 2"/>
          <p:cNvSpPr>
            <a:spLocks noGrp="1"/>
          </p:cNvSpPr>
          <p:nvPr>
            <p:ph type="subTitle" idx="1"/>
          </p:nvPr>
        </p:nvSpPr>
        <p:spPr>
          <a:xfrm>
            <a:off x="3051943" y="4854586"/>
            <a:ext cx="4896388" cy="731557"/>
          </a:xfrm>
        </p:spPr>
        <p:txBody>
          <a:bodyPr vert="horz" lIns="91440" tIns="45720" rIns="91440" bIns="45720" rtlCol="0" anchor="t">
            <a:normAutofit/>
          </a:bodyPr>
          <a:lstStyle/>
          <a:p>
            <a:r>
              <a:rPr lang="de-DE" sz="2000" dirty="0">
                <a:ea typeface="+mn-lt"/>
                <a:cs typeface="+mn-lt"/>
              </a:rPr>
              <a:t>Dalla </a:t>
            </a:r>
            <a:r>
              <a:rPr lang="de-DE" sz="2000" err="1">
                <a:ea typeface="+mn-lt"/>
                <a:cs typeface="+mn-lt"/>
              </a:rPr>
              <a:t>sintassi</a:t>
            </a:r>
            <a:r>
              <a:rPr lang="de-DE" sz="2000" dirty="0">
                <a:ea typeface="+mn-lt"/>
                <a:cs typeface="+mn-lt"/>
              </a:rPr>
              <a:t> </a:t>
            </a:r>
            <a:r>
              <a:rPr lang="de-DE" sz="2000" err="1">
                <a:ea typeface="+mn-lt"/>
                <a:cs typeface="+mn-lt"/>
              </a:rPr>
              <a:t>all'uso</a:t>
            </a:r>
            <a:r>
              <a:rPr lang="de-DE" sz="2000" dirty="0">
                <a:ea typeface="+mn-lt"/>
                <a:cs typeface="+mn-lt"/>
              </a:rPr>
              <a:t> di </a:t>
            </a:r>
            <a:r>
              <a:rPr lang="de-DE" sz="2000" err="1">
                <a:ea typeface="+mn-lt"/>
                <a:cs typeface="+mn-lt"/>
              </a:rPr>
              <a:t>librerie</a:t>
            </a:r>
            <a:r>
              <a:rPr lang="de-DE" sz="2000" dirty="0">
                <a:ea typeface="+mn-lt"/>
                <a:cs typeface="+mn-lt"/>
              </a:rPr>
              <a:t> </a:t>
            </a:r>
            <a:r>
              <a:rPr lang="de-DE" sz="2000" err="1">
                <a:ea typeface="+mn-lt"/>
                <a:cs typeface="+mn-lt"/>
              </a:rPr>
              <a:t>avanzate</a:t>
            </a:r>
            <a:endParaRPr lang="it-IT" sz="2000"/>
          </a:p>
        </p:txBody>
      </p:sp>
      <p:pic>
        <p:nvPicPr>
          <p:cNvPr id="7" name="Immagine 6" descr="Immagine che contiene logo, Elementi grafici, schermata, Carattere&#10;&#10;Descrizione generata automaticamente">
            <a:extLst>
              <a:ext uri="{FF2B5EF4-FFF2-40B4-BE49-F238E27FC236}">
                <a16:creationId xmlns:a16="http://schemas.microsoft.com/office/drawing/2014/main" id="{C882B11C-70A9-98AE-4D5D-855A3850FFD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60601" y="1191929"/>
            <a:ext cx="3691264" cy="3659949"/>
          </a:xfrm>
          <a:prstGeom prst="rect">
            <a:avLst/>
          </a:prstGeom>
        </p:spPr>
      </p:pic>
      <p:sp>
        <p:nvSpPr>
          <p:cNvPr id="11" name="Sottotitolo 2">
            <a:extLst>
              <a:ext uri="{FF2B5EF4-FFF2-40B4-BE49-F238E27FC236}">
                <a16:creationId xmlns:a16="http://schemas.microsoft.com/office/drawing/2014/main" id="{07D91561-A044-3EAF-A55A-8E13D7E69AB4}"/>
              </a:ext>
            </a:extLst>
          </p:cNvPr>
          <p:cNvSpPr txBox="1">
            <a:spLocks/>
          </p:cNvSpPr>
          <p:nvPr/>
        </p:nvSpPr>
        <p:spPr>
          <a:xfrm>
            <a:off x="4446507" y="6196958"/>
            <a:ext cx="4896388" cy="50191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de-DE" sz="2000" dirty="0">
                <a:ea typeface="+mn-lt"/>
                <a:cs typeface="+mn-lt"/>
              </a:rPr>
              <a:t>a </a:t>
            </a:r>
            <a:r>
              <a:rPr lang="de-DE" sz="2000" dirty="0" err="1">
                <a:ea typeface="+mn-lt"/>
                <a:cs typeface="+mn-lt"/>
              </a:rPr>
              <a:t>cura</a:t>
            </a:r>
            <a:r>
              <a:rPr lang="de-DE" sz="2000" dirty="0">
                <a:ea typeface="+mn-lt"/>
                <a:cs typeface="+mn-lt"/>
              </a:rPr>
              <a:t> di Salvatore </a:t>
            </a:r>
            <a:r>
              <a:rPr lang="de-DE" sz="2000" dirty="0" err="1">
                <a:ea typeface="+mn-lt"/>
                <a:cs typeface="+mn-lt"/>
              </a:rPr>
              <a:t>Giurdanella</a:t>
            </a:r>
            <a:endParaRPr lang="it-IT" dirty="0" err="1"/>
          </a:p>
        </p:txBody>
      </p:sp>
    </p:spTree>
    <p:extLst>
      <p:ext uri="{BB962C8B-B14F-4D97-AF65-F5344CB8AC3E}">
        <p14:creationId xmlns:p14="http://schemas.microsoft.com/office/powerpoint/2010/main" val="3962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5144342"/>
          </a:xfrm>
        </p:spPr>
        <p:txBody>
          <a:bodyPr vert="horz" lIns="91440" tIns="45720" rIns="91440" bIns="45720" rtlCol="0" anchor="t">
            <a:normAutofit/>
          </a:bodyPr>
          <a:lstStyle/>
          <a:p>
            <a:r>
              <a:rPr lang="it-IT" b="1" dirty="0">
                <a:ea typeface="+mn-lt"/>
                <a:cs typeface="+mn-lt"/>
              </a:rPr>
              <a:t>Condizioni e cicli</a:t>
            </a:r>
            <a:endParaRPr lang="it-IT" dirty="0">
              <a:ea typeface="+mn-lt"/>
              <a:cs typeface="+mn-lt"/>
            </a:endParaRPr>
          </a:p>
          <a:p>
            <a:pPr lvl="1"/>
            <a:r>
              <a:rPr lang="it-IT" sz="1800" dirty="0">
                <a:ea typeface="+mn-lt"/>
                <a:cs typeface="+mn-lt"/>
              </a:rPr>
              <a:t>Strutture condizionali:</a:t>
            </a:r>
            <a:endParaRPr lang="it-IT" dirty="0">
              <a:ea typeface="+mn-lt"/>
              <a:cs typeface="+mn-lt"/>
            </a:endParaRPr>
          </a:p>
          <a:p>
            <a:pPr lvl="2"/>
            <a:r>
              <a:rPr lang="it-IT" sz="1800" dirty="0">
                <a:ea typeface="+mn-lt"/>
                <a:cs typeface="+mn-lt"/>
              </a:rPr>
              <a:t>Uso di </a:t>
            </a:r>
            <a:r>
              <a:rPr lang="it-IT" sz="1800" dirty="0" err="1">
                <a:latin typeface="Consolas"/>
                <a:ea typeface="+mn-lt"/>
                <a:cs typeface="+mn-lt"/>
              </a:rPr>
              <a:t>if</a:t>
            </a:r>
            <a:r>
              <a:rPr lang="it-IT" sz="1800" dirty="0">
                <a:ea typeface="+mn-lt"/>
                <a:cs typeface="+mn-lt"/>
              </a:rPr>
              <a:t>, </a:t>
            </a:r>
            <a:r>
              <a:rPr lang="it-IT" sz="1800" dirty="0" err="1">
                <a:latin typeface="Consolas"/>
                <a:ea typeface="+mn-lt"/>
                <a:cs typeface="+mn-lt"/>
              </a:rPr>
              <a:t>elif</a:t>
            </a:r>
            <a:r>
              <a:rPr lang="it-IT" sz="1800" dirty="0">
                <a:ea typeface="+mn-lt"/>
                <a:cs typeface="+mn-lt"/>
              </a:rPr>
              <a:t>, </a:t>
            </a:r>
            <a:r>
              <a:rPr lang="it-IT" sz="1800" dirty="0">
                <a:latin typeface="Consolas"/>
                <a:ea typeface="+mn-lt"/>
                <a:cs typeface="+mn-lt"/>
              </a:rPr>
              <a:t>else</a:t>
            </a:r>
            <a:r>
              <a:rPr lang="it-IT" sz="1800" dirty="0">
                <a:ea typeface="+mn-lt"/>
                <a:cs typeface="+mn-lt"/>
              </a:rPr>
              <a:t>.</a:t>
            </a:r>
            <a:endParaRPr lang="it-IT" dirty="0"/>
          </a:p>
          <a:p>
            <a:pPr lvl="1"/>
            <a:r>
              <a:rPr lang="it-IT" sz="1800" dirty="0">
                <a:ea typeface="+mn-lt"/>
                <a:cs typeface="+mn-lt"/>
              </a:rPr>
              <a:t>Cicli:</a:t>
            </a:r>
            <a:endParaRPr lang="it-IT" dirty="0">
              <a:ea typeface="+mn-lt"/>
              <a:cs typeface="+mn-lt"/>
            </a:endParaRPr>
          </a:p>
          <a:p>
            <a:pPr lvl="2"/>
            <a:r>
              <a:rPr lang="it-IT" sz="1800" dirty="0">
                <a:ea typeface="+mn-lt"/>
                <a:cs typeface="+mn-lt"/>
              </a:rPr>
              <a:t>Cicli </a:t>
            </a:r>
            <a:r>
              <a:rPr lang="it-IT" sz="1800" dirty="0">
                <a:latin typeface="Consolas"/>
                <a:ea typeface="+mn-lt"/>
                <a:cs typeface="+mn-lt"/>
              </a:rPr>
              <a:t>for</a:t>
            </a:r>
            <a:r>
              <a:rPr lang="it-IT" sz="1800" dirty="0">
                <a:ea typeface="+mn-lt"/>
                <a:cs typeface="+mn-lt"/>
              </a:rPr>
              <a:t> su liste, stringhe e range.</a:t>
            </a:r>
            <a:endParaRPr lang="it-IT" dirty="0"/>
          </a:p>
          <a:p>
            <a:pPr lvl="2"/>
            <a:r>
              <a:rPr lang="it-IT" sz="1800" dirty="0">
                <a:ea typeface="+mn-lt"/>
                <a:cs typeface="+mn-lt"/>
              </a:rPr>
              <a:t>Cicli </a:t>
            </a:r>
            <a:r>
              <a:rPr lang="it-IT" sz="1800" dirty="0" err="1">
                <a:latin typeface="Consolas"/>
                <a:ea typeface="+mn-lt"/>
                <a:cs typeface="+mn-lt"/>
              </a:rPr>
              <a:t>while</a:t>
            </a:r>
            <a:r>
              <a:rPr lang="it-IT" sz="1800" dirty="0">
                <a:ea typeface="+mn-lt"/>
                <a:cs typeface="+mn-lt"/>
              </a:rPr>
              <a:t> e controllo con </a:t>
            </a:r>
            <a:r>
              <a:rPr lang="it-IT" sz="1800" dirty="0">
                <a:latin typeface="Consolas"/>
                <a:ea typeface="+mn-lt"/>
                <a:cs typeface="+mn-lt"/>
              </a:rPr>
              <a:t>break</a:t>
            </a:r>
            <a:r>
              <a:rPr lang="it-IT" sz="1800" dirty="0">
                <a:ea typeface="+mn-lt"/>
                <a:cs typeface="+mn-lt"/>
              </a:rPr>
              <a:t>, </a:t>
            </a:r>
            <a:r>
              <a:rPr lang="it-IT" sz="1800" dirty="0">
                <a:latin typeface="Consolas"/>
                <a:ea typeface="+mn-lt"/>
                <a:cs typeface="+mn-lt"/>
              </a:rPr>
              <a:t>continue</a:t>
            </a:r>
            <a:r>
              <a:rPr lang="it-IT" sz="1800" dirty="0">
                <a:ea typeface="+mn-lt"/>
                <a:cs typeface="+mn-lt"/>
              </a:rPr>
              <a:t>.</a:t>
            </a:r>
            <a:endParaRPr lang="it-IT" dirty="0">
              <a:ea typeface="+mn-lt"/>
              <a:cs typeface="+mn-lt"/>
            </a:endParaRPr>
          </a:p>
          <a:p>
            <a:pPr lvl="2"/>
            <a:r>
              <a:rPr lang="it-IT" sz="1800" dirty="0">
                <a:ea typeface="+mn-lt"/>
                <a:cs typeface="+mn-lt"/>
              </a:rPr>
              <a:t>Funzione </a:t>
            </a:r>
            <a:r>
              <a:rPr lang="it-IT" sz="1800" dirty="0">
                <a:latin typeface="Consolas"/>
                <a:ea typeface="+mn-lt"/>
                <a:cs typeface="+mn-lt"/>
              </a:rPr>
              <a:t>range()</a:t>
            </a:r>
            <a:r>
              <a:rPr lang="it-IT" sz="1800" dirty="0">
                <a:ea typeface="+mn-lt"/>
                <a:cs typeface="+mn-lt"/>
              </a:rPr>
              <a:t> per iterazioni controllate.</a:t>
            </a:r>
            <a:endParaRPr lang="it-IT" dirty="0"/>
          </a:p>
          <a:p>
            <a:endParaRPr lang="it-IT" b="1" dirty="0"/>
          </a:p>
          <a:p>
            <a:endParaRPr lang="it-IT" b="1" dirty="0"/>
          </a:p>
          <a:p>
            <a:endParaRPr lang="it-IT" b="1" dirty="0"/>
          </a:p>
          <a:p>
            <a:endParaRPr lang="it-IT" dirty="0"/>
          </a:p>
        </p:txBody>
      </p:sp>
    </p:spTree>
    <p:extLst>
      <p:ext uri="{BB962C8B-B14F-4D97-AF65-F5344CB8AC3E}">
        <p14:creationId xmlns:p14="http://schemas.microsoft.com/office/powerpoint/2010/main" val="217446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dirty="0"/>
              <a:t>Modulo 3: Funzioni e gestione degli errori</a:t>
            </a:r>
            <a:endParaRPr lang="it-IT" dirty="0"/>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p:txBody>
          <a:bodyPr vert="horz" lIns="91440" tIns="45720" rIns="91440" bIns="45720" rtlCol="0" anchor="t">
            <a:normAutofit/>
          </a:bodyPr>
          <a:lstStyle/>
          <a:p>
            <a:r>
              <a:rPr lang="it-IT" b="1" dirty="0">
                <a:ea typeface="+mn-lt"/>
                <a:cs typeface="+mn-lt"/>
              </a:rPr>
              <a:t>Funzioni in Python</a:t>
            </a:r>
            <a:endParaRPr lang="it-IT" dirty="0"/>
          </a:p>
          <a:p>
            <a:pPr lvl="1"/>
            <a:r>
              <a:rPr lang="it-IT" dirty="0">
                <a:ea typeface="+mn-lt"/>
                <a:cs typeface="+mn-lt"/>
              </a:rPr>
              <a:t>Definizione di una funzione con </a:t>
            </a:r>
            <a:r>
              <a:rPr lang="it-IT" dirty="0" err="1">
                <a:latin typeface="Consolas"/>
              </a:rPr>
              <a:t>def</a:t>
            </a:r>
            <a:r>
              <a:rPr lang="it-IT" dirty="0">
                <a:ea typeface="+mn-lt"/>
                <a:cs typeface="+mn-lt"/>
              </a:rPr>
              <a:t>.</a:t>
            </a:r>
            <a:endParaRPr lang="it-IT" dirty="0"/>
          </a:p>
          <a:p>
            <a:pPr lvl="1"/>
            <a:r>
              <a:rPr lang="it-IT" dirty="0">
                <a:ea typeface="+mn-lt"/>
                <a:cs typeface="+mn-lt"/>
              </a:rPr>
              <a:t>Parametri, argomenti posizionali e argomenti con parole chiave.</a:t>
            </a:r>
            <a:endParaRPr lang="it-IT" dirty="0"/>
          </a:p>
          <a:p>
            <a:pPr lvl="1"/>
            <a:r>
              <a:rPr lang="it-IT" dirty="0">
                <a:ea typeface="+mn-lt"/>
                <a:cs typeface="+mn-lt"/>
              </a:rPr>
              <a:t>Valori di ritorno con </a:t>
            </a:r>
            <a:r>
              <a:rPr lang="it-IT" dirty="0" err="1">
                <a:latin typeface="Consolas"/>
              </a:rPr>
              <a:t>return</a:t>
            </a:r>
            <a:r>
              <a:rPr lang="it-IT" dirty="0">
                <a:ea typeface="+mn-lt"/>
                <a:cs typeface="+mn-lt"/>
              </a:rPr>
              <a:t>.</a:t>
            </a:r>
            <a:endParaRPr lang="it-IT" dirty="0"/>
          </a:p>
          <a:p>
            <a:pPr lvl="1"/>
            <a:r>
              <a:rPr lang="it-IT" dirty="0" err="1"/>
              <a:t>Docstrings</a:t>
            </a:r>
            <a:r>
              <a:rPr lang="it-IT" dirty="0"/>
              <a:t> (commenti </a:t>
            </a:r>
            <a:r>
              <a:rPr lang="it-IT" dirty="0" err="1"/>
              <a:t>multiline</a:t>
            </a:r>
            <a:r>
              <a:rPr lang="it-IT" dirty="0"/>
              <a:t> subito dopo la prima riga della funzione). Servono a spiegare il codice</a:t>
            </a:r>
          </a:p>
          <a:p>
            <a:pPr lvl="1"/>
            <a:r>
              <a:rPr lang="it-IT" dirty="0"/>
              <a:t>Funzioni come oggetti (si possono assegnare alle variabili)</a:t>
            </a:r>
          </a:p>
          <a:p>
            <a:pPr lvl="1"/>
            <a:r>
              <a:rPr lang="it-IT" dirty="0"/>
              <a:t>Funzioni come argomenti (di altre funzioni)</a:t>
            </a:r>
          </a:p>
          <a:p>
            <a:pPr lvl="1"/>
            <a:r>
              <a:rPr lang="it-IT" dirty="0"/>
              <a:t>Decorator</a:t>
            </a:r>
          </a:p>
          <a:p>
            <a:pPr lvl="1"/>
            <a:r>
              <a:rPr lang="it-IT" dirty="0"/>
              <a:t>Numero variabile di argomenti: </a:t>
            </a:r>
            <a:r>
              <a:rPr lang="it-IT" dirty="0" err="1"/>
              <a:t>args</a:t>
            </a:r>
            <a:r>
              <a:rPr lang="it-IT" dirty="0"/>
              <a:t> e </a:t>
            </a:r>
            <a:r>
              <a:rPr lang="it-IT" dirty="0" err="1"/>
              <a:t>kwargs</a:t>
            </a:r>
            <a:endParaRPr lang="it-IT" dirty="0"/>
          </a:p>
          <a:p>
            <a:endParaRPr lang="it-IT" dirty="0"/>
          </a:p>
        </p:txBody>
      </p:sp>
    </p:spTree>
    <p:extLst>
      <p:ext uri="{BB962C8B-B14F-4D97-AF65-F5344CB8AC3E}">
        <p14:creationId xmlns:p14="http://schemas.microsoft.com/office/powerpoint/2010/main" val="241895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a:t>Modulo 3: Funzioni e gestione degli errori</a:t>
            </a:r>
            <a:endParaRPr lang="it-IT"/>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p:txBody>
          <a:bodyPr vert="horz" lIns="91440" tIns="45720" rIns="91440" bIns="45720" rtlCol="0" anchor="t">
            <a:normAutofit/>
          </a:bodyPr>
          <a:lstStyle/>
          <a:p>
            <a:r>
              <a:rPr lang="it-IT" b="1" dirty="0">
                <a:ea typeface="+mn-lt"/>
                <a:cs typeface="+mn-lt"/>
              </a:rPr>
              <a:t>Moduli</a:t>
            </a:r>
            <a:endParaRPr lang="it-IT" dirty="0"/>
          </a:p>
          <a:p>
            <a:pPr lvl="1"/>
            <a:r>
              <a:rPr lang="it-IT" sz="1800" dirty="0">
                <a:ea typeface="+mn-lt"/>
                <a:cs typeface="+mn-lt"/>
              </a:rPr>
              <a:t>Porzioni di codice che eseguono task comuni.</a:t>
            </a:r>
          </a:p>
          <a:p>
            <a:pPr lvl="1"/>
            <a:r>
              <a:rPr lang="it-IT" sz="1800" dirty="0">
                <a:ea typeface="+mn-lt"/>
                <a:cs typeface="+mn-lt"/>
              </a:rPr>
              <a:t>Per utilizzare un modulo (le variabili e le funzioni ivi definite) si può aggiungere </a:t>
            </a:r>
            <a:r>
              <a:rPr lang="it-IT" sz="1800" b="1" i="1" dirty="0">
                <a:ea typeface="+mn-lt"/>
                <a:cs typeface="+mn-lt"/>
              </a:rPr>
              <a:t>import </a:t>
            </a:r>
            <a:r>
              <a:rPr lang="it-IT" sz="1800" i="1" err="1">
                <a:ea typeface="+mn-lt"/>
                <a:cs typeface="+mn-lt"/>
              </a:rPr>
              <a:t>nome_modulo</a:t>
            </a:r>
            <a:endParaRPr lang="it-IT" sz="1800" i="1">
              <a:ea typeface="+mn-lt"/>
              <a:cs typeface="+mn-lt"/>
            </a:endParaRPr>
          </a:p>
          <a:p>
            <a:pPr lvl="1"/>
            <a:r>
              <a:rPr lang="it-IT" sz="1800" dirty="0"/>
              <a:t>Import selettive (se servono solo porzioni di un modulo)</a:t>
            </a:r>
            <a:br>
              <a:rPr lang="it-IT" sz="1800" dirty="0"/>
            </a:br>
            <a:r>
              <a:rPr lang="it-IT" sz="1800" b="1" i="1" dirty="0"/>
              <a:t>from </a:t>
            </a:r>
            <a:r>
              <a:rPr lang="it-IT" sz="1800" i="1" err="1"/>
              <a:t>module_name</a:t>
            </a:r>
            <a:r>
              <a:rPr lang="it-IT" sz="1800" i="1" dirty="0"/>
              <a:t> </a:t>
            </a:r>
            <a:r>
              <a:rPr lang="it-IT" sz="1800" b="1" i="1" dirty="0"/>
              <a:t>import </a:t>
            </a:r>
            <a:r>
              <a:rPr lang="it-IT" sz="1800" i="1" dirty="0"/>
              <a:t>name</a:t>
            </a:r>
            <a:endParaRPr lang="it-IT" i="1" dirty="0"/>
          </a:p>
          <a:p>
            <a:pPr lvl="1"/>
            <a:r>
              <a:rPr lang="it-IT" sz="1800" dirty="0"/>
              <a:t>Si può importare un modulo e utilizzarlo con un nome differente utilizzando </a:t>
            </a:r>
            <a:r>
              <a:rPr lang="it-IT" sz="1800" dirty="0" err="1"/>
              <a:t>as</a:t>
            </a:r>
            <a:br>
              <a:rPr lang="it-IT" sz="1800" dirty="0"/>
            </a:br>
            <a:r>
              <a:rPr lang="it-IT" sz="1800" dirty="0"/>
              <a:t>from </a:t>
            </a:r>
            <a:r>
              <a:rPr lang="it-IT" sz="1800" dirty="0" err="1"/>
              <a:t>module_name</a:t>
            </a:r>
            <a:r>
              <a:rPr lang="it-IT" sz="1800" dirty="0"/>
              <a:t> import name </a:t>
            </a:r>
            <a:r>
              <a:rPr lang="it-IT" sz="1800" b="1" dirty="0" err="1"/>
              <a:t>as</a:t>
            </a:r>
            <a:r>
              <a:rPr lang="it-IT" sz="1800" b="1" dirty="0"/>
              <a:t> </a:t>
            </a:r>
            <a:r>
              <a:rPr lang="it-IT" sz="1800" dirty="0" err="1"/>
              <a:t>my_name</a:t>
            </a:r>
            <a:endParaRPr lang="it-IT" dirty="0" err="1"/>
          </a:p>
          <a:p>
            <a:endParaRPr lang="it-IT" b="1" dirty="0"/>
          </a:p>
          <a:p>
            <a:endParaRPr lang="it-IT" b="1" dirty="0"/>
          </a:p>
          <a:p>
            <a:endParaRPr lang="it-IT" dirty="0"/>
          </a:p>
        </p:txBody>
      </p:sp>
    </p:spTree>
    <p:extLst>
      <p:ext uri="{BB962C8B-B14F-4D97-AF65-F5344CB8AC3E}">
        <p14:creationId xmlns:p14="http://schemas.microsoft.com/office/powerpoint/2010/main" val="280986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a:t>Modulo 3: Funzioni e gestione degli errori</a:t>
            </a:r>
            <a:endParaRPr lang="it-IT"/>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a:xfrm>
            <a:off x="677334" y="1803703"/>
            <a:ext cx="8596668" cy="4768165"/>
          </a:xfrm>
        </p:spPr>
        <p:txBody>
          <a:bodyPr vert="horz" lIns="91440" tIns="45720" rIns="91440" bIns="45720" rtlCol="0" anchor="t">
            <a:normAutofit/>
          </a:bodyPr>
          <a:lstStyle/>
          <a:p>
            <a:r>
              <a:rPr lang="it-IT" b="1" dirty="0"/>
              <a:t>Tipi di Moduli</a:t>
            </a:r>
          </a:p>
          <a:p>
            <a:pPr lvl="1"/>
            <a:r>
              <a:rPr lang="it-IT" sz="1800" dirty="0">
                <a:ea typeface="+mn-lt"/>
                <a:cs typeface="+mn-lt"/>
              </a:rPr>
              <a:t>Scritti da noi.</a:t>
            </a:r>
          </a:p>
          <a:p>
            <a:pPr lvl="1"/>
            <a:r>
              <a:rPr lang="it-IT" sz="1800" dirty="0">
                <a:ea typeface="+mn-lt"/>
                <a:cs typeface="+mn-lt"/>
              </a:rPr>
              <a:t>Installati da terze parti.</a:t>
            </a:r>
          </a:p>
          <a:p>
            <a:pPr lvl="1"/>
            <a:r>
              <a:rPr lang="it-IT" sz="1800" dirty="0">
                <a:ea typeface="+mn-lt"/>
                <a:cs typeface="+mn-lt"/>
              </a:rPr>
              <a:t>Standard libraries (a corredo di Python): </a:t>
            </a:r>
            <a:r>
              <a:rPr lang="it-IT" b="1" dirty="0" err="1">
                <a:solidFill>
                  <a:srgbClr val="222222"/>
                </a:solidFill>
                <a:latin typeface="Fira Sans"/>
                <a:ea typeface="+mn-lt"/>
                <a:cs typeface="+mn-lt"/>
              </a:rPr>
              <a:t>string</a:t>
            </a:r>
            <a:r>
              <a:rPr lang="it-IT" dirty="0">
                <a:solidFill>
                  <a:srgbClr val="222222"/>
                </a:solidFill>
                <a:latin typeface="Fira Sans"/>
                <a:ea typeface="+mn-lt"/>
                <a:cs typeface="+mn-lt"/>
              </a:rPr>
              <a:t>, </a:t>
            </a:r>
            <a:r>
              <a:rPr lang="it-IT" b="1" dirty="0">
                <a:solidFill>
                  <a:srgbClr val="222222"/>
                </a:solidFill>
                <a:latin typeface="Fira Sans"/>
                <a:ea typeface="+mn-lt"/>
                <a:cs typeface="+mn-lt"/>
              </a:rPr>
              <a:t>re</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datetime</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math</a:t>
            </a:r>
            <a:r>
              <a:rPr lang="it-IT" dirty="0">
                <a:solidFill>
                  <a:srgbClr val="222222"/>
                </a:solidFill>
                <a:latin typeface="Fira Sans"/>
                <a:ea typeface="+mn-lt"/>
                <a:cs typeface="+mn-lt"/>
              </a:rPr>
              <a:t>, </a:t>
            </a:r>
            <a:r>
              <a:rPr lang="it-IT" b="1" dirty="0">
                <a:solidFill>
                  <a:srgbClr val="222222"/>
                </a:solidFill>
                <a:latin typeface="Fira Sans"/>
                <a:ea typeface="+mn-lt"/>
                <a:cs typeface="+mn-lt"/>
              </a:rPr>
              <a:t>random</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os</a:t>
            </a:r>
            <a:r>
              <a:rPr lang="it-IT" dirty="0">
                <a:solidFill>
                  <a:srgbClr val="222222"/>
                </a:solidFill>
                <a:latin typeface="Fira Sans"/>
                <a:ea typeface="+mn-lt"/>
                <a:cs typeface="+mn-lt"/>
              </a:rPr>
              <a:t>, </a:t>
            </a:r>
            <a:r>
              <a:rPr lang="it-IT" b="1" dirty="0">
                <a:solidFill>
                  <a:srgbClr val="222222"/>
                </a:solidFill>
                <a:latin typeface="Fira Sans"/>
                <a:ea typeface="+mn-lt"/>
                <a:cs typeface="+mn-lt"/>
              </a:rPr>
              <a:t>multiprocessing</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subprocess</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socket</a:t>
            </a:r>
            <a:r>
              <a:rPr lang="it-IT" dirty="0">
                <a:solidFill>
                  <a:srgbClr val="222222"/>
                </a:solidFill>
                <a:latin typeface="Fira Sans"/>
                <a:ea typeface="+mn-lt"/>
                <a:cs typeface="+mn-lt"/>
              </a:rPr>
              <a:t>, </a:t>
            </a:r>
            <a:r>
              <a:rPr lang="it-IT" b="1" dirty="0">
                <a:solidFill>
                  <a:srgbClr val="222222"/>
                </a:solidFill>
                <a:latin typeface="Fira Sans"/>
                <a:ea typeface="+mn-lt"/>
                <a:cs typeface="+mn-lt"/>
              </a:rPr>
              <a:t>email</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json</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doctest</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unittest</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pdb</a:t>
            </a:r>
            <a:r>
              <a:rPr lang="it-IT" dirty="0" err="1">
                <a:solidFill>
                  <a:srgbClr val="222222"/>
                </a:solidFill>
                <a:latin typeface="Fira Sans"/>
                <a:ea typeface="+mn-lt"/>
                <a:cs typeface="+mn-lt"/>
              </a:rPr>
              <a:t>,</a:t>
            </a:r>
            <a:r>
              <a:rPr lang="it-IT" b="1" dirty="0" err="1">
                <a:solidFill>
                  <a:srgbClr val="222222"/>
                </a:solidFill>
                <a:latin typeface="Fira Sans"/>
                <a:ea typeface="+mn-lt"/>
                <a:cs typeface="+mn-lt"/>
              </a:rPr>
              <a:t>argparse</a:t>
            </a:r>
            <a:r>
              <a:rPr lang="it-IT" b="1" dirty="0">
                <a:solidFill>
                  <a:srgbClr val="222222"/>
                </a:solidFill>
                <a:latin typeface="Fira Sans"/>
                <a:ea typeface="+mn-lt"/>
                <a:cs typeface="+mn-lt"/>
              </a:rPr>
              <a:t>,</a:t>
            </a:r>
            <a:r>
              <a:rPr lang="it-IT" dirty="0">
                <a:solidFill>
                  <a:srgbClr val="222222"/>
                </a:solidFill>
                <a:latin typeface="Fira Sans"/>
                <a:ea typeface="+mn-lt"/>
                <a:cs typeface="+mn-lt"/>
              </a:rPr>
              <a:t> </a:t>
            </a:r>
            <a:r>
              <a:rPr lang="it-IT" b="1" dirty="0" err="1">
                <a:solidFill>
                  <a:srgbClr val="222222"/>
                </a:solidFill>
                <a:latin typeface="Fira Sans"/>
                <a:ea typeface="+mn-lt"/>
                <a:cs typeface="+mn-lt"/>
              </a:rPr>
              <a:t>sys</a:t>
            </a:r>
            <a:endParaRPr lang="it-IT" i="1" dirty="0" err="1">
              <a:ea typeface="+mn-lt"/>
              <a:cs typeface="+mn-lt"/>
            </a:endParaRPr>
          </a:p>
          <a:p>
            <a:pPr lvl="1"/>
            <a:r>
              <a:rPr lang="it-IT" sz="1800" dirty="0">
                <a:solidFill>
                  <a:srgbClr val="222222"/>
                </a:solidFill>
                <a:latin typeface="Fira Sans"/>
              </a:rPr>
              <a:t>Alcuni dei moduli nella libreria standard sono scritti in Python, altri in C.
La maggior parte sono disponibili su tutte le piattaforme, ma alcuni sono specifici per Windows o Unix.</a:t>
            </a:r>
          </a:p>
          <a:p>
            <a:pPr lvl="1"/>
            <a:r>
              <a:rPr lang="it-IT" sz="1800" dirty="0">
                <a:solidFill>
                  <a:srgbClr val="222222"/>
                </a:solidFill>
                <a:latin typeface="Fira Sans"/>
              </a:rPr>
              <a:t>Molti moduli di terze parti sono registrati nel </a:t>
            </a:r>
            <a:r>
              <a:rPr lang="it-IT" sz="1800" b="1" dirty="0">
                <a:solidFill>
                  <a:srgbClr val="222222"/>
                </a:solidFill>
                <a:latin typeface="Fira Sans"/>
              </a:rPr>
              <a:t>Python Package Index (</a:t>
            </a:r>
            <a:r>
              <a:rPr lang="it-IT" sz="1800" b="1" err="1">
                <a:solidFill>
                  <a:srgbClr val="222222"/>
                </a:solidFill>
                <a:latin typeface="Fira Sans"/>
              </a:rPr>
              <a:t>PyPI</a:t>
            </a:r>
            <a:r>
              <a:rPr lang="it-IT" sz="1800" b="1" dirty="0">
                <a:solidFill>
                  <a:srgbClr val="222222"/>
                </a:solidFill>
                <a:latin typeface="Fira Sans"/>
              </a:rPr>
              <a:t>)</a:t>
            </a:r>
            <a:endParaRPr lang="it-IT" b="1" dirty="0">
              <a:solidFill>
                <a:srgbClr val="222222"/>
              </a:solidFill>
              <a:latin typeface="Fira Sans"/>
            </a:endParaRPr>
          </a:p>
          <a:p>
            <a:pPr lvl="1"/>
            <a:r>
              <a:rPr lang="it-IT" sz="1800" dirty="0">
                <a:solidFill>
                  <a:srgbClr val="222222"/>
                </a:solidFill>
                <a:latin typeface="Fira Sans"/>
              </a:rPr>
              <a:t>Per installare un modulo si può usare il programma </a:t>
            </a:r>
            <a:r>
              <a:rPr lang="it-IT" sz="1800" b="1" err="1">
                <a:solidFill>
                  <a:srgbClr val="222222"/>
                </a:solidFill>
                <a:latin typeface="Fira Sans"/>
              </a:rPr>
              <a:t>pip</a:t>
            </a:r>
            <a:br>
              <a:rPr lang="it-IT" sz="1800" b="1" dirty="0">
                <a:solidFill>
                  <a:srgbClr val="222222"/>
                </a:solidFill>
                <a:latin typeface="Fira Sans"/>
              </a:rPr>
            </a:br>
            <a:r>
              <a:rPr lang="it-IT" sz="1800" b="1" i="1" err="1">
                <a:solidFill>
                  <a:srgbClr val="222222"/>
                </a:solidFill>
                <a:latin typeface="Fira Sans"/>
              </a:rPr>
              <a:t>pip</a:t>
            </a:r>
            <a:r>
              <a:rPr lang="it-IT" sz="1800" b="1" i="1" dirty="0">
                <a:solidFill>
                  <a:srgbClr val="222222"/>
                </a:solidFill>
                <a:latin typeface="Fira Sans"/>
              </a:rPr>
              <a:t> </a:t>
            </a:r>
            <a:r>
              <a:rPr lang="it-IT" sz="1800" b="1" i="1" err="1">
                <a:solidFill>
                  <a:srgbClr val="222222"/>
                </a:solidFill>
                <a:latin typeface="Fira Sans"/>
              </a:rPr>
              <a:t>install</a:t>
            </a:r>
            <a:r>
              <a:rPr lang="it-IT" sz="1800" b="1" i="1" dirty="0">
                <a:solidFill>
                  <a:srgbClr val="222222"/>
                </a:solidFill>
                <a:latin typeface="Fira Sans"/>
              </a:rPr>
              <a:t> </a:t>
            </a:r>
            <a:r>
              <a:rPr lang="it-IT" sz="1800" i="1" err="1">
                <a:solidFill>
                  <a:srgbClr val="222222"/>
                </a:solidFill>
                <a:latin typeface="Fira Sans"/>
              </a:rPr>
              <a:t>library_name</a:t>
            </a:r>
            <a:endParaRPr lang="it-IT" i="1" err="1">
              <a:solidFill>
                <a:srgbClr val="222222"/>
              </a:solidFill>
              <a:latin typeface="Fira Sans"/>
            </a:endParaRPr>
          </a:p>
          <a:p>
            <a:endParaRPr lang="it-IT" b="1" dirty="0"/>
          </a:p>
          <a:p>
            <a:endParaRPr lang="it-IT" b="1" dirty="0"/>
          </a:p>
          <a:p>
            <a:endParaRPr lang="it-IT" dirty="0"/>
          </a:p>
        </p:txBody>
      </p:sp>
    </p:spTree>
    <p:extLst>
      <p:ext uri="{BB962C8B-B14F-4D97-AF65-F5344CB8AC3E}">
        <p14:creationId xmlns:p14="http://schemas.microsoft.com/office/powerpoint/2010/main" val="273895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a:t>Modulo 3: Funzioni e gestione degli errori</a:t>
            </a:r>
            <a:endParaRPr lang="it-IT"/>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a:xfrm>
            <a:off x="677334" y="5170006"/>
            <a:ext cx="8596668" cy="1324698"/>
          </a:xfrm>
        </p:spPr>
        <p:txBody>
          <a:bodyPr vert="horz" lIns="91440" tIns="45720" rIns="91440" bIns="45720" rtlCol="0" anchor="t">
            <a:normAutofit/>
          </a:bodyPr>
          <a:lstStyle/>
          <a:p>
            <a:r>
              <a:rPr lang="it-IT" b="1" dirty="0">
                <a:ea typeface="+mn-lt"/>
                <a:cs typeface="+mn-lt"/>
              </a:rPr>
              <a:t>Gestione delle eccezioni</a:t>
            </a:r>
            <a:endParaRPr lang="it-IT" dirty="0"/>
          </a:p>
          <a:p>
            <a:pPr lvl="1"/>
            <a:r>
              <a:rPr lang="it-IT" sz="1800" dirty="0">
                <a:ea typeface="+mn-lt"/>
                <a:cs typeface="+mn-lt"/>
              </a:rPr>
              <a:t>Uso di </a:t>
            </a:r>
            <a:r>
              <a:rPr lang="it-IT" sz="1800" dirty="0" err="1">
                <a:latin typeface="Consolas"/>
                <a:ea typeface="+mn-lt"/>
                <a:cs typeface="+mn-lt"/>
              </a:rPr>
              <a:t>try</a:t>
            </a:r>
            <a:r>
              <a:rPr lang="it-IT" sz="1800" dirty="0">
                <a:ea typeface="+mn-lt"/>
                <a:cs typeface="+mn-lt"/>
              </a:rPr>
              <a:t>, </a:t>
            </a:r>
            <a:r>
              <a:rPr lang="it-IT" sz="1800" dirty="0" err="1">
                <a:latin typeface="Consolas"/>
                <a:ea typeface="+mn-lt"/>
                <a:cs typeface="+mn-lt"/>
              </a:rPr>
              <a:t>except</a:t>
            </a:r>
            <a:r>
              <a:rPr lang="it-IT" sz="1800" dirty="0">
                <a:ea typeface="+mn-lt"/>
                <a:cs typeface="+mn-lt"/>
              </a:rPr>
              <a:t>, </a:t>
            </a:r>
            <a:r>
              <a:rPr lang="it-IT" sz="1800" dirty="0" err="1">
                <a:latin typeface="Consolas"/>
              </a:rPr>
              <a:t>finally</a:t>
            </a:r>
            <a:r>
              <a:rPr lang="it-IT" sz="1800" dirty="0">
                <a:ea typeface="+mn-lt"/>
                <a:cs typeface="+mn-lt"/>
              </a:rPr>
              <a:t> per gestire errori.</a:t>
            </a:r>
            <a:endParaRPr lang="it-IT" dirty="0">
              <a:ea typeface="+mn-lt"/>
              <a:cs typeface="+mn-lt"/>
            </a:endParaRPr>
          </a:p>
          <a:p>
            <a:pPr lvl="1"/>
            <a:r>
              <a:rPr lang="it-IT" sz="1800" dirty="0">
                <a:ea typeface="+mn-lt"/>
                <a:cs typeface="+mn-lt"/>
              </a:rPr>
              <a:t>Alzare eccezioni con </a:t>
            </a:r>
            <a:r>
              <a:rPr lang="it-IT" sz="1800" dirty="0" err="1">
                <a:latin typeface="Consolas"/>
                <a:ea typeface="+mn-lt"/>
                <a:cs typeface="+mn-lt"/>
              </a:rPr>
              <a:t>raise</a:t>
            </a:r>
            <a:r>
              <a:rPr lang="it-IT" sz="1800" dirty="0">
                <a:ea typeface="+mn-lt"/>
                <a:cs typeface="+mn-lt"/>
              </a:rPr>
              <a:t> e definire eccezioni personalizzate.</a:t>
            </a:r>
            <a:endParaRPr lang="it-IT" dirty="0">
              <a:ea typeface="+mn-lt"/>
              <a:cs typeface="+mn-lt"/>
            </a:endParaRPr>
          </a:p>
          <a:p>
            <a:pPr marL="457200" lvl="1" indent="0">
              <a:buNone/>
            </a:pPr>
            <a:endParaRPr lang="it-IT" sz="1800" dirty="0">
              <a:ea typeface="+mn-lt"/>
              <a:cs typeface="+mn-lt"/>
            </a:endParaRPr>
          </a:p>
          <a:p>
            <a:endParaRPr lang="it-IT" sz="1800" b="1" dirty="0"/>
          </a:p>
          <a:p>
            <a:endParaRPr lang="it-IT" b="1" dirty="0"/>
          </a:p>
          <a:p>
            <a:endParaRPr lang="it-IT" dirty="0"/>
          </a:p>
        </p:txBody>
      </p:sp>
      <p:sp>
        <p:nvSpPr>
          <p:cNvPr id="5" name="Segnaposto contenuto 2">
            <a:extLst>
              <a:ext uri="{FF2B5EF4-FFF2-40B4-BE49-F238E27FC236}">
                <a16:creationId xmlns:a16="http://schemas.microsoft.com/office/drawing/2014/main" id="{9CD32C1C-27A6-DB85-EE48-F9E1FD049476}"/>
              </a:ext>
            </a:extLst>
          </p:cNvPr>
          <p:cNvSpPr txBox="1">
            <a:spLocks/>
          </p:cNvSpPr>
          <p:nvPr/>
        </p:nvSpPr>
        <p:spPr>
          <a:xfrm>
            <a:off x="675405" y="1927166"/>
            <a:ext cx="8596668" cy="2993381"/>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b="1" dirty="0">
                <a:ea typeface="+mn-lt"/>
                <a:cs typeface="+mn-lt"/>
              </a:rPr>
              <a:t>Eccezioni comuni</a:t>
            </a:r>
            <a:endParaRPr lang="it-IT" dirty="0"/>
          </a:p>
          <a:p>
            <a:pPr lvl="1"/>
            <a:r>
              <a:rPr lang="it-IT" sz="1800" err="1">
                <a:solidFill>
                  <a:srgbClr val="404040"/>
                </a:solidFill>
                <a:ea typeface="+mn-lt"/>
                <a:cs typeface="+mn-lt"/>
              </a:rPr>
              <a:t>ImportError</a:t>
            </a:r>
            <a:endParaRPr lang="it-IT" sz="1800" err="1">
              <a:solidFill>
                <a:srgbClr val="404040"/>
              </a:solidFill>
              <a:latin typeface="Trebuchet MS"/>
              <a:ea typeface="+mn-lt"/>
              <a:cs typeface="+mn-lt"/>
            </a:endParaRPr>
          </a:p>
          <a:p>
            <a:pPr lvl="1"/>
            <a:r>
              <a:rPr lang="it-IT" sz="1800" dirty="0" err="1">
                <a:ea typeface="+mn-lt"/>
                <a:cs typeface="+mn-lt"/>
              </a:rPr>
              <a:t>IndexError</a:t>
            </a:r>
            <a:r>
              <a:rPr lang="it-IT" sz="1800" dirty="0">
                <a:ea typeface="+mn-lt"/>
                <a:cs typeface="+mn-lt"/>
              </a:rPr>
              <a:t> (lista indicizzata fuori range)</a:t>
            </a:r>
          </a:p>
          <a:p>
            <a:pPr lvl="1"/>
            <a:r>
              <a:rPr lang="it-IT" sz="1800" dirty="0" err="1">
                <a:ea typeface="+mn-lt"/>
                <a:cs typeface="+mn-lt"/>
              </a:rPr>
              <a:t>NameError</a:t>
            </a:r>
            <a:r>
              <a:rPr lang="it-IT" sz="1800" dirty="0">
                <a:ea typeface="+mn-lt"/>
                <a:cs typeface="+mn-lt"/>
              </a:rPr>
              <a:t> (utilizzo di una variabile non nota)</a:t>
            </a:r>
          </a:p>
          <a:p>
            <a:pPr lvl="1"/>
            <a:r>
              <a:rPr lang="it-IT" sz="1800" dirty="0" err="1">
                <a:ea typeface="+mn-lt"/>
                <a:cs typeface="+mn-lt"/>
              </a:rPr>
              <a:t>SyntaxError</a:t>
            </a:r>
            <a:endParaRPr lang="it-IT" sz="1800" dirty="0" err="1"/>
          </a:p>
          <a:p>
            <a:pPr lvl="1"/>
            <a:r>
              <a:rPr lang="it-IT" sz="1800" dirty="0" err="1">
                <a:ea typeface="+mn-lt"/>
                <a:cs typeface="+mn-lt"/>
              </a:rPr>
              <a:t>TypeError</a:t>
            </a:r>
            <a:r>
              <a:rPr lang="it-IT" sz="1800" dirty="0">
                <a:ea typeface="+mn-lt"/>
                <a:cs typeface="+mn-lt"/>
              </a:rPr>
              <a:t> (funzione chiamata con un valore di tipo scorretto)</a:t>
            </a:r>
            <a:endParaRPr lang="it-IT" sz="1800" dirty="0"/>
          </a:p>
          <a:p>
            <a:pPr lvl="1"/>
            <a:r>
              <a:rPr lang="it-IT" sz="1800" dirty="0" err="1">
                <a:ea typeface="+mn-lt"/>
                <a:cs typeface="+mn-lt"/>
              </a:rPr>
              <a:t>ValueError</a:t>
            </a:r>
            <a:r>
              <a:rPr lang="it-IT" sz="1800" dirty="0">
                <a:ea typeface="+mn-lt"/>
                <a:cs typeface="+mn-lt"/>
              </a:rPr>
              <a:t> (funzione chiamata con valore di tipo corretto ma di "valore" non corretto</a:t>
            </a:r>
            <a:endParaRPr lang="it-IT" sz="1800" dirty="0"/>
          </a:p>
          <a:p>
            <a:pPr marL="457200" lvl="1" indent="0">
              <a:buNone/>
            </a:pPr>
            <a:endParaRPr lang="it-IT" dirty="0"/>
          </a:p>
          <a:p>
            <a:endParaRPr lang="it-IT" b="1" dirty="0"/>
          </a:p>
          <a:p>
            <a:endParaRPr lang="it-IT" b="1" dirty="0"/>
          </a:p>
          <a:p>
            <a:endParaRPr lang="it-IT" dirty="0"/>
          </a:p>
        </p:txBody>
      </p:sp>
    </p:spTree>
    <p:extLst>
      <p:ext uri="{BB962C8B-B14F-4D97-AF65-F5344CB8AC3E}">
        <p14:creationId xmlns:p14="http://schemas.microsoft.com/office/powerpoint/2010/main" val="64909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FAC2-2798-23CF-606E-65D83EA7136D}"/>
              </a:ext>
            </a:extLst>
          </p:cNvPr>
          <p:cNvSpPr>
            <a:spLocks noGrp="1"/>
          </p:cNvSpPr>
          <p:nvPr>
            <p:ph type="title"/>
          </p:nvPr>
        </p:nvSpPr>
        <p:spPr/>
        <p:txBody>
          <a:bodyPr/>
          <a:lstStyle/>
          <a:p>
            <a:r>
              <a:rPr lang="it-IT" b="1"/>
              <a:t>Modulo 3: Funzioni e gestione degli errori</a:t>
            </a:r>
            <a:endParaRPr lang="it-IT"/>
          </a:p>
          <a:p>
            <a:endParaRPr lang="it-IT" dirty="0"/>
          </a:p>
        </p:txBody>
      </p:sp>
      <p:sp>
        <p:nvSpPr>
          <p:cNvPr id="3" name="Segnaposto contenuto 2">
            <a:extLst>
              <a:ext uri="{FF2B5EF4-FFF2-40B4-BE49-F238E27FC236}">
                <a16:creationId xmlns:a16="http://schemas.microsoft.com/office/drawing/2014/main" id="{2F3C2968-9343-3BEF-BBB2-008019CDD6FC}"/>
              </a:ext>
            </a:extLst>
          </p:cNvPr>
          <p:cNvSpPr>
            <a:spLocks noGrp="1"/>
          </p:cNvSpPr>
          <p:nvPr>
            <p:ph idx="1"/>
          </p:nvPr>
        </p:nvSpPr>
        <p:spPr>
          <a:xfrm>
            <a:off x="677334" y="2160589"/>
            <a:ext cx="8596668" cy="4353405"/>
          </a:xfrm>
        </p:spPr>
        <p:txBody>
          <a:bodyPr vert="horz" lIns="91440" tIns="45720" rIns="91440" bIns="45720" rtlCol="0" anchor="t">
            <a:normAutofit/>
          </a:bodyPr>
          <a:lstStyle/>
          <a:p>
            <a:r>
              <a:rPr lang="it-IT" b="1" dirty="0">
                <a:ea typeface="+mn-lt"/>
                <a:cs typeface="+mn-lt"/>
              </a:rPr>
              <a:t>Espressioni lambda – Programmazione funzionale</a:t>
            </a:r>
            <a:endParaRPr lang="it-IT" dirty="0">
              <a:ea typeface="+mn-lt"/>
              <a:cs typeface="+mn-lt"/>
            </a:endParaRPr>
          </a:p>
          <a:p>
            <a:pPr lvl="1"/>
            <a:r>
              <a:rPr lang="it-IT" dirty="0" err="1">
                <a:ea typeface="+mn-lt"/>
                <a:cs typeface="+mn-lt"/>
              </a:rPr>
              <a:t>Higher-order</a:t>
            </a:r>
            <a:r>
              <a:rPr lang="it-IT" dirty="0">
                <a:ea typeface="+mn-lt"/>
                <a:cs typeface="+mn-lt"/>
              </a:rPr>
              <a:t> </a:t>
            </a:r>
            <a:r>
              <a:rPr lang="it-IT" dirty="0" err="1">
                <a:ea typeface="+mn-lt"/>
                <a:cs typeface="+mn-lt"/>
              </a:rPr>
              <a:t>functions</a:t>
            </a:r>
            <a:r>
              <a:rPr lang="it-IT" dirty="0">
                <a:ea typeface="+mn-lt"/>
                <a:cs typeface="+mn-lt"/>
              </a:rPr>
              <a:t>: prendono altre funzioni come argomenti o le restituiscono come risultato</a:t>
            </a:r>
            <a:endParaRPr lang="it-IT" dirty="0">
              <a:solidFill>
                <a:srgbClr val="000000"/>
              </a:solidFill>
              <a:ea typeface="+mn-lt"/>
              <a:cs typeface="+mn-lt"/>
            </a:endParaRPr>
          </a:p>
          <a:p>
            <a:pPr lvl="1"/>
            <a:r>
              <a:rPr lang="it-IT" dirty="0">
                <a:ea typeface="+mn-lt"/>
                <a:cs typeface="+mn-lt"/>
              </a:rPr>
              <a:t>Pure </a:t>
            </a:r>
            <a:r>
              <a:rPr lang="it-IT" dirty="0" err="1">
                <a:ea typeface="+mn-lt"/>
                <a:cs typeface="+mn-lt"/>
              </a:rPr>
              <a:t>functions</a:t>
            </a:r>
            <a:r>
              <a:rPr lang="it-IT" dirty="0">
                <a:ea typeface="+mn-lt"/>
                <a:cs typeface="+mn-lt"/>
              </a:rPr>
              <a:t>: non hanno side-</a:t>
            </a:r>
            <a:r>
              <a:rPr lang="it-IT" dirty="0" err="1">
                <a:ea typeface="+mn-lt"/>
                <a:cs typeface="+mn-lt"/>
              </a:rPr>
              <a:t>effects</a:t>
            </a:r>
            <a:r>
              <a:rPr lang="it-IT" dirty="0">
                <a:ea typeface="+mn-lt"/>
                <a:cs typeface="+mn-lt"/>
              </a:rPr>
              <a:t> e restituiscono un valore che dipende solo dai loro argomenti</a:t>
            </a:r>
            <a:endParaRPr lang="en-US" dirty="0">
              <a:solidFill>
                <a:srgbClr val="000000"/>
              </a:solidFill>
              <a:ea typeface="+mn-lt"/>
              <a:cs typeface="+mn-lt"/>
            </a:endParaRPr>
          </a:p>
          <a:p>
            <a:pPr lvl="1"/>
            <a:r>
              <a:rPr lang="it-IT" dirty="0">
                <a:ea typeface="+mn-lt"/>
                <a:cs typeface="+mn-lt"/>
              </a:rPr>
              <a:t>Funzioni </a:t>
            </a:r>
            <a:r>
              <a:rPr lang="it-IT" sz="1800" dirty="0">
                <a:ea typeface="+mn-lt"/>
                <a:cs typeface="+mn-lt"/>
              </a:rPr>
              <a:t>anonime:</a:t>
            </a:r>
            <a:endParaRPr lang="it-IT"/>
          </a:p>
          <a:p>
            <a:pPr lvl="2"/>
            <a:r>
              <a:rPr lang="it-IT" sz="1800" dirty="0">
                <a:ea typeface="+mn-lt"/>
                <a:cs typeface="+mn-lt"/>
              </a:rPr>
              <a:t>Sintassi: </a:t>
            </a:r>
            <a:r>
              <a:rPr lang="it-IT" sz="1800" dirty="0">
                <a:latin typeface="Consolas"/>
                <a:ea typeface="+mn-lt"/>
                <a:cs typeface="+mn-lt"/>
              </a:rPr>
              <a:t>lambda arg1, </a:t>
            </a:r>
            <a:r>
              <a:rPr lang="it-IT" sz="1800" dirty="0">
                <a:latin typeface="Consolas"/>
              </a:rPr>
              <a:t>arg2: </a:t>
            </a:r>
            <a:r>
              <a:rPr lang="it-IT" sz="1800" dirty="0">
                <a:latin typeface="Consolas"/>
                <a:ea typeface="+mn-lt"/>
                <a:cs typeface="+mn-lt"/>
              </a:rPr>
              <a:t>espressione</a:t>
            </a:r>
            <a:r>
              <a:rPr lang="it-IT" sz="1800" dirty="0">
                <a:ea typeface="+mn-lt"/>
                <a:cs typeface="+mn-lt"/>
              </a:rPr>
              <a:t>.</a:t>
            </a:r>
          </a:p>
          <a:p>
            <a:pPr lvl="2"/>
            <a:r>
              <a:rPr lang="it-IT" sz="1800" dirty="0">
                <a:ea typeface="+mn-lt"/>
                <a:cs typeface="+mn-lt"/>
              </a:rPr>
              <a:t>Utilizzo nelle funzioni </a:t>
            </a:r>
            <a:r>
              <a:rPr lang="it-IT" sz="1800" dirty="0">
                <a:latin typeface="Trebuchet MS"/>
                <a:ea typeface="+mn-lt"/>
                <a:cs typeface="+mn-lt"/>
              </a:rPr>
              <a:t>(</a:t>
            </a:r>
            <a:r>
              <a:rPr lang="it-IT" sz="1800" dirty="0" err="1">
                <a:latin typeface="Trebuchet MS"/>
                <a:ea typeface="+mn-lt"/>
                <a:cs typeface="+mn-lt"/>
              </a:rPr>
              <a:t>higher-order</a:t>
            </a:r>
            <a:r>
              <a:rPr lang="it-IT" sz="1800" dirty="0">
                <a:latin typeface="Trebuchet MS"/>
                <a:ea typeface="+mn-lt"/>
                <a:cs typeface="+mn-lt"/>
              </a:rPr>
              <a:t>) </a:t>
            </a:r>
            <a:r>
              <a:rPr lang="it-IT" sz="1800" dirty="0" err="1">
                <a:latin typeface="Consolas"/>
                <a:ea typeface="+mn-lt"/>
                <a:cs typeface="+mn-lt"/>
              </a:rPr>
              <a:t>map</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filter()</a:t>
            </a:r>
            <a:r>
              <a:rPr lang="it-IT" sz="1800" dirty="0">
                <a:ea typeface="+mn-lt"/>
                <a:cs typeface="+mn-lt"/>
              </a:rPr>
              <a:t>, </a:t>
            </a:r>
            <a:r>
              <a:rPr lang="it-IT" sz="1800" dirty="0">
                <a:latin typeface="Consolas"/>
                <a:ea typeface="+mn-lt"/>
                <a:cs typeface="+mn-lt"/>
              </a:rPr>
              <a:t>reduce()</a:t>
            </a:r>
            <a:r>
              <a:rPr lang="it-IT" sz="1800" dirty="0">
                <a:ea typeface="+mn-lt"/>
                <a:cs typeface="+mn-lt"/>
              </a:rPr>
              <a:t>.</a:t>
            </a:r>
            <a:endParaRPr lang="it-IT" dirty="0"/>
          </a:p>
          <a:p>
            <a:pPr lvl="1"/>
            <a:r>
              <a:rPr lang="it-IT" sz="1800" dirty="0">
                <a:ea typeface="+mn-lt"/>
                <a:cs typeface="+mn-lt"/>
              </a:rPr>
              <a:t>Vantaggi (dinamicità) e svantaggi (più semplici, meno potenti) rispetto alle funzioni definite con </a:t>
            </a:r>
            <a:r>
              <a:rPr lang="it-IT" sz="1800" err="1">
                <a:latin typeface="Consolas"/>
                <a:ea typeface="+mn-lt"/>
                <a:cs typeface="+mn-lt"/>
              </a:rPr>
              <a:t>def</a:t>
            </a:r>
            <a:r>
              <a:rPr lang="it-IT" sz="1800" dirty="0">
                <a:ea typeface="+mn-lt"/>
                <a:cs typeface="+mn-lt"/>
              </a:rPr>
              <a:t>.</a:t>
            </a:r>
          </a:p>
          <a:p>
            <a:pPr lvl="1"/>
            <a:r>
              <a:rPr lang="it-IT" sz="1800" dirty="0"/>
              <a:t>Si possono assegnare a una variabile per essere utilizzate come le altre funzioni</a:t>
            </a:r>
          </a:p>
          <a:p>
            <a:endParaRPr lang="it-IT" b="1" dirty="0"/>
          </a:p>
          <a:p>
            <a:endParaRPr lang="it-IT" dirty="0"/>
          </a:p>
        </p:txBody>
      </p:sp>
    </p:spTree>
    <p:extLst>
      <p:ext uri="{BB962C8B-B14F-4D97-AF65-F5344CB8AC3E}">
        <p14:creationId xmlns:p14="http://schemas.microsoft.com/office/powerpoint/2010/main" val="84101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4: Programmazione ad oggetti (OOP)</a:t>
            </a:r>
            <a:endParaRPr lang="it-IT"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p:txBody>
          <a:bodyPr vert="horz" lIns="91440" tIns="45720" rIns="91440" bIns="45720" rtlCol="0" anchor="t">
            <a:normAutofit/>
          </a:bodyPr>
          <a:lstStyle/>
          <a:p>
            <a:r>
              <a:rPr lang="it-IT" b="1" dirty="0">
                <a:ea typeface="+mn-lt"/>
                <a:cs typeface="+mn-lt"/>
              </a:rPr>
              <a:t>Introduzione alla OOP</a:t>
            </a:r>
            <a:endParaRPr lang="it-IT" dirty="0"/>
          </a:p>
          <a:p>
            <a:pPr lvl="1"/>
            <a:r>
              <a:rPr lang="it-IT" dirty="0">
                <a:ea typeface="+mn-lt"/>
                <a:cs typeface="+mn-lt"/>
              </a:rPr>
              <a:t>Concetti base di OOP: classe, oggetto, incapsulamento, ereditarietà, polimorfismo.</a:t>
            </a:r>
            <a:endParaRPr lang="it-IT" dirty="0"/>
          </a:p>
          <a:p>
            <a:pPr lvl="1"/>
            <a:r>
              <a:rPr lang="it-IT" dirty="0">
                <a:ea typeface="+mn-lt"/>
                <a:cs typeface="+mn-lt"/>
              </a:rPr>
              <a:t>Vantaggi dell'OOP per la modularità e la riusabilità del codice.</a:t>
            </a:r>
            <a:endParaRPr lang="it-IT" dirty="0"/>
          </a:p>
          <a:p>
            <a:endParaRPr lang="it-IT" dirty="0"/>
          </a:p>
        </p:txBody>
      </p:sp>
    </p:spTree>
    <p:extLst>
      <p:ext uri="{BB962C8B-B14F-4D97-AF65-F5344CB8AC3E}">
        <p14:creationId xmlns:p14="http://schemas.microsoft.com/office/powerpoint/2010/main" val="1229619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4: Programmazione ad oggetti (OOP)</a:t>
            </a:r>
            <a:endParaRPr lang="it-IT"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p:txBody>
          <a:bodyPr vert="horz" lIns="91440" tIns="45720" rIns="91440" bIns="45720" rtlCol="0" anchor="t">
            <a:normAutofit/>
          </a:bodyPr>
          <a:lstStyle/>
          <a:p>
            <a:r>
              <a:rPr lang="it-IT" b="1" dirty="0">
                <a:ea typeface="+mn-lt"/>
                <a:cs typeface="+mn-lt"/>
              </a:rPr>
              <a:t>Creare classi e oggetti</a:t>
            </a:r>
            <a:endParaRPr lang="it-IT" dirty="0">
              <a:ea typeface="+mn-lt"/>
              <a:cs typeface="+mn-lt"/>
            </a:endParaRPr>
          </a:p>
          <a:p>
            <a:pPr lvl="1"/>
            <a:r>
              <a:rPr lang="it-IT" dirty="0">
                <a:ea typeface="+mn-lt"/>
                <a:cs typeface="+mn-lt"/>
              </a:rPr>
              <a:t>Definizione</a:t>
            </a:r>
            <a:r>
              <a:rPr lang="it-IT" sz="1800" dirty="0">
                <a:ea typeface="+mn-lt"/>
                <a:cs typeface="+mn-lt"/>
              </a:rPr>
              <a:t> di una classe con </a:t>
            </a:r>
            <a:r>
              <a:rPr lang="it-IT" sz="1800" dirty="0">
                <a:latin typeface="Consolas"/>
                <a:ea typeface="+mn-lt"/>
                <a:cs typeface="+mn-lt"/>
              </a:rPr>
              <a:t>class </a:t>
            </a:r>
            <a:r>
              <a:rPr lang="it-IT" sz="1800" dirty="0" err="1">
                <a:latin typeface="Consolas"/>
                <a:ea typeface="+mn-lt"/>
                <a:cs typeface="+mn-lt"/>
              </a:rPr>
              <a:t>NomeClasse</a:t>
            </a:r>
            <a:r>
              <a:rPr lang="it-IT" sz="1800" dirty="0">
                <a:ea typeface="+mn-lt"/>
                <a:cs typeface="+mn-lt"/>
              </a:rPr>
              <a:t>.</a:t>
            </a:r>
            <a:endParaRPr lang="it-IT" dirty="0"/>
          </a:p>
          <a:p>
            <a:pPr lvl="1"/>
            <a:r>
              <a:rPr lang="it-IT" sz="1800" dirty="0">
                <a:ea typeface="+mn-lt"/>
                <a:cs typeface="+mn-lt"/>
              </a:rPr>
              <a:t>Attributi di istanza e metodi (regolari e statici) di una classe.</a:t>
            </a:r>
          </a:p>
          <a:p>
            <a:pPr lvl="1"/>
            <a:r>
              <a:rPr lang="it-IT" sz="1800" dirty="0">
                <a:ea typeface="+mn-lt"/>
                <a:cs typeface="+mn-lt"/>
              </a:rPr>
              <a:t>Il metodo costruttore </a:t>
            </a:r>
            <a:r>
              <a:rPr lang="it-IT" sz="1800" dirty="0">
                <a:latin typeface="Consolas"/>
                <a:ea typeface="+mn-lt"/>
                <a:cs typeface="+mn-lt"/>
              </a:rPr>
              <a:t>__</a:t>
            </a:r>
            <a:r>
              <a:rPr lang="it-IT" sz="1800" dirty="0" err="1">
                <a:latin typeface="Consolas"/>
                <a:ea typeface="+mn-lt"/>
                <a:cs typeface="+mn-lt"/>
              </a:rPr>
              <a:t>init</a:t>
            </a:r>
            <a:r>
              <a:rPr lang="it-IT" sz="1800" dirty="0">
                <a:latin typeface="Consolas"/>
                <a:ea typeface="+mn-lt"/>
                <a:cs typeface="+mn-lt"/>
              </a:rPr>
              <a:t>__</a:t>
            </a:r>
            <a:r>
              <a:rPr lang="it-IT" sz="1800" dirty="0">
                <a:ea typeface="+mn-lt"/>
                <a:cs typeface="+mn-lt"/>
              </a:rPr>
              <a:t> e il ciclo di vita degli oggetti.</a:t>
            </a:r>
          </a:p>
          <a:p>
            <a:pPr lvl="1"/>
            <a:r>
              <a:rPr lang="it-IT" sz="1800" dirty="0"/>
              <a:t>Garbage </a:t>
            </a:r>
            <a:r>
              <a:rPr lang="it-IT" sz="1800" dirty="0" err="1"/>
              <a:t>collection</a:t>
            </a:r>
            <a:r>
              <a:rPr lang="it-IT" sz="1800" dirty="0"/>
              <a:t> (quando non ci sono più riferimenti a un oggetto)</a:t>
            </a:r>
          </a:p>
          <a:p>
            <a:pPr marL="457200" lvl="1" indent="0">
              <a:buNone/>
            </a:pPr>
            <a:endParaRPr lang="it-IT" sz="1800" dirty="0"/>
          </a:p>
          <a:p>
            <a:endParaRPr lang="it-IT" b="1" dirty="0"/>
          </a:p>
          <a:p>
            <a:endParaRPr lang="it-IT" dirty="0"/>
          </a:p>
        </p:txBody>
      </p:sp>
    </p:spTree>
    <p:extLst>
      <p:ext uri="{BB962C8B-B14F-4D97-AF65-F5344CB8AC3E}">
        <p14:creationId xmlns:p14="http://schemas.microsoft.com/office/powerpoint/2010/main" val="346005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4: Programmazione ad oggetti (OOP)</a:t>
            </a:r>
            <a:endParaRPr lang="it-IT"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p:txBody>
          <a:bodyPr vert="horz" lIns="91440" tIns="45720" rIns="91440" bIns="45720" rtlCol="0" anchor="t">
            <a:normAutofit/>
          </a:bodyPr>
          <a:lstStyle/>
          <a:p>
            <a:r>
              <a:rPr lang="it-IT" b="1" dirty="0">
                <a:ea typeface="+mn-lt"/>
                <a:cs typeface="+mn-lt"/>
              </a:rPr>
              <a:t>Ereditarietà</a:t>
            </a:r>
            <a:endParaRPr lang="it-IT" dirty="0">
              <a:ea typeface="+mn-lt"/>
              <a:cs typeface="+mn-lt"/>
            </a:endParaRPr>
          </a:p>
          <a:p>
            <a:pPr lvl="1"/>
            <a:r>
              <a:rPr lang="it-IT" sz="1800" dirty="0">
                <a:ea typeface="+mn-lt"/>
                <a:cs typeface="+mn-lt"/>
              </a:rPr>
              <a:t>Definizione di classi figlie e concetto di </a:t>
            </a:r>
            <a:r>
              <a:rPr lang="it-IT" sz="1800" dirty="0" err="1">
                <a:ea typeface="+mn-lt"/>
                <a:cs typeface="+mn-lt"/>
              </a:rPr>
              <a:t>override</a:t>
            </a:r>
            <a:r>
              <a:rPr lang="it-IT" sz="1800" dirty="0">
                <a:ea typeface="+mn-lt"/>
                <a:cs typeface="+mn-lt"/>
              </a:rPr>
              <a:t> dei metodi.</a:t>
            </a:r>
            <a:endParaRPr lang="it-IT" dirty="0">
              <a:ea typeface="+mn-lt"/>
              <a:cs typeface="+mn-lt"/>
            </a:endParaRPr>
          </a:p>
          <a:p>
            <a:pPr lvl="1"/>
            <a:r>
              <a:rPr lang="it-IT" sz="1800" dirty="0">
                <a:ea typeface="+mn-lt"/>
                <a:cs typeface="+mn-lt"/>
              </a:rPr>
              <a:t>Uso di </a:t>
            </a:r>
            <a:r>
              <a:rPr lang="it-IT" sz="1800" dirty="0">
                <a:latin typeface="Consolas"/>
                <a:ea typeface="+mn-lt"/>
                <a:cs typeface="+mn-lt"/>
              </a:rPr>
              <a:t>super()</a:t>
            </a:r>
            <a:r>
              <a:rPr lang="it-IT" sz="1800" dirty="0">
                <a:ea typeface="+mn-lt"/>
                <a:cs typeface="+mn-lt"/>
              </a:rPr>
              <a:t> per accedere ai metodi e attributi della classe genitore.</a:t>
            </a:r>
            <a:endParaRPr lang="it-IT" dirty="0">
              <a:ea typeface="+mn-lt"/>
              <a:cs typeface="+mn-lt"/>
            </a:endParaRPr>
          </a:p>
          <a:p>
            <a:endParaRPr lang="it-IT" sz="1800" b="1" dirty="0">
              <a:ea typeface="+mn-lt"/>
              <a:cs typeface="+mn-lt"/>
            </a:endParaRPr>
          </a:p>
          <a:p>
            <a:endParaRPr lang="it-IT" b="1" dirty="0"/>
          </a:p>
          <a:p>
            <a:endParaRPr lang="it-IT" dirty="0"/>
          </a:p>
        </p:txBody>
      </p:sp>
    </p:spTree>
    <p:extLst>
      <p:ext uri="{BB962C8B-B14F-4D97-AF65-F5344CB8AC3E}">
        <p14:creationId xmlns:p14="http://schemas.microsoft.com/office/powerpoint/2010/main" val="3485520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4: Programmazione ad oggetti (OOP)</a:t>
            </a:r>
            <a:endParaRPr lang="it-IT"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p:txBody>
          <a:bodyPr vert="horz" lIns="91440" tIns="45720" rIns="91440" bIns="45720" rtlCol="0" anchor="t">
            <a:normAutofit/>
          </a:bodyPr>
          <a:lstStyle/>
          <a:p>
            <a:r>
              <a:rPr lang="it-IT" b="1" dirty="0">
                <a:ea typeface="+mn-lt"/>
                <a:cs typeface="+mn-lt"/>
              </a:rPr>
              <a:t>Polimorfismo </a:t>
            </a:r>
            <a:r>
              <a:rPr lang="it-IT" sz="1800" b="1" dirty="0">
                <a:ea typeface="+mn-lt"/>
                <a:cs typeface="+mn-lt"/>
              </a:rPr>
              <a:t>e </a:t>
            </a:r>
            <a:r>
              <a:rPr lang="it-IT" b="1" dirty="0">
                <a:ea typeface="+mn-lt"/>
                <a:cs typeface="+mn-lt"/>
              </a:rPr>
              <a:t>incapsulamento</a:t>
            </a:r>
            <a:endParaRPr lang="it-IT" dirty="0">
              <a:ea typeface="+mn-lt"/>
              <a:cs typeface="+mn-lt"/>
            </a:endParaRPr>
          </a:p>
          <a:p>
            <a:pPr lvl="1"/>
            <a:r>
              <a:rPr lang="it-IT" sz="1800" dirty="0">
                <a:ea typeface="+mn-lt"/>
                <a:cs typeface="+mn-lt"/>
              </a:rPr>
              <a:t>Polimorfismo in Python: metodi con lo stesso nome che funzionano in contesti diversi.</a:t>
            </a:r>
            <a:endParaRPr lang="it-IT" dirty="0">
              <a:ea typeface="+mn-lt"/>
              <a:cs typeface="+mn-lt"/>
            </a:endParaRPr>
          </a:p>
          <a:p>
            <a:pPr lvl="1"/>
            <a:r>
              <a:rPr lang="it-IT" sz="1800" dirty="0">
                <a:ea typeface="+mn-lt"/>
                <a:cs typeface="+mn-lt"/>
              </a:rPr>
              <a:t>Incapsulamento con attributi </a:t>
            </a:r>
            <a:r>
              <a:rPr lang="it-IT" sz="1800" dirty="0">
                <a:latin typeface="Consolas"/>
                <a:ea typeface="+mn-lt"/>
                <a:cs typeface="+mn-lt"/>
              </a:rPr>
              <a:t>public</a:t>
            </a:r>
            <a:r>
              <a:rPr lang="it-IT" sz="1800" dirty="0">
                <a:ea typeface="+mn-lt"/>
                <a:cs typeface="+mn-lt"/>
              </a:rPr>
              <a:t>, </a:t>
            </a:r>
            <a:r>
              <a:rPr lang="it-IT" sz="1800" dirty="0" err="1">
                <a:latin typeface="Consolas"/>
                <a:ea typeface="+mn-lt"/>
                <a:cs typeface="+mn-lt"/>
              </a:rPr>
              <a:t>protected</a:t>
            </a:r>
            <a:r>
              <a:rPr lang="it-IT" sz="1800" dirty="0">
                <a:ea typeface="+mn-lt"/>
                <a:cs typeface="+mn-lt"/>
              </a:rPr>
              <a:t>, </a:t>
            </a:r>
            <a:r>
              <a:rPr lang="it-IT" sz="1800" dirty="0">
                <a:latin typeface="Consolas"/>
                <a:ea typeface="+mn-lt"/>
                <a:cs typeface="+mn-lt"/>
              </a:rPr>
              <a:t>private</a:t>
            </a:r>
            <a:r>
              <a:rPr lang="it-IT" sz="1800" dirty="0">
                <a:ea typeface="+mn-lt"/>
                <a:cs typeface="+mn-lt"/>
              </a:rPr>
              <a:t>.</a:t>
            </a:r>
            <a:endParaRPr lang="it-IT" dirty="0">
              <a:ea typeface="+mn-lt"/>
              <a:cs typeface="+mn-lt"/>
            </a:endParaRPr>
          </a:p>
          <a:p>
            <a:endParaRPr lang="it-IT" b="1" dirty="0">
              <a:ea typeface="+mn-lt"/>
              <a:cs typeface="+mn-lt"/>
            </a:endParaRPr>
          </a:p>
          <a:p>
            <a:endParaRPr lang="it-IT" sz="1800" b="1" dirty="0">
              <a:ea typeface="+mn-lt"/>
              <a:cs typeface="+mn-lt"/>
            </a:endParaRPr>
          </a:p>
          <a:p>
            <a:endParaRPr lang="it-IT" b="1" dirty="0"/>
          </a:p>
          <a:p>
            <a:endParaRPr lang="it-IT" dirty="0"/>
          </a:p>
        </p:txBody>
      </p:sp>
    </p:spTree>
    <p:extLst>
      <p:ext uri="{BB962C8B-B14F-4D97-AF65-F5344CB8AC3E}">
        <p14:creationId xmlns:p14="http://schemas.microsoft.com/office/powerpoint/2010/main" val="198836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98036-AD71-C6FD-7B06-484336402CDC}"/>
              </a:ext>
            </a:extLst>
          </p:cNvPr>
          <p:cNvSpPr>
            <a:spLocks noGrp="1"/>
          </p:cNvSpPr>
          <p:nvPr>
            <p:ph type="title"/>
          </p:nvPr>
        </p:nvSpPr>
        <p:spPr/>
        <p:txBody>
          <a:bodyPr/>
          <a:lstStyle/>
          <a:p>
            <a:r>
              <a:rPr lang="it-IT" b="1" dirty="0"/>
              <a:t>Modulo 1: Introduzione a Python</a:t>
            </a:r>
            <a:endParaRPr lang="it-IT" dirty="0"/>
          </a:p>
          <a:p>
            <a:endParaRPr lang="it-IT" dirty="0"/>
          </a:p>
        </p:txBody>
      </p:sp>
      <p:sp>
        <p:nvSpPr>
          <p:cNvPr id="3" name="Segnaposto contenuto 2">
            <a:extLst>
              <a:ext uri="{FF2B5EF4-FFF2-40B4-BE49-F238E27FC236}">
                <a16:creationId xmlns:a16="http://schemas.microsoft.com/office/drawing/2014/main" id="{1DAFF8EE-AB91-C71C-319B-DE3FC3590B5D}"/>
              </a:ext>
            </a:extLst>
          </p:cNvPr>
          <p:cNvSpPr>
            <a:spLocks noGrp="1"/>
          </p:cNvSpPr>
          <p:nvPr>
            <p:ph idx="1"/>
          </p:nvPr>
        </p:nvSpPr>
        <p:spPr>
          <a:xfrm>
            <a:off x="677334" y="1273197"/>
            <a:ext cx="8596668" cy="5076823"/>
          </a:xfrm>
        </p:spPr>
        <p:txBody>
          <a:bodyPr vert="horz" lIns="91440" tIns="45720" rIns="91440" bIns="45720" rtlCol="0" anchor="t">
            <a:normAutofit/>
          </a:bodyPr>
          <a:lstStyle/>
          <a:p>
            <a:r>
              <a:rPr lang="it-IT" b="1" dirty="0">
                <a:ea typeface="+mn-lt"/>
                <a:cs typeface="+mn-lt"/>
              </a:rPr>
              <a:t>Cos'è Python e perché usarlo?</a:t>
            </a:r>
            <a:endParaRPr lang="it-IT" dirty="0"/>
          </a:p>
          <a:p>
            <a:pPr lvl="1"/>
            <a:r>
              <a:rPr lang="it-IT" b="1" dirty="0">
                <a:ea typeface="+mn-lt"/>
                <a:cs typeface="+mn-lt"/>
              </a:rPr>
              <a:t>Storia di Python</a:t>
            </a:r>
            <a:r>
              <a:rPr lang="it-IT" dirty="0">
                <a:ea typeface="+mn-lt"/>
                <a:cs typeface="+mn-lt"/>
              </a:rPr>
              <a:t>: Creato da Guido van </a:t>
            </a:r>
            <a:r>
              <a:rPr lang="it-IT" dirty="0" err="1">
                <a:ea typeface="+mn-lt"/>
                <a:cs typeface="+mn-lt"/>
              </a:rPr>
              <a:t>Rossum</a:t>
            </a:r>
            <a:r>
              <a:rPr lang="it-IT" dirty="0">
                <a:ea typeface="+mn-lt"/>
                <a:cs typeface="+mn-lt"/>
              </a:rPr>
              <a:t> nel 1991. Pensato per essere semplice e leggibile.</a:t>
            </a:r>
            <a:endParaRPr lang="it-IT" dirty="0"/>
          </a:p>
          <a:p>
            <a:pPr lvl="1"/>
            <a:r>
              <a:rPr lang="it-IT" b="1" dirty="0">
                <a:ea typeface="+mn-lt"/>
                <a:cs typeface="+mn-lt"/>
              </a:rPr>
              <a:t>Caratteristiche principali</a:t>
            </a:r>
            <a:r>
              <a:rPr lang="it-IT" dirty="0">
                <a:ea typeface="+mn-lt"/>
                <a:cs typeface="+mn-lt"/>
              </a:rPr>
              <a:t>:</a:t>
            </a:r>
            <a:endParaRPr lang="it-IT" dirty="0"/>
          </a:p>
          <a:p>
            <a:pPr lvl="2"/>
            <a:r>
              <a:rPr lang="it-IT" dirty="0">
                <a:ea typeface="+mn-lt"/>
                <a:cs typeface="+mn-lt"/>
              </a:rPr>
              <a:t>Linguaggio ad alto livello, interpretato e dinamico.</a:t>
            </a:r>
            <a:endParaRPr lang="it-IT" dirty="0"/>
          </a:p>
          <a:p>
            <a:pPr lvl="2"/>
            <a:r>
              <a:rPr lang="it-IT" dirty="0">
                <a:ea typeface="+mn-lt"/>
                <a:cs typeface="+mn-lt"/>
              </a:rPr>
              <a:t>Sintassi semplice e chiara che promuove la leggibilità del codice.</a:t>
            </a:r>
            <a:endParaRPr lang="it-IT" dirty="0"/>
          </a:p>
          <a:p>
            <a:pPr lvl="2"/>
            <a:r>
              <a:rPr lang="it-IT" dirty="0">
                <a:ea typeface="+mn-lt"/>
                <a:cs typeface="+mn-lt"/>
              </a:rPr>
              <a:t>Grande ecosistema di librerie.</a:t>
            </a:r>
            <a:endParaRPr lang="it-IT" dirty="0"/>
          </a:p>
          <a:p>
            <a:pPr lvl="2"/>
            <a:r>
              <a:rPr lang="it-IT" dirty="0">
                <a:ea typeface="+mn-lt"/>
                <a:cs typeface="+mn-lt"/>
              </a:rPr>
              <a:t>Utilizzato per molteplici applicazioni: sviluppo web, automazione, data science, machine learning, etc.</a:t>
            </a:r>
            <a:endParaRPr lang="it-IT" dirty="0"/>
          </a:p>
          <a:p>
            <a:pPr lvl="1"/>
            <a:r>
              <a:rPr lang="it-IT" b="1" dirty="0">
                <a:ea typeface="+mn-lt"/>
                <a:cs typeface="+mn-lt"/>
              </a:rPr>
              <a:t>Vantaggi di Python rispetto ad altri linguaggi</a:t>
            </a:r>
            <a:r>
              <a:rPr lang="it-IT" dirty="0">
                <a:ea typeface="+mn-lt"/>
                <a:cs typeface="+mn-lt"/>
              </a:rPr>
              <a:t>:</a:t>
            </a:r>
            <a:endParaRPr lang="it-IT" dirty="0"/>
          </a:p>
          <a:p>
            <a:pPr lvl="2"/>
            <a:r>
              <a:rPr lang="it-IT" dirty="0">
                <a:ea typeface="+mn-lt"/>
                <a:cs typeface="+mn-lt"/>
              </a:rPr>
              <a:t>Maggiore velocità di sviluppo grazie alla sintassi concisa.</a:t>
            </a:r>
            <a:endParaRPr lang="it-IT" dirty="0"/>
          </a:p>
          <a:p>
            <a:pPr lvl="2"/>
            <a:r>
              <a:rPr lang="it-IT" dirty="0">
                <a:ea typeface="+mn-lt"/>
                <a:cs typeface="+mn-lt"/>
              </a:rPr>
              <a:t>Grande supporto della comunità.</a:t>
            </a:r>
            <a:endParaRPr lang="it-IT" dirty="0"/>
          </a:p>
          <a:p>
            <a:pPr lvl="2"/>
            <a:r>
              <a:rPr lang="it-IT" dirty="0">
                <a:ea typeface="+mn-lt"/>
                <a:cs typeface="+mn-lt"/>
              </a:rPr>
              <a:t>Ampia portabilità su diverse piattaforme (Windows, Mac, Linux).</a:t>
            </a:r>
            <a:endParaRPr lang="it-IT" dirty="0"/>
          </a:p>
          <a:p>
            <a:pPr lvl="2"/>
            <a:r>
              <a:rPr lang="it-IT" dirty="0">
                <a:ea typeface="+mn-lt"/>
                <a:cs typeface="+mn-lt"/>
              </a:rPr>
              <a:t>Ottimizzato per il lavoro con i dati.</a:t>
            </a:r>
            <a:endParaRPr lang="it-IT" dirty="0"/>
          </a:p>
          <a:p>
            <a:endParaRPr lang="it-IT" dirty="0"/>
          </a:p>
        </p:txBody>
      </p:sp>
    </p:spTree>
    <p:extLst>
      <p:ext uri="{BB962C8B-B14F-4D97-AF65-F5344CB8AC3E}">
        <p14:creationId xmlns:p14="http://schemas.microsoft.com/office/powerpoint/2010/main" val="2115057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fontScale="85000" lnSpcReduction="10000"/>
          </a:bodyPr>
          <a:lstStyle/>
          <a:p>
            <a:r>
              <a:rPr lang="it-IT" b="1" dirty="0">
                <a:ea typeface="+mn-lt"/>
                <a:cs typeface="+mn-lt"/>
              </a:rPr>
              <a:t>Introduzione a </a:t>
            </a:r>
            <a:r>
              <a:rPr lang="it-IT" dirty="0" err="1">
                <a:latin typeface="Consolas"/>
                <a:ea typeface="+mn-lt"/>
                <a:cs typeface="+mn-lt"/>
              </a:rPr>
              <a:t>NumPy</a:t>
            </a:r>
            <a:endParaRPr lang="it-IT" dirty="0" err="1">
              <a:ea typeface="+mn-lt"/>
              <a:cs typeface="+mn-lt"/>
            </a:endParaRPr>
          </a:p>
          <a:p>
            <a:pPr lvl="1"/>
            <a:r>
              <a:rPr lang="it-IT" b="1" dirty="0">
                <a:ea typeface="+mn-lt"/>
                <a:cs typeface="+mn-lt"/>
              </a:rPr>
              <a:t>Cos'è </a:t>
            </a:r>
            <a:r>
              <a:rPr lang="it-IT" b="1" dirty="0" err="1">
                <a:ea typeface="+mn-lt"/>
                <a:cs typeface="+mn-lt"/>
              </a:rPr>
              <a:t>NumPy</a:t>
            </a:r>
            <a:r>
              <a:rPr lang="it-IT" b="1" dirty="0">
                <a:ea typeface="+mn-lt"/>
                <a:cs typeface="+mn-lt"/>
              </a:rPr>
              <a:t>?</a:t>
            </a:r>
            <a:endParaRPr lang="it-IT" dirty="0"/>
          </a:p>
          <a:p>
            <a:pPr lvl="2"/>
            <a:r>
              <a:rPr lang="it-IT" sz="1800" dirty="0">
                <a:ea typeface="+mn-lt"/>
                <a:cs typeface="+mn-lt"/>
              </a:rPr>
              <a:t>Biblioteca fondamentale per il calcolo scientifico in Python.</a:t>
            </a:r>
            <a:endParaRPr lang="it-IT" dirty="0"/>
          </a:p>
          <a:p>
            <a:pPr lvl="2"/>
            <a:r>
              <a:rPr lang="it-IT" sz="1800" dirty="0">
                <a:ea typeface="+mn-lt"/>
                <a:cs typeface="+mn-lt"/>
              </a:rPr>
              <a:t>Supporto per array multidimensionali, funzioni matematiche avanzate.</a:t>
            </a:r>
            <a:endParaRPr lang="it-IT" dirty="0"/>
          </a:p>
          <a:p>
            <a:pPr lvl="1"/>
            <a:r>
              <a:rPr lang="it-IT" sz="1800" b="1" dirty="0">
                <a:ea typeface="+mn-lt"/>
                <a:cs typeface="+mn-lt"/>
              </a:rPr>
              <a:t>Array </a:t>
            </a:r>
            <a:r>
              <a:rPr lang="it-IT" sz="1800" b="1" dirty="0" err="1">
                <a:ea typeface="+mn-lt"/>
                <a:cs typeface="+mn-lt"/>
              </a:rPr>
              <a:t>NumPy</a:t>
            </a:r>
            <a:r>
              <a:rPr lang="it-IT" sz="1800" dirty="0">
                <a:ea typeface="+mn-lt"/>
                <a:cs typeface="+mn-lt"/>
              </a:rPr>
              <a:t>:</a:t>
            </a:r>
            <a:endParaRPr lang="it-IT" dirty="0"/>
          </a:p>
          <a:p>
            <a:pPr lvl="2"/>
            <a:r>
              <a:rPr lang="it-IT" sz="1800" dirty="0">
                <a:ea typeface="+mn-lt"/>
                <a:cs typeface="+mn-lt"/>
              </a:rPr>
              <a:t>Differenza tra liste e array </a:t>
            </a:r>
            <a:r>
              <a:rPr lang="it-IT" sz="1800" dirty="0" err="1">
                <a:ea typeface="+mn-lt"/>
                <a:cs typeface="+mn-lt"/>
              </a:rPr>
              <a:t>NumPy</a:t>
            </a:r>
            <a:r>
              <a:rPr lang="it-IT" sz="1800" dirty="0">
                <a:ea typeface="+mn-lt"/>
                <a:cs typeface="+mn-lt"/>
              </a:rPr>
              <a:t>: prestazioni, memoria, operazioni vettoriali.</a:t>
            </a:r>
            <a:endParaRPr lang="it-IT" dirty="0"/>
          </a:p>
          <a:p>
            <a:pPr lvl="2"/>
            <a:r>
              <a:rPr lang="it-IT" sz="1800" dirty="0">
                <a:ea typeface="+mn-lt"/>
                <a:cs typeface="+mn-lt"/>
              </a:rPr>
              <a:t>Creazione di array: </a:t>
            </a:r>
            <a:r>
              <a:rPr lang="it-IT" sz="1800" err="1">
                <a:latin typeface="Consolas"/>
                <a:ea typeface="+mn-lt"/>
                <a:cs typeface="+mn-lt"/>
              </a:rPr>
              <a:t>numpy.array</a:t>
            </a:r>
            <a:r>
              <a:rPr lang="it-IT" sz="1800" dirty="0">
                <a:latin typeface="Consolas"/>
                <a:ea typeface="+mn-lt"/>
                <a:cs typeface="+mn-lt"/>
              </a:rPr>
              <a:t>()</a:t>
            </a:r>
            <a:r>
              <a:rPr lang="it-IT" sz="1800" dirty="0">
                <a:ea typeface="+mn-lt"/>
                <a:cs typeface="+mn-lt"/>
              </a:rPr>
              <a:t>, </a:t>
            </a:r>
            <a:r>
              <a:rPr lang="it-IT" sz="1800" err="1">
                <a:latin typeface="Consolas"/>
                <a:ea typeface="+mn-lt"/>
                <a:cs typeface="+mn-lt"/>
              </a:rPr>
              <a:t>numpy.zeros</a:t>
            </a:r>
            <a:r>
              <a:rPr lang="it-IT" sz="1800" dirty="0">
                <a:latin typeface="Consolas"/>
                <a:ea typeface="+mn-lt"/>
                <a:cs typeface="+mn-lt"/>
              </a:rPr>
              <a:t>()</a:t>
            </a:r>
            <a:r>
              <a:rPr lang="it-IT" sz="1800" dirty="0">
                <a:ea typeface="+mn-lt"/>
                <a:cs typeface="+mn-lt"/>
              </a:rPr>
              <a:t>, </a:t>
            </a:r>
            <a:r>
              <a:rPr lang="it-IT" sz="1800" err="1">
                <a:latin typeface="Consolas"/>
                <a:ea typeface="+mn-lt"/>
                <a:cs typeface="+mn-lt"/>
              </a:rPr>
              <a:t>numpy.ones</a:t>
            </a:r>
            <a:r>
              <a:rPr lang="it-IT" sz="1800" dirty="0">
                <a:latin typeface="Consolas"/>
                <a:ea typeface="+mn-lt"/>
                <a:cs typeface="+mn-lt"/>
              </a:rPr>
              <a:t>()</a:t>
            </a:r>
            <a:r>
              <a:rPr lang="it-IT" sz="1800" dirty="0">
                <a:ea typeface="+mn-lt"/>
                <a:cs typeface="+mn-lt"/>
              </a:rPr>
              <a:t>, </a:t>
            </a:r>
            <a:r>
              <a:rPr lang="it-IT" sz="1800" err="1">
                <a:latin typeface="Consolas"/>
                <a:ea typeface="+mn-lt"/>
                <a:cs typeface="+mn-lt"/>
              </a:rPr>
              <a:t>numpy.arange</a:t>
            </a:r>
            <a:r>
              <a:rPr lang="it-IT" sz="1800" dirty="0">
                <a:latin typeface="Consolas"/>
                <a:ea typeface="+mn-lt"/>
                <a:cs typeface="+mn-lt"/>
              </a:rPr>
              <a:t>()</a:t>
            </a:r>
            <a:r>
              <a:rPr lang="it-IT" sz="1800" dirty="0">
                <a:ea typeface="+mn-lt"/>
                <a:cs typeface="+mn-lt"/>
              </a:rPr>
              <a:t>, </a:t>
            </a:r>
            <a:r>
              <a:rPr lang="it-IT" sz="1800" err="1">
                <a:latin typeface="Consolas"/>
                <a:ea typeface="+mn-lt"/>
                <a:cs typeface="+mn-lt"/>
              </a:rPr>
              <a:t>numpy.linspace</a:t>
            </a:r>
            <a:r>
              <a:rPr lang="it-IT" sz="1800" dirty="0">
                <a:latin typeface="Consolas"/>
                <a:ea typeface="+mn-lt"/>
                <a:cs typeface="+mn-lt"/>
              </a:rPr>
              <a:t>()</a:t>
            </a:r>
            <a:r>
              <a:rPr lang="it-IT" sz="1800" dirty="0">
                <a:ea typeface="+mn-lt"/>
                <a:cs typeface="+mn-lt"/>
              </a:rPr>
              <a:t>.</a:t>
            </a:r>
            <a:endParaRPr lang="it-IT" dirty="0"/>
          </a:p>
          <a:p>
            <a:pPr lvl="2"/>
            <a:r>
              <a:rPr lang="it-IT" sz="1800" b="1" dirty="0">
                <a:ea typeface="+mn-lt"/>
                <a:cs typeface="+mn-lt"/>
              </a:rPr>
              <a:t>Indice e </a:t>
            </a:r>
            <a:r>
              <a:rPr lang="it-IT" sz="1800" b="1" dirty="0" err="1">
                <a:ea typeface="+mn-lt"/>
                <a:cs typeface="+mn-lt"/>
              </a:rPr>
              <a:t>slicing</a:t>
            </a:r>
            <a:r>
              <a:rPr lang="it-IT" sz="1800" dirty="0">
                <a:ea typeface="+mn-lt"/>
                <a:cs typeface="+mn-lt"/>
              </a:rPr>
              <a:t>: accedere, modificare elementi, sezionare array multidimensionali.</a:t>
            </a:r>
            <a:endParaRPr lang="it-IT" dirty="0"/>
          </a:p>
          <a:p>
            <a:pPr lvl="1"/>
            <a:r>
              <a:rPr lang="it-IT" sz="1800" b="1" dirty="0">
                <a:ea typeface="+mn-lt"/>
                <a:cs typeface="+mn-lt"/>
              </a:rPr>
              <a:t>Operazioni sugli array</a:t>
            </a:r>
            <a:r>
              <a:rPr lang="it-IT" sz="1800" dirty="0">
                <a:ea typeface="+mn-lt"/>
                <a:cs typeface="+mn-lt"/>
              </a:rPr>
              <a:t>:</a:t>
            </a:r>
            <a:endParaRPr lang="it-IT" dirty="0"/>
          </a:p>
          <a:p>
            <a:pPr lvl="2"/>
            <a:r>
              <a:rPr lang="it-IT" sz="1800" dirty="0">
                <a:ea typeface="+mn-lt"/>
                <a:cs typeface="+mn-lt"/>
              </a:rPr>
              <a:t>Operazioni matematiche vettoriali e matriciali: somma, sottrazione, prodotto.</a:t>
            </a:r>
            <a:endParaRPr lang="it-IT" dirty="0"/>
          </a:p>
          <a:p>
            <a:pPr lvl="2"/>
            <a:r>
              <a:rPr lang="it-IT" sz="1800" dirty="0">
                <a:ea typeface="+mn-lt"/>
                <a:cs typeface="+mn-lt"/>
              </a:rPr>
              <a:t>Funzioni di aggregazione: </a:t>
            </a:r>
            <a:r>
              <a:rPr lang="it-IT" sz="1800" dirty="0">
                <a:latin typeface="Consolas"/>
                <a:ea typeface="+mn-lt"/>
                <a:cs typeface="+mn-lt"/>
              </a:rPr>
              <a:t>sum()</a:t>
            </a:r>
            <a:r>
              <a:rPr lang="it-IT" sz="1800" dirty="0">
                <a:ea typeface="+mn-lt"/>
                <a:cs typeface="+mn-lt"/>
              </a:rPr>
              <a:t>, </a:t>
            </a:r>
            <a:r>
              <a:rPr lang="it-IT" sz="1800" dirty="0" err="1">
                <a:latin typeface="Consolas"/>
                <a:ea typeface="+mn-lt"/>
                <a:cs typeface="+mn-lt"/>
              </a:rPr>
              <a:t>mean</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max()</a:t>
            </a:r>
            <a:r>
              <a:rPr lang="it-IT" sz="1800" dirty="0">
                <a:ea typeface="+mn-lt"/>
                <a:cs typeface="+mn-lt"/>
              </a:rPr>
              <a:t>, </a:t>
            </a:r>
            <a:r>
              <a:rPr lang="it-IT" sz="1800" dirty="0">
                <a:latin typeface="Consolas"/>
                <a:ea typeface="+mn-lt"/>
                <a:cs typeface="+mn-lt"/>
              </a:rPr>
              <a:t>min()</a:t>
            </a:r>
            <a:r>
              <a:rPr lang="it-IT" sz="1800" dirty="0">
                <a:ea typeface="+mn-lt"/>
                <a:cs typeface="+mn-lt"/>
              </a:rPr>
              <a:t>, </a:t>
            </a:r>
            <a:r>
              <a:rPr lang="it-IT" sz="1800" dirty="0" err="1">
                <a:latin typeface="Consolas"/>
                <a:ea typeface="+mn-lt"/>
                <a:cs typeface="+mn-lt"/>
              </a:rPr>
              <a:t>std</a:t>
            </a:r>
            <a:r>
              <a:rPr lang="it-IT" sz="1800" dirty="0">
                <a:latin typeface="Consolas"/>
                <a:ea typeface="+mn-lt"/>
                <a:cs typeface="+mn-lt"/>
              </a:rPr>
              <a:t>()</a:t>
            </a:r>
            <a:r>
              <a:rPr lang="it-IT" sz="1800" dirty="0">
                <a:ea typeface="+mn-lt"/>
                <a:cs typeface="+mn-lt"/>
              </a:rPr>
              <a:t>.</a:t>
            </a:r>
            <a:endParaRPr lang="it-IT" dirty="0"/>
          </a:p>
          <a:p>
            <a:pPr lvl="1"/>
            <a:r>
              <a:rPr lang="it-IT" sz="1800" b="1" dirty="0">
                <a:ea typeface="+mn-lt"/>
                <a:cs typeface="+mn-lt"/>
              </a:rPr>
              <a:t>Manipolazione di array</a:t>
            </a:r>
            <a:r>
              <a:rPr lang="it-IT" sz="1800" dirty="0">
                <a:ea typeface="+mn-lt"/>
                <a:cs typeface="+mn-lt"/>
              </a:rPr>
              <a:t>:</a:t>
            </a:r>
            <a:endParaRPr lang="it-IT" dirty="0"/>
          </a:p>
          <a:p>
            <a:pPr lvl="2"/>
            <a:r>
              <a:rPr lang="it-IT" sz="1800" b="1" dirty="0" err="1">
                <a:ea typeface="+mn-lt"/>
                <a:cs typeface="+mn-lt"/>
              </a:rPr>
              <a:t>Reshape</a:t>
            </a:r>
            <a:r>
              <a:rPr lang="it-IT" sz="1800" dirty="0">
                <a:ea typeface="+mn-lt"/>
                <a:cs typeface="+mn-lt"/>
              </a:rPr>
              <a:t> di array con </a:t>
            </a:r>
            <a:r>
              <a:rPr lang="it-IT" sz="1800" dirty="0" err="1">
                <a:latin typeface="Consolas"/>
                <a:ea typeface="+mn-lt"/>
                <a:cs typeface="+mn-lt"/>
              </a:rPr>
              <a:t>reshape</a:t>
            </a:r>
            <a:r>
              <a:rPr lang="it-IT" sz="1800" dirty="0">
                <a:latin typeface="Consolas"/>
                <a:ea typeface="+mn-lt"/>
                <a:cs typeface="+mn-lt"/>
              </a:rPr>
              <a:t>()</a:t>
            </a:r>
            <a:r>
              <a:rPr lang="it-IT" sz="1800" dirty="0">
                <a:ea typeface="+mn-lt"/>
                <a:cs typeface="+mn-lt"/>
              </a:rPr>
              <a:t> e </a:t>
            </a:r>
            <a:r>
              <a:rPr lang="it-IT" sz="1800" dirty="0" err="1">
                <a:latin typeface="Consolas"/>
                <a:ea typeface="+mn-lt"/>
                <a:cs typeface="+mn-lt"/>
              </a:rPr>
              <a:t>ravel</a:t>
            </a:r>
            <a:r>
              <a:rPr lang="it-IT" sz="1800" dirty="0">
                <a:latin typeface="Consolas"/>
                <a:ea typeface="+mn-lt"/>
                <a:cs typeface="+mn-lt"/>
              </a:rPr>
              <a:t>()</a:t>
            </a:r>
            <a:r>
              <a:rPr lang="it-IT" sz="1800" dirty="0">
                <a:ea typeface="+mn-lt"/>
                <a:cs typeface="+mn-lt"/>
              </a:rPr>
              <a:t>.</a:t>
            </a:r>
            <a:endParaRPr lang="it-IT" dirty="0"/>
          </a:p>
          <a:p>
            <a:pPr lvl="2"/>
            <a:r>
              <a:rPr lang="it-IT" sz="1800" dirty="0">
                <a:ea typeface="+mn-lt"/>
                <a:cs typeface="+mn-lt"/>
              </a:rPr>
              <a:t>Concatenazione e suddivisione di array (</a:t>
            </a:r>
            <a:r>
              <a:rPr lang="it-IT" sz="1800" dirty="0">
                <a:latin typeface="Consolas"/>
                <a:ea typeface="+mn-lt"/>
                <a:cs typeface="+mn-lt"/>
              </a:rPr>
              <a:t>concatenate()</a:t>
            </a:r>
            <a:r>
              <a:rPr lang="it-IT" sz="1800" dirty="0">
                <a:ea typeface="+mn-lt"/>
                <a:cs typeface="+mn-lt"/>
              </a:rPr>
              <a:t>, </a:t>
            </a:r>
            <a:r>
              <a:rPr lang="it-IT" sz="1800" dirty="0">
                <a:latin typeface="Consolas"/>
                <a:ea typeface="+mn-lt"/>
                <a:cs typeface="+mn-lt"/>
              </a:rPr>
              <a:t>split()</a:t>
            </a:r>
            <a:r>
              <a:rPr lang="it-IT" sz="1800" dirty="0">
                <a:ea typeface="+mn-lt"/>
                <a:cs typeface="+mn-lt"/>
              </a:rPr>
              <a:t>).</a:t>
            </a:r>
            <a:endParaRPr lang="it-IT" dirty="0"/>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77604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a:bodyPr>
          <a:lstStyle/>
          <a:p>
            <a:pPr marL="0" indent="0">
              <a:buNone/>
            </a:pPr>
            <a:r>
              <a:rPr lang="it-IT" b="1" dirty="0">
                <a:ea typeface="+mn-lt"/>
                <a:cs typeface="+mn-lt"/>
              </a:rPr>
              <a:t>Approfondimento su </a:t>
            </a:r>
            <a:r>
              <a:rPr lang="it-IT" dirty="0" err="1">
                <a:latin typeface="Consolas"/>
                <a:ea typeface="+mn-lt"/>
                <a:cs typeface="+mn-lt"/>
              </a:rPr>
              <a:t>NumPy</a:t>
            </a:r>
            <a:endParaRPr lang="it-IT" dirty="0" err="1">
              <a:ea typeface="+mn-lt"/>
              <a:cs typeface="+mn-lt"/>
            </a:endParaRPr>
          </a:p>
          <a:p>
            <a:pPr>
              <a:buNone/>
            </a:pPr>
            <a:r>
              <a:rPr lang="it-IT" b="1" dirty="0"/>
              <a:t>Prestazioni</a:t>
            </a:r>
            <a:endParaRPr lang="it-IT" dirty="0"/>
          </a:p>
          <a:p>
            <a:pPr>
              <a:buFont typeface="Wingdings 3"/>
              <a:buChar char=""/>
            </a:pPr>
            <a:r>
              <a:rPr lang="it-IT" b="1" dirty="0">
                <a:ea typeface="+mn-lt"/>
                <a:cs typeface="+mn-lt"/>
              </a:rPr>
              <a:t>Liste di Python</a:t>
            </a:r>
            <a:r>
              <a:rPr lang="it-IT" dirty="0">
                <a:ea typeface="+mn-lt"/>
                <a:cs typeface="+mn-lt"/>
              </a:rPr>
              <a:t>: Le liste sono strutture flessibili che possono contenere oggetti di tipo diverso. Tuttavia, questa flessibilità comporta un costo in termini di prestazioni, poiché Python deve gestire il tipo di ogni elemento singolarmente.</a:t>
            </a:r>
            <a:endParaRPr lang="it-IT" dirty="0"/>
          </a:p>
          <a:p>
            <a:pPr>
              <a:buFont typeface="Wingdings 3"/>
              <a:buChar char=""/>
            </a:pPr>
            <a:r>
              <a:rPr lang="it-IT" b="1" dirty="0">
                <a:ea typeface="+mn-lt"/>
                <a:cs typeface="+mn-lt"/>
              </a:rPr>
              <a:t>Array di </a:t>
            </a:r>
            <a:r>
              <a:rPr lang="it-IT" b="1" err="1">
                <a:ea typeface="+mn-lt"/>
                <a:cs typeface="+mn-lt"/>
              </a:rPr>
              <a:t>NumPy</a:t>
            </a:r>
            <a:r>
              <a:rPr lang="it-IT" dirty="0">
                <a:ea typeface="+mn-lt"/>
                <a:cs typeface="+mn-lt"/>
              </a:rPr>
              <a:t>: Gli array </a:t>
            </a:r>
            <a:r>
              <a:rPr lang="it-IT" err="1">
                <a:ea typeface="+mn-lt"/>
                <a:cs typeface="+mn-lt"/>
              </a:rPr>
              <a:t>NumPy</a:t>
            </a:r>
            <a:r>
              <a:rPr lang="it-IT" dirty="0">
                <a:ea typeface="+mn-lt"/>
                <a:cs typeface="+mn-lt"/>
              </a:rPr>
              <a:t> sono ottimizzati per contenere grandi quantità di dati omogenei (di uno stesso tipo) e sono molto più efficienti in termini di prestazioni. Gli array di </a:t>
            </a:r>
            <a:r>
              <a:rPr lang="it-IT" err="1">
                <a:ea typeface="+mn-lt"/>
                <a:cs typeface="+mn-lt"/>
              </a:rPr>
              <a:t>NumPy</a:t>
            </a:r>
            <a:r>
              <a:rPr lang="it-IT" dirty="0">
                <a:ea typeface="+mn-lt"/>
                <a:cs typeface="+mn-lt"/>
              </a:rPr>
              <a:t> sono implementati in C, il che li rende notevolmente più veloci nelle operazioni numeriche rispetto alle liste Python, soprattutto per array di grandi dimensioni.</a:t>
            </a:r>
            <a:endParaRPr lang="it-IT" dirty="0"/>
          </a:p>
          <a:p>
            <a:pPr marL="0" indent="0">
              <a:buNone/>
            </a:pPr>
            <a:endParaRPr lang="it-IT" dirty="0">
              <a:ea typeface="+mn-lt"/>
              <a:cs typeface="+mn-lt"/>
            </a:endParaRPr>
          </a:p>
          <a:p>
            <a:pPr marL="0" indent="0">
              <a:buNone/>
            </a:pPr>
            <a:endParaRPr lang="it-IT" b="1" dirty="0">
              <a:ea typeface="+mn-lt"/>
              <a:cs typeface="+mn-lt"/>
            </a:endParaRPr>
          </a:p>
          <a:p>
            <a:endParaRPr lang="it-IT" b="1" dirty="0">
              <a:ea typeface="+mn-lt"/>
              <a:cs typeface="+mn-lt"/>
            </a:endParaRPr>
          </a:p>
          <a:p>
            <a:endParaRPr lang="it-IT" sz="1800" b="1" dirty="0">
              <a:ea typeface="+mn-lt"/>
              <a:cs typeface="+mn-lt"/>
            </a:endParaRPr>
          </a:p>
          <a:p>
            <a:endParaRPr lang="it-IT" b="1" dirty="0"/>
          </a:p>
          <a:p>
            <a:endParaRPr lang="it-IT" dirty="0"/>
          </a:p>
        </p:txBody>
      </p:sp>
    </p:spTree>
    <p:extLst>
      <p:ext uri="{BB962C8B-B14F-4D97-AF65-F5344CB8AC3E}">
        <p14:creationId xmlns:p14="http://schemas.microsoft.com/office/powerpoint/2010/main" val="1321577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a:bodyPr>
          <a:lstStyle/>
          <a:p>
            <a:pPr marL="0" indent="0">
              <a:buNone/>
            </a:pPr>
            <a:r>
              <a:rPr lang="it-IT" b="1" dirty="0">
                <a:ea typeface="+mn-lt"/>
                <a:cs typeface="+mn-lt"/>
              </a:rPr>
              <a:t>Approfondimento su </a:t>
            </a:r>
            <a:r>
              <a:rPr lang="it-IT" dirty="0" err="1">
                <a:latin typeface="Consolas"/>
                <a:ea typeface="+mn-lt"/>
                <a:cs typeface="+mn-lt"/>
              </a:rPr>
              <a:t>NumPy</a:t>
            </a:r>
            <a:endParaRPr lang="it-IT" dirty="0" err="1">
              <a:ea typeface="+mn-lt"/>
              <a:cs typeface="+mn-lt"/>
            </a:endParaRPr>
          </a:p>
          <a:p>
            <a:pPr>
              <a:buNone/>
            </a:pPr>
            <a:r>
              <a:rPr lang="it-IT" b="1" dirty="0"/>
              <a:t>Memoria</a:t>
            </a:r>
            <a:endParaRPr lang="it-IT" dirty="0"/>
          </a:p>
          <a:p>
            <a:pPr>
              <a:buFont typeface="Wingdings 3"/>
              <a:buChar char=""/>
            </a:pPr>
            <a:r>
              <a:rPr lang="it-IT" b="1" dirty="0">
                <a:ea typeface="+mn-lt"/>
                <a:cs typeface="+mn-lt"/>
              </a:rPr>
              <a:t>Liste di Python</a:t>
            </a:r>
            <a:r>
              <a:rPr lang="it-IT" dirty="0">
                <a:ea typeface="+mn-lt"/>
                <a:cs typeface="+mn-lt"/>
              </a:rPr>
              <a:t>: Le liste possono contenere oggetti di qualsiasi tipo, quindi ogni elemento di una lista è un puntatore a un oggetto che contiene metadati, come il tipo di dato. Questo comporta un overhead di memoria maggiore rispetto agli array </a:t>
            </a:r>
            <a:r>
              <a:rPr lang="it-IT" err="1">
                <a:ea typeface="+mn-lt"/>
                <a:cs typeface="+mn-lt"/>
              </a:rPr>
              <a:t>NumPy</a:t>
            </a:r>
            <a:r>
              <a:rPr lang="it-IT" dirty="0">
                <a:ea typeface="+mn-lt"/>
                <a:cs typeface="+mn-lt"/>
              </a:rPr>
              <a:t>, specialmente quando si gestiscono grandi quantità di dati numerici.</a:t>
            </a:r>
            <a:endParaRPr lang="it-IT" dirty="0"/>
          </a:p>
          <a:p>
            <a:pPr>
              <a:buFont typeface="Wingdings 3"/>
              <a:buChar char=""/>
            </a:pPr>
            <a:r>
              <a:rPr lang="it-IT" b="1" dirty="0">
                <a:ea typeface="+mn-lt"/>
                <a:cs typeface="+mn-lt"/>
              </a:rPr>
              <a:t>Array di </a:t>
            </a:r>
            <a:r>
              <a:rPr lang="it-IT" b="1" dirty="0" err="1">
                <a:ea typeface="+mn-lt"/>
                <a:cs typeface="+mn-lt"/>
              </a:rPr>
              <a:t>NumPy</a:t>
            </a:r>
            <a:r>
              <a:rPr lang="it-IT" dirty="0">
                <a:ea typeface="+mn-lt"/>
                <a:cs typeface="+mn-lt"/>
              </a:rPr>
              <a:t>: Gli array </a:t>
            </a:r>
            <a:r>
              <a:rPr lang="it-IT" dirty="0" err="1">
                <a:ea typeface="+mn-lt"/>
                <a:cs typeface="+mn-lt"/>
              </a:rPr>
              <a:t>NumPy</a:t>
            </a:r>
            <a:r>
              <a:rPr lang="it-IT" dirty="0">
                <a:ea typeface="+mn-lt"/>
                <a:cs typeface="+mn-lt"/>
              </a:rPr>
              <a:t> sono molto più efficienti dal punto di vista della memoria. Gli array </a:t>
            </a:r>
            <a:r>
              <a:rPr lang="it-IT" dirty="0" err="1">
                <a:ea typeface="+mn-lt"/>
                <a:cs typeface="+mn-lt"/>
              </a:rPr>
              <a:t>NumPy</a:t>
            </a:r>
            <a:r>
              <a:rPr lang="it-IT" dirty="0">
                <a:ea typeface="+mn-lt"/>
                <a:cs typeface="+mn-lt"/>
              </a:rPr>
              <a:t> memorizzano gli elementi in blocchi contigui di memoria e tutti gli elementi sono dello stesso tipo, riducendo l'overhead di memoria.</a:t>
            </a:r>
            <a:endParaRPr lang="it-IT" dirty="0"/>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269361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a:bodyPr>
          <a:lstStyle/>
          <a:p>
            <a:pPr marL="0" indent="0">
              <a:buNone/>
            </a:pPr>
            <a:r>
              <a:rPr lang="it-IT" b="1" dirty="0">
                <a:ea typeface="+mn-lt"/>
                <a:cs typeface="+mn-lt"/>
              </a:rPr>
              <a:t>Approfondimento su </a:t>
            </a:r>
            <a:r>
              <a:rPr lang="it-IT" dirty="0" err="1">
                <a:latin typeface="Consolas"/>
                <a:ea typeface="+mn-lt"/>
                <a:cs typeface="+mn-lt"/>
              </a:rPr>
              <a:t>NumPy</a:t>
            </a:r>
            <a:endParaRPr lang="it-IT" dirty="0" err="1">
              <a:ea typeface="+mn-lt"/>
              <a:cs typeface="+mn-lt"/>
            </a:endParaRPr>
          </a:p>
          <a:p>
            <a:pPr>
              <a:buNone/>
            </a:pPr>
            <a:r>
              <a:rPr lang="it-IT" b="1" dirty="0"/>
              <a:t>Operazioni vettoriali</a:t>
            </a:r>
            <a:endParaRPr lang="it-IT" dirty="0"/>
          </a:p>
          <a:p>
            <a:pPr>
              <a:buFont typeface="Wingdings 3"/>
              <a:buChar char=""/>
            </a:pPr>
            <a:r>
              <a:rPr lang="it-IT" b="1" dirty="0">
                <a:ea typeface="+mn-lt"/>
                <a:cs typeface="+mn-lt"/>
              </a:rPr>
              <a:t>Liste di Python</a:t>
            </a:r>
            <a:r>
              <a:rPr lang="it-IT" dirty="0">
                <a:ea typeface="+mn-lt"/>
                <a:cs typeface="+mn-lt"/>
              </a:rPr>
              <a:t>: Le liste non supportano le operazioni vettoriali. Ad esempio, se vuoi sommare 1 a ogni elemento di una lista, devi usare un ciclo </a:t>
            </a:r>
            <a:r>
              <a:rPr lang="it-IT" dirty="0">
                <a:latin typeface="Consolas"/>
                <a:ea typeface="+mn-lt"/>
                <a:cs typeface="+mn-lt"/>
              </a:rPr>
              <a:t>for</a:t>
            </a:r>
            <a:r>
              <a:rPr lang="it-IT" dirty="0">
                <a:ea typeface="+mn-lt"/>
                <a:cs typeface="+mn-lt"/>
              </a:rPr>
              <a:t> o una list </a:t>
            </a:r>
            <a:r>
              <a:rPr lang="it-IT" dirty="0" err="1">
                <a:ea typeface="+mn-lt"/>
                <a:cs typeface="+mn-lt"/>
              </a:rPr>
              <a:t>comprehension</a:t>
            </a:r>
            <a:r>
              <a:rPr lang="it-IT" dirty="0">
                <a:ea typeface="+mn-lt"/>
                <a:cs typeface="+mn-lt"/>
              </a:rPr>
              <a:t>. Questo rende le operazioni su liste meno efficienti e più verbose.</a:t>
            </a:r>
            <a:endParaRPr lang="it-IT" dirty="0"/>
          </a:p>
          <a:p>
            <a:pPr>
              <a:buFont typeface="Wingdings 3"/>
              <a:buChar char=""/>
            </a:pPr>
            <a:r>
              <a:rPr lang="it-IT" b="1" dirty="0">
                <a:ea typeface="+mn-lt"/>
                <a:cs typeface="+mn-lt"/>
              </a:rPr>
              <a:t>Array di </a:t>
            </a:r>
            <a:r>
              <a:rPr lang="it-IT" b="1" err="1">
                <a:ea typeface="+mn-lt"/>
                <a:cs typeface="+mn-lt"/>
              </a:rPr>
              <a:t>NumPy</a:t>
            </a:r>
            <a:r>
              <a:rPr lang="it-IT" dirty="0">
                <a:ea typeface="+mn-lt"/>
                <a:cs typeface="+mn-lt"/>
              </a:rPr>
              <a:t>: Gli array </a:t>
            </a:r>
            <a:r>
              <a:rPr lang="it-IT" err="1">
                <a:ea typeface="+mn-lt"/>
                <a:cs typeface="+mn-lt"/>
              </a:rPr>
              <a:t>NumPy</a:t>
            </a:r>
            <a:r>
              <a:rPr lang="it-IT" dirty="0">
                <a:ea typeface="+mn-lt"/>
                <a:cs typeface="+mn-lt"/>
              </a:rPr>
              <a:t> supportano operazioni vettoriali, il che significa che puoi applicare operazioni matematiche su interi array senza bisogno di loop espliciti. </a:t>
            </a:r>
            <a:r>
              <a:rPr lang="it-IT" err="1">
                <a:ea typeface="+mn-lt"/>
                <a:cs typeface="+mn-lt"/>
              </a:rPr>
              <a:t>NumPy</a:t>
            </a:r>
            <a:r>
              <a:rPr lang="it-IT" dirty="0">
                <a:ea typeface="+mn-lt"/>
                <a:cs typeface="+mn-lt"/>
              </a:rPr>
              <a:t> sfrutta l'ottimizzazione di basso livello per eseguire queste operazioni in modo molto più veloce.</a:t>
            </a:r>
            <a:endParaRPr lang="it-IT" dirty="0"/>
          </a:p>
          <a:p>
            <a:pPr marL="0" indent="0">
              <a:buNone/>
            </a:pPr>
            <a:endParaRPr lang="it-IT" dirty="0">
              <a:ea typeface="+mn-lt"/>
              <a:cs typeface="+mn-lt"/>
            </a:endParaRPr>
          </a:p>
          <a:p>
            <a:pPr marL="0" indent="0">
              <a:buNone/>
            </a:pPr>
            <a:endParaRPr lang="it-IT" b="1" dirty="0">
              <a:ea typeface="+mn-lt"/>
              <a:cs typeface="+mn-lt"/>
            </a:endParaRPr>
          </a:p>
          <a:p>
            <a:endParaRPr lang="it-IT" b="1" dirty="0">
              <a:ea typeface="+mn-lt"/>
              <a:cs typeface="+mn-lt"/>
            </a:endParaRPr>
          </a:p>
          <a:p>
            <a:endParaRPr lang="it-IT" sz="1800" b="1" dirty="0">
              <a:ea typeface="+mn-lt"/>
              <a:cs typeface="+mn-lt"/>
            </a:endParaRPr>
          </a:p>
          <a:p>
            <a:endParaRPr lang="it-IT" b="1" dirty="0"/>
          </a:p>
          <a:p>
            <a:endParaRPr lang="it-IT" dirty="0"/>
          </a:p>
        </p:txBody>
      </p:sp>
    </p:spTree>
    <p:extLst>
      <p:ext uri="{BB962C8B-B14F-4D97-AF65-F5344CB8AC3E}">
        <p14:creationId xmlns:p14="http://schemas.microsoft.com/office/powerpoint/2010/main" val="2060747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dirty="0"/>
              <a:t>Modulo 5: Manipolazione dei dati con librerie comuni</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44341"/>
          </a:xfrm>
        </p:spPr>
        <p:txBody>
          <a:bodyPr vert="horz" lIns="91440" tIns="45720" rIns="91440" bIns="45720" rtlCol="0" anchor="t">
            <a:normAutofit/>
          </a:bodyPr>
          <a:lstStyle/>
          <a:p>
            <a:pPr marL="0" indent="0">
              <a:buNone/>
            </a:pPr>
            <a:endParaRPr lang="it-IT" dirty="0">
              <a:latin typeface="Trebuchet MS" panose="020B0603020202020204"/>
              <a:ea typeface="+mn-lt"/>
              <a:cs typeface="+mn-lt"/>
            </a:endParaRPr>
          </a:p>
          <a:p>
            <a:endParaRPr lang="it-IT" b="1" dirty="0">
              <a:ea typeface="+mn-lt"/>
              <a:cs typeface="+mn-lt"/>
            </a:endParaRPr>
          </a:p>
          <a:p>
            <a:endParaRPr lang="it-IT" b="1" dirty="0">
              <a:ea typeface="+mn-lt"/>
              <a:cs typeface="+mn-lt"/>
            </a:endParaRPr>
          </a:p>
          <a:p>
            <a:endParaRPr lang="it-IT" b="1" dirty="0">
              <a:ea typeface="+mn-lt"/>
              <a:cs typeface="+mn-lt"/>
            </a:endParaRPr>
          </a:p>
          <a:p>
            <a:endParaRPr lang="it-IT" sz="1800" dirty="0">
              <a:ea typeface="+mn-lt"/>
              <a:cs typeface="+mn-lt"/>
            </a:endParaRPr>
          </a:p>
        </p:txBody>
      </p:sp>
      <p:graphicFrame>
        <p:nvGraphicFramePr>
          <p:cNvPr id="5" name="Tabella 4">
            <a:extLst>
              <a:ext uri="{FF2B5EF4-FFF2-40B4-BE49-F238E27FC236}">
                <a16:creationId xmlns:a16="http://schemas.microsoft.com/office/drawing/2014/main" id="{3F5D8D42-3D5C-8E03-FA0D-1E5C40B6E975}"/>
              </a:ext>
            </a:extLst>
          </p:cNvPr>
          <p:cNvGraphicFramePr>
            <a:graphicFrameLocks noGrp="1"/>
          </p:cNvGraphicFramePr>
          <p:nvPr>
            <p:extLst>
              <p:ext uri="{D42A27DB-BD31-4B8C-83A1-F6EECF244321}">
                <p14:modId xmlns:p14="http://schemas.microsoft.com/office/powerpoint/2010/main" val="2273908027"/>
              </p:ext>
            </p:extLst>
          </p:nvPr>
        </p:nvGraphicFramePr>
        <p:xfrm>
          <a:off x="675189" y="2131670"/>
          <a:ext cx="10626243" cy="1910765"/>
        </p:xfrm>
        <a:graphic>
          <a:graphicData uri="http://schemas.openxmlformats.org/drawingml/2006/table">
            <a:tbl>
              <a:tblPr bandRow="1">
                <a:tableStyleId>{5C22544A-7EE6-4342-B048-85BDC9FD1C3A}</a:tableStyleId>
              </a:tblPr>
              <a:tblGrid>
                <a:gridCol w="2442574">
                  <a:extLst>
                    <a:ext uri="{9D8B030D-6E8A-4147-A177-3AD203B41FA5}">
                      <a16:colId xmlns:a16="http://schemas.microsoft.com/office/drawing/2014/main" val="890870404"/>
                    </a:ext>
                  </a:extLst>
                </a:gridCol>
                <a:gridCol w="3945697">
                  <a:extLst>
                    <a:ext uri="{9D8B030D-6E8A-4147-A177-3AD203B41FA5}">
                      <a16:colId xmlns:a16="http://schemas.microsoft.com/office/drawing/2014/main" val="3399275616"/>
                    </a:ext>
                  </a:extLst>
                </a:gridCol>
                <a:gridCol w="4237972">
                  <a:extLst>
                    <a:ext uri="{9D8B030D-6E8A-4147-A177-3AD203B41FA5}">
                      <a16:colId xmlns:a16="http://schemas.microsoft.com/office/drawing/2014/main" val="251217850"/>
                    </a:ext>
                  </a:extLst>
                </a:gridCol>
              </a:tblGrid>
              <a:tr h="382153">
                <a:tc>
                  <a:txBody>
                    <a:bodyPr/>
                    <a:lstStyle/>
                    <a:p>
                      <a:r>
                        <a:rPr lang="it-IT" dirty="0"/>
                        <a:t>Caratteristica</a:t>
                      </a:r>
                    </a:p>
                  </a:txBody>
                  <a:tcPr anchor="ctr">
                    <a:lnL>
                      <a:noFill/>
                    </a:lnL>
                    <a:lnR>
                      <a:noFill/>
                    </a:lnR>
                    <a:lnT>
                      <a:noFill/>
                    </a:lnT>
                    <a:lnB>
                      <a:noFill/>
                    </a:lnB>
                    <a:noFill/>
                  </a:tcPr>
                </a:tc>
                <a:tc>
                  <a:txBody>
                    <a:bodyPr/>
                    <a:lstStyle/>
                    <a:p>
                      <a:r>
                        <a:rPr lang="it-IT" dirty="0"/>
                        <a:t>Liste di Python</a:t>
                      </a:r>
                    </a:p>
                  </a:txBody>
                  <a:tcPr anchor="ctr">
                    <a:lnL>
                      <a:noFill/>
                    </a:lnL>
                    <a:lnR>
                      <a:noFill/>
                    </a:lnR>
                    <a:lnT>
                      <a:noFill/>
                    </a:lnT>
                    <a:lnB>
                      <a:noFill/>
                    </a:lnB>
                    <a:noFill/>
                  </a:tcPr>
                </a:tc>
                <a:tc>
                  <a:txBody>
                    <a:bodyPr/>
                    <a:lstStyle/>
                    <a:p>
                      <a:r>
                        <a:rPr lang="it-IT" dirty="0"/>
                        <a:t>Array di </a:t>
                      </a:r>
                      <a:r>
                        <a:rPr lang="it-IT" dirty="0" err="1"/>
                        <a:t>NumPy</a:t>
                      </a:r>
                    </a:p>
                  </a:txBody>
                  <a:tcPr anchor="ctr">
                    <a:lnL>
                      <a:noFill/>
                    </a:lnL>
                    <a:lnR>
                      <a:noFill/>
                    </a:lnR>
                    <a:lnT>
                      <a:noFill/>
                    </a:lnT>
                    <a:lnB>
                      <a:noFill/>
                    </a:lnB>
                    <a:noFill/>
                  </a:tcPr>
                </a:tc>
                <a:extLst>
                  <a:ext uri="{0D108BD9-81ED-4DB2-BD59-A6C34878D82A}">
                    <a16:rowId xmlns:a16="http://schemas.microsoft.com/office/drawing/2014/main" val="2802765115"/>
                  </a:ext>
                </a:extLst>
              </a:tr>
              <a:tr h="382153">
                <a:tc>
                  <a:txBody>
                    <a:bodyPr/>
                    <a:lstStyle/>
                    <a:p>
                      <a:r>
                        <a:rPr lang="it-IT" b="1" dirty="0"/>
                        <a:t>Prestazioni</a:t>
                      </a:r>
                      <a:endParaRPr lang="it-IT" dirty="0"/>
                    </a:p>
                  </a:txBody>
                  <a:tcPr anchor="ctr">
                    <a:lnL>
                      <a:noFill/>
                    </a:lnL>
                    <a:lnR>
                      <a:noFill/>
                    </a:lnR>
                    <a:lnT>
                      <a:noFill/>
                    </a:lnT>
                    <a:lnB>
                      <a:noFill/>
                    </a:lnB>
                    <a:noFill/>
                  </a:tcPr>
                </a:tc>
                <a:tc>
                  <a:txBody>
                    <a:bodyPr/>
                    <a:lstStyle/>
                    <a:p>
                      <a:r>
                        <a:rPr lang="it-IT" dirty="0"/>
                        <a:t>Più lente per operazioni numeriche</a:t>
                      </a:r>
                    </a:p>
                  </a:txBody>
                  <a:tcPr anchor="ctr">
                    <a:lnL>
                      <a:noFill/>
                    </a:lnL>
                    <a:lnR>
                      <a:noFill/>
                    </a:lnR>
                    <a:lnT>
                      <a:noFill/>
                    </a:lnT>
                    <a:lnB>
                      <a:noFill/>
                    </a:lnB>
                    <a:noFill/>
                  </a:tcPr>
                </a:tc>
                <a:tc>
                  <a:txBody>
                    <a:bodyPr/>
                    <a:lstStyle/>
                    <a:p>
                      <a:r>
                        <a:rPr lang="it-IT" dirty="0"/>
                        <a:t>Molto più veloci per grandi dataset</a:t>
                      </a:r>
                    </a:p>
                  </a:txBody>
                  <a:tcPr anchor="ctr">
                    <a:lnL>
                      <a:noFill/>
                    </a:lnL>
                    <a:lnR>
                      <a:noFill/>
                    </a:lnR>
                    <a:lnT>
                      <a:noFill/>
                    </a:lnT>
                    <a:lnB>
                      <a:noFill/>
                    </a:lnB>
                    <a:noFill/>
                  </a:tcPr>
                </a:tc>
                <a:extLst>
                  <a:ext uri="{0D108BD9-81ED-4DB2-BD59-A6C34878D82A}">
                    <a16:rowId xmlns:a16="http://schemas.microsoft.com/office/drawing/2014/main" val="1007166046"/>
                  </a:ext>
                </a:extLst>
              </a:tr>
              <a:tr h="382153">
                <a:tc>
                  <a:txBody>
                    <a:bodyPr/>
                    <a:lstStyle/>
                    <a:p>
                      <a:r>
                        <a:rPr lang="it-IT" b="1" dirty="0"/>
                        <a:t>Memoria</a:t>
                      </a:r>
                      <a:endParaRPr lang="it-IT" dirty="0"/>
                    </a:p>
                  </a:txBody>
                  <a:tcPr anchor="ctr">
                    <a:lnL>
                      <a:noFill/>
                    </a:lnL>
                    <a:lnR>
                      <a:noFill/>
                    </a:lnR>
                    <a:lnT>
                      <a:noFill/>
                    </a:lnT>
                    <a:lnB>
                      <a:noFill/>
                    </a:lnB>
                    <a:noFill/>
                  </a:tcPr>
                </a:tc>
                <a:tc>
                  <a:txBody>
                    <a:bodyPr/>
                    <a:lstStyle/>
                    <a:p>
                      <a:r>
                        <a:rPr lang="it-IT" dirty="0"/>
                        <a:t>Maggior uso di memoria</a:t>
                      </a:r>
                    </a:p>
                  </a:txBody>
                  <a:tcPr anchor="ctr">
                    <a:lnL>
                      <a:noFill/>
                    </a:lnL>
                    <a:lnR>
                      <a:noFill/>
                    </a:lnR>
                    <a:lnT>
                      <a:noFill/>
                    </a:lnT>
                    <a:lnB>
                      <a:noFill/>
                    </a:lnB>
                    <a:noFill/>
                  </a:tcPr>
                </a:tc>
                <a:tc>
                  <a:txBody>
                    <a:bodyPr/>
                    <a:lstStyle/>
                    <a:p>
                      <a:r>
                        <a:rPr lang="it-IT" dirty="0"/>
                        <a:t>Meno uso di memoria</a:t>
                      </a:r>
                    </a:p>
                  </a:txBody>
                  <a:tcPr anchor="ctr">
                    <a:lnL>
                      <a:noFill/>
                    </a:lnL>
                    <a:lnR>
                      <a:noFill/>
                    </a:lnR>
                    <a:lnT>
                      <a:noFill/>
                    </a:lnT>
                    <a:lnB>
                      <a:noFill/>
                    </a:lnB>
                    <a:noFill/>
                  </a:tcPr>
                </a:tc>
                <a:extLst>
                  <a:ext uri="{0D108BD9-81ED-4DB2-BD59-A6C34878D82A}">
                    <a16:rowId xmlns:a16="http://schemas.microsoft.com/office/drawing/2014/main" val="1592002093"/>
                  </a:ext>
                </a:extLst>
              </a:tr>
              <a:tr h="382153">
                <a:tc>
                  <a:txBody>
                    <a:bodyPr/>
                    <a:lstStyle/>
                    <a:p>
                      <a:r>
                        <a:rPr lang="it-IT" b="1" dirty="0"/>
                        <a:t>Operazioni vettoriali</a:t>
                      </a:r>
                      <a:endParaRPr lang="it-IT" dirty="0"/>
                    </a:p>
                  </a:txBody>
                  <a:tcPr anchor="ctr">
                    <a:lnL>
                      <a:noFill/>
                    </a:lnL>
                    <a:lnR>
                      <a:noFill/>
                    </a:lnR>
                    <a:lnT>
                      <a:noFill/>
                    </a:lnT>
                    <a:lnB>
                      <a:noFill/>
                    </a:lnB>
                    <a:noFill/>
                  </a:tcPr>
                </a:tc>
                <a:tc>
                  <a:txBody>
                    <a:bodyPr/>
                    <a:lstStyle/>
                    <a:p>
                      <a:r>
                        <a:rPr lang="it-IT" dirty="0"/>
                        <a:t>Non supportate direttamente</a:t>
                      </a:r>
                    </a:p>
                  </a:txBody>
                  <a:tcPr anchor="ctr">
                    <a:lnL>
                      <a:noFill/>
                    </a:lnL>
                    <a:lnR>
                      <a:noFill/>
                    </a:lnR>
                    <a:lnT>
                      <a:noFill/>
                    </a:lnT>
                    <a:lnB>
                      <a:noFill/>
                    </a:lnB>
                    <a:noFill/>
                  </a:tcPr>
                </a:tc>
                <a:tc>
                  <a:txBody>
                    <a:bodyPr/>
                    <a:lstStyle/>
                    <a:p>
                      <a:r>
                        <a:rPr lang="it-IT" dirty="0"/>
                        <a:t>Supportate, molto efficienti</a:t>
                      </a:r>
                    </a:p>
                  </a:txBody>
                  <a:tcPr anchor="ctr">
                    <a:lnL>
                      <a:noFill/>
                    </a:lnL>
                    <a:lnR>
                      <a:noFill/>
                    </a:lnR>
                    <a:lnT>
                      <a:noFill/>
                    </a:lnT>
                    <a:lnB>
                      <a:noFill/>
                    </a:lnB>
                    <a:noFill/>
                  </a:tcPr>
                </a:tc>
                <a:extLst>
                  <a:ext uri="{0D108BD9-81ED-4DB2-BD59-A6C34878D82A}">
                    <a16:rowId xmlns:a16="http://schemas.microsoft.com/office/drawing/2014/main" val="4213142107"/>
                  </a:ext>
                </a:extLst>
              </a:tr>
              <a:tr h="382153">
                <a:tc>
                  <a:txBody>
                    <a:bodyPr/>
                    <a:lstStyle/>
                    <a:p>
                      <a:r>
                        <a:rPr lang="it-IT" b="1" dirty="0"/>
                        <a:t>Flessibilità</a:t>
                      </a:r>
                      <a:endParaRPr lang="it-IT" dirty="0"/>
                    </a:p>
                  </a:txBody>
                  <a:tcPr anchor="ctr">
                    <a:lnL>
                      <a:noFill/>
                    </a:lnL>
                    <a:lnR>
                      <a:noFill/>
                    </a:lnR>
                    <a:lnT>
                      <a:noFill/>
                    </a:lnT>
                    <a:lnB>
                      <a:noFill/>
                    </a:lnB>
                    <a:noFill/>
                  </a:tcPr>
                </a:tc>
                <a:tc>
                  <a:txBody>
                    <a:bodyPr/>
                    <a:lstStyle/>
                    <a:p>
                      <a:r>
                        <a:rPr lang="it-IT" dirty="0"/>
                        <a:t>Possono contenere tipi diversi</a:t>
                      </a:r>
                    </a:p>
                  </a:txBody>
                  <a:tcPr anchor="ctr">
                    <a:lnL>
                      <a:noFill/>
                    </a:lnL>
                    <a:lnR>
                      <a:noFill/>
                    </a:lnR>
                    <a:lnT>
                      <a:noFill/>
                    </a:lnT>
                    <a:lnB>
                      <a:noFill/>
                    </a:lnB>
                    <a:noFill/>
                  </a:tcPr>
                </a:tc>
                <a:tc>
                  <a:txBody>
                    <a:bodyPr/>
                    <a:lstStyle/>
                    <a:p>
                      <a:r>
                        <a:rPr lang="it-IT" dirty="0"/>
                        <a:t>Solo elementi omogenei (stesso tipo)</a:t>
                      </a:r>
                    </a:p>
                  </a:txBody>
                  <a:tcPr anchor="ctr">
                    <a:lnL>
                      <a:noFill/>
                    </a:lnL>
                    <a:lnR>
                      <a:noFill/>
                    </a:lnR>
                    <a:lnT>
                      <a:noFill/>
                    </a:lnT>
                    <a:lnB>
                      <a:noFill/>
                    </a:lnB>
                    <a:noFill/>
                  </a:tcPr>
                </a:tc>
                <a:extLst>
                  <a:ext uri="{0D108BD9-81ED-4DB2-BD59-A6C34878D82A}">
                    <a16:rowId xmlns:a16="http://schemas.microsoft.com/office/drawing/2014/main" val="2938845578"/>
                  </a:ext>
                </a:extLst>
              </a:tr>
            </a:tbl>
          </a:graphicData>
        </a:graphic>
      </p:graphicFrame>
      <p:sp>
        <p:nvSpPr>
          <p:cNvPr id="6" name="CasellaDiTesto 5">
            <a:extLst>
              <a:ext uri="{FF2B5EF4-FFF2-40B4-BE49-F238E27FC236}">
                <a16:creationId xmlns:a16="http://schemas.microsoft.com/office/drawing/2014/main" id="{52B26367-4605-86BE-D42D-9DCD3CDF23A5}"/>
              </a:ext>
            </a:extLst>
          </p:cNvPr>
          <p:cNvSpPr txBox="1"/>
          <p:nvPr/>
        </p:nvSpPr>
        <p:spPr>
          <a:xfrm>
            <a:off x="673261" y="1743919"/>
            <a:ext cx="3842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Riepilogo delle differenze:</a:t>
            </a:r>
          </a:p>
        </p:txBody>
      </p:sp>
      <p:sp>
        <p:nvSpPr>
          <p:cNvPr id="7" name="CasellaDiTesto 6">
            <a:extLst>
              <a:ext uri="{FF2B5EF4-FFF2-40B4-BE49-F238E27FC236}">
                <a16:creationId xmlns:a16="http://schemas.microsoft.com/office/drawing/2014/main" id="{A301D2C7-4DC4-A885-F64D-169D0A4EBA40}"/>
              </a:ext>
            </a:extLst>
          </p:cNvPr>
          <p:cNvSpPr txBox="1"/>
          <p:nvPr/>
        </p:nvSpPr>
        <p:spPr>
          <a:xfrm>
            <a:off x="673262" y="4290350"/>
            <a:ext cx="87813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Quando </a:t>
            </a:r>
            <a:r>
              <a:rPr lang="en-US" b="1" dirty="0" err="1"/>
              <a:t>usare</a:t>
            </a:r>
            <a:r>
              <a:rPr lang="en-US" b="1" dirty="0"/>
              <a:t> le </a:t>
            </a:r>
            <a:r>
              <a:rPr lang="en-US" b="1" dirty="0" err="1"/>
              <a:t>liste</a:t>
            </a:r>
            <a:r>
              <a:rPr lang="en-US" b="1" dirty="0"/>
              <a:t> vs array NumPy?</a:t>
            </a:r>
          </a:p>
          <a:p>
            <a:endParaRPr lang="en-US" b="1" dirty="0"/>
          </a:p>
          <a:p>
            <a:pPr>
              <a:buFont typeface=""/>
              <a:buChar char="•"/>
            </a:pPr>
            <a:r>
              <a:rPr lang="en-US" b="1" dirty="0"/>
              <a:t> </a:t>
            </a:r>
            <a:r>
              <a:rPr lang="en-US" b="1" dirty="0" err="1"/>
              <a:t>Liste</a:t>
            </a:r>
            <a:r>
              <a:rPr lang="en-US" b="1" dirty="0"/>
              <a:t> di Python</a:t>
            </a:r>
            <a:r>
              <a:rPr lang="en-US" dirty="0"/>
              <a:t>: </a:t>
            </a:r>
            <a:r>
              <a:rPr lang="en-US" dirty="0" err="1"/>
              <a:t>Utili</a:t>
            </a:r>
            <a:r>
              <a:rPr lang="en-US" dirty="0"/>
              <a:t> </a:t>
            </a:r>
            <a:r>
              <a:rPr lang="en-US" dirty="0" err="1"/>
              <a:t>quando</a:t>
            </a:r>
            <a:r>
              <a:rPr lang="en-US" dirty="0"/>
              <a:t> </a:t>
            </a:r>
            <a:r>
              <a:rPr lang="en-US" dirty="0" err="1"/>
              <a:t>hai</a:t>
            </a:r>
            <a:r>
              <a:rPr lang="en-US" dirty="0"/>
              <a:t> </a:t>
            </a:r>
            <a:r>
              <a:rPr lang="en-US" dirty="0" err="1"/>
              <a:t>bisogno</a:t>
            </a:r>
            <a:r>
              <a:rPr lang="en-US" dirty="0"/>
              <a:t> di </a:t>
            </a:r>
            <a:r>
              <a:rPr lang="en-US" dirty="0" err="1"/>
              <a:t>flessibilità</a:t>
            </a:r>
            <a:r>
              <a:rPr lang="en-US" dirty="0"/>
              <a:t> e devi </a:t>
            </a:r>
            <a:r>
              <a:rPr lang="en-US" dirty="0" err="1"/>
              <a:t>gestire</a:t>
            </a:r>
            <a:r>
              <a:rPr lang="en-US" dirty="0"/>
              <a:t> </a:t>
            </a:r>
            <a:r>
              <a:rPr lang="en-US" dirty="0" err="1"/>
              <a:t>dati</a:t>
            </a:r>
            <a:r>
              <a:rPr lang="en-US" dirty="0"/>
              <a:t> </a:t>
            </a:r>
            <a:r>
              <a:rPr lang="en-US" dirty="0" err="1"/>
              <a:t>eterogenei</a:t>
            </a:r>
            <a:r>
              <a:rPr lang="en-US" dirty="0"/>
              <a:t> (di </a:t>
            </a:r>
            <a:r>
              <a:rPr lang="en-US" dirty="0" err="1"/>
              <a:t>diversi</a:t>
            </a:r>
            <a:r>
              <a:rPr lang="en-US" dirty="0"/>
              <a:t> tipi).</a:t>
            </a:r>
          </a:p>
          <a:p>
            <a:pPr>
              <a:buFont typeface=""/>
              <a:buChar char="•"/>
            </a:pPr>
            <a:r>
              <a:rPr lang="en-US" b="1" dirty="0"/>
              <a:t> Array di NumPy</a:t>
            </a:r>
            <a:r>
              <a:rPr lang="en-US" dirty="0"/>
              <a:t>: Sono la </a:t>
            </a:r>
            <a:r>
              <a:rPr lang="en-US" dirty="0" err="1"/>
              <a:t>scelta</a:t>
            </a:r>
            <a:r>
              <a:rPr lang="en-US" dirty="0"/>
              <a:t> </a:t>
            </a:r>
            <a:r>
              <a:rPr lang="en-US" dirty="0" err="1"/>
              <a:t>migliore</a:t>
            </a:r>
            <a:r>
              <a:rPr lang="en-US" dirty="0"/>
              <a:t> </a:t>
            </a:r>
            <a:r>
              <a:rPr lang="en-US" dirty="0" err="1"/>
              <a:t>quando</a:t>
            </a:r>
            <a:r>
              <a:rPr lang="en-US" dirty="0"/>
              <a:t> devi </a:t>
            </a:r>
            <a:r>
              <a:rPr lang="en-US" dirty="0" err="1"/>
              <a:t>gestire</a:t>
            </a:r>
            <a:r>
              <a:rPr lang="en-US" dirty="0"/>
              <a:t> </a:t>
            </a:r>
            <a:r>
              <a:rPr lang="en-US" dirty="0" err="1"/>
              <a:t>grandi</a:t>
            </a:r>
            <a:r>
              <a:rPr lang="en-US" dirty="0"/>
              <a:t> </a:t>
            </a:r>
            <a:r>
              <a:rPr lang="en-US" dirty="0" err="1"/>
              <a:t>quantità</a:t>
            </a:r>
            <a:r>
              <a:rPr lang="en-US" dirty="0"/>
              <a:t> di </a:t>
            </a:r>
            <a:r>
              <a:rPr lang="en-US" dirty="0" err="1"/>
              <a:t>dati</a:t>
            </a:r>
            <a:r>
              <a:rPr lang="en-US" dirty="0"/>
              <a:t> </a:t>
            </a:r>
            <a:r>
              <a:rPr lang="en-US" dirty="0" err="1"/>
              <a:t>numerici</a:t>
            </a:r>
            <a:r>
              <a:rPr lang="en-US" dirty="0"/>
              <a:t> o </a:t>
            </a:r>
            <a:r>
              <a:rPr lang="en-US" dirty="0" err="1"/>
              <a:t>eseguire</a:t>
            </a:r>
            <a:r>
              <a:rPr lang="en-US" dirty="0"/>
              <a:t> </a:t>
            </a:r>
            <a:r>
              <a:rPr lang="en-US" dirty="0" err="1"/>
              <a:t>operazioni</a:t>
            </a:r>
            <a:r>
              <a:rPr lang="en-US" dirty="0"/>
              <a:t> </a:t>
            </a:r>
            <a:r>
              <a:rPr lang="en-US" dirty="0" err="1"/>
              <a:t>matematiche</a:t>
            </a:r>
            <a:r>
              <a:rPr lang="en-US" dirty="0"/>
              <a:t> </a:t>
            </a:r>
            <a:r>
              <a:rPr lang="en-US" dirty="0" err="1"/>
              <a:t>complesse</a:t>
            </a:r>
            <a:r>
              <a:rPr lang="en-US" dirty="0"/>
              <a:t>, </a:t>
            </a:r>
            <a:r>
              <a:rPr lang="en-US" dirty="0" err="1"/>
              <a:t>poiché</a:t>
            </a:r>
            <a:r>
              <a:rPr lang="en-US" dirty="0"/>
              <a:t> </a:t>
            </a:r>
            <a:r>
              <a:rPr lang="en-US" dirty="0" err="1"/>
              <a:t>offrono</a:t>
            </a:r>
            <a:r>
              <a:rPr lang="en-US" dirty="0"/>
              <a:t> </a:t>
            </a:r>
            <a:r>
              <a:rPr lang="en-US" dirty="0" err="1"/>
              <a:t>prestazioni</a:t>
            </a:r>
            <a:r>
              <a:rPr lang="en-US" dirty="0"/>
              <a:t> </a:t>
            </a:r>
            <a:r>
              <a:rPr lang="en-US" dirty="0" err="1"/>
              <a:t>superiori</a:t>
            </a:r>
            <a:r>
              <a:rPr lang="en-US" dirty="0"/>
              <a:t> e </a:t>
            </a:r>
            <a:r>
              <a:rPr lang="en-US" dirty="0" err="1"/>
              <a:t>minore</a:t>
            </a:r>
            <a:r>
              <a:rPr lang="en-US" dirty="0"/>
              <a:t> </a:t>
            </a:r>
            <a:r>
              <a:rPr lang="en-US" dirty="0" err="1"/>
              <a:t>consumo</a:t>
            </a:r>
            <a:r>
              <a:rPr lang="en-US" dirty="0"/>
              <a:t> di </a:t>
            </a:r>
            <a:r>
              <a:rPr lang="en-US" dirty="0" err="1"/>
              <a:t>memoria</a:t>
            </a:r>
            <a:r>
              <a:rPr lang="en-US" dirty="0"/>
              <a:t>.</a:t>
            </a:r>
          </a:p>
        </p:txBody>
      </p:sp>
    </p:spTree>
    <p:extLst>
      <p:ext uri="{BB962C8B-B14F-4D97-AF65-F5344CB8AC3E}">
        <p14:creationId xmlns:p14="http://schemas.microsoft.com/office/powerpoint/2010/main" val="137179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r>
              <a:rPr lang="it-IT" b="1" dirty="0">
                <a:ea typeface="+mn-lt"/>
                <a:cs typeface="+mn-lt"/>
              </a:rPr>
              <a:t>Introduzione a </a:t>
            </a:r>
            <a:r>
              <a:rPr lang="it-IT" dirty="0" err="1">
                <a:latin typeface="Consolas"/>
                <a:ea typeface="+mn-lt"/>
                <a:cs typeface="+mn-lt"/>
              </a:rPr>
              <a:t>pandas</a:t>
            </a:r>
            <a:endParaRPr lang="it-IT" dirty="0" err="1">
              <a:ea typeface="+mn-lt"/>
              <a:cs typeface="+mn-lt"/>
            </a:endParaRPr>
          </a:p>
          <a:p>
            <a:pPr lvl="1"/>
            <a:r>
              <a:rPr lang="it-IT" sz="1800" b="1" dirty="0">
                <a:ea typeface="+mn-lt"/>
                <a:cs typeface="+mn-lt"/>
              </a:rPr>
              <a:t>Cos'è </a:t>
            </a:r>
            <a:r>
              <a:rPr lang="it-IT" sz="1800" b="1" dirty="0" err="1">
                <a:ea typeface="+mn-lt"/>
                <a:cs typeface="+mn-lt"/>
              </a:rPr>
              <a:t>pandas</a:t>
            </a:r>
            <a:r>
              <a:rPr lang="it-IT" sz="1800" b="1" dirty="0">
                <a:ea typeface="+mn-lt"/>
                <a:cs typeface="+mn-lt"/>
              </a:rPr>
              <a:t>?</a:t>
            </a:r>
            <a:endParaRPr lang="it-IT" sz="1800" dirty="0">
              <a:ea typeface="+mn-lt"/>
              <a:cs typeface="+mn-lt"/>
            </a:endParaRPr>
          </a:p>
          <a:p>
            <a:pPr lvl="2"/>
            <a:r>
              <a:rPr lang="it-IT" sz="1800" dirty="0">
                <a:ea typeface="+mn-lt"/>
                <a:cs typeface="+mn-lt"/>
              </a:rPr>
              <a:t>Libreria potente per la manipolazione e l'analisi dei dati.</a:t>
            </a:r>
            <a:endParaRPr lang="it-IT">
              <a:ea typeface="+mn-lt"/>
              <a:cs typeface="+mn-lt"/>
            </a:endParaRPr>
          </a:p>
          <a:p>
            <a:pPr lvl="2"/>
            <a:r>
              <a:rPr lang="it-IT" sz="1800" dirty="0">
                <a:ea typeface="+mn-lt"/>
                <a:cs typeface="+mn-lt"/>
              </a:rPr>
              <a:t>Strutture dati principali: </a:t>
            </a:r>
            <a:r>
              <a:rPr lang="it-IT" sz="1800" dirty="0">
                <a:latin typeface="Consolas"/>
                <a:ea typeface="+mn-lt"/>
                <a:cs typeface="+mn-lt"/>
              </a:rPr>
              <a:t>Series</a:t>
            </a:r>
            <a:r>
              <a:rPr lang="it-IT" sz="1800" dirty="0">
                <a:ea typeface="+mn-lt"/>
                <a:cs typeface="+mn-lt"/>
              </a:rPr>
              <a:t> e </a:t>
            </a:r>
            <a:r>
              <a:rPr lang="it-IT" sz="1800" dirty="0" err="1">
                <a:latin typeface="Consolas"/>
                <a:ea typeface="+mn-lt"/>
                <a:cs typeface="+mn-lt"/>
              </a:rPr>
              <a:t>DataFrame</a:t>
            </a:r>
            <a:r>
              <a:rPr lang="it-IT" sz="1800" dirty="0">
                <a:ea typeface="+mn-lt"/>
                <a:cs typeface="+mn-lt"/>
              </a:rPr>
              <a:t>.</a:t>
            </a:r>
            <a:endParaRPr lang="it-IT" dirty="0">
              <a:ea typeface="+mn-lt"/>
              <a:cs typeface="+mn-lt"/>
            </a:endParaRPr>
          </a:p>
          <a:p>
            <a:pPr lvl="1"/>
            <a:r>
              <a:rPr lang="it-IT" sz="1800" b="1" dirty="0">
                <a:ea typeface="+mn-lt"/>
                <a:cs typeface="+mn-lt"/>
              </a:rPr>
              <a:t>Serie (</a:t>
            </a:r>
            <a:r>
              <a:rPr lang="it-IT" sz="1800" dirty="0">
                <a:latin typeface="Consolas"/>
                <a:ea typeface="+mn-lt"/>
                <a:cs typeface="+mn-lt"/>
              </a:rPr>
              <a:t>Series</a:t>
            </a:r>
            <a:r>
              <a:rPr lang="it-IT" sz="1800" b="1" dirty="0">
                <a:ea typeface="+mn-lt"/>
                <a:cs typeface="+mn-lt"/>
              </a:rPr>
              <a:t>)</a:t>
            </a:r>
            <a:r>
              <a:rPr lang="it-IT" sz="1800" dirty="0">
                <a:ea typeface="+mn-lt"/>
                <a:cs typeface="+mn-lt"/>
              </a:rPr>
              <a:t>:</a:t>
            </a:r>
            <a:endParaRPr lang="it-IT" dirty="0"/>
          </a:p>
          <a:p>
            <a:pPr lvl="2"/>
            <a:r>
              <a:rPr lang="it-IT" sz="1800" dirty="0">
                <a:ea typeface="+mn-lt"/>
                <a:cs typeface="+mn-lt"/>
              </a:rPr>
              <a:t>Creare una </a:t>
            </a:r>
            <a:r>
              <a:rPr lang="it-IT" sz="1800" dirty="0">
                <a:latin typeface="Consolas"/>
                <a:ea typeface="+mn-lt"/>
                <a:cs typeface="+mn-lt"/>
              </a:rPr>
              <a:t>Series</a:t>
            </a:r>
            <a:r>
              <a:rPr lang="it-IT" sz="1800" dirty="0">
                <a:ea typeface="+mn-lt"/>
                <a:cs typeface="+mn-lt"/>
              </a:rPr>
              <a:t>: da liste, array, dizionari.</a:t>
            </a:r>
            <a:endParaRPr lang="it-IT" dirty="0"/>
          </a:p>
          <a:p>
            <a:pPr lvl="2"/>
            <a:r>
              <a:rPr lang="it-IT" sz="1800" dirty="0">
                <a:ea typeface="+mn-lt"/>
                <a:cs typeface="+mn-lt"/>
              </a:rPr>
              <a:t>Operazioni su </a:t>
            </a:r>
            <a:r>
              <a:rPr lang="it-IT" sz="1800" dirty="0">
                <a:latin typeface="Consolas"/>
                <a:ea typeface="+mn-lt"/>
                <a:cs typeface="+mn-lt"/>
              </a:rPr>
              <a:t>Series</a:t>
            </a:r>
            <a:r>
              <a:rPr lang="it-IT" sz="1800" dirty="0">
                <a:ea typeface="+mn-lt"/>
                <a:cs typeface="+mn-lt"/>
              </a:rPr>
              <a:t>: </a:t>
            </a:r>
            <a:r>
              <a:rPr lang="it-IT" sz="1800" dirty="0" err="1">
                <a:ea typeface="+mn-lt"/>
                <a:cs typeface="+mn-lt"/>
              </a:rPr>
              <a:t>indexing</a:t>
            </a:r>
            <a:r>
              <a:rPr lang="it-IT" sz="1800" dirty="0">
                <a:ea typeface="+mn-lt"/>
                <a:cs typeface="+mn-lt"/>
              </a:rPr>
              <a:t>, </a:t>
            </a:r>
            <a:r>
              <a:rPr lang="it-IT" sz="1800" dirty="0" err="1">
                <a:ea typeface="+mn-lt"/>
                <a:cs typeface="+mn-lt"/>
              </a:rPr>
              <a:t>slicing</a:t>
            </a:r>
            <a:r>
              <a:rPr lang="it-IT" sz="1800" dirty="0">
                <a:ea typeface="+mn-lt"/>
                <a:cs typeface="+mn-lt"/>
              </a:rPr>
              <a:t>, operazioni matematiche.</a:t>
            </a:r>
            <a:endParaRPr lang="it-IT" dirty="0">
              <a:ea typeface="+mn-lt"/>
              <a:cs typeface="+mn-lt"/>
            </a:endParaRPr>
          </a:p>
          <a:p>
            <a:pPr lvl="1"/>
            <a:r>
              <a:rPr lang="it-IT" sz="1800" b="1" dirty="0" err="1">
                <a:ea typeface="+mn-lt"/>
                <a:cs typeface="+mn-lt"/>
              </a:rPr>
              <a:t>DataFrame</a:t>
            </a:r>
            <a:r>
              <a:rPr lang="it-IT" sz="1800" dirty="0">
                <a:ea typeface="+mn-lt"/>
                <a:cs typeface="+mn-lt"/>
              </a:rPr>
              <a:t>:</a:t>
            </a:r>
            <a:endParaRPr lang="it-IT" dirty="0"/>
          </a:p>
          <a:p>
            <a:pPr lvl="2"/>
            <a:r>
              <a:rPr lang="it-IT" sz="1800" dirty="0">
                <a:ea typeface="+mn-lt"/>
                <a:cs typeface="+mn-lt"/>
              </a:rPr>
              <a:t>Creazione di un </a:t>
            </a:r>
            <a:r>
              <a:rPr lang="it-IT" sz="1800" dirty="0" err="1">
                <a:latin typeface="Consolas"/>
                <a:ea typeface="+mn-lt"/>
                <a:cs typeface="+mn-lt"/>
              </a:rPr>
              <a:t>DataFrame</a:t>
            </a:r>
            <a:r>
              <a:rPr lang="it-IT" sz="1800" dirty="0">
                <a:ea typeface="+mn-lt"/>
                <a:cs typeface="+mn-lt"/>
              </a:rPr>
              <a:t>: da file CSV, Excel, dizionari, liste di liste.</a:t>
            </a:r>
            <a:endParaRPr lang="it-IT" dirty="0">
              <a:ea typeface="+mn-lt"/>
              <a:cs typeface="+mn-lt"/>
            </a:endParaRPr>
          </a:p>
          <a:p>
            <a:pPr lvl="2"/>
            <a:r>
              <a:rPr lang="it-IT" sz="1800" dirty="0">
                <a:ea typeface="+mn-lt"/>
                <a:cs typeface="+mn-lt"/>
              </a:rPr>
              <a:t>Accesso ai dati in un </a:t>
            </a:r>
            <a:r>
              <a:rPr lang="it-IT" sz="1800" dirty="0" err="1">
                <a:latin typeface="Consolas"/>
                <a:ea typeface="+mn-lt"/>
                <a:cs typeface="+mn-lt"/>
              </a:rPr>
              <a:t>DataFrame</a:t>
            </a:r>
            <a:r>
              <a:rPr lang="it-IT" sz="1800" dirty="0">
                <a:ea typeface="+mn-lt"/>
                <a:cs typeface="+mn-lt"/>
              </a:rPr>
              <a:t>: </a:t>
            </a:r>
            <a:r>
              <a:rPr lang="it-IT" sz="1800" dirty="0">
                <a:latin typeface="Consolas"/>
                <a:ea typeface="+mn-lt"/>
                <a:cs typeface="+mn-lt"/>
              </a:rPr>
              <a:t>.</a:t>
            </a:r>
            <a:r>
              <a:rPr lang="it-IT" sz="1800" dirty="0" err="1">
                <a:latin typeface="Consolas"/>
                <a:ea typeface="+mn-lt"/>
                <a:cs typeface="+mn-lt"/>
              </a:rPr>
              <a:t>loc</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a:t>
            </a:r>
            <a:r>
              <a:rPr lang="it-IT" sz="1800" dirty="0" err="1">
                <a:latin typeface="Consolas"/>
                <a:ea typeface="+mn-lt"/>
                <a:cs typeface="+mn-lt"/>
              </a:rPr>
              <a:t>iloc</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a:t>
            </a:r>
            <a:r>
              <a:rPr lang="it-IT" sz="1800" dirty="0" err="1">
                <a:latin typeface="Consolas"/>
                <a:ea typeface="+mn-lt"/>
                <a:cs typeface="+mn-lt"/>
              </a:rPr>
              <a:t>at</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a:t>
            </a:r>
            <a:r>
              <a:rPr lang="it-IT" sz="1800" dirty="0" err="1">
                <a:latin typeface="Consolas"/>
                <a:ea typeface="+mn-lt"/>
                <a:cs typeface="+mn-lt"/>
              </a:rPr>
              <a:t>iat</a:t>
            </a:r>
            <a:r>
              <a:rPr lang="it-IT" sz="1800" dirty="0">
                <a:latin typeface="Consolas"/>
                <a:ea typeface="+mn-lt"/>
                <a:cs typeface="+mn-lt"/>
              </a:rPr>
              <a:t>[]</a:t>
            </a:r>
            <a:r>
              <a:rPr lang="it-IT" sz="1800" dirty="0">
                <a:ea typeface="+mn-lt"/>
                <a:cs typeface="+mn-lt"/>
              </a:rPr>
              <a:t>.</a:t>
            </a:r>
            <a:endParaRPr lang="it-IT" dirty="0"/>
          </a:p>
          <a:p>
            <a:pPr lvl="2"/>
            <a:r>
              <a:rPr lang="it-IT" sz="1800" dirty="0">
                <a:ea typeface="+mn-lt"/>
                <a:cs typeface="+mn-lt"/>
              </a:rPr>
              <a:t>Operazioni di base: aggiungere colonne, rinominare colonne, filtrare righe, ordinare.</a:t>
            </a:r>
            <a:endParaRPr lang="it-IT" dirty="0">
              <a:ea typeface="+mn-lt"/>
              <a:cs typeface="+mn-lt"/>
            </a:endParaRPr>
          </a:p>
          <a:p>
            <a:pPr lvl="1"/>
            <a:endParaRPr lang="it-IT" dirty="0">
              <a:latin typeface="Consolas"/>
            </a:endParaRPr>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3561453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fontScale="85000" lnSpcReduction="10000"/>
          </a:bodyPr>
          <a:lstStyle/>
          <a:p>
            <a:r>
              <a:rPr lang="it-IT" b="1" dirty="0">
                <a:ea typeface="+mn-lt"/>
                <a:cs typeface="+mn-lt"/>
              </a:rPr>
              <a:t>Introduzione a </a:t>
            </a:r>
            <a:r>
              <a:rPr lang="it-IT" dirty="0" err="1">
                <a:latin typeface="Consolas"/>
                <a:ea typeface="+mn-lt"/>
                <a:cs typeface="+mn-lt"/>
              </a:rPr>
              <a:t>pandas</a:t>
            </a:r>
            <a:endParaRPr lang="it-IT" dirty="0" err="1">
              <a:ea typeface="+mn-lt"/>
              <a:cs typeface="+mn-lt"/>
            </a:endParaRPr>
          </a:p>
          <a:p>
            <a:pPr lvl="1"/>
            <a:r>
              <a:rPr lang="it-IT" sz="1800" b="1" dirty="0">
                <a:ea typeface="+mn-lt"/>
                <a:cs typeface="+mn-lt"/>
              </a:rPr>
              <a:t>Series</a:t>
            </a:r>
            <a:endParaRPr lang="it-IT" sz="1800" dirty="0">
              <a:ea typeface="+mn-lt"/>
              <a:cs typeface="+mn-lt"/>
            </a:endParaRPr>
          </a:p>
          <a:p>
            <a:pPr lvl="2"/>
            <a:r>
              <a:rPr lang="it-IT" sz="1800" dirty="0">
                <a:ea typeface="+mn-lt"/>
                <a:cs typeface="+mn-lt"/>
              </a:rPr>
              <a:t>struttura dati unidimensionale simile a un array, un elenco o una colonna di un foglio di calcolo. Può contenere dati di qualsiasi tipo (interi, stringhe, float, ecc.). Ogni elemento in una Series è associato a un'etichetta (indice), che può essere un numero o una stringa.</a:t>
            </a:r>
            <a:endParaRPr lang="it-IT" dirty="0">
              <a:ea typeface="+mn-lt"/>
              <a:cs typeface="+mn-lt"/>
            </a:endParaRPr>
          </a:p>
          <a:p>
            <a:pPr lvl="2"/>
            <a:r>
              <a:rPr lang="it-IT" sz="1800" dirty="0">
                <a:ea typeface="+mn-lt"/>
                <a:cs typeface="+mn-lt"/>
              </a:rPr>
              <a:t>Tutti gli elementi della Series hanno lo stesso tipo di dato</a:t>
            </a:r>
          </a:p>
          <a:p>
            <a:pPr lvl="1"/>
            <a:r>
              <a:rPr lang="it-IT" sz="1800" b="1" dirty="0" err="1">
                <a:latin typeface="Trebuchet MS"/>
                <a:ea typeface="+mn-lt"/>
                <a:cs typeface="+mn-lt"/>
              </a:rPr>
              <a:t>Dataframe</a:t>
            </a:r>
            <a:endParaRPr lang="it-IT" sz="1800" dirty="0" err="1">
              <a:solidFill>
                <a:srgbClr val="000000"/>
              </a:solidFill>
              <a:latin typeface="Trebuchet MS"/>
              <a:ea typeface="+mn-lt"/>
              <a:cs typeface="+mn-lt"/>
            </a:endParaRPr>
          </a:p>
          <a:p>
            <a:pPr lvl="2"/>
            <a:r>
              <a:rPr lang="it-IT" sz="1800" dirty="0">
                <a:ea typeface="+mn-lt"/>
                <a:cs typeface="+mn-lt"/>
              </a:rPr>
              <a:t>struttura dati bidimensionale, simile a una tabella o a un foglio di calcolo, dove ogni colonna può contenere dati di tipi diversi (es. una colonna può contenere interi, un'altra stringhe, ecc.). È composto da righe e colonne, ciascuna con il proprio indice e le proprie etichette</a:t>
            </a:r>
            <a:r>
              <a:rPr lang="it-IT" sz="1800" dirty="0">
                <a:latin typeface="Trebuchet MS"/>
                <a:ea typeface="+mn-lt"/>
                <a:cs typeface="+mn-lt"/>
              </a:rPr>
              <a:t>.</a:t>
            </a:r>
            <a:endParaRPr lang="it-IT" sz="1800" dirty="0">
              <a:solidFill>
                <a:srgbClr val="000000"/>
              </a:solidFill>
              <a:latin typeface="Trebuchet MS"/>
              <a:ea typeface="+mn-lt"/>
              <a:cs typeface="+mn-lt"/>
            </a:endParaRPr>
          </a:p>
          <a:p>
            <a:pPr lvl="2"/>
            <a:r>
              <a:rPr lang="it-IT" sz="1800" dirty="0">
                <a:ea typeface="+mn-lt"/>
                <a:cs typeface="+mn-lt"/>
              </a:rPr>
              <a:t>Righe e colonne, entrambe con etichette (indici per le righe e nomi per le colonne).</a:t>
            </a:r>
            <a:endParaRPr lang="it-IT" sz="1800" dirty="0">
              <a:latin typeface="Trebuchet MS"/>
              <a:ea typeface="+mn-lt"/>
              <a:cs typeface="+mn-lt"/>
            </a:endParaRPr>
          </a:p>
          <a:p>
            <a:pPr lvl="2"/>
            <a:r>
              <a:rPr lang="it-IT" sz="1800" dirty="0">
                <a:ea typeface="+mn-lt"/>
                <a:cs typeface="+mn-lt"/>
              </a:rPr>
              <a:t>Ogni colonna può contenere tipi di dati diversi.</a:t>
            </a:r>
            <a:endParaRPr lang="it-IT" sz="1800" dirty="0">
              <a:latin typeface="Trebuchet MS"/>
              <a:ea typeface="+mn-lt"/>
              <a:cs typeface="+mn-lt"/>
            </a:endParaRPr>
          </a:p>
          <a:p>
            <a:pPr lvl="2"/>
            <a:r>
              <a:rPr lang="it-IT" sz="1800" dirty="0">
                <a:ea typeface="+mn-lt"/>
                <a:cs typeface="+mn-lt"/>
              </a:rPr>
              <a:t>Offre potenti strumenti per operazioni come </a:t>
            </a:r>
            <a:r>
              <a:rPr lang="it-IT" sz="1800" b="1" dirty="0">
                <a:ea typeface="+mn-lt"/>
                <a:cs typeface="+mn-lt"/>
              </a:rPr>
              <a:t>filtraggio</a:t>
            </a:r>
            <a:r>
              <a:rPr lang="it-IT" sz="1800" dirty="0">
                <a:ea typeface="+mn-lt"/>
                <a:cs typeface="+mn-lt"/>
              </a:rPr>
              <a:t>, </a:t>
            </a:r>
            <a:r>
              <a:rPr lang="it-IT" sz="1800" b="1" dirty="0">
                <a:ea typeface="+mn-lt"/>
                <a:cs typeface="+mn-lt"/>
              </a:rPr>
              <a:t>aggregazione</a:t>
            </a:r>
            <a:r>
              <a:rPr lang="it-IT" sz="1800" dirty="0">
                <a:ea typeface="+mn-lt"/>
                <a:cs typeface="+mn-lt"/>
              </a:rPr>
              <a:t>, </a:t>
            </a:r>
            <a:r>
              <a:rPr lang="it-IT" sz="1800" b="1" dirty="0">
                <a:ea typeface="+mn-lt"/>
                <a:cs typeface="+mn-lt"/>
              </a:rPr>
              <a:t>merge</a:t>
            </a:r>
            <a:r>
              <a:rPr lang="it-IT" sz="1800" dirty="0">
                <a:ea typeface="+mn-lt"/>
                <a:cs typeface="+mn-lt"/>
              </a:rPr>
              <a:t>, </a:t>
            </a:r>
            <a:r>
              <a:rPr lang="it-IT" sz="1800" b="1" dirty="0">
                <a:ea typeface="+mn-lt"/>
                <a:cs typeface="+mn-lt"/>
              </a:rPr>
              <a:t>join</a:t>
            </a:r>
            <a:r>
              <a:rPr lang="it-IT" sz="1800" dirty="0">
                <a:ea typeface="+mn-lt"/>
                <a:cs typeface="+mn-lt"/>
              </a:rPr>
              <a:t>, e </a:t>
            </a:r>
            <a:r>
              <a:rPr lang="it-IT" sz="1800" b="1" dirty="0" err="1">
                <a:ea typeface="+mn-lt"/>
                <a:cs typeface="+mn-lt"/>
              </a:rPr>
              <a:t>grouping</a:t>
            </a:r>
            <a:r>
              <a:rPr lang="it-IT" sz="1800" dirty="0">
                <a:ea typeface="+mn-lt"/>
                <a:cs typeface="+mn-lt"/>
              </a:rPr>
              <a:t>.</a:t>
            </a:r>
            <a:endParaRPr lang="it-IT" sz="1800" dirty="0">
              <a:latin typeface="Trebuchet MS"/>
              <a:ea typeface="+mn-lt"/>
              <a:cs typeface="+mn-lt"/>
            </a:endParaRPr>
          </a:p>
          <a:p>
            <a:pPr lvl="2"/>
            <a:r>
              <a:rPr lang="it-IT" sz="1800" dirty="0">
                <a:ea typeface="+mn-lt"/>
                <a:cs typeface="+mn-lt"/>
              </a:rPr>
              <a:t>È possibile selezionare sia righe che colonne, e supporta operazioni su dati tabulari.</a:t>
            </a:r>
            <a:endParaRPr lang="it-IT" sz="1800" dirty="0">
              <a:latin typeface="Trebuchet MS"/>
            </a:endParaRPr>
          </a:p>
          <a:p>
            <a:pPr lvl="2"/>
            <a:endParaRPr lang="it-IT" dirty="0">
              <a:latin typeface="Trebuchet MS"/>
            </a:endParaRPr>
          </a:p>
          <a:p>
            <a:endParaRPr lang="it-IT" dirty="0">
              <a:latin typeface="Consolas"/>
            </a:endParaRPr>
          </a:p>
          <a:p>
            <a:pPr marL="0" indent="0">
              <a:buNone/>
            </a:pPr>
            <a:endParaRPr lang="it-IT" b="1" dirty="0"/>
          </a:p>
          <a:p>
            <a:endParaRPr lang="it-IT" b="1" dirty="0"/>
          </a:p>
          <a:p>
            <a:endParaRPr lang="it-IT" b="1" dirty="0"/>
          </a:p>
          <a:p>
            <a:endParaRPr lang="it-IT" b="1" dirty="0"/>
          </a:p>
          <a:p>
            <a:endParaRPr lang="it-IT" dirty="0"/>
          </a:p>
        </p:txBody>
      </p:sp>
    </p:spTree>
    <p:extLst>
      <p:ext uri="{BB962C8B-B14F-4D97-AF65-F5344CB8AC3E}">
        <p14:creationId xmlns:p14="http://schemas.microsoft.com/office/powerpoint/2010/main" val="2715946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r>
              <a:rPr lang="it-IT" b="1" dirty="0">
                <a:ea typeface="+mn-lt"/>
                <a:cs typeface="+mn-lt"/>
              </a:rPr>
              <a:t>Introduzione a </a:t>
            </a:r>
            <a:r>
              <a:rPr lang="it-IT" dirty="0" err="1">
                <a:latin typeface="Consolas"/>
                <a:ea typeface="+mn-lt"/>
                <a:cs typeface="+mn-lt"/>
              </a:rPr>
              <a:t>pandas</a:t>
            </a:r>
            <a:endParaRPr lang="it-IT" dirty="0" err="1">
              <a:ea typeface="+mn-lt"/>
              <a:cs typeface="+mn-lt"/>
            </a:endParaRPr>
          </a:p>
          <a:p>
            <a:pPr lvl="1"/>
            <a:r>
              <a:rPr lang="it-IT" sz="1800" b="1" dirty="0">
                <a:ea typeface="+mn-lt"/>
                <a:cs typeface="+mn-lt"/>
              </a:rPr>
              <a:t>Differenze principali tra Series e </a:t>
            </a:r>
            <a:r>
              <a:rPr lang="it-IT" sz="1800" b="1" dirty="0" err="1">
                <a:ea typeface="+mn-lt"/>
                <a:cs typeface="+mn-lt"/>
              </a:rPr>
              <a:t>Dataframe</a:t>
            </a:r>
            <a:endParaRPr lang="it-IT" sz="1800" dirty="0" err="1">
              <a:ea typeface="+mn-lt"/>
              <a:cs typeface="+mn-lt"/>
            </a:endParaRPr>
          </a:p>
          <a:p>
            <a:pPr lvl="2"/>
            <a:r>
              <a:rPr lang="it-IT" sz="1800" b="1" dirty="0">
                <a:ea typeface="+mn-lt"/>
                <a:cs typeface="+mn-lt"/>
              </a:rPr>
              <a:t>Series</a:t>
            </a:r>
            <a:r>
              <a:rPr lang="it-IT" sz="1800" dirty="0">
                <a:ea typeface="+mn-lt"/>
                <a:cs typeface="+mn-lt"/>
              </a:rPr>
              <a:t> è un array unidimensionale con etichette per ogni elemento.</a:t>
            </a:r>
            <a:endParaRPr lang="it-IT" dirty="0">
              <a:ea typeface="+mn-lt"/>
              <a:cs typeface="+mn-lt"/>
            </a:endParaRPr>
          </a:p>
          <a:p>
            <a:pPr lvl="2"/>
            <a:r>
              <a:rPr lang="it-IT" sz="1800" b="1" dirty="0" err="1">
                <a:ea typeface="+mn-lt"/>
                <a:cs typeface="+mn-lt"/>
              </a:rPr>
              <a:t>DataFrame</a:t>
            </a:r>
            <a:r>
              <a:rPr lang="it-IT" sz="1800" dirty="0">
                <a:ea typeface="+mn-lt"/>
                <a:cs typeface="+mn-lt"/>
              </a:rPr>
              <a:t> è una tabella bidimensionale, dove ogni colonna è una Series, e le colonne possono avere tipi di dati diversi.</a:t>
            </a:r>
            <a:endParaRPr lang="it-IT" dirty="0"/>
          </a:p>
          <a:p>
            <a:pPr lvl="2"/>
            <a:r>
              <a:rPr lang="it-IT" sz="1800" dirty="0">
                <a:ea typeface="+mn-lt"/>
                <a:cs typeface="+mn-lt"/>
              </a:rPr>
              <a:t>Entrambe le strutture dati offrono potenti strumenti per l'analisi e la manipolazione dei dati.</a:t>
            </a:r>
            <a:endParaRPr lang="it-IT" sz="1800" dirty="0">
              <a:latin typeface="Trebuchet MS"/>
            </a:endParaRPr>
          </a:p>
          <a:p>
            <a:pPr lvl="1"/>
            <a:endParaRPr lang="it-IT" sz="1800" b="1" dirty="0">
              <a:latin typeface="Trebuchet MS"/>
            </a:endParaRPr>
          </a:p>
          <a:p>
            <a:pPr lvl="2"/>
            <a:endParaRPr lang="it-IT" dirty="0">
              <a:latin typeface="Trebuchet MS"/>
            </a:endParaRPr>
          </a:p>
          <a:p>
            <a:endParaRPr lang="it-IT" dirty="0">
              <a:latin typeface="Consolas"/>
            </a:endParaRPr>
          </a:p>
          <a:p>
            <a:pPr marL="0" indent="0">
              <a:buNone/>
            </a:pPr>
            <a:endParaRPr lang="it-IT" b="1" dirty="0"/>
          </a:p>
          <a:p>
            <a:endParaRPr lang="it-IT" b="1" dirty="0"/>
          </a:p>
          <a:p>
            <a:endParaRPr lang="it-IT" b="1" dirty="0"/>
          </a:p>
          <a:p>
            <a:endParaRPr lang="it-IT" b="1" dirty="0"/>
          </a:p>
          <a:p>
            <a:endParaRPr lang="it-IT" dirty="0"/>
          </a:p>
        </p:txBody>
      </p:sp>
    </p:spTree>
    <p:extLst>
      <p:ext uri="{BB962C8B-B14F-4D97-AF65-F5344CB8AC3E}">
        <p14:creationId xmlns:p14="http://schemas.microsoft.com/office/powerpoint/2010/main" val="258755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r>
              <a:rPr lang="it-IT" b="1" dirty="0">
                <a:ea typeface="+mn-lt"/>
                <a:cs typeface="+mn-lt"/>
              </a:rPr>
              <a:t>Introduzione a </a:t>
            </a:r>
            <a:r>
              <a:rPr lang="it-IT" dirty="0" err="1">
                <a:latin typeface="Consolas"/>
                <a:ea typeface="+mn-lt"/>
                <a:cs typeface="+mn-lt"/>
              </a:rPr>
              <a:t>pandas</a:t>
            </a:r>
            <a:endParaRPr lang="it-IT" dirty="0" err="1">
              <a:ea typeface="+mn-lt"/>
              <a:cs typeface="+mn-lt"/>
            </a:endParaRPr>
          </a:p>
          <a:p>
            <a:pPr lvl="1"/>
            <a:r>
              <a:rPr lang="it-IT" sz="1800" b="1" dirty="0">
                <a:ea typeface="+mn-lt"/>
                <a:cs typeface="+mn-lt"/>
              </a:rPr>
              <a:t>Operazioni avanzate sui </a:t>
            </a:r>
            <a:r>
              <a:rPr lang="it-IT" sz="1800" b="1" dirty="0" err="1">
                <a:ea typeface="+mn-lt"/>
                <a:cs typeface="+mn-lt"/>
              </a:rPr>
              <a:t>DataFrame</a:t>
            </a:r>
            <a:r>
              <a:rPr lang="it-IT" sz="1800" dirty="0">
                <a:ea typeface="+mn-lt"/>
                <a:cs typeface="+mn-lt"/>
              </a:rPr>
              <a:t>:</a:t>
            </a:r>
            <a:endParaRPr lang="it-IT" dirty="0">
              <a:ea typeface="+mn-lt"/>
              <a:cs typeface="+mn-lt"/>
            </a:endParaRPr>
          </a:p>
          <a:p>
            <a:pPr lvl="2"/>
            <a:r>
              <a:rPr lang="it-IT" sz="1800" dirty="0">
                <a:ea typeface="+mn-lt"/>
                <a:cs typeface="+mn-lt"/>
              </a:rPr>
              <a:t>Filtro e selezione di dati: condizioni multiple, uso di </a:t>
            </a:r>
            <a:r>
              <a:rPr lang="it-IT" sz="1800" dirty="0" err="1">
                <a:latin typeface="Consolas"/>
                <a:ea typeface="+mn-lt"/>
                <a:cs typeface="+mn-lt"/>
              </a:rPr>
              <a:t>isin</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between</a:t>
            </a:r>
            <a:r>
              <a:rPr lang="it-IT" sz="1800" dirty="0">
                <a:latin typeface="Consolas"/>
                <a:ea typeface="+mn-lt"/>
                <a:cs typeface="+mn-lt"/>
              </a:rPr>
              <a:t>(), query()</a:t>
            </a:r>
            <a:r>
              <a:rPr lang="it-IT" sz="1800" dirty="0">
                <a:ea typeface="+mn-lt"/>
                <a:cs typeface="+mn-lt"/>
              </a:rPr>
              <a:t>.</a:t>
            </a:r>
            <a:endParaRPr lang="it-IT" dirty="0"/>
          </a:p>
          <a:p>
            <a:pPr lvl="2"/>
            <a:r>
              <a:rPr lang="it-IT" sz="1800" dirty="0">
                <a:ea typeface="+mn-lt"/>
                <a:cs typeface="+mn-lt"/>
              </a:rPr>
              <a:t>Aggregazione e raggruppamento: </a:t>
            </a:r>
            <a:r>
              <a:rPr lang="it-IT" sz="1800" dirty="0" err="1">
                <a:latin typeface="Consolas"/>
                <a:ea typeface="+mn-lt"/>
                <a:cs typeface="+mn-lt"/>
              </a:rPr>
              <a:t>groupby</a:t>
            </a:r>
            <a:r>
              <a:rPr lang="it-IT" sz="1800" dirty="0">
                <a:latin typeface="Consolas"/>
                <a:ea typeface="+mn-lt"/>
                <a:cs typeface="+mn-lt"/>
              </a:rPr>
              <a:t>()</a:t>
            </a:r>
            <a:r>
              <a:rPr lang="it-IT" sz="1800" dirty="0">
                <a:ea typeface="+mn-lt"/>
                <a:cs typeface="+mn-lt"/>
              </a:rPr>
              <a:t>, </a:t>
            </a:r>
            <a:r>
              <a:rPr lang="it-IT" sz="1800" dirty="0">
                <a:latin typeface="Consolas"/>
                <a:ea typeface="+mn-lt"/>
                <a:cs typeface="+mn-lt"/>
              </a:rPr>
              <a:t>agg()</a:t>
            </a:r>
            <a:r>
              <a:rPr lang="it-IT" sz="1800" dirty="0">
                <a:ea typeface="+mn-lt"/>
                <a:cs typeface="+mn-lt"/>
              </a:rPr>
              <a:t>, </a:t>
            </a:r>
            <a:r>
              <a:rPr lang="it-IT" sz="1800" dirty="0" err="1">
                <a:latin typeface="Consolas"/>
                <a:ea typeface="+mn-lt"/>
                <a:cs typeface="+mn-lt"/>
              </a:rPr>
              <a:t>pivot_table</a:t>
            </a:r>
            <a:r>
              <a:rPr lang="it-IT" sz="1800" dirty="0">
                <a:latin typeface="Consolas"/>
                <a:ea typeface="+mn-lt"/>
                <a:cs typeface="+mn-lt"/>
              </a:rPr>
              <a:t>()</a:t>
            </a:r>
            <a:r>
              <a:rPr lang="it-IT" sz="1800" dirty="0">
                <a:ea typeface="+mn-lt"/>
                <a:cs typeface="+mn-lt"/>
              </a:rPr>
              <a:t>.</a:t>
            </a:r>
            <a:endParaRPr lang="it-IT" dirty="0">
              <a:ea typeface="+mn-lt"/>
              <a:cs typeface="+mn-lt"/>
            </a:endParaRPr>
          </a:p>
          <a:p>
            <a:pPr lvl="2"/>
            <a:r>
              <a:rPr lang="it-IT" sz="1800" dirty="0">
                <a:ea typeface="+mn-lt"/>
                <a:cs typeface="+mn-lt"/>
              </a:rPr>
              <a:t>Gestione dei dati mancanti: </a:t>
            </a:r>
            <a:r>
              <a:rPr lang="it-IT" sz="1800" dirty="0" err="1">
                <a:latin typeface="Consolas"/>
                <a:ea typeface="+mn-lt"/>
                <a:cs typeface="+mn-lt"/>
              </a:rPr>
              <a:t>isnull</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dropna</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fillna</a:t>
            </a:r>
            <a:r>
              <a:rPr lang="it-IT" sz="1800" dirty="0">
                <a:latin typeface="Consolas"/>
                <a:ea typeface="+mn-lt"/>
                <a:cs typeface="+mn-lt"/>
              </a:rPr>
              <a:t>()</a:t>
            </a:r>
            <a:r>
              <a:rPr lang="it-IT" sz="1800" dirty="0">
                <a:ea typeface="+mn-lt"/>
                <a:cs typeface="+mn-lt"/>
              </a:rPr>
              <a:t>.</a:t>
            </a:r>
            <a:endParaRPr lang="it-IT" dirty="0"/>
          </a:p>
          <a:p>
            <a:pPr lvl="1"/>
            <a:r>
              <a:rPr lang="it-IT" sz="1800" b="1" dirty="0">
                <a:ea typeface="+mn-lt"/>
                <a:cs typeface="+mn-lt"/>
              </a:rPr>
              <a:t>Importazione ed esportazione di dati</a:t>
            </a:r>
            <a:r>
              <a:rPr lang="it-IT" sz="1800" dirty="0">
                <a:ea typeface="+mn-lt"/>
                <a:cs typeface="+mn-lt"/>
              </a:rPr>
              <a:t>:</a:t>
            </a:r>
            <a:endParaRPr lang="it-IT" dirty="0">
              <a:ea typeface="+mn-lt"/>
              <a:cs typeface="+mn-lt"/>
            </a:endParaRPr>
          </a:p>
          <a:p>
            <a:pPr lvl="2"/>
            <a:r>
              <a:rPr lang="it-IT" sz="1800" dirty="0">
                <a:ea typeface="+mn-lt"/>
                <a:cs typeface="+mn-lt"/>
              </a:rPr>
              <a:t>Lettura di file CSV, Excel: </a:t>
            </a:r>
            <a:r>
              <a:rPr lang="it-IT" sz="1800" dirty="0" err="1">
                <a:latin typeface="Consolas"/>
                <a:ea typeface="+mn-lt"/>
                <a:cs typeface="+mn-lt"/>
              </a:rPr>
              <a:t>pd.read_csv</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pd.read_excel</a:t>
            </a:r>
            <a:r>
              <a:rPr lang="it-IT" sz="1800" dirty="0">
                <a:latin typeface="Consolas"/>
                <a:ea typeface="+mn-lt"/>
                <a:cs typeface="+mn-lt"/>
              </a:rPr>
              <a:t>()</a:t>
            </a:r>
            <a:r>
              <a:rPr lang="it-IT" sz="1800" dirty="0">
                <a:ea typeface="+mn-lt"/>
                <a:cs typeface="+mn-lt"/>
              </a:rPr>
              <a:t>.</a:t>
            </a:r>
          </a:p>
          <a:p>
            <a:pPr lvl="2"/>
            <a:r>
              <a:rPr lang="it-IT" sz="1800" dirty="0">
                <a:ea typeface="+mn-lt"/>
                <a:cs typeface="+mn-lt"/>
              </a:rPr>
              <a:t>Metodo </a:t>
            </a:r>
            <a:r>
              <a:rPr lang="it-IT" sz="1800" dirty="0" err="1">
                <a:ea typeface="+mn-lt"/>
                <a:cs typeface="+mn-lt"/>
              </a:rPr>
              <a:t>describe</a:t>
            </a:r>
          </a:p>
          <a:p>
            <a:pPr lvl="2"/>
            <a:r>
              <a:rPr lang="it-IT" sz="1800" dirty="0">
                <a:ea typeface="+mn-lt"/>
                <a:cs typeface="+mn-lt"/>
              </a:rPr>
              <a:t>Salvataggio di </a:t>
            </a:r>
            <a:r>
              <a:rPr lang="it-IT" sz="1800" dirty="0" err="1">
                <a:latin typeface="Consolas"/>
                <a:ea typeface="+mn-lt"/>
                <a:cs typeface="+mn-lt"/>
              </a:rPr>
              <a:t>DataFrame</a:t>
            </a:r>
            <a:r>
              <a:rPr lang="it-IT" sz="1800" dirty="0">
                <a:ea typeface="+mn-lt"/>
                <a:cs typeface="+mn-lt"/>
              </a:rPr>
              <a:t>: </a:t>
            </a:r>
            <a:r>
              <a:rPr lang="it-IT" sz="1800" dirty="0" err="1">
                <a:latin typeface="Consolas"/>
                <a:ea typeface="+mn-lt"/>
                <a:cs typeface="+mn-lt"/>
              </a:rPr>
              <a:t>to_csv</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to_excel</a:t>
            </a:r>
            <a:r>
              <a:rPr lang="it-IT" sz="1800" dirty="0">
                <a:latin typeface="Consolas"/>
                <a:ea typeface="+mn-lt"/>
                <a:cs typeface="+mn-lt"/>
              </a:rPr>
              <a:t>()</a:t>
            </a:r>
            <a:r>
              <a:rPr lang="it-IT" sz="1800" dirty="0">
                <a:ea typeface="+mn-lt"/>
                <a:cs typeface="+mn-lt"/>
              </a:rPr>
              <a:t>.</a:t>
            </a:r>
            <a:endParaRPr lang="it-IT" dirty="0"/>
          </a:p>
          <a:p>
            <a:endParaRPr lang="it-IT" dirty="0">
              <a:latin typeface="Consolas"/>
            </a:endParaRPr>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698220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r>
              <a:rPr lang="it-IT" b="1" dirty="0">
                <a:ea typeface="+mn-lt"/>
                <a:cs typeface="+mn-lt"/>
              </a:rPr>
              <a:t>Visualizzazione dati con </a:t>
            </a:r>
            <a:r>
              <a:rPr lang="it-IT" dirty="0" err="1">
                <a:latin typeface="Consolas"/>
                <a:ea typeface="+mn-lt"/>
                <a:cs typeface="+mn-lt"/>
              </a:rPr>
              <a:t>matplotlib</a:t>
            </a:r>
            <a:r>
              <a:rPr lang="it-IT" b="1" dirty="0">
                <a:ea typeface="+mn-lt"/>
                <a:cs typeface="+mn-lt"/>
              </a:rPr>
              <a:t> e </a:t>
            </a:r>
            <a:r>
              <a:rPr lang="it-IT" dirty="0" err="1">
                <a:latin typeface="Consolas"/>
                <a:ea typeface="+mn-lt"/>
                <a:cs typeface="+mn-lt"/>
              </a:rPr>
              <a:t>seaborn</a:t>
            </a:r>
            <a:endParaRPr lang="it-IT" dirty="0" err="1">
              <a:ea typeface="+mn-lt"/>
              <a:cs typeface="+mn-lt"/>
            </a:endParaRPr>
          </a:p>
          <a:p>
            <a:pPr lvl="1"/>
            <a:r>
              <a:rPr lang="it-IT" sz="1800" b="1" dirty="0" err="1">
                <a:ea typeface="+mn-lt"/>
                <a:cs typeface="+mn-lt"/>
              </a:rPr>
              <a:t>matplotlib</a:t>
            </a:r>
            <a:r>
              <a:rPr lang="it-IT" sz="1800" dirty="0">
                <a:ea typeface="+mn-lt"/>
                <a:cs typeface="+mn-lt"/>
              </a:rPr>
              <a:t>:</a:t>
            </a:r>
            <a:endParaRPr lang="it-IT" dirty="0"/>
          </a:p>
          <a:p>
            <a:pPr lvl="2"/>
            <a:r>
              <a:rPr lang="it-IT" dirty="0">
                <a:ea typeface="+mn-lt"/>
                <a:cs typeface="+mn-lt"/>
              </a:rPr>
              <a:t>Introduzione a </a:t>
            </a:r>
            <a:r>
              <a:rPr lang="it-IT" sz="1800" dirty="0" err="1">
                <a:latin typeface="Consolas"/>
                <a:ea typeface="+mn-lt"/>
                <a:cs typeface="+mn-lt"/>
              </a:rPr>
              <a:t>matplotlib</a:t>
            </a:r>
            <a:r>
              <a:rPr lang="it-IT" sz="1800" dirty="0">
                <a:ea typeface="+mn-lt"/>
                <a:cs typeface="+mn-lt"/>
              </a:rPr>
              <a:t>: creare grafici di base con </a:t>
            </a:r>
            <a:r>
              <a:rPr lang="it-IT" sz="1800" dirty="0" err="1">
                <a:latin typeface="Consolas"/>
                <a:ea typeface="+mn-lt"/>
                <a:cs typeface="+mn-lt"/>
              </a:rPr>
              <a:t>pyplot</a:t>
            </a:r>
            <a:r>
              <a:rPr lang="it-IT" sz="1800" dirty="0">
                <a:ea typeface="+mn-lt"/>
                <a:cs typeface="+mn-lt"/>
              </a:rPr>
              <a:t>.</a:t>
            </a:r>
            <a:endParaRPr lang="it-IT" dirty="0">
              <a:ea typeface="+mn-lt"/>
              <a:cs typeface="+mn-lt"/>
            </a:endParaRPr>
          </a:p>
          <a:p>
            <a:pPr lvl="2"/>
            <a:r>
              <a:rPr lang="it-IT" sz="1800" dirty="0">
                <a:ea typeface="+mn-lt"/>
                <a:cs typeface="+mn-lt"/>
              </a:rPr>
              <a:t>Creare grafici a linee, </a:t>
            </a:r>
            <a:r>
              <a:rPr lang="it-IT" sz="1800" dirty="0" err="1">
                <a:ea typeface="+mn-lt"/>
                <a:cs typeface="+mn-lt"/>
              </a:rPr>
              <a:t>scatter</a:t>
            </a:r>
            <a:r>
              <a:rPr lang="it-IT" sz="1800" dirty="0">
                <a:ea typeface="+mn-lt"/>
                <a:cs typeface="+mn-lt"/>
              </a:rPr>
              <a:t> plot, istogrammi: </a:t>
            </a:r>
            <a:r>
              <a:rPr lang="it-IT" sz="1800" dirty="0">
                <a:latin typeface="Consolas"/>
                <a:ea typeface="+mn-lt"/>
                <a:cs typeface="+mn-lt"/>
              </a:rPr>
              <a:t>plot()</a:t>
            </a:r>
            <a:r>
              <a:rPr lang="it-IT" sz="1800" dirty="0">
                <a:ea typeface="+mn-lt"/>
                <a:cs typeface="+mn-lt"/>
              </a:rPr>
              <a:t>, </a:t>
            </a:r>
            <a:r>
              <a:rPr lang="it-IT" sz="1800" dirty="0" err="1">
                <a:latin typeface="Consolas"/>
                <a:ea typeface="+mn-lt"/>
                <a:cs typeface="+mn-lt"/>
              </a:rPr>
              <a:t>scatter</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hist</a:t>
            </a:r>
            <a:r>
              <a:rPr lang="it-IT" sz="1800" dirty="0">
                <a:latin typeface="Consolas"/>
                <a:ea typeface="+mn-lt"/>
                <a:cs typeface="+mn-lt"/>
              </a:rPr>
              <a:t>()</a:t>
            </a:r>
            <a:r>
              <a:rPr lang="it-IT" sz="1800" dirty="0">
                <a:ea typeface="+mn-lt"/>
                <a:cs typeface="+mn-lt"/>
              </a:rPr>
              <a:t>.</a:t>
            </a:r>
            <a:endParaRPr lang="it-IT" dirty="0"/>
          </a:p>
          <a:p>
            <a:pPr lvl="2"/>
            <a:r>
              <a:rPr lang="it-IT" sz="1800" dirty="0">
                <a:ea typeface="+mn-lt"/>
                <a:cs typeface="+mn-lt"/>
              </a:rPr>
              <a:t>Personalizzare grafici: titoli, etichette degli assi, legende.</a:t>
            </a:r>
            <a:endParaRPr lang="it-IT" dirty="0">
              <a:ea typeface="+mn-lt"/>
              <a:cs typeface="+mn-lt"/>
            </a:endParaRPr>
          </a:p>
          <a:p>
            <a:pPr lvl="2"/>
            <a:r>
              <a:rPr lang="it-IT" sz="1800" dirty="0">
                <a:ea typeface="+mn-lt"/>
                <a:cs typeface="+mn-lt"/>
              </a:rPr>
              <a:t>Salvare i grafici in formato immagine (</a:t>
            </a:r>
            <a:r>
              <a:rPr lang="it-IT" sz="1800" dirty="0" err="1">
                <a:latin typeface="Consolas"/>
                <a:ea typeface="+mn-lt"/>
                <a:cs typeface="+mn-lt"/>
              </a:rPr>
              <a:t>savefig</a:t>
            </a:r>
            <a:r>
              <a:rPr lang="it-IT" sz="1800" dirty="0">
                <a:latin typeface="Consolas"/>
                <a:ea typeface="+mn-lt"/>
                <a:cs typeface="+mn-lt"/>
              </a:rPr>
              <a:t>()</a:t>
            </a:r>
            <a:r>
              <a:rPr lang="it-IT" sz="1800" dirty="0">
                <a:ea typeface="+mn-lt"/>
                <a:cs typeface="+mn-lt"/>
              </a:rPr>
              <a:t>).</a:t>
            </a:r>
            <a:endParaRPr lang="it-IT" dirty="0"/>
          </a:p>
          <a:p>
            <a:pPr lvl="1"/>
            <a:r>
              <a:rPr lang="it-IT" sz="1800" b="1" dirty="0">
                <a:ea typeface="+mn-lt"/>
                <a:cs typeface="+mn-lt"/>
              </a:rPr>
              <a:t>Altre </a:t>
            </a:r>
            <a:r>
              <a:rPr lang="it-IT" sz="1800" b="1" dirty="0" err="1">
                <a:ea typeface="+mn-lt"/>
                <a:cs typeface="+mn-lt"/>
              </a:rPr>
              <a:t>lib</a:t>
            </a:r>
            <a:r>
              <a:rPr lang="it-IT" sz="1800" b="1" dirty="0">
                <a:ea typeface="+mn-lt"/>
                <a:cs typeface="+mn-lt"/>
              </a:rPr>
              <a:t> (</a:t>
            </a:r>
            <a:r>
              <a:rPr lang="it-IT" sz="1800" b="1" dirty="0" err="1">
                <a:ea typeface="+mn-lt"/>
                <a:cs typeface="+mn-lt"/>
              </a:rPr>
              <a:t>seaborn</a:t>
            </a:r>
            <a:r>
              <a:rPr lang="it-IT" sz="1800" b="1" dirty="0">
                <a:ea typeface="+mn-lt"/>
                <a:cs typeface="+mn-lt"/>
              </a:rPr>
              <a:t>)</a:t>
            </a:r>
            <a:r>
              <a:rPr lang="it-IT" sz="1800" dirty="0">
                <a:ea typeface="+mn-lt"/>
                <a:cs typeface="+mn-lt"/>
              </a:rPr>
              <a:t>:</a:t>
            </a:r>
            <a:endParaRPr lang="it-IT" dirty="0">
              <a:ea typeface="+mn-lt"/>
              <a:cs typeface="+mn-lt"/>
            </a:endParaRPr>
          </a:p>
          <a:p>
            <a:pPr lvl="2"/>
            <a:r>
              <a:rPr lang="it-IT" sz="1800" dirty="0">
                <a:ea typeface="+mn-lt"/>
                <a:cs typeface="+mn-lt"/>
              </a:rPr>
              <a:t>Introduzione a </a:t>
            </a:r>
            <a:r>
              <a:rPr lang="it-IT" sz="1800" dirty="0" err="1">
                <a:latin typeface="Consolas"/>
                <a:ea typeface="+mn-lt"/>
                <a:cs typeface="+mn-lt"/>
              </a:rPr>
              <a:t>seaborn</a:t>
            </a:r>
            <a:r>
              <a:rPr lang="it-IT" sz="1800" dirty="0">
                <a:ea typeface="+mn-lt"/>
                <a:cs typeface="+mn-lt"/>
              </a:rPr>
              <a:t>: libreria di visualizzazione avanzata basata su </a:t>
            </a:r>
            <a:r>
              <a:rPr lang="it-IT" sz="1800" dirty="0" err="1">
                <a:latin typeface="Consolas"/>
                <a:ea typeface="+mn-lt"/>
                <a:cs typeface="+mn-lt"/>
              </a:rPr>
              <a:t>matplotlib</a:t>
            </a:r>
            <a:r>
              <a:rPr lang="it-IT" sz="1800" dirty="0">
                <a:ea typeface="+mn-lt"/>
                <a:cs typeface="+mn-lt"/>
              </a:rPr>
              <a:t>.</a:t>
            </a:r>
            <a:endParaRPr lang="it-IT" dirty="0">
              <a:ea typeface="+mn-lt"/>
              <a:cs typeface="+mn-lt"/>
            </a:endParaRPr>
          </a:p>
          <a:p>
            <a:pPr lvl="2"/>
            <a:r>
              <a:rPr lang="it-IT" sz="1800" dirty="0">
                <a:ea typeface="+mn-lt"/>
                <a:cs typeface="+mn-lt"/>
              </a:rPr>
              <a:t>Grafici più complessi: grafici a barre, </a:t>
            </a:r>
            <a:r>
              <a:rPr lang="it-IT" sz="1800" dirty="0" err="1">
                <a:ea typeface="+mn-lt"/>
                <a:cs typeface="+mn-lt"/>
              </a:rPr>
              <a:t>boxplot</a:t>
            </a:r>
            <a:r>
              <a:rPr lang="it-IT" sz="1800" dirty="0">
                <a:ea typeface="+mn-lt"/>
                <a:cs typeface="+mn-lt"/>
              </a:rPr>
              <a:t>, </a:t>
            </a:r>
            <a:r>
              <a:rPr lang="it-IT" sz="1800" dirty="0" err="1">
                <a:ea typeface="+mn-lt"/>
                <a:cs typeface="+mn-lt"/>
              </a:rPr>
              <a:t>heatmap</a:t>
            </a:r>
            <a:r>
              <a:rPr lang="it-IT" sz="1800" dirty="0">
                <a:ea typeface="+mn-lt"/>
                <a:cs typeface="+mn-lt"/>
              </a:rPr>
              <a:t>, </a:t>
            </a:r>
            <a:r>
              <a:rPr lang="it-IT" sz="1800" dirty="0" err="1">
                <a:ea typeface="+mn-lt"/>
                <a:cs typeface="+mn-lt"/>
              </a:rPr>
              <a:t>pairplot</a:t>
            </a:r>
            <a:r>
              <a:rPr lang="it-IT" sz="1800" dirty="0">
                <a:ea typeface="+mn-lt"/>
                <a:cs typeface="+mn-lt"/>
              </a:rPr>
              <a:t>.</a:t>
            </a:r>
            <a:endParaRPr lang="it-IT" dirty="0">
              <a:ea typeface="+mn-lt"/>
              <a:cs typeface="+mn-lt"/>
            </a:endParaRPr>
          </a:p>
          <a:p>
            <a:pPr lvl="2"/>
            <a:r>
              <a:rPr lang="it-IT" sz="1800" dirty="0">
                <a:ea typeface="+mn-lt"/>
                <a:cs typeface="+mn-lt"/>
              </a:rPr>
              <a:t>Grafici statistici per data science: </a:t>
            </a:r>
            <a:r>
              <a:rPr lang="it-IT" sz="1800" dirty="0" err="1">
                <a:latin typeface="Consolas"/>
                <a:ea typeface="+mn-lt"/>
                <a:cs typeface="+mn-lt"/>
              </a:rPr>
              <a:t>distplot</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boxplot</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heatmap</a:t>
            </a:r>
            <a:r>
              <a:rPr lang="it-IT" sz="1800" dirty="0">
                <a:latin typeface="Consolas"/>
                <a:ea typeface="+mn-lt"/>
                <a:cs typeface="+mn-lt"/>
              </a:rPr>
              <a:t>()</a:t>
            </a:r>
            <a:r>
              <a:rPr lang="it-IT" sz="1800" dirty="0">
                <a:ea typeface="+mn-lt"/>
                <a:cs typeface="+mn-lt"/>
              </a:rPr>
              <a:t>, </a:t>
            </a:r>
            <a:r>
              <a:rPr lang="it-IT" sz="1800" dirty="0" err="1">
                <a:latin typeface="Consolas"/>
                <a:ea typeface="+mn-lt"/>
                <a:cs typeface="+mn-lt"/>
              </a:rPr>
              <a:t>pairplot</a:t>
            </a:r>
            <a:r>
              <a:rPr lang="it-IT" sz="1800" dirty="0">
                <a:latin typeface="Consolas"/>
                <a:ea typeface="+mn-lt"/>
                <a:cs typeface="+mn-lt"/>
              </a:rPr>
              <a:t>()</a:t>
            </a:r>
            <a:r>
              <a:rPr lang="it-IT" sz="1800" dirty="0">
                <a:ea typeface="+mn-lt"/>
                <a:cs typeface="+mn-lt"/>
              </a:rPr>
              <a:t>.</a:t>
            </a:r>
            <a:endParaRPr lang="it-IT" dirty="0">
              <a:ea typeface="+mn-lt"/>
              <a:cs typeface="+mn-lt"/>
            </a:endParaRPr>
          </a:p>
          <a:p>
            <a:endParaRPr lang="it-IT" dirty="0">
              <a:latin typeface="Consolas"/>
            </a:endParaRPr>
          </a:p>
          <a:p>
            <a:endParaRPr lang="it-IT" dirty="0">
              <a:latin typeface="Consolas"/>
            </a:endParaRPr>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19594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98036-AD71-C6FD-7B06-484336402CDC}"/>
              </a:ext>
            </a:extLst>
          </p:cNvPr>
          <p:cNvSpPr>
            <a:spLocks noGrp="1"/>
          </p:cNvSpPr>
          <p:nvPr>
            <p:ph type="title"/>
          </p:nvPr>
        </p:nvSpPr>
        <p:spPr/>
        <p:txBody>
          <a:bodyPr/>
          <a:lstStyle/>
          <a:p>
            <a:r>
              <a:rPr lang="it-IT" b="1" dirty="0"/>
              <a:t>Modulo 1: Introduzione a Python</a:t>
            </a:r>
            <a:endParaRPr lang="it-IT" dirty="0"/>
          </a:p>
          <a:p>
            <a:endParaRPr lang="it-IT" dirty="0"/>
          </a:p>
        </p:txBody>
      </p:sp>
      <p:sp>
        <p:nvSpPr>
          <p:cNvPr id="3" name="Segnaposto contenuto 2">
            <a:extLst>
              <a:ext uri="{FF2B5EF4-FFF2-40B4-BE49-F238E27FC236}">
                <a16:creationId xmlns:a16="http://schemas.microsoft.com/office/drawing/2014/main" id="{1DAFF8EE-AB91-C71C-319B-DE3FC3590B5D}"/>
              </a:ext>
            </a:extLst>
          </p:cNvPr>
          <p:cNvSpPr>
            <a:spLocks noGrp="1"/>
          </p:cNvSpPr>
          <p:nvPr>
            <p:ph idx="1"/>
          </p:nvPr>
        </p:nvSpPr>
        <p:spPr>
          <a:xfrm>
            <a:off x="677334" y="1273197"/>
            <a:ext cx="8596668" cy="3031962"/>
          </a:xfrm>
        </p:spPr>
        <p:txBody>
          <a:bodyPr vert="horz" lIns="91440" tIns="45720" rIns="91440" bIns="45720" rtlCol="0" anchor="t">
            <a:normAutofit/>
          </a:bodyPr>
          <a:lstStyle/>
          <a:p>
            <a:r>
              <a:rPr lang="it-IT" b="1" dirty="0">
                <a:ea typeface="+mn-lt"/>
                <a:cs typeface="+mn-lt"/>
              </a:rPr>
              <a:t>Ambiti di utilizzo</a:t>
            </a:r>
            <a:endParaRPr lang="it-IT" dirty="0"/>
          </a:p>
          <a:p>
            <a:pPr lvl="1"/>
            <a:r>
              <a:rPr lang="it-IT" b="1" dirty="0">
                <a:ea typeface="+mn-lt"/>
                <a:cs typeface="+mn-lt"/>
              </a:rPr>
              <a:t>Sviluppo web</a:t>
            </a:r>
            <a:r>
              <a:rPr lang="it-IT" dirty="0">
                <a:ea typeface="+mn-lt"/>
                <a:cs typeface="+mn-lt"/>
              </a:rPr>
              <a:t>: Framework come Django, </a:t>
            </a:r>
            <a:r>
              <a:rPr lang="it-IT" dirty="0" err="1">
                <a:ea typeface="+mn-lt"/>
                <a:cs typeface="+mn-lt"/>
              </a:rPr>
              <a:t>Flask</a:t>
            </a:r>
            <a:r>
              <a:rPr lang="it-IT" dirty="0">
                <a:ea typeface="+mn-lt"/>
                <a:cs typeface="+mn-lt"/>
              </a:rPr>
              <a:t>.</a:t>
            </a:r>
            <a:endParaRPr lang="it-IT" dirty="0"/>
          </a:p>
          <a:p>
            <a:pPr lvl="1"/>
            <a:r>
              <a:rPr lang="it-IT" b="1" dirty="0">
                <a:ea typeface="+mn-lt"/>
                <a:cs typeface="+mn-lt"/>
              </a:rPr>
              <a:t>Data science e machine learning</a:t>
            </a:r>
            <a:r>
              <a:rPr lang="it-IT" dirty="0">
                <a:ea typeface="+mn-lt"/>
                <a:cs typeface="+mn-lt"/>
              </a:rPr>
              <a:t>: Librerie come </a:t>
            </a:r>
            <a:r>
              <a:rPr lang="it-IT" dirty="0" err="1">
                <a:latin typeface="Consolas"/>
              </a:rPr>
              <a:t>pandas</a:t>
            </a:r>
            <a:r>
              <a:rPr lang="it-IT" dirty="0">
                <a:ea typeface="+mn-lt"/>
                <a:cs typeface="+mn-lt"/>
              </a:rPr>
              <a:t>, </a:t>
            </a:r>
            <a:r>
              <a:rPr lang="it-IT" dirty="0" err="1">
                <a:latin typeface="Consolas"/>
              </a:rPr>
              <a:t>numpy</a:t>
            </a:r>
            <a:r>
              <a:rPr lang="it-IT" dirty="0">
                <a:ea typeface="+mn-lt"/>
                <a:cs typeface="+mn-lt"/>
              </a:rPr>
              <a:t>, </a:t>
            </a:r>
            <a:r>
              <a:rPr lang="it-IT" dirty="0" err="1">
                <a:latin typeface="Consolas"/>
              </a:rPr>
              <a:t>scikit-learn</a:t>
            </a:r>
            <a:r>
              <a:rPr lang="it-IT" dirty="0">
                <a:ea typeface="+mn-lt"/>
                <a:cs typeface="+mn-lt"/>
              </a:rPr>
              <a:t>, </a:t>
            </a:r>
            <a:r>
              <a:rPr lang="it-IT" dirty="0" err="1">
                <a:latin typeface="Consolas"/>
              </a:rPr>
              <a:t>tensorflow</a:t>
            </a:r>
            <a:r>
              <a:rPr lang="it-IT" dirty="0">
                <a:ea typeface="+mn-lt"/>
                <a:cs typeface="+mn-lt"/>
              </a:rPr>
              <a:t>.</a:t>
            </a:r>
            <a:endParaRPr lang="it-IT" dirty="0"/>
          </a:p>
          <a:p>
            <a:pPr lvl="1"/>
            <a:r>
              <a:rPr lang="it-IT" b="1" dirty="0">
                <a:ea typeface="+mn-lt"/>
                <a:cs typeface="+mn-lt"/>
              </a:rPr>
              <a:t>Automazione e scripting</a:t>
            </a:r>
            <a:r>
              <a:rPr lang="it-IT" dirty="0">
                <a:ea typeface="+mn-lt"/>
                <a:cs typeface="+mn-lt"/>
              </a:rPr>
              <a:t>: Automazione di task ripetitivi e gestione di file.</a:t>
            </a:r>
            <a:endParaRPr lang="it-IT" dirty="0"/>
          </a:p>
          <a:p>
            <a:pPr lvl="1"/>
            <a:r>
              <a:rPr lang="it-IT" b="1" dirty="0">
                <a:ea typeface="+mn-lt"/>
                <a:cs typeface="+mn-lt"/>
              </a:rPr>
              <a:t>Sviluppo di software desktop</a:t>
            </a:r>
            <a:r>
              <a:rPr lang="it-IT" dirty="0">
                <a:ea typeface="+mn-lt"/>
                <a:cs typeface="+mn-lt"/>
              </a:rPr>
              <a:t>: GUI con </a:t>
            </a:r>
            <a:r>
              <a:rPr lang="it-IT" dirty="0" err="1">
                <a:ea typeface="+mn-lt"/>
                <a:cs typeface="+mn-lt"/>
              </a:rPr>
              <a:t>Tkinter</a:t>
            </a:r>
            <a:r>
              <a:rPr lang="it-IT" dirty="0">
                <a:ea typeface="+mn-lt"/>
                <a:cs typeface="+mn-lt"/>
              </a:rPr>
              <a:t>, </a:t>
            </a:r>
            <a:r>
              <a:rPr lang="it-IT" dirty="0" err="1">
                <a:ea typeface="+mn-lt"/>
                <a:cs typeface="+mn-lt"/>
              </a:rPr>
              <a:t>PyQt</a:t>
            </a:r>
            <a:r>
              <a:rPr lang="it-IT" dirty="0">
                <a:ea typeface="+mn-lt"/>
                <a:cs typeface="+mn-lt"/>
              </a:rPr>
              <a:t>, </a:t>
            </a:r>
            <a:r>
              <a:rPr lang="it-IT" dirty="0" err="1">
                <a:ea typeface="+mn-lt"/>
                <a:cs typeface="+mn-lt"/>
              </a:rPr>
              <a:t>Kivy</a:t>
            </a:r>
            <a:r>
              <a:rPr lang="it-IT" dirty="0">
                <a:ea typeface="+mn-lt"/>
                <a:cs typeface="+mn-lt"/>
              </a:rPr>
              <a:t>.</a:t>
            </a:r>
            <a:endParaRPr lang="it-IT" dirty="0"/>
          </a:p>
          <a:p>
            <a:pPr lvl="1"/>
            <a:r>
              <a:rPr lang="it-IT" b="1" dirty="0">
                <a:ea typeface="+mn-lt"/>
                <a:cs typeface="+mn-lt"/>
              </a:rPr>
              <a:t>Applicazioni scientifiche</a:t>
            </a:r>
            <a:r>
              <a:rPr lang="it-IT" dirty="0">
                <a:ea typeface="+mn-lt"/>
                <a:cs typeface="+mn-lt"/>
              </a:rPr>
              <a:t>: Simulazioni, analisi dei dati, calcolo numerico.</a:t>
            </a:r>
            <a:endParaRPr lang="it-IT" dirty="0"/>
          </a:p>
          <a:p>
            <a:pPr lvl="1"/>
            <a:r>
              <a:rPr lang="it-IT" b="1" dirty="0">
                <a:ea typeface="+mn-lt"/>
                <a:cs typeface="+mn-lt"/>
              </a:rPr>
              <a:t>Giochi e grafica</a:t>
            </a:r>
            <a:r>
              <a:rPr lang="it-IT" dirty="0">
                <a:ea typeface="+mn-lt"/>
                <a:cs typeface="+mn-lt"/>
              </a:rPr>
              <a:t>: </a:t>
            </a:r>
            <a:r>
              <a:rPr lang="it-IT" dirty="0" err="1">
                <a:ea typeface="+mn-lt"/>
                <a:cs typeface="+mn-lt"/>
              </a:rPr>
              <a:t>Pygame</a:t>
            </a:r>
            <a:r>
              <a:rPr lang="it-IT" dirty="0">
                <a:ea typeface="+mn-lt"/>
                <a:cs typeface="+mn-lt"/>
              </a:rPr>
              <a:t> per lo sviluppo di giochi 2D.</a:t>
            </a:r>
            <a:endParaRPr lang="it-IT" dirty="0"/>
          </a:p>
          <a:p>
            <a:pPr marL="0" indent="0">
              <a:buNone/>
            </a:pPr>
            <a:endParaRPr lang="it-IT" dirty="0"/>
          </a:p>
        </p:txBody>
      </p:sp>
    </p:spTree>
    <p:extLst>
      <p:ext uri="{BB962C8B-B14F-4D97-AF65-F5344CB8AC3E}">
        <p14:creationId xmlns:p14="http://schemas.microsoft.com/office/powerpoint/2010/main" val="282627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86895-4006-8A6D-3B72-1A77B0178B2F}"/>
              </a:ext>
            </a:extLst>
          </p:cNvPr>
          <p:cNvSpPr>
            <a:spLocks noGrp="1"/>
          </p:cNvSpPr>
          <p:nvPr>
            <p:ph type="title"/>
          </p:nvPr>
        </p:nvSpPr>
        <p:spPr/>
        <p:txBody>
          <a:bodyPr/>
          <a:lstStyle/>
          <a:p>
            <a:r>
              <a:rPr lang="it-IT" b="1"/>
              <a:t>Modulo 5: Manipolazione dei dati con librerie comuni</a:t>
            </a:r>
            <a:endParaRPr lang="it-IT"/>
          </a:p>
          <a:p>
            <a:endParaRPr lang="it-IT" b="1" dirty="0"/>
          </a:p>
          <a:p>
            <a:endParaRPr lang="it-IT" dirty="0"/>
          </a:p>
        </p:txBody>
      </p:sp>
      <p:sp>
        <p:nvSpPr>
          <p:cNvPr id="3" name="Segnaposto contenuto 2">
            <a:extLst>
              <a:ext uri="{FF2B5EF4-FFF2-40B4-BE49-F238E27FC236}">
                <a16:creationId xmlns:a16="http://schemas.microsoft.com/office/drawing/2014/main" id="{52B8461E-5E11-D51B-9E2D-7800CA41382D}"/>
              </a:ext>
            </a:extLst>
          </p:cNvPr>
          <p:cNvSpPr>
            <a:spLocks noGrp="1"/>
          </p:cNvSpPr>
          <p:nvPr>
            <p:ph idx="1"/>
          </p:nvPr>
        </p:nvSpPr>
        <p:spPr>
          <a:xfrm>
            <a:off x="677334" y="1716893"/>
            <a:ext cx="8596668" cy="5134695"/>
          </a:xfrm>
        </p:spPr>
        <p:txBody>
          <a:bodyPr vert="horz" lIns="91440" tIns="45720" rIns="91440" bIns="45720" rtlCol="0" anchor="t">
            <a:normAutofit/>
          </a:bodyPr>
          <a:lstStyle/>
          <a:p>
            <a:pPr marL="0" indent="0">
              <a:buNone/>
            </a:pPr>
            <a:r>
              <a:rPr lang="it-IT" b="1" dirty="0" err="1">
                <a:ea typeface="+mn-lt"/>
                <a:cs typeface="+mn-lt"/>
              </a:rPr>
              <a:t>Matplotlib</a:t>
            </a:r>
            <a:r>
              <a:rPr lang="it-IT" b="1" dirty="0">
                <a:ea typeface="+mn-lt"/>
                <a:cs typeface="+mn-lt"/>
              </a:rPr>
              <a:t> </a:t>
            </a:r>
            <a:r>
              <a:rPr lang="it-IT" dirty="0">
                <a:ea typeface="+mn-lt"/>
                <a:cs typeface="+mn-lt"/>
              </a:rPr>
              <a:t>offre un'ampia gamma di opzioni per personalizzare i grafici:</a:t>
            </a:r>
            <a:endParaRPr lang="it-IT" dirty="0">
              <a:latin typeface="Trebuchet MS"/>
              <a:ea typeface="+mn-lt"/>
              <a:cs typeface="+mn-lt"/>
            </a:endParaRPr>
          </a:p>
          <a:p>
            <a:r>
              <a:rPr lang="it-IT" b="1" dirty="0">
                <a:ea typeface="+mn-lt"/>
                <a:cs typeface="+mn-lt"/>
              </a:rPr>
              <a:t>Stili delle linee:</a:t>
            </a:r>
            <a:r>
              <a:rPr lang="it-IT" dirty="0">
                <a:ea typeface="+mn-lt"/>
                <a:cs typeface="+mn-lt"/>
              </a:rPr>
              <a:t> </a:t>
            </a:r>
            <a:r>
              <a:rPr lang="it-IT" dirty="0" err="1">
                <a:latin typeface="Consolas"/>
              </a:rPr>
              <a:t>linestyle</a:t>
            </a:r>
            <a:r>
              <a:rPr lang="it-IT" dirty="0">
                <a:ea typeface="+mn-lt"/>
                <a:cs typeface="+mn-lt"/>
              </a:rPr>
              <a:t>, </a:t>
            </a:r>
            <a:r>
              <a:rPr lang="it-IT" dirty="0" err="1">
                <a:latin typeface="Consolas"/>
              </a:rPr>
              <a:t>linewidth</a:t>
            </a:r>
            <a:endParaRPr lang="it-IT" dirty="0" err="1"/>
          </a:p>
          <a:p>
            <a:r>
              <a:rPr lang="it-IT" b="1" dirty="0">
                <a:ea typeface="+mn-lt"/>
                <a:cs typeface="+mn-lt"/>
              </a:rPr>
              <a:t>Marche:</a:t>
            </a:r>
            <a:r>
              <a:rPr lang="it-IT" dirty="0">
                <a:ea typeface="+mn-lt"/>
                <a:cs typeface="+mn-lt"/>
              </a:rPr>
              <a:t> </a:t>
            </a:r>
            <a:r>
              <a:rPr lang="it-IT" dirty="0">
                <a:latin typeface="Consolas"/>
              </a:rPr>
              <a:t>marker</a:t>
            </a:r>
            <a:r>
              <a:rPr lang="it-IT" dirty="0">
                <a:ea typeface="+mn-lt"/>
                <a:cs typeface="+mn-lt"/>
              </a:rPr>
              <a:t>, </a:t>
            </a:r>
            <a:r>
              <a:rPr lang="it-IT" dirty="0" err="1">
                <a:latin typeface="Consolas"/>
              </a:rPr>
              <a:t>markersize</a:t>
            </a:r>
            <a:endParaRPr lang="it-IT" dirty="0" err="1"/>
          </a:p>
          <a:p>
            <a:r>
              <a:rPr lang="it-IT" b="1" dirty="0">
                <a:ea typeface="+mn-lt"/>
                <a:cs typeface="+mn-lt"/>
              </a:rPr>
              <a:t>Colori:</a:t>
            </a:r>
            <a:r>
              <a:rPr lang="it-IT" dirty="0">
                <a:ea typeface="+mn-lt"/>
                <a:cs typeface="+mn-lt"/>
              </a:rPr>
              <a:t> </a:t>
            </a:r>
            <a:r>
              <a:rPr lang="it-IT" dirty="0">
                <a:latin typeface="Consolas"/>
              </a:rPr>
              <a:t>color</a:t>
            </a:r>
            <a:endParaRPr lang="it-IT" dirty="0"/>
          </a:p>
          <a:p>
            <a:r>
              <a:rPr lang="it-IT" b="1" dirty="0">
                <a:ea typeface="+mn-lt"/>
                <a:cs typeface="+mn-lt"/>
              </a:rPr>
              <a:t>Etichette:</a:t>
            </a:r>
            <a:r>
              <a:rPr lang="it-IT" dirty="0">
                <a:ea typeface="+mn-lt"/>
                <a:cs typeface="+mn-lt"/>
              </a:rPr>
              <a:t> </a:t>
            </a:r>
            <a:r>
              <a:rPr lang="it-IT" dirty="0" err="1">
                <a:latin typeface="Consolas"/>
              </a:rPr>
              <a:t>xlabel</a:t>
            </a:r>
            <a:r>
              <a:rPr lang="it-IT" dirty="0">
                <a:ea typeface="+mn-lt"/>
                <a:cs typeface="+mn-lt"/>
              </a:rPr>
              <a:t>, </a:t>
            </a:r>
            <a:r>
              <a:rPr lang="it-IT" dirty="0" err="1">
                <a:latin typeface="Consolas"/>
              </a:rPr>
              <a:t>ylabel</a:t>
            </a:r>
            <a:r>
              <a:rPr lang="it-IT" dirty="0">
                <a:ea typeface="+mn-lt"/>
                <a:cs typeface="+mn-lt"/>
              </a:rPr>
              <a:t>, </a:t>
            </a:r>
            <a:r>
              <a:rPr lang="it-IT" dirty="0" err="1">
                <a:latin typeface="Consolas"/>
              </a:rPr>
              <a:t>title</a:t>
            </a:r>
            <a:endParaRPr lang="it-IT" dirty="0" err="1"/>
          </a:p>
          <a:p>
            <a:r>
              <a:rPr lang="it-IT" b="1" dirty="0">
                <a:ea typeface="+mn-lt"/>
                <a:cs typeface="+mn-lt"/>
              </a:rPr>
              <a:t>Legende:</a:t>
            </a:r>
            <a:r>
              <a:rPr lang="it-IT" dirty="0">
                <a:ea typeface="+mn-lt"/>
                <a:cs typeface="+mn-lt"/>
              </a:rPr>
              <a:t> </a:t>
            </a:r>
            <a:r>
              <a:rPr lang="it-IT" dirty="0" err="1">
                <a:latin typeface="Consolas"/>
              </a:rPr>
              <a:t>legend</a:t>
            </a:r>
            <a:endParaRPr lang="it-IT" dirty="0" err="1"/>
          </a:p>
          <a:p>
            <a:r>
              <a:rPr lang="it-IT" b="1" dirty="0">
                <a:ea typeface="+mn-lt"/>
                <a:cs typeface="+mn-lt"/>
              </a:rPr>
              <a:t>Griglia:</a:t>
            </a:r>
            <a:r>
              <a:rPr lang="it-IT" dirty="0">
                <a:ea typeface="+mn-lt"/>
                <a:cs typeface="+mn-lt"/>
              </a:rPr>
              <a:t> </a:t>
            </a:r>
            <a:r>
              <a:rPr lang="it-IT" dirty="0" err="1">
                <a:latin typeface="Consolas"/>
              </a:rPr>
              <a:t>grid</a:t>
            </a:r>
            <a:endParaRPr lang="it-IT" dirty="0" err="1"/>
          </a:p>
          <a:p>
            <a:r>
              <a:rPr lang="it-IT" b="1" dirty="0">
                <a:ea typeface="+mn-lt"/>
                <a:cs typeface="+mn-lt"/>
              </a:rPr>
              <a:t>Limiti degli assi:</a:t>
            </a:r>
            <a:r>
              <a:rPr lang="it-IT" dirty="0">
                <a:ea typeface="+mn-lt"/>
                <a:cs typeface="+mn-lt"/>
              </a:rPr>
              <a:t> </a:t>
            </a:r>
            <a:r>
              <a:rPr lang="it-IT" dirty="0" err="1">
                <a:latin typeface="Consolas"/>
              </a:rPr>
              <a:t>xlim</a:t>
            </a:r>
            <a:r>
              <a:rPr lang="it-IT" dirty="0">
                <a:ea typeface="+mn-lt"/>
                <a:cs typeface="+mn-lt"/>
              </a:rPr>
              <a:t>, </a:t>
            </a:r>
            <a:r>
              <a:rPr lang="it-IT" dirty="0" err="1">
                <a:latin typeface="Consolas"/>
              </a:rPr>
              <a:t>ylim</a:t>
            </a:r>
            <a:endParaRPr lang="it-IT" dirty="0" err="1"/>
          </a:p>
          <a:p>
            <a:r>
              <a:rPr lang="it-IT" b="1" dirty="0">
                <a:ea typeface="+mn-lt"/>
                <a:cs typeface="+mn-lt"/>
              </a:rPr>
              <a:t>E molto altro...</a:t>
            </a:r>
            <a:endParaRPr lang="it-IT" dirty="0"/>
          </a:p>
          <a:p>
            <a:endParaRPr lang="it-IT" dirty="0">
              <a:latin typeface="Consolas"/>
            </a:endParaRPr>
          </a:p>
          <a:p>
            <a:endParaRPr lang="it-IT" dirty="0">
              <a:latin typeface="Consolas"/>
            </a:endParaRPr>
          </a:p>
          <a:p>
            <a:pPr marL="0" indent="0">
              <a:buNone/>
            </a:pPr>
            <a:endParaRPr lang="it-IT" b="1" dirty="0">
              <a:ea typeface="+mn-lt"/>
              <a:cs typeface="+mn-lt"/>
            </a:endParaRPr>
          </a:p>
          <a:p>
            <a:endParaRPr lang="it-IT" b="1" dirty="0">
              <a:ea typeface="+mn-lt"/>
              <a:cs typeface="+mn-lt"/>
            </a:endParaRPr>
          </a:p>
          <a:p>
            <a:endParaRPr lang="it-IT" b="1" dirty="0">
              <a:ea typeface="+mn-lt"/>
              <a:cs typeface="+mn-lt"/>
            </a:endParaRPr>
          </a:p>
          <a:p>
            <a:endParaRPr lang="it-IT" sz="1800" b="1" dirty="0">
              <a:ea typeface="+mn-lt"/>
              <a:cs typeface="+mn-lt"/>
            </a:endParaRPr>
          </a:p>
          <a:p>
            <a:endParaRPr lang="it-IT" dirty="0"/>
          </a:p>
        </p:txBody>
      </p:sp>
    </p:spTree>
    <p:extLst>
      <p:ext uri="{BB962C8B-B14F-4D97-AF65-F5344CB8AC3E}">
        <p14:creationId xmlns:p14="http://schemas.microsoft.com/office/powerpoint/2010/main" val="816193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8BF8D-7543-8EAB-9E95-582CC025415D}"/>
              </a:ext>
            </a:extLst>
          </p:cNvPr>
          <p:cNvSpPr>
            <a:spLocks noGrp="1"/>
          </p:cNvSpPr>
          <p:nvPr>
            <p:ph type="title"/>
          </p:nvPr>
        </p:nvSpPr>
        <p:spPr/>
        <p:txBody>
          <a:bodyPr/>
          <a:lstStyle/>
          <a:p>
            <a:r>
              <a:rPr lang="it-IT" b="1" dirty="0"/>
              <a:t>Modulo 6: File, database e Web</a:t>
            </a:r>
            <a:endParaRPr lang="it-IT" dirty="0"/>
          </a:p>
          <a:p>
            <a:endParaRPr lang="it-IT" dirty="0"/>
          </a:p>
        </p:txBody>
      </p:sp>
      <p:sp>
        <p:nvSpPr>
          <p:cNvPr id="3" name="Segnaposto contenuto 2">
            <a:extLst>
              <a:ext uri="{FF2B5EF4-FFF2-40B4-BE49-F238E27FC236}">
                <a16:creationId xmlns:a16="http://schemas.microsoft.com/office/drawing/2014/main" id="{046F380F-7F86-80CC-49D8-57BBC264E965}"/>
              </a:ext>
            </a:extLst>
          </p:cNvPr>
          <p:cNvSpPr>
            <a:spLocks noGrp="1"/>
          </p:cNvSpPr>
          <p:nvPr>
            <p:ph idx="1"/>
          </p:nvPr>
        </p:nvSpPr>
        <p:spPr/>
        <p:txBody>
          <a:bodyPr vert="horz" lIns="91440" tIns="45720" rIns="91440" bIns="45720" rtlCol="0" anchor="t">
            <a:normAutofit/>
          </a:bodyPr>
          <a:lstStyle/>
          <a:p>
            <a:r>
              <a:rPr lang="it-IT" b="1" dirty="0">
                <a:ea typeface="+mn-lt"/>
                <a:cs typeface="+mn-lt"/>
              </a:rPr>
              <a:t>Lettura e scrittura di file</a:t>
            </a:r>
            <a:endParaRPr lang="it-IT" dirty="0"/>
          </a:p>
          <a:p>
            <a:pPr lvl="1"/>
            <a:r>
              <a:rPr lang="it-IT" b="1" dirty="0">
                <a:ea typeface="+mn-lt"/>
                <a:cs typeface="+mn-lt"/>
              </a:rPr>
              <a:t>File di testo</a:t>
            </a:r>
            <a:r>
              <a:rPr lang="it-IT" dirty="0">
                <a:ea typeface="+mn-lt"/>
                <a:cs typeface="+mn-lt"/>
              </a:rPr>
              <a:t>:</a:t>
            </a:r>
            <a:endParaRPr lang="it-IT" dirty="0"/>
          </a:p>
          <a:p>
            <a:pPr lvl="2"/>
            <a:r>
              <a:rPr lang="it-IT" dirty="0">
                <a:ea typeface="+mn-lt"/>
                <a:cs typeface="+mn-lt"/>
              </a:rPr>
              <a:t>Apertura e lettura di file con </a:t>
            </a:r>
            <a:r>
              <a:rPr lang="it-IT" dirty="0">
                <a:latin typeface="Consolas"/>
              </a:rPr>
              <a:t>open()</a:t>
            </a:r>
            <a:r>
              <a:rPr lang="it-IT" dirty="0">
                <a:ea typeface="+mn-lt"/>
                <a:cs typeface="+mn-lt"/>
              </a:rPr>
              <a:t>, </a:t>
            </a:r>
            <a:r>
              <a:rPr lang="it-IT" dirty="0" err="1">
                <a:latin typeface="Consolas"/>
              </a:rPr>
              <a:t>read</a:t>
            </a:r>
            <a:r>
              <a:rPr lang="it-IT" dirty="0">
                <a:latin typeface="Consolas"/>
              </a:rPr>
              <a:t>()</a:t>
            </a:r>
            <a:r>
              <a:rPr lang="it-IT" dirty="0">
                <a:ea typeface="+mn-lt"/>
                <a:cs typeface="+mn-lt"/>
              </a:rPr>
              <a:t>, </a:t>
            </a:r>
            <a:r>
              <a:rPr lang="it-IT" dirty="0" err="1">
                <a:latin typeface="Consolas"/>
              </a:rPr>
              <a:t>readlines</a:t>
            </a:r>
            <a:r>
              <a:rPr lang="it-IT" dirty="0">
                <a:latin typeface="Consolas"/>
              </a:rPr>
              <a:t>()</a:t>
            </a:r>
            <a:r>
              <a:rPr lang="it-IT" dirty="0">
                <a:ea typeface="+mn-lt"/>
                <a:cs typeface="+mn-lt"/>
              </a:rPr>
              <a:t>.</a:t>
            </a:r>
            <a:endParaRPr lang="it-IT" dirty="0"/>
          </a:p>
          <a:p>
            <a:pPr lvl="2"/>
            <a:r>
              <a:rPr lang="it-IT" dirty="0">
                <a:ea typeface="+mn-lt"/>
                <a:cs typeface="+mn-lt"/>
              </a:rPr>
              <a:t>Scrittura su file con </a:t>
            </a:r>
            <a:r>
              <a:rPr lang="it-IT" dirty="0" err="1">
                <a:latin typeface="Consolas"/>
              </a:rPr>
              <a:t>write</a:t>
            </a:r>
            <a:r>
              <a:rPr lang="it-IT" dirty="0">
                <a:latin typeface="Consolas"/>
              </a:rPr>
              <a:t>()</a:t>
            </a:r>
            <a:r>
              <a:rPr lang="it-IT" dirty="0">
                <a:ea typeface="+mn-lt"/>
                <a:cs typeface="+mn-lt"/>
              </a:rPr>
              <a:t>, </a:t>
            </a:r>
            <a:r>
              <a:rPr lang="it-IT" dirty="0" err="1">
                <a:latin typeface="Consolas"/>
              </a:rPr>
              <a:t>writelines</a:t>
            </a:r>
            <a:r>
              <a:rPr lang="it-IT" dirty="0">
                <a:latin typeface="Consolas"/>
              </a:rPr>
              <a:t>()</a:t>
            </a:r>
            <a:r>
              <a:rPr lang="it-IT" dirty="0">
                <a:ea typeface="+mn-lt"/>
                <a:cs typeface="+mn-lt"/>
              </a:rPr>
              <a:t>.</a:t>
            </a:r>
            <a:endParaRPr lang="it-IT"/>
          </a:p>
          <a:p>
            <a:pPr lvl="2"/>
            <a:r>
              <a:rPr lang="it-IT" dirty="0">
                <a:ea typeface="+mn-lt"/>
                <a:cs typeface="+mn-lt"/>
              </a:rPr>
              <a:t>Gestione sicura dei file con il contesto </a:t>
            </a:r>
            <a:r>
              <a:rPr lang="it-IT" dirty="0">
                <a:latin typeface="Consolas"/>
              </a:rPr>
              <a:t>with open()</a:t>
            </a:r>
            <a:r>
              <a:rPr lang="it-IT" dirty="0">
                <a:ea typeface="+mn-lt"/>
                <a:cs typeface="+mn-lt"/>
              </a:rPr>
              <a:t>.</a:t>
            </a:r>
            <a:endParaRPr lang="it-IT"/>
          </a:p>
          <a:p>
            <a:pPr lvl="1"/>
            <a:r>
              <a:rPr lang="it-IT" b="1" dirty="0">
                <a:ea typeface="+mn-lt"/>
                <a:cs typeface="+mn-lt"/>
              </a:rPr>
              <a:t>File CSV (già </a:t>
            </a:r>
            <a:r>
              <a:rPr lang="it-IT" dirty="0">
                <a:ea typeface="+mn-lt"/>
                <a:cs typeface="+mn-lt"/>
              </a:rPr>
              <a:t>visto con </a:t>
            </a:r>
            <a:r>
              <a:rPr lang="it-IT" dirty="0" err="1">
                <a:ea typeface="+mn-lt"/>
                <a:cs typeface="+mn-lt"/>
              </a:rPr>
              <a:t>pandas</a:t>
            </a:r>
            <a:r>
              <a:rPr lang="it-IT" b="1" dirty="0">
                <a:ea typeface="+mn-lt"/>
                <a:cs typeface="+mn-lt"/>
              </a:rPr>
              <a:t>)</a:t>
            </a:r>
            <a:endParaRPr lang="it-IT" dirty="0">
              <a:ea typeface="+mn-lt"/>
              <a:cs typeface="+mn-lt"/>
            </a:endParaRPr>
          </a:p>
          <a:p>
            <a:pPr lvl="1"/>
            <a:r>
              <a:rPr lang="it-IT" b="1" dirty="0">
                <a:ea typeface="+mn-lt"/>
                <a:cs typeface="+mn-lt"/>
              </a:rPr>
              <a:t>File JSON</a:t>
            </a:r>
            <a:r>
              <a:rPr lang="it-IT" dirty="0">
                <a:ea typeface="+mn-lt"/>
                <a:cs typeface="+mn-lt"/>
              </a:rPr>
              <a:t>:</a:t>
            </a:r>
            <a:endParaRPr lang="it-IT" dirty="0"/>
          </a:p>
          <a:p>
            <a:pPr lvl="2"/>
            <a:r>
              <a:rPr lang="it-IT" dirty="0">
                <a:ea typeface="+mn-lt"/>
                <a:cs typeface="+mn-lt"/>
              </a:rPr>
              <a:t>Serializzazione di dati in JSON con il modulo </a:t>
            </a:r>
            <a:r>
              <a:rPr lang="it-IT" dirty="0" err="1">
                <a:latin typeface="Consolas"/>
              </a:rPr>
              <a:t>json</a:t>
            </a:r>
            <a:r>
              <a:rPr lang="it-IT" dirty="0">
                <a:ea typeface="+mn-lt"/>
                <a:cs typeface="+mn-lt"/>
              </a:rPr>
              <a:t>: </a:t>
            </a:r>
            <a:r>
              <a:rPr lang="it-IT" dirty="0" err="1">
                <a:latin typeface="Consolas"/>
              </a:rPr>
              <a:t>json.dump</a:t>
            </a:r>
            <a:r>
              <a:rPr lang="it-IT" dirty="0">
                <a:latin typeface="Consolas"/>
              </a:rPr>
              <a:t>()</a:t>
            </a:r>
            <a:r>
              <a:rPr lang="it-IT" dirty="0">
                <a:ea typeface="+mn-lt"/>
                <a:cs typeface="+mn-lt"/>
              </a:rPr>
              <a:t>, </a:t>
            </a:r>
            <a:r>
              <a:rPr lang="it-IT" dirty="0" err="1">
                <a:latin typeface="Consolas"/>
              </a:rPr>
              <a:t>json.dumps</a:t>
            </a:r>
            <a:r>
              <a:rPr lang="it-IT" dirty="0">
                <a:latin typeface="Consolas"/>
              </a:rPr>
              <a:t>()</a:t>
            </a:r>
            <a:r>
              <a:rPr lang="it-IT" dirty="0">
                <a:ea typeface="+mn-lt"/>
                <a:cs typeface="+mn-lt"/>
              </a:rPr>
              <a:t>.</a:t>
            </a:r>
            <a:endParaRPr lang="it-IT" dirty="0"/>
          </a:p>
          <a:p>
            <a:pPr lvl="2"/>
            <a:r>
              <a:rPr lang="it-IT" dirty="0">
                <a:ea typeface="+mn-lt"/>
                <a:cs typeface="+mn-lt"/>
              </a:rPr>
              <a:t>Lettura di file JSON con </a:t>
            </a:r>
            <a:r>
              <a:rPr lang="it-IT" dirty="0" err="1">
                <a:latin typeface="Consolas"/>
              </a:rPr>
              <a:t>json.load</a:t>
            </a:r>
            <a:r>
              <a:rPr lang="it-IT" dirty="0">
                <a:latin typeface="Consolas"/>
              </a:rPr>
              <a:t>()</a:t>
            </a:r>
            <a:r>
              <a:rPr lang="it-IT" dirty="0">
                <a:ea typeface="+mn-lt"/>
                <a:cs typeface="+mn-lt"/>
              </a:rPr>
              <a:t>, </a:t>
            </a:r>
            <a:r>
              <a:rPr lang="it-IT" dirty="0" err="1">
                <a:latin typeface="Consolas"/>
              </a:rPr>
              <a:t>json.loads</a:t>
            </a:r>
            <a:r>
              <a:rPr lang="it-IT" dirty="0">
                <a:latin typeface="Consolas"/>
              </a:rPr>
              <a:t>()</a:t>
            </a:r>
            <a:r>
              <a:rPr lang="it-IT" dirty="0">
                <a:ea typeface="+mn-lt"/>
                <a:cs typeface="+mn-lt"/>
              </a:rPr>
              <a:t>.</a:t>
            </a:r>
            <a:endParaRPr lang="it-IT" dirty="0"/>
          </a:p>
          <a:p>
            <a:endParaRPr lang="it-IT" dirty="0"/>
          </a:p>
        </p:txBody>
      </p:sp>
    </p:spTree>
    <p:extLst>
      <p:ext uri="{BB962C8B-B14F-4D97-AF65-F5344CB8AC3E}">
        <p14:creationId xmlns:p14="http://schemas.microsoft.com/office/powerpoint/2010/main" val="3256085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8BF8D-7543-8EAB-9E95-582CC025415D}"/>
              </a:ext>
            </a:extLst>
          </p:cNvPr>
          <p:cNvSpPr>
            <a:spLocks noGrp="1"/>
          </p:cNvSpPr>
          <p:nvPr>
            <p:ph type="title"/>
          </p:nvPr>
        </p:nvSpPr>
        <p:spPr/>
        <p:txBody>
          <a:bodyPr/>
          <a:lstStyle/>
          <a:p>
            <a:r>
              <a:rPr lang="it-IT" b="1" dirty="0"/>
              <a:t>Modulo 6: File, database e Web</a:t>
            </a:r>
            <a:endParaRPr lang="it-IT" dirty="0">
              <a:solidFill>
                <a:srgbClr val="000000"/>
              </a:solidFill>
            </a:endParaRPr>
          </a:p>
          <a:p>
            <a:endParaRPr lang="it-IT" b="1" dirty="0"/>
          </a:p>
          <a:p>
            <a:endParaRPr lang="it-IT" dirty="0"/>
          </a:p>
        </p:txBody>
      </p:sp>
      <p:sp>
        <p:nvSpPr>
          <p:cNvPr id="3" name="Segnaposto contenuto 2">
            <a:extLst>
              <a:ext uri="{FF2B5EF4-FFF2-40B4-BE49-F238E27FC236}">
                <a16:creationId xmlns:a16="http://schemas.microsoft.com/office/drawing/2014/main" id="{046F380F-7F86-80CC-49D8-57BBC264E965}"/>
              </a:ext>
            </a:extLst>
          </p:cNvPr>
          <p:cNvSpPr>
            <a:spLocks noGrp="1"/>
          </p:cNvSpPr>
          <p:nvPr>
            <p:ph idx="1"/>
          </p:nvPr>
        </p:nvSpPr>
        <p:spPr/>
        <p:txBody>
          <a:bodyPr vert="horz" lIns="91440" tIns="45720" rIns="91440" bIns="45720" rtlCol="0" anchor="t">
            <a:normAutofit lnSpcReduction="10000"/>
          </a:bodyPr>
          <a:lstStyle/>
          <a:p>
            <a:r>
              <a:rPr lang="it-IT" b="1" dirty="0">
                <a:ea typeface="+mn-lt"/>
                <a:cs typeface="+mn-lt"/>
              </a:rPr>
              <a:t>Automazione di attività</a:t>
            </a:r>
            <a:endParaRPr lang="it-IT" dirty="0"/>
          </a:p>
          <a:p>
            <a:pPr lvl="1"/>
            <a:r>
              <a:rPr lang="it-IT" sz="1800" b="1" dirty="0">
                <a:ea typeface="+mn-lt"/>
                <a:cs typeface="+mn-lt"/>
              </a:rPr>
              <a:t>Automatizzare la gestione dei file</a:t>
            </a:r>
            <a:r>
              <a:rPr lang="it-IT" sz="1800" dirty="0">
                <a:ea typeface="+mn-lt"/>
                <a:cs typeface="+mn-lt"/>
              </a:rPr>
              <a:t>:</a:t>
            </a:r>
          </a:p>
          <a:p>
            <a:pPr lvl="2"/>
            <a:r>
              <a:rPr lang="it-IT" sz="1800" dirty="0">
                <a:ea typeface="+mn-lt"/>
                <a:cs typeface="+mn-lt"/>
              </a:rPr>
              <a:t>Creazione automatica di file e directory con il modulo </a:t>
            </a:r>
            <a:r>
              <a:rPr lang="it-IT" sz="1800" dirty="0" err="1">
                <a:latin typeface="Consolas"/>
              </a:rPr>
              <a:t>os</a:t>
            </a:r>
            <a:r>
              <a:rPr lang="it-IT" sz="1800" dirty="0">
                <a:ea typeface="+mn-lt"/>
                <a:cs typeface="+mn-lt"/>
              </a:rPr>
              <a:t> (</a:t>
            </a:r>
            <a:r>
              <a:rPr lang="it-IT" sz="1800" dirty="0" err="1">
                <a:latin typeface="Consolas"/>
              </a:rPr>
              <a:t>os.mkdir</a:t>
            </a:r>
            <a:r>
              <a:rPr lang="it-IT" sz="1800" dirty="0">
                <a:latin typeface="Consolas"/>
              </a:rPr>
              <a:t>()</a:t>
            </a:r>
            <a:r>
              <a:rPr lang="it-IT" sz="1800" dirty="0">
                <a:ea typeface="+mn-lt"/>
                <a:cs typeface="+mn-lt"/>
              </a:rPr>
              <a:t>, </a:t>
            </a:r>
            <a:r>
              <a:rPr lang="it-IT" sz="1800" dirty="0" err="1">
                <a:latin typeface="Consolas"/>
              </a:rPr>
              <a:t>os.path.join</a:t>
            </a:r>
            <a:r>
              <a:rPr lang="it-IT" sz="1800" dirty="0">
                <a:latin typeface="Consolas"/>
              </a:rPr>
              <a:t>()</a:t>
            </a:r>
            <a:r>
              <a:rPr lang="it-IT" sz="1800" dirty="0">
                <a:ea typeface="+mn-lt"/>
                <a:cs typeface="+mn-lt"/>
              </a:rPr>
              <a:t>).</a:t>
            </a:r>
          </a:p>
          <a:p>
            <a:pPr lvl="2"/>
            <a:r>
              <a:rPr lang="it-IT" sz="1800" dirty="0">
                <a:ea typeface="+mn-lt"/>
                <a:cs typeface="+mn-lt"/>
              </a:rPr>
              <a:t>Esecuzione di comandi di sistema con il modulo </a:t>
            </a:r>
            <a:r>
              <a:rPr lang="it-IT" sz="1800" dirty="0" err="1">
                <a:latin typeface="Consolas"/>
              </a:rPr>
              <a:t>subprocess</a:t>
            </a:r>
            <a:r>
              <a:rPr lang="it-IT" sz="1800" dirty="0">
                <a:ea typeface="+mn-lt"/>
                <a:cs typeface="+mn-lt"/>
              </a:rPr>
              <a:t>.</a:t>
            </a:r>
            <a:endParaRPr lang="it-IT" dirty="0"/>
          </a:p>
          <a:p>
            <a:pPr lvl="2"/>
            <a:r>
              <a:rPr lang="it-IT" sz="1800" dirty="0">
                <a:ea typeface="+mn-lt"/>
                <a:cs typeface="+mn-lt"/>
              </a:rPr>
              <a:t>Uso di </a:t>
            </a:r>
            <a:r>
              <a:rPr lang="it-IT" sz="1800" dirty="0" err="1">
                <a:latin typeface="Consolas"/>
              </a:rPr>
              <a:t>shutil</a:t>
            </a:r>
            <a:r>
              <a:rPr lang="it-IT" sz="1800" dirty="0">
                <a:ea typeface="+mn-lt"/>
                <a:cs typeface="+mn-lt"/>
              </a:rPr>
              <a:t> per copiare, spostare e cancellare file e directory.</a:t>
            </a:r>
            <a:endParaRPr lang="it-IT" dirty="0"/>
          </a:p>
          <a:p>
            <a:pPr lvl="1"/>
            <a:r>
              <a:rPr lang="it-IT" sz="1800" b="1" dirty="0">
                <a:ea typeface="+mn-lt"/>
                <a:cs typeface="+mn-lt"/>
              </a:rPr>
              <a:t>Esecuzione di script periodici</a:t>
            </a:r>
            <a:r>
              <a:rPr lang="it-IT" sz="1800" dirty="0">
                <a:ea typeface="+mn-lt"/>
                <a:cs typeface="+mn-lt"/>
              </a:rPr>
              <a:t>:</a:t>
            </a:r>
          </a:p>
          <a:p>
            <a:pPr lvl="2"/>
            <a:r>
              <a:rPr lang="it-IT" sz="1800" dirty="0">
                <a:ea typeface="+mn-lt"/>
                <a:cs typeface="+mn-lt"/>
              </a:rPr>
              <a:t>Uso di cron job su sistemi Unix/Linux per eseguire script Python periodicamente.</a:t>
            </a:r>
          </a:p>
          <a:p>
            <a:pPr lvl="2"/>
            <a:r>
              <a:rPr lang="it-IT" sz="1800" dirty="0">
                <a:ea typeface="+mn-lt"/>
                <a:cs typeface="+mn-lt"/>
              </a:rPr>
              <a:t>Automazione di task come il download di file, la gestione di grandi volumi di dati, invio di email automatiche.</a:t>
            </a:r>
          </a:p>
          <a:p>
            <a:endParaRPr lang="it-IT" b="1" dirty="0"/>
          </a:p>
          <a:p>
            <a:endParaRPr lang="it-IT" dirty="0"/>
          </a:p>
        </p:txBody>
      </p:sp>
    </p:spTree>
    <p:extLst>
      <p:ext uri="{BB962C8B-B14F-4D97-AF65-F5344CB8AC3E}">
        <p14:creationId xmlns:p14="http://schemas.microsoft.com/office/powerpoint/2010/main" val="2861750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8BF8D-7543-8EAB-9E95-582CC025415D}"/>
              </a:ext>
            </a:extLst>
          </p:cNvPr>
          <p:cNvSpPr>
            <a:spLocks noGrp="1"/>
          </p:cNvSpPr>
          <p:nvPr>
            <p:ph type="title"/>
          </p:nvPr>
        </p:nvSpPr>
        <p:spPr/>
        <p:txBody>
          <a:bodyPr/>
          <a:lstStyle/>
          <a:p>
            <a:r>
              <a:rPr lang="it-IT" b="1" dirty="0"/>
              <a:t>Modulo 6: File, database e Web</a:t>
            </a:r>
            <a:endParaRPr lang="it-IT" dirty="0"/>
          </a:p>
          <a:p>
            <a:endParaRPr lang="it-IT" b="1" dirty="0"/>
          </a:p>
          <a:p>
            <a:endParaRPr lang="it-IT" dirty="0"/>
          </a:p>
        </p:txBody>
      </p:sp>
      <p:sp>
        <p:nvSpPr>
          <p:cNvPr id="3" name="Segnaposto contenuto 2">
            <a:extLst>
              <a:ext uri="{FF2B5EF4-FFF2-40B4-BE49-F238E27FC236}">
                <a16:creationId xmlns:a16="http://schemas.microsoft.com/office/drawing/2014/main" id="{046F380F-7F86-80CC-49D8-57BBC264E965}"/>
              </a:ext>
            </a:extLst>
          </p:cNvPr>
          <p:cNvSpPr>
            <a:spLocks noGrp="1"/>
          </p:cNvSpPr>
          <p:nvPr>
            <p:ph idx="1"/>
          </p:nvPr>
        </p:nvSpPr>
        <p:spPr/>
        <p:txBody>
          <a:bodyPr vert="horz" lIns="91440" tIns="45720" rIns="91440" bIns="45720" rtlCol="0" anchor="t">
            <a:normAutofit/>
          </a:bodyPr>
          <a:lstStyle/>
          <a:p>
            <a:r>
              <a:rPr lang="it-IT" b="1" dirty="0">
                <a:ea typeface="+mn-lt"/>
                <a:cs typeface="+mn-lt"/>
              </a:rPr>
              <a:t>Database</a:t>
            </a:r>
            <a:endParaRPr lang="it-IT" dirty="0"/>
          </a:p>
          <a:p>
            <a:pPr lvl="1"/>
            <a:r>
              <a:rPr lang="it-IT" sz="1800" b="1" dirty="0" err="1">
                <a:ea typeface="+mn-lt"/>
                <a:cs typeface="+mn-lt"/>
              </a:rPr>
              <a:t>MySql</a:t>
            </a:r>
            <a:r>
              <a:rPr lang="it-IT" sz="1800" dirty="0">
                <a:ea typeface="+mn-lt"/>
                <a:cs typeface="+mn-lt"/>
              </a:rPr>
              <a:t>:</a:t>
            </a:r>
          </a:p>
          <a:p>
            <a:pPr lvl="2"/>
            <a:r>
              <a:rPr lang="it-IT" sz="1800" dirty="0" err="1">
                <a:ea typeface="+mn-lt"/>
                <a:cs typeface="+mn-lt"/>
              </a:rPr>
              <a:t>mysql.connector</a:t>
            </a:r>
            <a:endParaRPr lang="it-IT" sz="1800" dirty="0">
              <a:ea typeface="+mn-lt"/>
              <a:cs typeface="+mn-lt"/>
            </a:endParaRPr>
          </a:p>
          <a:p>
            <a:pPr lvl="2"/>
            <a:r>
              <a:rPr lang="it-IT" sz="1800" dirty="0">
                <a:ea typeface="+mn-lt"/>
                <a:cs typeface="+mn-lt"/>
              </a:rPr>
              <a:t>Cursori e fetch dei dati (</a:t>
            </a:r>
            <a:r>
              <a:rPr lang="it-IT" sz="1800" dirty="0" err="1">
                <a:ea typeface="+mn-lt"/>
                <a:cs typeface="+mn-lt"/>
              </a:rPr>
              <a:t>fetchall</a:t>
            </a:r>
            <a:r>
              <a:rPr lang="it-IT" sz="1800" dirty="0">
                <a:ea typeface="+mn-lt"/>
                <a:cs typeface="+mn-lt"/>
              </a:rPr>
              <a:t>, </a:t>
            </a:r>
            <a:r>
              <a:rPr lang="it-IT" sz="1800" dirty="0" err="1">
                <a:ea typeface="+mn-lt"/>
                <a:cs typeface="+mn-lt"/>
              </a:rPr>
              <a:t>fetchone</a:t>
            </a:r>
            <a:r>
              <a:rPr lang="it-IT" sz="1800" dirty="0">
                <a:ea typeface="+mn-lt"/>
                <a:cs typeface="+mn-lt"/>
              </a:rPr>
              <a:t>)</a:t>
            </a:r>
            <a:endParaRPr lang="it-IT" dirty="0"/>
          </a:p>
          <a:p>
            <a:pPr lvl="2"/>
            <a:r>
              <a:rPr lang="it-IT" sz="1800" dirty="0"/>
              <a:t>Aggiornamento dei dati</a:t>
            </a:r>
            <a:endParaRPr lang="it-IT" dirty="0"/>
          </a:p>
          <a:p>
            <a:pPr lvl="1"/>
            <a:r>
              <a:rPr lang="it-IT" sz="1800" b="1" dirty="0"/>
              <a:t>Web</a:t>
            </a:r>
            <a:r>
              <a:rPr lang="it-IT" sz="1800" dirty="0"/>
              <a:t>:</a:t>
            </a:r>
            <a:endParaRPr lang="en-US" sz="1800" dirty="0">
              <a:solidFill>
                <a:srgbClr val="000000"/>
              </a:solidFill>
            </a:endParaRPr>
          </a:p>
          <a:p>
            <a:pPr lvl="2"/>
            <a:r>
              <a:rPr lang="it-IT" sz="1800" dirty="0"/>
              <a:t>Applicazioni Web con </a:t>
            </a:r>
            <a:r>
              <a:rPr lang="it-IT" sz="1800" dirty="0" err="1"/>
              <a:t>Flask</a:t>
            </a:r>
            <a:endParaRPr lang="en-US" sz="1800" dirty="0" err="1">
              <a:solidFill>
                <a:srgbClr val="000000"/>
              </a:solidFill>
            </a:endParaRPr>
          </a:p>
          <a:p>
            <a:pPr lvl="2"/>
            <a:r>
              <a:rPr lang="it-IT" sz="1800" dirty="0"/>
              <a:t>@app_route</a:t>
            </a:r>
            <a:endParaRPr lang="it-IT" sz="1800" dirty="0">
              <a:solidFill>
                <a:srgbClr val="000000"/>
              </a:solidFill>
            </a:endParaRPr>
          </a:p>
          <a:p>
            <a:pPr lvl="2"/>
            <a:endParaRPr lang="it-IT" dirty="0"/>
          </a:p>
          <a:p>
            <a:endParaRPr lang="it-IT" b="1" dirty="0"/>
          </a:p>
          <a:p>
            <a:endParaRPr lang="it-IT" dirty="0"/>
          </a:p>
        </p:txBody>
      </p:sp>
    </p:spTree>
    <p:extLst>
      <p:ext uri="{BB962C8B-B14F-4D97-AF65-F5344CB8AC3E}">
        <p14:creationId xmlns:p14="http://schemas.microsoft.com/office/powerpoint/2010/main" val="1306948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201BE0-CD27-F5EE-12DB-DD78E77156FE}"/>
              </a:ext>
            </a:extLst>
          </p:cNvPr>
          <p:cNvSpPr>
            <a:spLocks noGrp="1"/>
          </p:cNvSpPr>
          <p:nvPr>
            <p:ph type="title"/>
          </p:nvPr>
        </p:nvSpPr>
        <p:spPr/>
        <p:txBody>
          <a:bodyPr/>
          <a:lstStyle/>
          <a:p>
            <a:r>
              <a:rPr lang="it-IT" b="1" dirty="0"/>
              <a:t>Modulo 7: Esercitazioni pratiche e progetti finali</a:t>
            </a:r>
            <a:endParaRPr lang="it-IT" dirty="0"/>
          </a:p>
          <a:p>
            <a:endParaRPr lang="it-IT" dirty="0"/>
          </a:p>
        </p:txBody>
      </p:sp>
      <p:sp>
        <p:nvSpPr>
          <p:cNvPr id="3" name="Segnaposto contenuto 2">
            <a:extLst>
              <a:ext uri="{FF2B5EF4-FFF2-40B4-BE49-F238E27FC236}">
                <a16:creationId xmlns:a16="http://schemas.microsoft.com/office/drawing/2014/main" id="{13F0C080-FA35-2DC2-8E3E-A5833B3C6FC1}"/>
              </a:ext>
            </a:extLst>
          </p:cNvPr>
          <p:cNvSpPr>
            <a:spLocks noGrp="1"/>
          </p:cNvSpPr>
          <p:nvPr>
            <p:ph idx="1"/>
          </p:nvPr>
        </p:nvSpPr>
        <p:spPr>
          <a:xfrm>
            <a:off x="677334" y="1803703"/>
            <a:ext cx="8596668" cy="4970722"/>
          </a:xfrm>
        </p:spPr>
        <p:txBody>
          <a:bodyPr vert="horz" lIns="91440" tIns="45720" rIns="91440" bIns="45720" rtlCol="0" anchor="t">
            <a:normAutofit lnSpcReduction="10000"/>
          </a:bodyPr>
          <a:lstStyle/>
          <a:p>
            <a:r>
              <a:rPr lang="it-IT" b="1" dirty="0">
                <a:ea typeface="+mn-lt"/>
                <a:cs typeface="+mn-lt"/>
              </a:rPr>
              <a:t>Mini-progetti per mettere in pratica</a:t>
            </a:r>
            <a:endParaRPr lang="it-IT" dirty="0"/>
          </a:p>
          <a:p>
            <a:pPr lvl="1"/>
            <a:r>
              <a:rPr lang="it-IT" b="1">
                <a:ea typeface="+mn-lt"/>
                <a:cs typeface="+mn-lt"/>
              </a:rPr>
              <a:t>Progetto 1: Automazione di file</a:t>
            </a:r>
            <a:endParaRPr lang="it-IT"/>
          </a:p>
          <a:p>
            <a:pPr lvl="2"/>
            <a:r>
              <a:rPr lang="it-IT">
                <a:ea typeface="+mn-lt"/>
                <a:cs typeface="+mn-lt"/>
              </a:rPr>
              <a:t>Lettura di un file CSV contenente informazioni (ad esempio, una lista di prodotti o studenti).</a:t>
            </a:r>
            <a:endParaRPr lang="it-IT"/>
          </a:p>
          <a:p>
            <a:pPr lvl="2"/>
            <a:r>
              <a:rPr lang="it-IT">
                <a:ea typeface="+mn-lt"/>
                <a:cs typeface="+mn-lt"/>
              </a:rPr>
              <a:t>Elaborazione dei dati (filtrare, ordinare, sommare).</a:t>
            </a:r>
            <a:endParaRPr lang="it-IT"/>
          </a:p>
          <a:p>
            <a:pPr lvl="2"/>
            <a:r>
              <a:rPr lang="it-IT">
                <a:ea typeface="+mn-lt"/>
                <a:cs typeface="+mn-lt"/>
              </a:rPr>
              <a:t>Scrittura di un report in formato CSV o JSON.</a:t>
            </a:r>
            <a:endParaRPr lang="it-IT"/>
          </a:p>
          <a:p>
            <a:pPr lvl="1"/>
            <a:r>
              <a:rPr lang="it-IT" b="1" dirty="0">
                <a:ea typeface="+mn-lt"/>
                <a:cs typeface="+mn-lt"/>
              </a:rPr>
              <a:t>Progetto 2: Analisi dei dati con </a:t>
            </a:r>
            <a:r>
              <a:rPr lang="it-IT" b="1" dirty="0" err="1">
                <a:ea typeface="+mn-lt"/>
                <a:cs typeface="+mn-lt"/>
              </a:rPr>
              <a:t>pandas</a:t>
            </a:r>
            <a:r>
              <a:rPr lang="it-IT" b="1" dirty="0">
                <a:ea typeface="+mn-lt"/>
                <a:cs typeface="+mn-lt"/>
              </a:rPr>
              <a:t> e </a:t>
            </a:r>
            <a:r>
              <a:rPr lang="it-IT" b="1" dirty="0" err="1">
                <a:ea typeface="+mn-lt"/>
                <a:cs typeface="+mn-lt"/>
              </a:rPr>
              <a:t>NumPy</a:t>
            </a:r>
            <a:r>
              <a:rPr lang="it-IT" dirty="0">
                <a:ea typeface="+mn-lt"/>
                <a:cs typeface="+mn-lt"/>
              </a:rPr>
              <a:t>:</a:t>
            </a:r>
            <a:endParaRPr lang="it-IT" dirty="0"/>
          </a:p>
          <a:p>
            <a:pPr lvl="2"/>
            <a:r>
              <a:rPr lang="it-IT" dirty="0">
                <a:ea typeface="+mn-lt"/>
                <a:cs typeface="+mn-lt"/>
              </a:rPr>
              <a:t>Analisi di un dataset reale (ad esempio, dati meteorologici o vendite).</a:t>
            </a:r>
            <a:endParaRPr lang="it-IT" dirty="0"/>
          </a:p>
          <a:p>
            <a:pPr lvl="2"/>
            <a:r>
              <a:rPr lang="it-IT" dirty="0">
                <a:ea typeface="+mn-lt"/>
                <a:cs typeface="+mn-lt"/>
              </a:rPr>
              <a:t>Pulizia e preparazione dei dati (gestione dei dati mancanti, formattazione).</a:t>
            </a:r>
            <a:endParaRPr lang="it-IT" dirty="0"/>
          </a:p>
          <a:p>
            <a:pPr lvl="2"/>
            <a:r>
              <a:rPr lang="it-IT" dirty="0">
                <a:ea typeface="+mn-lt"/>
                <a:cs typeface="+mn-lt"/>
              </a:rPr>
              <a:t>Calcolo di statistiche (media, somma, conteggi, etc.).</a:t>
            </a:r>
            <a:endParaRPr lang="it-IT" dirty="0"/>
          </a:p>
          <a:p>
            <a:pPr lvl="2"/>
            <a:r>
              <a:rPr lang="it-IT" dirty="0">
                <a:ea typeface="+mn-lt"/>
                <a:cs typeface="+mn-lt"/>
              </a:rPr>
              <a:t>Visualizzazione dei risultati con grafici (line plots, istogrammi).</a:t>
            </a:r>
            <a:endParaRPr lang="it-IT" dirty="0"/>
          </a:p>
          <a:p>
            <a:pPr lvl="1"/>
            <a:r>
              <a:rPr lang="it-IT" b="1" dirty="0">
                <a:ea typeface="+mn-lt"/>
                <a:cs typeface="+mn-lt"/>
              </a:rPr>
              <a:t>Progetto 3: Visualizzazione avanzata con </a:t>
            </a:r>
            <a:r>
              <a:rPr lang="it-IT" b="1" dirty="0" err="1">
                <a:ea typeface="+mn-lt"/>
                <a:cs typeface="+mn-lt"/>
              </a:rPr>
              <a:t>matplotlib</a:t>
            </a:r>
            <a:r>
              <a:rPr lang="it-IT" b="1" dirty="0">
                <a:ea typeface="+mn-lt"/>
                <a:cs typeface="+mn-lt"/>
              </a:rPr>
              <a:t> e </a:t>
            </a:r>
            <a:r>
              <a:rPr lang="it-IT" b="1" dirty="0" err="1">
                <a:ea typeface="+mn-lt"/>
                <a:cs typeface="+mn-lt"/>
              </a:rPr>
              <a:t>seaborn</a:t>
            </a:r>
            <a:r>
              <a:rPr lang="it-IT" dirty="0">
                <a:ea typeface="+mn-lt"/>
                <a:cs typeface="+mn-lt"/>
              </a:rPr>
              <a:t>:</a:t>
            </a:r>
            <a:endParaRPr lang="it-IT" dirty="0"/>
          </a:p>
          <a:p>
            <a:pPr lvl="2"/>
            <a:r>
              <a:rPr lang="it-IT" dirty="0">
                <a:ea typeface="+mn-lt"/>
                <a:cs typeface="+mn-lt"/>
              </a:rPr>
              <a:t>Creazione di grafici interattivi e personalizzati per presentare i risultati di un'analisi.</a:t>
            </a:r>
            <a:endParaRPr lang="it-IT" dirty="0"/>
          </a:p>
          <a:p>
            <a:pPr lvl="2"/>
            <a:r>
              <a:rPr lang="it-IT" dirty="0">
                <a:ea typeface="+mn-lt"/>
                <a:cs typeface="+mn-lt"/>
              </a:rPr>
              <a:t>Visualizzazione di dati multivariati (</a:t>
            </a:r>
            <a:r>
              <a:rPr lang="it-IT" dirty="0" err="1">
                <a:ea typeface="+mn-lt"/>
                <a:cs typeface="+mn-lt"/>
              </a:rPr>
              <a:t>pairplot</a:t>
            </a:r>
            <a:r>
              <a:rPr lang="it-IT" dirty="0">
                <a:ea typeface="+mn-lt"/>
                <a:cs typeface="+mn-lt"/>
              </a:rPr>
              <a:t>, </a:t>
            </a:r>
            <a:r>
              <a:rPr lang="it-IT" dirty="0" err="1">
                <a:ea typeface="+mn-lt"/>
                <a:cs typeface="+mn-lt"/>
              </a:rPr>
              <a:t>heatmap</a:t>
            </a:r>
            <a:r>
              <a:rPr lang="it-IT" dirty="0">
                <a:ea typeface="+mn-lt"/>
                <a:cs typeface="+mn-lt"/>
              </a:rPr>
              <a:t>).</a:t>
            </a:r>
            <a:endParaRPr lang="it-IT" dirty="0"/>
          </a:p>
          <a:p>
            <a:pPr lvl="2"/>
            <a:r>
              <a:rPr lang="it-IT" dirty="0">
                <a:ea typeface="+mn-lt"/>
                <a:cs typeface="+mn-lt"/>
              </a:rPr>
              <a:t>Creazione di un report finale che includa i grafici e le conclusioni.</a:t>
            </a:r>
            <a:endParaRPr lang="it-IT" dirty="0"/>
          </a:p>
          <a:p>
            <a:endParaRPr lang="it-IT" dirty="0"/>
          </a:p>
        </p:txBody>
      </p:sp>
    </p:spTree>
    <p:extLst>
      <p:ext uri="{BB962C8B-B14F-4D97-AF65-F5344CB8AC3E}">
        <p14:creationId xmlns:p14="http://schemas.microsoft.com/office/powerpoint/2010/main" val="31819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201BE0-CD27-F5EE-12DB-DD78E77156FE}"/>
              </a:ext>
            </a:extLst>
          </p:cNvPr>
          <p:cNvSpPr>
            <a:spLocks noGrp="1"/>
          </p:cNvSpPr>
          <p:nvPr>
            <p:ph type="title"/>
          </p:nvPr>
        </p:nvSpPr>
        <p:spPr/>
        <p:txBody>
          <a:bodyPr/>
          <a:lstStyle/>
          <a:p>
            <a:r>
              <a:rPr lang="it-IT" b="1" dirty="0"/>
              <a:t>Modulo 7: Esercitazioni pratiche e progetti finali</a:t>
            </a:r>
            <a:endParaRPr lang="it-IT" dirty="0"/>
          </a:p>
          <a:p>
            <a:endParaRPr lang="it-IT" dirty="0"/>
          </a:p>
        </p:txBody>
      </p:sp>
      <p:sp>
        <p:nvSpPr>
          <p:cNvPr id="3" name="Segnaposto contenuto 2">
            <a:extLst>
              <a:ext uri="{FF2B5EF4-FFF2-40B4-BE49-F238E27FC236}">
                <a16:creationId xmlns:a16="http://schemas.microsoft.com/office/drawing/2014/main" id="{13F0C080-FA35-2DC2-8E3E-A5833B3C6FC1}"/>
              </a:ext>
            </a:extLst>
          </p:cNvPr>
          <p:cNvSpPr>
            <a:spLocks noGrp="1"/>
          </p:cNvSpPr>
          <p:nvPr>
            <p:ph idx="1"/>
          </p:nvPr>
        </p:nvSpPr>
        <p:spPr>
          <a:xfrm>
            <a:off x="677334" y="1803703"/>
            <a:ext cx="8596668" cy="4970722"/>
          </a:xfrm>
        </p:spPr>
        <p:txBody>
          <a:bodyPr vert="horz" lIns="91440" tIns="45720" rIns="91440" bIns="45720" rtlCol="0" anchor="t">
            <a:normAutofit lnSpcReduction="10000"/>
          </a:bodyPr>
          <a:lstStyle/>
          <a:p>
            <a:r>
              <a:rPr lang="it-IT" b="1" dirty="0">
                <a:ea typeface="+mn-lt"/>
                <a:cs typeface="+mn-lt"/>
              </a:rPr>
              <a:t>Discussione e risoluzione di esercizi</a:t>
            </a:r>
            <a:endParaRPr lang="it-IT" dirty="0"/>
          </a:p>
          <a:p>
            <a:pPr lvl="1"/>
            <a:r>
              <a:rPr lang="it-IT" sz="1800" b="1" dirty="0">
                <a:ea typeface="+mn-lt"/>
                <a:cs typeface="+mn-lt"/>
              </a:rPr>
              <a:t>Esercizi sui concetti di base</a:t>
            </a:r>
            <a:r>
              <a:rPr lang="it-IT" sz="1800" dirty="0">
                <a:ea typeface="+mn-lt"/>
                <a:cs typeface="+mn-lt"/>
              </a:rPr>
              <a:t>:</a:t>
            </a:r>
            <a:endParaRPr lang="it-IT" dirty="0"/>
          </a:p>
          <a:p>
            <a:pPr lvl="2"/>
            <a:r>
              <a:rPr lang="it-IT" sz="1800" dirty="0">
                <a:ea typeface="+mn-lt"/>
                <a:cs typeface="+mn-lt"/>
              </a:rPr>
              <a:t>Scrivere funzioni per risolvere problemi comuni (calcolo di fattoriali, ricerca del massimo).</a:t>
            </a:r>
          </a:p>
          <a:p>
            <a:pPr lvl="2"/>
            <a:r>
              <a:rPr lang="it-IT" sz="1800" dirty="0">
                <a:ea typeface="+mn-lt"/>
                <a:cs typeface="+mn-lt"/>
              </a:rPr>
              <a:t>Utilizzo di liste, dizionari e cicli per risolvere esercizi semplici.</a:t>
            </a:r>
          </a:p>
          <a:p>
            <a:pPr lvl="1"/>
            <a:r>
              <a:rPr lang="it-IT" sz="1800" b="1" dirty="0">
                <a:ea typeface="+mn-lt"/>
                <a:cs typeface="+mn-lt"/>
              </a:rPr>
              <a:t>Esercizi su OOP</a:t>
            </a:r>
            <a:r>
              <a:rPr lang="it-IT" sz="1800" dirty="0">
                <a:ea typeface="+mn-lt"/>
                <a:cs typeface="+mn-lt"/>
              </a:rPr>
              <a:t>:</a:t>
            </a:r>
          </a:p>
          <a:p>
            <a:pPr lvl="2"/>
            <a:r>
              <a:rPr lang="it-IT" sz="1800" dirty="0">
                <a:ea typeface="+mn-lt"/>
                <a:cs typeface="+mn-lt"/>
              </a:rPr>
              <a:t>Creare classi che rappresentano oggetti reali (es. un sistema di gestione di biblioteche).</a:t>
            </a:r>
          </a:p>
          <a:p>
            <a:pPr lvl="2"/>
            <a:r>
              <a:rPr lang="it-IT" sz="1800" dirty="0">
                <a:ea typeface="+mn-lt"/>
                <a:cs typeface="+mn-lt"/>
              </a:rPr>
              <a:t>Utilizzare l’ereditarietà e il polimorfismo in esercizi pratici.</a:t>
            </a:r>
          </a:p>
          <a:p>
            <a:pPr lvl="1"/>
            <a:r>
              <a:rPr lang="it-IT" sz="1800" b="1" dirty="0">
                <a:ea typeface="+mn-lt"/>
                <a:cs typeface="+mn-lt"/>
              </a:rPr>
              <a:t>Esercizi di manipolazione dati</a:t>
            </a:r>
            <a:r>
              <a:rPr lang="it-IT" sz="1800" dirty="0">
                <a:ea typeface="+mn-lt"/>
                <a:cs typeface="+mn-lt"/>
              </a:rPr>
              <a:t>:</a:t>
            </a:r>
            <a:endParaRPr lang="it-IT" dirty="0"/>
          </a:p>
          <a:p>
            <a:pPr lvl="2"/>
            <a:r>
              <a:rPr lang="it-IT" sz="1800" dirty="0">
                <a:ea typeface="+mn-lt"/>
                <a:cs typeface="+mn-lt"/>
              </a:rPr>
              <a:t>Lavorare con </a:t>
            </a:r>
            <a:r>
              <a:rPr lang="it-IT" sz="1800" dirty="0" err="1">
                <a:latin typeface="Consolas"/>
                <a:ea typeface="+mn-lt"/>
                <a:cs typeface="+mn-lt"/>
              </a:rPr>
              <a:t>pandas</a:t>
            </a:r>
            <a:r>
              <a:rPr lang="it-IT" sz="1800" dirty="0">
                <a:ea typeface="+mn-lt"/>
                <a:cs typeface="+mn-lt"/>
              </a:rPr>
              <a:t> per analizzare dataset più complessi (dati delle vendite, dati di performance scolastica).</a:t>
            </a:r>
          </a:p>
          <a:p>
            <a:pPr lvl="2"/>
            <a:r>
              <a:rPr lang="it-IT" sz="1800" dirty="0">
                <a:ea typeface="+mn-lt"/>
                <a:cs typeface="+mn-lt"/>
              </a:rPr>
              <a:t>Esercizi su aggregazioni, raggruppamenti e manipolazioni avanzate di dati.</a:t>
            </a:r>
          </a:p>
          <a:p>
            <a:endParaRPr lang="it-IT" b="1" dirty="0"/>
          </a:p>
          <a:p>
            <a:endParaRPr lang="it-IT" dirty="0"/>
          </a:p>
        </p:txBody>
      </p:sp>
    </p:spTree>
    <p:extLst>
      <p:ext uri="{BB962C8B-B14F-4D97-AF65-F5344CB8AC3E}">
        <p14:creationId xmlns:p14="http://schemas.microsoft.com/office/powerpoint/2010/main" val="4220480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CA102C-A936-C4B2-962B-9BE939FE8E36}"/>
              </a:ext>
            </a:extLst>
          </p:cNvPr>
          <p:cNvSpPr>
            <a:spLocks noGrp="1"/>
          </p:cNvSpPr>
          <p:nvPr>
            <p:ph type="title"/>
          </p:nvPr>
        </p:nvSpPr>
        <p:spPr>
          <a:xfrm>
            <a:off x="677334" y="1058449"/>
            <a:ext cx="8596668" cy="830198"/>
          </a:xfrm>
        </p:spPr>
        <p:txBody>
          <a:bodyPr/>
          <a:lstStyle/>
          <a:p>
            <a:pPr algn="ctr"/>
            <a:r>
              <a:rPr lang="it-IT" dirty="0" err="1"/>
              <a:t>print</a:t>
            </a:r>
            <a:r>
              <a:rPr lang="it-IT" dirty="0"/>
              <a:t>('FINE CORSO')</a:t>
            </a:r>
          </a:p>
        </p:txBody>
      </p:sp>
      <p:pic>
        <p:nvPicPr>
          <p:cNvPr id="26" name="Immagine 25" descr="Immagine che contiene logo, simbolo, schermata, Elementi grafici&#10;&#10;Descrizione generata automaticamente">
            <a:extLst>
              <a:ext uri="{FF2B5EF4-FFF2-40B4-BE49-F238E27FC236}">
                <a16:creationId xmlns:a16="http://schemas.microsoft.com/office/drawing/2014/main" id="{3198EE07-846D-8C13-8F67-7ADD770856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08228" y="2065229"/>
            <a:ext cx="3531296" cy="3531296"/>
          </a:xfrm>
          <a:prstGeom prst="rect">
            <a:avLst/>
          </a:prstGeom>
        </p:spPr>
      </p:pic>
    </p:spTree>
    <p:extLst>
      <p:ext uri="{BB962C8B-B14F-4D97-AF65-F5344CB8AC3E}">
        <p14:creationId xmlns:p14="http://schemas.microsoft.com/office/powerpoint/2010/main" val="330354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98036-AD71-C6FD-7B06-484336402CDC}"/>
              </a:ext>
            </a:extLst>
          </p:cNvPr>
          <p:cNvSpPr>
            <a:spLocks noGrp="1"/>
          </p:cNvSpPr>
          <p:nvPr>
            <p:ph type="title"/>
          </p:nvPr>
        </p:nvSpPr>
        <p:spPr/>
        <p:txBody>
          <a:bodyPr/>
          <a:lstStyle/>
          <a:p>
            <a:r>
              <a:rPr lang="it-IT" b="1" dirty="0"/>
              <a:t>Modulo 1: Introduzione a Python</a:t>
            </a:r>
            <a:endParaRPr lang="it-IT" dirty="0"/>
          </a:p>
          <a:p>
            <a:endParaRPr lang="it-IT" dirty="0"/>
          </a:p>
        </p:txBody>
      </p:sp>
      <p:sp>
        <p:nvSpPr>
          <p:cNvPr id="3" name="Segnaposto contenuto 2">
            <a:extLst>
              <a:ext uri="{FF2B5EF4-FFF2-40B4-BE49-F238E27FC236}">
                <a16:creationId xmlns:a16="http://schemas.microsoft.com/office/drawing/2014/main" id="{1DAFF8EE-AB91-C71C-319B-DE3FC3590B5D}"/>
              </a:ext>
            </a:extLst>
          </p:cNvPr>
          <p:cNvSpPr>
            <a:spLocks noGrp="1"/>
          </p:cNvSpPr>
          <p:nvPr>
            <p:ph idx="1"/>
          </p:nvPr>
        </p:nvSpPr>
        <p:spPr>
          <a:xfrm>
            <a:off x="677334" y="1273197"/>
            <a:ext cx="8596668" cy="5501227"/>
          </a:xfrm>
        </p:spPr>
        <p:txBody>
          <a:bodyPr vert="horz" lIns="91440" tIns="45720" rIns="91440" bIns="45720" rtlCol="0" anchor="t">
            <a:normAutofit fontScale="92500" lnSpcReduction="10000"/>
          </a:bodyPr>
          <a:lstStyle/>
          <a:p>
            <a:pPr>
              <a:buFont typeface="Wingdings 3"/>
              <a:buChar char=""/>
            </a:pPr>
            <a:r>
              <a:rPr lang="it-IT" b="1">
                <a:ea typeface="+mn-lt"/>
                <a:cs typeface="+mn-lt"/>
              </a:rPr>
              <a:t>Installazione di Python e IDE</a:t>
            </a:r>
            <a:endParaRPr lang="it-IT"/>
          </a:p>
          <a:p>
            <a:pPr marL="1028700" lvl="1">
              <a:buFont typeface="Wingdings 3"/>
              <a:buChar char=""/>
            </a:pPr>
            <a:r>
              <a:rPr lang="it-IT" b="1" dirty="0">
                <a:ea typeface="+mn-lt"/>
                <a:cs typeface="+mn-lt"/>
              </a:rPr>
              <a:t>Installazione di Python</a:t>
            </a:r>
            <a:r>
              <a:rPr lang="it-IT" dirty="0">
                <a:ea typeface="+mn-lt"/>
                <a:cs typeface="+mn-lt"/>
              </a:rPr>
              <a:t>:</a:t>
            </a:r>
            <a:endParaRPr lang="it-IT" dirty="0"/>
          </a:p>
          <a:p>
            <a:pPr marL="1428750" lvl="2" indent="-285750">
              <a:buFont typeface="Wingdings 3"/>
              <a:buChar char=""/>
            </a:pPr>
            <a:r>
              <a:rPr lang="it-IT" dirty="0">
                <a:ea typeface="+mn-lt"/>
                <a:cs typeface="+mn-lt"/>
              </a:rPr>
              <a:t>Installazione su diversi sistemi operativi (Windows, </a:t>
            </a:r>
            <a:r>
              <a:rPr lang="it-IT" dirty="0" err="1">
                <a:ea typeface="+mn-lt"/>
                <a:cs typeface="+mn-lt"/>
              </a:rPr>
              <a:t>macOS</a:t>
            </a:r>
            <a:r>
              <a:rPr lang="it-IT" dirty="0">
                <a:ea typeface="+mn-lt"/>
                <a:cs typeface="+mn-lt"/>
              </a:rPr>
              <a:t>, Linux).</a:t>
            </a:r>
            <a:endParaRPr lang="it-IT" dirty="0"/>
          </a:p>
          <a:p>
            <a:pPr marL="1428750" lvl="2" indent="-285750">
              <a:buFont typeface="Wingdings 3"/>
              <a:buChar char=""/>
            </a:pPr>
            <a:r>
              <a:rPr lang="it-IT" dirty="0">
                <a:ea typeface="+mn-lt"/>
                <a:cs typeface="+mn-lt"/>
              </a:rPr>
              <a:t>Verifica dell’installazione: comando </a:t>
            </a:r>
            <a:r>
              <a:rPr lang="it-IT" dirty="0" err="1">
                <a:latin typeface="Consolas"/>
              </a:rPr>
              <a:t>python</a:t>
            </a:r>
            <a:r>
              <a:rPr lang="it-IT" dirty="0">
                <a:latin typeface="Consolas"/>
              </a:rPr>
              <a:t> --</a:t>
            </a:r>
            <a:r>
              <a:rPr lang="it-IT" dirty="0" err="1">
                <a:latin typeface="Consolas"/>
              </a:rPr>
              <a:t>version</a:t>
            </a:r>
            <a:r>
              <a:rPr lang="it-IT" dirty="0">
                <a:ea typeface="+mn-lt"/>
                <a:cs typeface="+mn-lt"/>
              </a:rPr>
              <a:t> o </a:t>
            </a:r>
            <a:r>
              <a:rPr lang="it-IT" dirty="0">
                <a:latin typeface="Consolas"/>
              </a:rPr>
              <a:t>python3 --</a:t>
            </a:r>
            <a:r>
              <a:rPr lang="it-IT" dirty="0" err="1">
                <a:latin typeface="Consolas"/>
              </a:rPr>
              <a:t>version</a:t>
            </a:r>
            <a:r>
              <a:rPr lang="it-IT" dirty="0">
                <a:ea typeface="+mn-lt"/>
                <a:cs typeface="+mn-lt"/>
              </a:rPr>
              <a:t>.</a:t>
            </a:r>
            <a:endParaRPr lang="it-IT" dirty="0"/>
          </a:p>
          <a:p>
            <a:pPr marL="1028700" lvl="1">
              <a:buFont typeface="Wingdings 3"/>
              <a:buChar char=""/>
            </a:pPr>
            <a:r>
              <a:rPr lang="it-IT" b="1" dirty="0">
                <a:ea typeface="+mn-lt"/>
                <a:cs typeface="+mn-lt"/>
              </a:rPr>
              <a:t>Ambienti di sviluppo (IDE)</a:t>
            </a:r>
            <a:r>
              <a:rPr lang="it-IT" dirty="0">
                <a:ea typeface="+mn-lt"/>
                <a:cs typeface="+mn-lt"/>
              </a:rPr>
              <a:t>:</a:t>
            </a:r>
            <a:endParaRPr lang="it-IT" dirty="0"/>
          </a:p>
          <a:p>
            <a:pPr marL="1428750" lvl="2" indent="-285750">
              <a:buFont typeface="Wingdings 3"/>
              <a:buChar char=""/>
            </a:pPr>
            <a:r>
              <a:rPr lang="it-IT" b="1" dirty="0" err="1">
                <a:ea typeface="+mn-lt"/>
                <a:cs typeface="+mn-lt"/>
              </a:rPr>
              <a:t>Jupyter</a:t>
            </a:r>
            <a:r>
              <a:rPr lang="it-IT" b="1" dirty="0">
                <a:ea typeface="+mn-lt"/>
                <a:cs typeface="+mn-lt"/>
              </a:rPr>
              <a:t> Notebook</a:t>
            </a:r>
            <a:r>
              <a:rPr lang="it-IT" dirty="0">
                <a:ea typeface="+mn-lt"/>
                <a:cs typeface="+mn-lt"/>
              </a:rPr>
              <a:t>:</a:t>
            </a:r>
            <a:endParaRPr lang="it-IT" dirty="0"/>
          </a:p>
          <a:p>
            <a:pPr marL="1885950" lvl="3" indent="-285750">
              <a:buFont typeface="Wingdings 3"/>
              <a:buChar char=""/>
            </a:pPr>
            <a:r>
              <a:rPr lang="it-IT" dirty="0">
                <a:ea typeface="+mn-lt"/>
                <a:cs typeface="+mn-lt"/>
              </a:rPr>
              <a:t>Vantaggi: interattività, adatto per data science.</a:t>
            </a:r>
            <a:endParaRPr lang="it-IT" dirty="0"/>
          </a:p>
          <a:p>
            <a:pPr marL="1885950" lvl="3" indent="-285750">
              <a:buFont typeface="Wingdings 3"/>
              <a:buChar char=""/>
            </a:pPr>
            <a:r>
              <a:rPr lang="it-IT" dirty="0">
                <a:ea typeface="+mn-lt"/>
                <a:cs typeface="+mn-lt"/>
              </a:rPr>
              <a:t>Installazione tramite </a:t>
            </a:r>
            <a:r>
              <a:rPr lang="it-IT" dirty="0" err="1">
                <a:latin typeface="Consolas"/>
              </a:rPr>
              <a:t>pip</a:t>
            </a:r>
            <a:r>
              <a:rPr lang="it-IT" dirty="0">
                <a:latin typeface="Consolas"/>
              </a:rPr>
              <a:t> </a:t>
            </a:r>
            <a:r>
              <a:rPr lang="it-IT" dirty="0" err="1">
                <a:latin typeface="Consolas"/>
              </a:rPr>
              <a:t>install</a:t>
            </a:r>
            <a:r>
              <a:rPr lang="it-IT" dirty="0">
                <a:latin typeface="Consolas"/>
              </a:rPr>
              <a:t> </a:t>
            </a:r>
            <a:r>
              <a:rPr lang="it-IT" dirty="0" err="1">
                <a:latin typeface="Consolas"/>
              </a:rPr>
              <a:t>jupyter</a:t>
            </a:r>
            <a:r>
              <a:rPr lang="it-IT" dirty="0">
                <a:ea typeface="+mn-lt"/>
                <a:cs typeface="+mn-lt"/>
              </a:rPr>
              <a:t>.</a:t>
            </a:r>
            <a:endParaRPr lang="it-IT" dirty="0"/>
          </a:p>
          <a:p>
            <a:pPr marL="1428750" lvl="2" indent="-285750">
              <a:buFont typeface="Wingdings 3"/>
              <a:buChar char=""/>
            </a:pPr>
            <a:r>
              <a:rPr lang="it-IT" b="1" dirty="0" err="1">
                <a:ea typeface="+mn-lt"/>
                <a:cs typeface="+mn-lt"/>
              </a:rPr>
              <a:t>PyCharm</a:t>
            </a:r>
            <a:r>
              <a:rPr lang="it-IT" dirty="0">
                <a:ea typeface="+mn-lt"/>
                <a:cs typeface="+mn-lt"/>
              </a:rPr>
              <a:t>:</a:t>
            </a:r>
            <a:endParaRPr lang="it-IT" dirty="0"/>
          </a:p>
          <a:p>
            <a:pPr marL="1885950" lvl="3" indent="-285750">
              <a:buFont typeface="Wingdings 3"/>
              <a:buChar char=""/>
            </a:pPr>
            <a:r>
              <a:rPr lang="it-IT" dirty="0">
                <a:ea typeface="+mn-lt"/>
                <a:cs typeface="+mn-lt"/>
              </a:rPr>
              <a:t>Caratteristiche: supporto avanzato per progetti, debugging, completamento del codice.</a:t>
            </a:r>
            <a:endParaRPr lang="it-IT" dirty="0"/>
          </a:p>
          <a:p>
            <a:pPr marL="1885950" lvl="3" indent="-285750">
              <a:buFont typeface="Wingdings 3"/>
              <a:buChar char=""/>
            </a:pPr>
            <a:r>
              <a:rPr lang="it-IT" dirty="0">
                <a:ea typeface="+mn-lt"/>
                <a:cs typeface="+mn-lt"/>
              </a:rPr>
              <a:t>Installazione dal sito ufficiale di </a:t>
            </a:r>
            <a:r>
              <a:rPr lang="it-IT" dirty="0" err="1">
                <a:ea typeface="+mn-lt"/>
                <a:cs typeface="+mn-lt"/>
              </a:rPr>
              <a:t>JetBrains</a:t>
            </a:r>
            <a:r>
              <a:rPr lang="it-IT" dirty="0">
                <a:ea typeface="+mn-lt"/>
                <a:cs typeface="+mn-lt"/>
              </a:rPr>
              <a:t>.</a:t>
            </a:r>
            <a:endParaRPr lang="it-IT" dirty="0"/>
          </a:p>
          <a:p>
            <a:pPr marL="1428750" lvl="2" indent="-285750">
              <a:buFont typeface="Wingdings 3"/>
              <a:buChar char=""/>
            </a:pPr>
            <a:r>
              <a:rPr lang="it-IT" b="1" dirty="0">
                <a:ea typeface="+mn-lt"/>
                <a:cs typeface="+mn-lt"/>
              </a:rPr>
              <a:t>Visual Studio Code</a:t>
            </a:r>
            <a:r>
              <a:rPr lang="it-IT" dirty="0">
                <a:ea typeface="+mn-lt"/>
                <a:cs typeface="+mn-lt"/>
              </a:rPr>
              <a:t>:</a:t>
            </a:r>
            <a:endParaRPr lang="it-IT" dirty="0"/>
          </a:p>
          <a:p>
            <a:pPr marL="1885950" lvl="3" indent="-285750">
              <a:buFont typeface="Wingdings 3"/>
              <a:buChar char=""/>
            </a:pPr>
            <a:r>
              <a:rPr lang="it-IT" dirty="0">
                <a:ea typeface="+mn-lt"/>
                <a:cs typeface="+mn-lt"/>
              </a:rPr>
              <a:t>Estensioni Python e </a:t>
            </a:r>
            <a:r>
              <a:rPr lang="it-IT" dirty="0" err="1">
                <a:ea typeface="+mn-lt"/>
                <a:cs typeface="+mn-lt"/>
              </a:rPr>
              <a:t>Jupyter</a:t>
            </a:r>
            <a:r>
              <a:rPr lang="it-IT" dirty="0">
                <a:ea typeface="+mn-lt"/>
                <a:cs typeface="+mn-lt"/>
              </a:rPr>
              <a:t> per migliorare l’esperienza di programmazione.</a:t>
            </a:r>
            <a:endParaRPr lang="it-IT" dirty="0"/>
          </a:p>
          <a:p>
            <a:pPr marL="1885950" lvl="3" indent="-285750">
              <a:buFont typeface="Wingdings 3"/>
              <a:buChar char=""/>
            </a:pPr>
            <a:r>
              <a:rPr lang="it-IT" dirty="0">
                <a:ea typeface="+mn-lt"/>
                <a:cs typeface="+mn-lt"/>
              </a:rPr>
              <a:t>Installazione delle estensioni via marketplace integrato.</a:t>
            </a:r>
            <a:endParaRPr lang="it-IT" dirty="0"/>
          </a:p>
          <a:p>
            <a:pPr marL="1028700" lvl="1">
              <a:buFont typeface="Wingdings 3"/>
              <a:buChar char=""/>
            </a:pPr>
            <a:r>
              <a:rPr lang="it-IT" b="1" dirty="0">
                <a:ea typeface="+mn-lt"/>
                <a:cs typeface="+mn-lt"/>
              </a:rPr>
              <a:t>Uso di ambienti virtuali</a:t>
            </a:r>
            <a:r>
              <a:rPr lang="it-IT" dirty="0">
                <a:ea typeface="+mn-lt"/>
                <a:cs typeface="+mn-lt"/>
              </a:rPr>
              <a:t>:</a:t>
            </a:r>
            <a:endParaRPr lang="it-IT" dirty="0"/>
          </a:p>
          <a:p>
            <a:pPr marL="1428750" lvl="2" indent="-285750">
              <a:buFont typeface="Wingdings 3"/>
              <a:buChar char=""/>
            </a:pPr>
            <a:r>
              <a:rPr lang="it-IT" dirty="0">
                <a:ea typeface="+mn-lt"/>
                <a:cs typeface="+mn-lt"/>
              </a:rPr>
              <a:t>Creazione di un ambiente virtuale: </a:t>
            </a:r>
            <a:r>
              <a:rPr lang="it-IT" dirty="0" err="1">
                <a:latin typeface="Consolas"/>
              </a:rPr>
              <a:t>python</a:t>
            </a:r>
            <a:r>
              <a:rPr lang="it-IT" dirty="0">
                <a:latin typeface="Consolas"/>
              </a:rPr>
              <a:t> -m </a:t>
            </a:r>
            <a:r>
              <a:rPr lang="it-IT" dirty="0" err="1">
                <a:latin typeface="Consolas"/>
              </a:rPr>
              <a:t>venv</a:t>
            </a:r>
            <a:r>
              <a:rPr lang="it-IT" dirty="0">
                <a:latin typeface="Consolas"/>
              </a:rPr>
              <a:t> </a:t>
            </a:r>
            <a:r>
              <a:rPr lang="it-IT" dirty="0" err="1">
                <a:latin typeface="Consolas"/>
              </a:rPr>
              <a:t>nome_ambiente</a:t>
            </a:r>
            <a:r>
              <a:rPr lang="it-IT" dirty="0">
                <a:ea typeface="+mn-lt"/>
                <a:cs typeface="+mn-lt"/>
              </a:rPr>
              <a:t>.</a:t>
            </a:r>
            <a:endParaRPr lang="it-IT" dirty="0"/>
          </a:p>
          <a:p>
            <a:pPr marL="1428750" lvl="2" indent="-285750">
              <a:buFont typeface="Wingdings 3"/>
              <a:buChar char=""/>
            </a:pPr>
            <a:r>
              <a:rPr lang="it-IT" dirty="0">
                <a:ea typeface="+mn-lt"/>
                <a:cs typeface="+mn-lt"/>
              </a:rPr>
              <a:t>Attivazione e disattivazione di un ambiente.</a:t>
            </a:r>
            <a:endParaRPr lang="it-IT" dirty="0"/>
          </a:p>
          <a:p>
            <a:pPr marL="1428750" lvl="2" indent="-285750">
              <a:buFont typeface="Wingdings 3"/>
              <a:buChar char=""/>
            </a:pPr>
            <a:r>
              <a:rPr lang="it-IT" dirty="0">
                <a:ea typeface="+mn-lt"/>
                <a:cs typeface="+mn-lt"/>
              </a:rPr>
              <a:t>Installazione di pacchetti in ambienti isolati con </a:t>
            </a:r>
            <a:r>
              <a:rPr lang="it-IT" dirty="0" err="1">
                <a:latin typeface="Consolas"/>
              </a:rPr>
              <a:t>pip</a:t>
            </a:r>
            <a:r>
              <a:rPr lang="it-IT" dirty="0">
                <a:ea typeface="+mn-lt"/>
                <a:cs typeface="+mn-lt"/>
              </a:rPr>
              <a:t>.</a:t>
            </a:r>
            <a:endParaRPr lang="it-IT" dirty="0"/>
          </a:p>
          <a:p>
            <a:pPr marL="0" indent="0">
              <a:buNone/>
            </a:pPr>
            <a:endParaRPr lang="it-IT" dirty="0"/>
          </a:p>
        </p:txBody>
      </p:sp>
    </p:spTree>
    <p:extLst>
      <p:ext uri="{BB962C8B-B14F-4D97-AF65-F5344CB8AC3E}">
        <p14:creationId xmlns:p14="http://schemas.microsoft.com/office/powerpoint/2010/main" val="2755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p:txBody>
          <a:bodyPr vert="horz" lIns="91440" tIns="45720" rIns="91440" bIns="45720" rtlCol="0" anchor="t">
            <a:normAutofit/>
          </a:bodyPr>
          <a:lstStyle/>
          <a:p>
            <a:r>
              <a:rPr lang="it-IT" b="1" dirty="0">
                <a:ea typeface="+mn-lt"/>
                <a:cs typeface="+mn-lt"/>
              </a:rPr>
              <a:t>Struttura di un programma Python</a:t>
            </a:r>
            <a:endParaRPr lang="it-IT" dirty="0"/>
          </a:p>
          <a:p>
            <a:pPr lvl="1"/>
            <a:r>
              <a:rPr lang="it-IT" dirty="0">
                <a:ea typeface="+mn-lt"/>
                <a:cs typeface="+mn-lt"/>
              </a:rPr>
              <a:t>Concetti di blocchi di codice basati sull'indentazione.</a:t>
            </a:r>
            <a:endParaRPr lang="it-IT" dirty="0"/>
          </a:p>
          <a:p>
            <a:pPr lvl="1"/>
            <a:r>
              <a:rPr lang="it-IT" dirty="0">
                <a:ea typeface="+mn-lt"/>
                <a:cs typeface="+mn-lt"/>
              </a:rPr>
              <a:t>Esecuzione di uno script Python (</a:t>
            </a:r>
            <a:r>
              <a:rPr lang="it-IT" dirty="0" err="1">
                <a:latin typeface="Consolas"/>
              </a:rPr>
              <a:t>python</a:t>
            </a:r>
            <a:r>
              <a:rPr lang="it-IT" dirty="0">
                <a:latin typeface="Consolas"/>
              </a:rPr>
              <a:t> nome_file.py</a:t>
            </a:r>
            <a:r>
              <a:rPr lang="it-IT" dirty="0">
                <a:ea typeface="+mn-lt"/>
                <a:cs typeface="+mn-lt"/>
              </a:rPr>
              <a:t>).</a:t>
            </a:r>
            <a:endParaRPr lang="it-IT" dirty="0"/>
          </a:p>
          <a:p>
            <a:pPr lvl="1"/>
            <a:r>
              <a:rPr lang="it-IT" dirty="0">
                <a:ea typeface="+mn-lt"/>
                <a:cs typeface="+mn-lt"/>
              </a:rPr>
              <a:t>Commenti in Python (</a:t>
            </a:r>
            <a:r>
              <a:rPr lang="it-IT" dirty="0">
                <a:latin typeface="Consolas"/>
              </a:rPr>
              <a:t>#</a:t>
            </a:r>
            <a:r>
              <a:rPr lang="it-IT" dirty="0">
                <a:ea typeface="+mn-lt"/>
                <a:cs typeface="+mn-lt"/>
              </a:rPr>
              <a:t> per commenti singola linea, </a:t>
            </a:r>
            <a:r>
              <a:rPr lang="it-IT" dirty="0">
                <a:latin typeface="Consolas"/>
              </a:rPr>
              <a:t>""" """</a:t>
            </a:r>
            <a:r>
              <a:rPr lang="it-IT" dirty="0">
                <a:ea typeface="+mn-lt"/>
                <a:cs typeface="+mn-lt"/>
              </a:rPr>
              <a:t> per blocchi di commento).</a:t>
            </a:r>
            <a:endParaRPr lang="it-IT" dirty="0"/>
          </a:p>
          <a:p>
            <a:endParaRPr lang="it-IT" dirty="0"/>
          </a:p>
        </p:txBody>
      </p:sp>
    </p:spTree>
    <p:extLst>
      <p:ext uri="{BB962C8B-B14F-4D97-AF65-F5344CB8AC3E}">
        <p14:creationId xmlns:p14="http://schemas.microsoft.com/office/powerpoint/2010/main" val="219899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4112266"/>
          </a:xfrm>
        </p:spPr>
        <p:txBody>
          <a:bodyPr vert="horz" lIns="91440" tIns="45720" rIns="91440" bIns="45720" rtlCol="0" anchor="t">
            <a:normAutofit/>
          </a:bodyPr>
          <a:lstStyle/>
          <a:p>
            <a:r>
              <a:rPr lang="it-IT" b="1" dirty="0">
                <a:ea typeface="+mn-lt"/>
                <a:cs typeface="+mn-lt"/>
              </a:rPr>
              <a:t>Tipi di dati e variabili</a:t>
            </a:r>
            <a:endParaRPr lang="it-IT" dirty="0">
              <a:ea typeface="+mn-lt"/>
              <a:cs typeface="+mn-lt"/>
            </a:endParaRPr>
          </a:p>
          <a:p>
            <a:pPr lvl="1"/>
            <a:r>
              <a:rPr lang="it-IT" b="1" dirty="0">
                <a:ea typeface="+mn-lt"/>
                <a:cs typeface="+mn-lt"/>
              </a:rPr>
              <a:t>Tipi numerici</a:t>
            </a:r>
            <a:r>
              <a:rPr lang="it-IT" dirty="0">
                <a:ea typeface="+mn-lt"/>
                <a:cs typeface="+mn-lt"/>
              </a:rPr>
              <a:t>:</a:t>
            </a:r>
            <a:endParaRPr lang="it-IT" dirty="0"/>
          </a:p>
          <a:p>
            <a:pPr lvl="2"/>
            <a:r>
              <a:rPr lang="it-IT" dirty="0" err="1">
                <a:latin typeface="Consolas"/>
                <a:ea typeface="+mn-lt"/>
                <a:cs typeface="+mn-lt"/>
              </a:rPr>
              <a:t>int</a:t>
            </a:r>
            <a:r>
              <a:rPr lang="it-IT" dirty="0">
                <a:ea typeface="+mn-lt"/>
                <a:cs typeface="+mn-lt"/>
              </a:rPr>
              <a:t> (interi), </a:t>
            </a:r>
            <a:r>
              <a:rPr lang="it-IT" dirty="0">
                <a:latin typeface="Consolas"/>
                <a:ea typeface="+mn-lt"/>
                <a:cs typeface="+mn-lt"/>
              </a:rPr>
              <a:t>float</a:t>
            </a:r>
            <a:r>
              <a:rPr lang="it-IT" dirty="0">
                <a:ea typeface="+mn-lt"/>
                <a:cs typeface="+mn-lt"/>
              </a:rPr>
              <a:t> (decimali), </a:t>
            </a:r>
            <a:r>
              <a:rPr lang="it-IT" dirty="0" err="1">
                <a:latin typeface="Consolas"/>
                <a:ea typeface="+mn-lt"/>
                <a:cs typeface="+mn-lt"/>
              </a:rPr>
              <a:t>complex</a:t>
            </a:r>
            <a:r>
              <a:rPr lang="it-IT" dirty="0">
                <a:ea typeface="+mn-lt"/>
                <a:cs typeface="+mn-lt"/>
              </a:rPr>
              <a:t> (numeri complessi).</a:t>
            </a:r>
            <a:endParaRPr lang="it-IT" dirty="0"/>
          </a:p>
          <a:p>
            <a:pPr lvl="1"/>
            <a:r>
              <a:rPr lang="it-IT" b="1" dirty="0">
                <a:ea typeface="+mn-lt"/>
                <a:cs typeface="+mn-lt"/>
              </a:rPr>
              <a:t>Stringhe</a:t>
            </a:r>
            <a:r>
              <a:rPr lang="it-IT" dirty="0">
                <a:ea typeface="+mn-lt"/>
                <a:cs typeface="+mn-lt"/>
              </a:rPr>
              <a:t>:</a:t>
            </a:r>
            <a:endParaRPr lang="it-IT" dirty="0"/>
          </a:p>
          <a:p>
            <a:pPr lvl="2"/>
            <a:r>
              <a:rPr lang="it-IT" dirty="0">
                <a:ea typeface="+mn-lt"/>
                <a:cs typeface="+mn-lt"/>
              </a:rPr>
              <a:t>Definizione e manipolazione: concatenazione (</a:t>
            </a:r>
            <a:r>
              <a:rPr lang="it-IT" dirty="0">
                <a:latin typeface="Consolas"/>
                <a:ea typeface="+mn-lt"/>
                <a:cs typeface="+mn-lt"/>
              </a:rPr>
              <a:t>+</a:t>
            </a:r>
            <a:r>
              <a:rPr lang="it-IT" dirty="0">
                <a:ea typeface="+mn-lt"/>
                <a:cs typeface="+mn-lt"/>
              </a:rPr>
              <a:t>), </a:t>
            </a:r>
            <a:r>
              <a:rPr lang="it-IT" dirty="0" err="1">
                <a:ea typeface="+mn-lt"/>
                <a:cs typeface="+mn-lt"/>
              </a:rPr>
              <a:t>slicing</a:t>
            </a:r>
            <a:r>
              <a:rPr lang="it-IT" dirty="0">
                <a:ea typeface="+mn-lt"/>
                <a:cs typeface="+mn-lt"/>
              </a:rPr>
              <a:t> (</a:t>
            </a:r>
            <a:r>
              <a:rPr lang="it-IT" dirty="0">
                <a:latin typeface="Consolas"/>
                <a:ea typeface="+mn-lt"/>
                <a:cs typeface="+mn-lt"/>
              </a:rPr>
              <a:t>[]</a:t>
            </a:r>
            <a:r>
              <a:rPr lang="it-IT" dirty="0">
                <a:ea typeface="+mn-lt"/>
                <a:cs typeface="+mn-lt"/>
              </a:rPr>
              <a:t>), funzioni utili (</a:t>
            </a:r>
            <a:r>
              <a:rPr lang="it-IT" dirty="0">
                <a:latin typeface="Consolas"/>
                <a:ea typeface="+mn-lt"/>
                <a:cs typeface="+mn-lt"/>
              </a:rPr>
              <a:t>.upper()</a:t>
            </a:r>
            <a:r>
              <a:rPr lang="it-IT" dirty="0">
                <a:ea typeface="+mn-lt"/>
                <a:cs typeface="+mn-lt"/>
              </a:rPr>
              <a:t>, </a:t>
            </a:r>
            <a:r>
              <a:rPr lang="it-IT" dirty="0">
                <a:latin typeface="Consolas"/>
                <a:ea typeface="+mn-lt"/>
                <a:cs typeface="+mn-lt"/>
              </a:rPr>
              <a:t>.</a:t>
            </a:r>
            <a:r>
              <a:rPr lang="it-IT" dirty="0" err="1">
                <a:latin typeface="Consolas"/>
                <a:ea typeface="+mn-lt"/>
                <a:cs typeface="+mn-lt"/>
              </a:rPr>
              <a:t>lower</a:t>
            </a:r>
            <a:r>
              <a:rPr lang="it-IT" dirty="0">
                <a:latin typeface="Consolas"/>
                <a:ea typeface="+mn-lt"/>
                <a:cs typeface="+mn-lt"/>
              </a:rPr>
              <a:t>()</a:t>
            </a:r>
            <a:r>
              <a:rPr lang="it-IT" dirty="0">
                <a:ea typeface="+mn-lt"/>
                <a:cs typeface="+mn-lt"/>
              </a:rPr>
              <a:t>, </a:t>
            </a:r>
            <a:r>
              <a:rPr lang="it-IT" dirty="0">
                <a:latin typeface="Consolas"/>
                <a:ea typeface="+mn-lt"/>
                <a:cs typeface="+mn-lt"/>
              </a:rPr>
              <a:t>.strip()</a:t>
            </a:r>
            <a:r>
              <a:rPr lang="it-IT" dirty="0">
                <a:ea typeface="+mn-lt"/>
                <a:cs typeface="+mn-lt"/>
              </a:rPr>
              <a:t>).</a:t>
            </a:r>
            <a:endParaRPr lang="it-IT" dirty="0"/>
          </a:p>
          <a:p>
            <a:pPr lvl="1"/>
            <a:r>
              <a:rPr lang="it-IT" sz="1800" b="1" dirty="0">
                <a:ea typeface="+mn-lt"/>
                <a:cs typeface="+mn-lt"/>
              </a:rPr>
              <a:t>Booleani</a:t>
            </a:r>
            <a:r>
              <a:rPr lang="it-IT" sz="1800" dirty="0">
                <a:ea typeface="+mn-lt"/>
                <a:cs typeface="+mn-lt"/>
              </a:rPr>
              <a:t>: valori di verità (</a:t>
            </a:r>
            <a:r>
              <a:rPr lang="it-IT" sz="1800" dirty="0">
                <a:latin typeface="Consolas"/>
                <a:ea typeface="+mn-lt"/>
                <a:cs typeface="+mn-lt"/>
              </a:rPr>
              <a:t>True</a:t>
            </a:r>
            <a:r>
              <a:rPr lang="it-IT" sz="1800" dirty="0">
                <a:ea typeface="+mn-lt"/>
                <a:cs typeface="+mn-lt"/>
              </a:rPr>
              <a:t>, </a:t>
            </a:r>
            <a:r>
              <a:rPr lang="it-IT" sz="1800" dirty="0">
                <a:latin typeface="Consolas"/>
                <a:ea typeface="+mn-lt"/>
                <a:cs typeface="+mn-lt"/>
              </a:rPr>
              <a:t>False</a:t>
            </a:r>
            <a:r>
              <a:rPr lang="it-IT" sz="1800" dirty="0">
                <a:ea typeface="+mn-lt"/>
                <a:cs typeface="+mn-lt"/>
              </a:rPr>
              <a:t>) e operatori logici (</a:t>
            </a:r>
            <a:r>
              <a:rPr lang="it-IT" sz="1800" dirty="0">
                <a:latin typeface="Consolas"/>
                <a:ea typeface="+mn-lt"/>
                <a:cs typeface="+mn-lt"/>
              </a:rPr>
              <a:t>and</a:t>
            </a:r>
            <a:r>
              <a:rPr lang="it-IT" sz="1800" dirty="0">
                <a:ea typeface="+mn-lt"/>
                <a:cs typeface="+mn-lt"/>
              </a:rPr>
              <a:t>, </a:t>
            </a:r>
            <a:r>
              <a:rPr lang="it-IT" sz="1800" dirty="0">
                <a:latin typeface="Consolas"/>
                <a:ea typeface="+mn-lt"/>
                <a:cs typeface="+mn-lt"/>
              </a:rPr>
              <a:t>or</a:t>
            </a:r>
            <a:r>
              <a:rPr lang="it-IT" sz="1800" dirty="0">
                <a:ea typeface="+mn-lt"/>
                <a:cs typeface="+mn-lt"/>
              </a:rPr>
              <a:t>, </a:t>
            </a:r>
            <a:r>
              <a:rPr lang="it-IT" sz="1800" dirty="0" err="1">
                <a:latin typeface="Consolas"/>
                <a:ea typeface="+mn-lt"/>
                <a:cs typeface="+mn-lt"/>
              </a:rPr>
              <a:t>not</a:t>
            </a:r>
            <a:r>
              <a:rPr lang="it-IT" sz="1800" dirty="0">
                <a:ea typeface="+mn-lt"/>
                <a:cs typeface="+mn-lt"/>
              </a:rPr>
              <a:t>).</a:t>
            </a:r>
            <a:endParaRPr lang="it-IT" dirty="0"/>
          </a:p>
          <a:p>
            <a:pPr marL="0" indent="0">
              <a:buNone/>
            </a:pPr>
            <a:endParaRPr lang="it-IT" dirty="0"/>
          </a:p>
        </p:txBody>
      </p:sp>
    </p:spTree>
    <p:extLst>
      <p:ext uri="{BB962C8B-B14F-4D97-AF65-F5344CB8AC3E}">
        <p14:creationId xmlns:p14="http://schemas.microsoft.com/office/powerpoint/2010/main" val="111600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5144342"/>
          </a:xfrm>
        </p:spPr>
        <p:txBody>
          <a:bodyPr vert="horz" lIns="91440" tIns="45720" rIns="91440" bIns="45720" rtlCol="0" anchor="t">
            <a:normAutofit/>
          </a:bodyPr>
          <a:lstStyle/>
          <a:p>
            <a:r>
              <a:rPr lang="it-IT" b="1">
                <a:ea typeface="+mn-lt"/>
                <a:cs typeface="+mn-lt"/>
              </a:rPr>
              <a:t>Operatori</a:t>
            </a:r>
            <a:endParaRPr lang="it-IT">
              <a:ea typeface="+mn-lt"/>
              <a:cs typeface="+mn-lt"/>
            </a:endParaRPr>
          </a:p>
          <a:p>
            <a:pPr lvl="1"/>
            <a:r>
              <a:rPr lang="it-IT" sz="1800" b="1">
                <a:ea typeface="+mn-lt"/>
                <a:cs typeface="+mn-lt"/>
              </a:rPr>
              <a:t>Aritmetici</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a:t>
            </a:r>
            <a:endParaRPr lang="it-IT"/>
          </a:p>
          <a:p>
            <a:pPr lvl="1"/>
            <a:r>
              <a:rPr lang="it-IT" sz="1800" b="1">
                <a:ea typeface="+mn-lt"/>
                <a:cs typeface="+mn-lt"/>
              </a:rPr>
              <a:t>Di confronto</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&gt;</a:t>
            </a:r>
            <a:r>
              <a:rPr lang="it-IT" sz="1800">
                <a:ea typeface="+mn-lt"/>
                <a:cs typeface="+mn-lt"/>
              </a:rPr>
              <a:t>, </a:t>
            </a:r>
            <a:r>
              <a:rPr lang="it-IT" sz="1800">
                <a:latin typeface="Consolas"/>
                <a:ea typeface="+mn-lt"/>
                <a:cs typeface="+mn-lt"/>
              </a:rPr>
              <a:t>&lt;</a:t>
            </a:r>
            <a:r>
              <a:rPr lang="it-IT" sz="1800">
                <a:ea typeface="+mn-lt"/>
                <a:cs typeface="+mn-lt"/>
              </a:rPr>
              <a:t>, </a:t>
            </a:r>
            <a:r>
              <a:rPr lang="it-IT" sz="1800">
                <a:latin typeface="Consolas"/>
                <a:ea typeface="+mn-lt"/>
                <a:cs typeface="+mn-lt"/>
              </a:rPr>
              <a:t>&gt;=</a:t>
            </a:r>
            <a:r>
              <a:rPr lang="it-IT" sz="1800">
                <a:ea typeface="+mn-lt"/>
                <a:cs typeface="+mn-lt"/>
              </a:rPr>
              <a:t>, </a:t>
            </a:r>
            <a:r>
              <a:rPr lang="it-IT" sz="1800">
                <a:latin typeface="Consolas"/>
                <a:ea typeface="+mn-lt"/>
                <a:cs typeface="+mn-lt"/>
              </a:rPr>
              <a:t>&lt;=</a:t>
            </a:r>
            <a:r>
              <a:rPr lang="it-IT" sz="1800">
                <a:ea typeface="+mn-lt"/>
                <a:cs typeface="+mn-lt"/>
              </a:rPr>
              <a:t>.</a:t>
            </a:r>
            <a:endParaRPr lang="it-IT"/>
          </a:p>
          <a:p>
            <a:pPr lvl="1"/>
            <a:r>
              <a:rPr lang="it-IT" sz="1800" b="1">
                <a:ea typeface="+mn-lt"/>
                <a:cs typeface="+mn-lt"/>
              </a:rPr>
              <a:t>Logici</a:t>
            </a:r>
            <a:r>
              <a:rPr lang="it-IT" sz="1800">
                <a:ea typeface="+mn-lt"/>
                <a:cs typeface="+mn-lt"/>
              </a:rPr>
              <a:t>: </a:t>
            </a:r>
            <a:r>
              <a:rPr lang="it-IT" sz="1800">
                <a:latin typeface="Consolas"/>
                <a:ea typeface="+mn-lt"/>
                <a:cs typeface="+mn-lt"/>
              </a:rPr>
              <a:t>and</a:t>
            </a:r>
            <a:r>
              <a:rPr lang="it-IT" sz="1800">
                <a:ea typeface="+mn-lt"/>
                <a:cs typeface="+mn-lt"/>
              </a:rPr>
              <a:t>, </a:t>
            </a:r>
            <a:r>
              <a:rPr lang="it-IT" sz="1800">
                <a:latin typeface="Consolas"/>
                <a:ea typeface="+mn-lt"/>
                <a:cs typeface="+mn-lt"/>
              </a:rPr>
              <a:t>or</a:t>
            </a:r>
            <a:r>
              <a:rPr lang="it-IT" sz="1800">
                <a:ea typeface="+mn-lt"/>
                <a:cs typeface="+mn-lt"/>
              </a:rPr>
              <a:t>, </a:t>
            </a:r>
            <a:r>
              <a:rPr lang="it-IT" sz="1800" err="1">
                <a:latin typeface="Consolas"/>
                <a:ea typeface="+mn-lt"/>
                <a:cs typeface="+mn-lt"/>
              </a:rPr>
              <a:t>not</a:t>
            </a:r>
            <a:r>
              <a:rPr lang="it-IT" sz="1800">
                <a:ea typeface="+mn-lt"/>
                <a:cs typeface="+mn-lt"/>
              </a:rPr>
              <a:t>.</a:t>
            </a:r>
            <a:endParaRPr lang="it-IT">
              <a:ea typeface="+mn-lt"/>
              <a:cs typeface="+mn-lt"/>
            </a:endParaRPr>
          </a:p>
          <a:p>
            <a:pPr lvl="1"/>
            <a:r>
              <a:rPr lang="it-IT" sz="1800" b="1">
                <a:ea typeface="+mn-lt"/>
                <a:cs typeface="+mn-lt"/>
              </a:rPr>
              <a:t>Di assegnazione</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a:t>
            </a:r>
            <a:endParaRPr lang="it-IT"/>
          </a:p>
          <a:p>
            <a:pPr lvl="1"/>
            <a:r>
              <a:rPr lang="it-IT" sz="1800" b="1">
                <a:ea typeface="+mn-lt"/>
                <a:cs typeface="+mn-lt"/>
              </a:rPr>
              <a:t>Bit a bit</a:t>
            </a:r>
            <a:r>
              <a:rPr lang="it-IT" sz="1800">
                <a:ea typeface="+mn-lt"/>
                <a:cs typeface="+mn-lt"/>
              </a:rPr>
              <a:t>: </a:t>
            </a:r>
            <a:r>
              <a:rPr lang="it-IT" sz="1800">
                <a:latin typeface="Consolas"/>
                <a:ea typeface="+mn-lt"/>
                <a:cs typeface="+mn-lt"/>
              </a:rPr>
              <a:t>&amp;</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a:t>
            </a:r>
            <a:r>
              <a:rPr lang="it-IT" sz="1800">
                <a:ea typeface="+mn-lt"/>
                <a:cs typeface="+mn-lt"/>
              </a:rPr>
              <a:t>, </a:t>
            </a:r>
            <a:r>
              <a:rPr lang="it-IT" sz="1800">
                <a:latin typeface="Consolas"/>
                <a:ea typeface="+mn-lt"/>
                <a:cs typeface="+mn-lt"/>
              </a:rPr>
              <a:t>&lt;&lt;</a:t>
            </a:r>
            <a:r>
              <a:rPr lang="it-IT" sz="1800">
                <a:ea typeface="+mn-lt"/>
                <a:cs typeface="+mn-lt"/>
              </a:rPr>
              <a:t>, </a:t>
            </a:r>
            <a:r>
              <a:rPr lang="it-IT" sz="1800">
                <a:latin typeface="Consolas"/>
                <a:ea typeface="+mn-lt"/>
                <a:cs typeface="+mn-lt"/>
              </a:rPr>
              <a:t>&gt;&gt;</a:t>
            </a:r>
            <a:r>
              <a:rPr lang="it-IT" sz="1800">
                <a:ea typeface="+mn-lt"/>
                <a:cs typeface="+mn-lt"/>
              </a:rPr>
              <a:t>.</a:t>
            </a:r>
            <a:endParaRPr lang="it-IT"/>
          </a:p>
          <a:p>
            <a:endParaRPr lang="it-IT" b="1" dirty="0"/>
          </a:p>
          <a:p>
            <a:endParaRPr lang="it-IT" b="1" dirty="0"/>
          </a:p>
          <a:p>
            <a:endParaRPr lang="it-IT" dirty="0"/>
          </a:p>
        </p:txBody>
      </p:sp>
    </p:spTree>
    <p:extLst>
      <p:ext uri="{BB962C8B-B14F-4D97-AF65-F5344CB8AC3E}">
        <p14:creationId xmlns:p14="http://schemas.microsoft.com/office/powerpoint/2010/main" val="193103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5144342"/>
          </a:xfrm>
        </p:spPr>
        <p:txBody>
          <a:bodyPr vert="horz" lIns="91440" tIns="45720" rIns="91440" bIns="45720" rtlCol="0" anchor="t">
            <a:normAutofit/>
          </a:bodyPr>
          <a:lstStyle/>
          <a:p>
            <a:r>
              <a:rPr lang="it-IT" b="1" dirty="0">
                <a:ea typeface="+mn-lt"/>
                <a:cs typeface="+mn-lt"/>
              </a:rPr>
              <a:t>User input</a:t>
            </a:r>
            <a:endParaRPr lang="it-IT" dirty="0">
              <a:ea typeface="+mn-lt"/>
              <a:cs typeface="+mn-lt"/>
            </a:endParaRPr>
          </a:p>
          <a:p>
            <a:pPr lvl="1"/>
            <a:r>
              <a:rPr lang="it-IT" b="1" dirty="0"/>
              <a:t>Input da terminale</a:t>
            </a:r>
            <a:endParaRPr lang="it-IT" dirty="0"/>
          </a:p>
          <a:p>
            <a:pPr lvl="1"/>
            <a:r>
              <a:rPr lang="it-IT" b="1" dirty="0" err="1"/>
              <a:t>Walrus</a:t>
            </a:r>
            <a:r>
              <a:rPr lang="it-IT" b="1" dirty="0"/>
              <a:t> operator (:=)</a:t>
            </a:r>
          </a:p>
          <a:p>
            <a:endParaRPr lang="it-IT" b="1" dirty="0"/>
          </a:p>
          <a:p>
            <a:endParaRPr lang="it-IT" b="1" dirty="0"/>
          </a:p>
          <a:p>
            <a:endParaRPr lang="it-IT" dirty="0"/>
          </a:p>
        </p:txBody>
      </p:sp>
    </p:spTree>
    <p:extLst>
      <p:ext uri="{BB962C8B-B14F-4D97-AF65-F5344CB8AC3E}">
        <p14:creationId xmlns:p14="http://schemas.microsoft.com/office/powerpoint/2010/main" val="41789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99CD7-6F8B-0944-529E-64E4FF787E95}"/>
              </a:ext>
            </a:extLst>
          </p:cNvPr>
          <p:cNvSpPr>
            <a:spLocks noGrp="1"/>
          </p:cNvSpPr>
          <p:nvPr>
            <p:ph type="title"/>
          </p:nvPr>
        </p:nvSpPr>
        <p:spPr/>
        <p:txBody>
          <a:bodyPr/>
          <a:lstStyle/>
          <a:p>
            <a:r>
              <a:rPr lang="it-IT" b="1" dirty="0"/>
              <a:t>Modulo 2: Sintassi di base</a:t>
            </a:r>
            <a:endParaRPr lang="it-IT" dirty="0"/>
          </a:p>
          <a:p>
            <a:endParaRPr lang="it-IT" dirty="0"/>
          </a:p>
        </p:txBody>
      </p:sp>
      <p:sp>
        <p:nvSpPr>
          <p:cNvPr id="3" name="Segnaposto contenuto 2">
            <a:extLst>
              <a:ext uri="{FF2B5EF4-FFF2-40B4-BE49-F238E27FC236}">
                <a16:creationId xmlns:a16="http://schemas.microsoft.com/office/drawing/2014/main" id="{42B680DD-064F-F79B-0D84-9F125F5C84A3}"/>
              </a:ext>
            </a:extLst>
          </p:cNvPr>
          <p:cNvSpPr>
            <a:spLocks noGrp="1"/>
          </p:cNvSpPr>
          <p:nvPr>
            <p:ph idx="1"/>
          </p:nvPr>
        </p:nvSpPr>
        <p:spPr>
          <a:xfrm>
            <a:off x="677334" y="1273197"/>
            <a:ext cx="8596668" cy="5144342"/>
          </a:xfrm>
        </p:spPr>
        <p:txBody>
          <a:bodyPr vert="horz" lIns="91440" tIns="45720" rIns="91440" bIns="45720" rtlCol="0" anchor="t">
            <a:normAutofit lnSpcReduction="10000"/>
          </a:bodyPr>
          <a:lstStyle/>
          <a:p>
            <a:r>
              <a:rPr lang="it-IT" b="1" dirty="0">
                <a:ea typeface="+mn-lt"/>
                <a:cs typeface="+mn-lt"/>
              </a:rPr>
              <a:t>Tipi di dati e variabili</a:t>
            </a:r>
            <a:endParaRPr lang="it-IT" dirty="0">
              <a:ea typeface="+mn-lt"/>
              <a:cs typeface="+mn-lt"/>
            </a:endParaRPr>
          </a:p>
          <a:p>
            <a:pPr lvl="1"/>
            <a:r>
              <a:rPr lang="it-IT" sz="1800" b="1" dirty="0">
                <a:ea typeface="+mn-lt"/>
                <a:cs typeface="+mn-lt"/>
              </a:rPr>
              <a:t>Liste</a:t>
            </a:r>
            <a:r>
              <a:rPr lang="it-IT" sz="1800" dirty="0">
                <a:ea typeface="+mn-lt"/>
                <a:cs typeface="+mn-lt"/>
              </a:rPr>
              <a:t>:</a:t>
            </a:r>
            <a:endParaRPr lang="it-IT" dirty="0"/>
          </a:p>
          <a:p>
            <a:pPr lvl="2"/>
            <a:r>
              <a:rPr lang="it-IT" sz="1800" dirty="0">
                <a:ea typeface="+mn-lt"/>
                <a:cs typeface="+mn-lt"/>
              </a:rPr>
              <a:t>Definizione di liste e operazioni: aggiungere, rimuovere, ordinare.</a:t>
            </a:r>
            <a:endParaRPr lang="it-IT" dirty="0"/>
          </a:p>
          <a:p>
            <a:pPr lvl="2"/>
            <a:r>
              <a:rPr lang="it-IT" sz="1800" dirty="0">
                <a:ea typeface="+mn-lt"/>
                <a:cs typeface="+mn-lt"/>
              </a:rPr>
              <a:t>Liste nidificate.</a:t>
            </a:r>
            <a:endParaRPr lang="it-IT" dirty="0"/>
          </a:p>
          <a:p>
            <a:pPr lvl="1"/>
            <a:r>
              <a:rPr lang="it-IT" sz="1800" b="1" dirty="0" err="1">
                <a:ea typeface="+mn-lt"/>
                <a:cs typeface="+mn-lt"/>
              </a:rPr>
              <a:t>Tuple</a:t>
            </a:r>
            <a:r>
              <a:rPr lang="it-IT" sz="1800" dirty="0">
                <a:ea typeface="+mn-lt"/>
                <a:cs typeface="+mn-lt"/>
              </a:rPr>
              <a:t>:</a:t>
            </a:r>
            <a:endParaRPr lang="it-IT" dirty="0"/>
          </a:p>
          <a:p>
            <a:pPr lvl="2"/>
            <a:r>
              <a:rPr lang="it-IT" sz="1800" dirty="0">
                <a:ea typeface="+mn-lt"/>
                <a:cs typeface="+mn-lt"/>
              </a:rPr>
              <a:t>Immutabilità delle </a:t>
            </a:r>
            <a:r>
              <a:rPr lang="it-IT" sz="1800" dirty="0" err="1">
                <a:ea typeface="+mn-lt"/>
                <a:cs typeface="+mn-lt"/>
              </a:rPr>
              <a:t>tuple</a:t>
            </a:r>
            <a:r>
              <a:rPr lang="it-IT" sz="1800" dirty="0">
                <a:ea typeface="+mn-lt"/>
                <a:cs typeface="+mn-lt"/>
              </a:rPr>
              <a:t>.</a:t>
            </a:r>
          </a:p>
          <a:p>
            <a:pPr lvl="2"/>
            <a:r>
              <a:rPr lang="it-IT" sz="1800" dirty="0">
                <a:ea typeface="+mn-lt"/>
                <a:cs typeface="+mn-lt"/>
              </a:rPr>
              <a:t>Creazione e accesso agli elementi.</a:t>
            </a:r>
          </a:p>
          <a:p>
            <a:pPr lvl="1"/>
            <a:r>
              <a:rPr lang="it-IT" sz="1800" b="1" dirty="0">
                <a:ea typeface="+mn-lt"/>
                <a:cs typeface="+mn-lt"/>
              </a:rPr>
              <a:t>Dizionari</a:t>
            </a:r>
            <a:r>
              <a:rPr lang="it-IT" sz="1800" dirty="0">
                <a:ea typeface="+mn-lt"/>
                <a:cs typeface="+mn-lt"/>
              </a:rPr>
              <a:t>:</a:t>
            </a:r>
            <a:endParaRPr lang="it-IT" dirty="0"/>
          </a:p>
          <a:p>
            <a:pPr lvl="2"/>
            <a:r>
              <a:rPr lang="it-IT" sz="1800" dirty="0">
                <a:ea typeface="+mn-lt"/>
                <a:cs typeface="+mn-lt"/>
              </a:rPr>
              <a:t>Definizione, accesso a chiavi e valori.</a:t>
            </a:r>
            <a:endParaRPr lang="it-IT" dirty="0"/>
          </a:p>
          <a:p>
            <a:pPr lvl="2"/>
            <a:r>
              <a:rPr lang="it-IT" sz="1800" dirty="0">
                <a:ea typeface="+mn-lt"/>
                <a:cs typeface="+mn-lt"/>
              </a:rPr>
              <a:t>Aggiunta e rimozione di elementi.</a:t>
            </a:r>
            <a:endParaRPr lang="it-IT" dirty="0"/>
          </a:p>
          <a:p>
            <a:pPr lvl="1"/>
            <a:r>
              <a:rPr lang="it-IT" sz="1800" b="1" dirty="0"/>
              <a:t>Sets</a:t>
            </a:r>
            <a:r>
              <a:rPr lang="it-IT" sz="1800" dirty="0"/>
              <a:t>:</a:t>
            </a:r>
            <a:endParaRPr lang="it-IT" sz="1800" dirty="0">
              <a:solidFill>
                <a:srgbClr val="000000"/>
              </a:solidFill>
            </a:endParaRPr>
          </a:p>
          <a:p>
            <a:pPr lvl="2"/>
            <a:r>
              <a:rPr lang="it-IT" sz="1800" dirty="0"/>
              <a:t>Simile alle liste (no duplicati)</a:t>
            </a:r>
            <a:endParaRPr lang="it-IT" sz="1800" dirty="0">
              <a:solidFill>
                <a:srgbClr val="000000"/>
              </a:solidFill>
            </a:endParaRPr>
          </a:p>
          <a:p>
            <a:pPr lvl="2"/>
            <a:r>
              <a:rPr lang="it-IT" sz="1800" dirty="0"/>
              <a:t>Insieme non ordinato di elementi</a:t>
            </a:r>
          </a:p>
          <a:p>
            <a:pPr lvl="1"/>
            <a:endParaRPr lang="it-IT" sz="1800" dirty="0"/>
          </a:p>
          <a:p>
            <a:pPr lvl="2"/>
            <a:endParaRPr lang="it-IT" dirty="0"/>
          </a:p>
          <a:p>
            <a:endParaRPr lang="it-IT" b="1" dirty="0"/>
          </a:p>
          <a:p>
            <a:endParaRPr lang="it-IT" dirty="0"/>
          </a:p>
        </p:txBody>
      </p:sp>
    </p:spTree>
    <p:extLst>
      <p:ext uri="{BB962C8B-B14F-4D97-AF65-F5344CB8AC3E}">
        <p14:creationId xmlns:p14="http://schemas.microsoft.com/office/powerpoint/2010/main" val="15646043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36</Slides>
  <Notes>0</Notes>
  <HiddenSlides>0</HiddenSlides>
  <MMClips>0</MMClips>
  <ScaleCrop>false</ScaleCrop>
  <HeadingPairs>
    <vt:vector size="4" baseType="variant">
      <vt:variant>
        <vt:lpstr>Tema</vt:lpstr>
      </vt:variant>
      <vt:variant>
        <vt:i4>1</vt:i4>
      </vt:variant>
      <vt:variant>
        <vt:lpstr>Titoli diapositive</vt:lpstr>
      </vt:variant>
      <vt:variant>
        <vt:i4>36</vt:i4>
      </vt:variant>
    </vt:vector>
  </HeadingPairs>
  <TitlesOfParts>
    <vt:vector size="37" baseType="lpstr">
      <vt:lpstr>Facet</vt:lpstr>
      <vt:lpstr>Corso di</vt:lpstr>
      <vt:lpstr>Modulo 1: Introduzione a Python </vt:lpstr>
      <vt:lpstr>Modulo 1: Introduzione a Python </vt:lpstr>
      <vt:lpstr>Modulo 1: Introduzione a Python </vt:lpstr>
      <vt:lpstr>Modulo 2: Sintassi di base </vt:lpstr>
      <vt:lpstr>Modulo 2: Sintassi di base </vt:lpstr>
      <vt:lpstr>Modulo 2: Sintassi di base </vt:lpstr>
      <vt:lpstr>Modulo 2: Sintassi di base </vt:lpstr>
      <vt:lpstr>Modulo 2: Sintassi di base </vt:lpstr>
      <vt:lpstr>Modulo 2: Sintassi di base </vt:lpstr>
      <vt:lpstr>Modulo 3: Funzioni e gestione degli errori </vt:lpstr>
      <vt:lpstr>Modulo 3: Funzioni e gestione degli errori </vt:lpstr>
      <vt:lpstr>Modulo 3: Funzioni e gestione degli errori </vt:lpstr>
      <vt:lpstr>Modulo 3: Funzioni e gestione degli errori </vt:lpstr>
      <vt:lpstr>Modulo 3: Funzioni e gestione degli errori </vt:lpstr>
      <vt:lpstr>Modulo 4: Programmazione ad oggetti (OOP) </vt:lpstr>
      <vt:lpstr>Modulo 4: Programmazione ad oggetti (OOP) </vt:lpstr>
      <vt:lpstr>Modulo 4: Programmazione ad oggetti (OOP) </vt:lpstr>
      <vt:lpstr>Modulo 4: Programmazione ad oggetti (OOP)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5: Manipolazione dei dati con librerie comuni  </vt:lpstr>
      <vt:lpstr>Modulo 6: File, database e Web </vt:lpstr>
      <vt:lpstr>Modulo 6: File, database e Web  </vt:lpstr>
      <vt:lpstr>Modulo 6: File, database e Web  </vt:lpstr>
      <vt:lpstr>Modulo 7: Esercitazioni pratiche e progetti finali </vt:lpstr>
      <vt:lpstr>Modulo 7: Esercitazioni pratiche e progetti finali </vt:lpstr>
      <vt:lpstr>print('FINE CORSO')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507</cp:revision>
  <dcterms:created xsi:type="dcterms:W3CDTF">2024-09-13T08:48:44Z</dcterms:created>
  <dcterms:modified xsi:type="dcterms:W3CDTF">2024-09-24T10:28:17Z</dcterms:modified>
</cp:coreProperties>
</file>