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70"/>
  </p:normalViewPr>
  <p:slideViewPr>
    <p:cSldViewPr snapToGrid="0">
      <p:cViewPr varScale="1">
        <p:scale>
          <a:sx n="123" d="100"/>
          <a:sy n="123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19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7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81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37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52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8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31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33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57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32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46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CCB74C2-F26A-0A49-9C50-211BD0AFD407}" type="datetimeFigureOut">
              <a:rPr lang="it-IT" smtClean="0"/>
              <a:t>16/02/23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DAE3E6-B1DA-2A42-A1F0-76C01A86A01C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118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62E7B24-8CF2-5368-58B1-196F3EC70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pPr algn="l"/>
            <a:r>
              <a:rPr lang="it-IT" sz="3700" b="1" dirty="0"/>
              <a:t>Analisi dei tempi di risposta di un centro vaccinale per l’inoculazione del vaccino antinfluenzale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93EAC832-6E9B-43E0-F375-9E7642FBA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200" b="1" dirty="0"/>
              <a:t>Open Day 17 dicembre 2022</a:t>
            </a:r>
          </a:p>
        </p:txBody>
      </p:sp>
    </p:spTree>
    <p:extLst>
      <p:ext uri="{BB962C8B-B14F-4D97-AF65-F5344CB8AC3E}">
        <p14:creationId xmlns:p14="http://schemas.microsoft.com/office/powerpoint/2010/main" val="45301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849EA-D39D-67C1-30C5-0A16BF0D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ad orizzonte finito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DBEAB2-3A99-6173-F556-D1146A59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Utilizzata per l’analisi dello stato transiente </a:t>
            </a:r>
          </a:p>
          <a:p>
            <a:r>
              <a:rPr lang="it-IT" sz="1800" dirty="0"/>
              <a:t>Tecnica </a:t>
            </a:r>
            <a:r>
              <a:rPr lang="it-IT" sz="1800" i="1" dirty="0"/>
              <a:t>replication</a:t>
            </a:r>
            <a:r>
              <a:rPr lang="it-IT" sz="1800" dirty="0"/>
              <a:t> in particolare 64 repliche da cui sono state ottenute le statistiche mediate</a:t>
            </a:r>
          </a:p>
          <a:p>
            <a:r>
              <a:rPr lang="it-IT" sz="1800" dirty="0"/>
              <a:t>Ogni replica è indipendente, tale indipendenza viene garantita evitando la sovrapposizione effettuando una sola chiamata alla funzione </a:t>
            </a:r>
            <a:r>
              <a:rPr lang="it-IT" sz="1800" dirty="0" err="1"/>
              <a:t>PlantSeeds</a:t>
            </a:r>
            <a:r>
              <a:rPr lang="it-IT" sz="1800" dirty="0"/>
              <a:t>() fuori dal ciclo. </a:t>
            </a:r>
          </a:p>
          <a:p>
            <a:r>
              <a:rPr lang="it-IT" sz="1800" dirty="0"/>
              <a:t>Il tempo massimo di simulazione è 300 minuti (5 ore) ovvero il tempo di reale apertura del centro vaccinale 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EE6C9DF-4A53-2BC0-0B3D-FF25B81E2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8" r="16606" b="30892"/>
          <a:stretch/>
        </p:blipFill>
        <p:spPr>
          <a:xfrm>
            <a:off x="4386470" y="5069615"/>
            <a:ext cx="3604884" cy="11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6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FA15E-8983-F1FE-2754-9F2A6386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ad orizzonte infinito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EF674-B116-FA16-86FB-E1D19B05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2689650"/>
            <a:ext cx="11029615" cy="1975868"/>
          </a:xfrm>
        </p:spPr>
        <p:txBody>
          <a:bodyPr>
            <a:normAutofit fontScale="92500" lnSpcReduction="10000"/>
          </a:bodyPr>
          <a:lstStyle/>
          <a:p>
            <a:r>
              <a:rPr lang="it-IT" sz="1900" dirty="0"/>
              <a:t>Il sistema viene simulato per un tempo superiore al tempo reale e il sistema viene assunto statico</a:t>
            </a:r>
          </a:p>
          <a:p>
            <a:r>
              <a:rPr lang="it-IT" sz="1900" dirty="0"/>
              <a:t>Metodo delle </a:t>
            </a:r>
            <a:r>
              <a:rPr lang="it-IT" sz="1900" b="1" dirty="0"/>
              <a:t>Batch Means</a:t>
            </a:r>
            <a:r>
              <a:rPr lang="it-IT" sz="1900" dirty="0"/>
              <a:t>:</a:t>
            </a:r>
          </a:p>
          <a:p>
            <a:pPr marL="0" indent="0">
              <a:buNone/>
            </a:pPr>
            <a:endParaRPr lang="it-IT" sz="1900" dirty="0"/>
          </a:p>
          <a:p>
            <a:pPr lvl="1"/>
            <a:r>
              <a:rPr lang="it-IT" sz="1900" b="1" dirty="0"/>
              <a:t>K = 128</a:t>
            </a:r>
          </a:p>
          <a:p>
            <a:pPr lvl="1"/>
            <a:r>
              <a:rPr lang="it-IT" sz="1900" b="1" dirty="0"/>
              <a:t>B = 2048</a:t>
            </a:r>
          </a:p>
          <a:p>
            <a:pPr marL="324000" lvl="1" indent="0">
              <a:buNone/>
            </a:pPr>
            <a:endParaRPr lang="it-IT" sz="1900" b="1" dirty="0"/>
          </a:p>
          <a:p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18F7A4B-96BD-F07D-27A9-A6C11EF39E6D}"/>
              </a:ext>
            </a:extLst>
          </p:cNvPr>
          <p:cNvSpPr txBox="1">
            <a:spLocks/>
          </p:cNvSpPr>
          <p:nvPr/>
        </p:nvSpPr>
        <p:spPr>
          <a:xfrm>
            <a:off x="581191" y="4759037"/>
            <a:ext cx="11029615" cy="197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Utilizzata per la fase di Verifica</a:t>
            </a:r>
          </a:p>
          <a:p>
            <a:r>
              <a:rPr lang="it-IT" dirty="0"/>
              <a:t>Utilizzata per la Validazione</a:t>
            </a:r>
          </a:p>
          <a:p>
            <a:r>
              <a:rPr lang="it-IT" dirty="0"/>
              <a:t>Utilizzata per la progettazione degli esperimento e l’ottenimento della configurazione ottima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it-IT" sz="19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it-IT" sz="19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1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9CDA9-F15C-32BA-693B-26E85CA0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orizzonte infinito (2)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7534022-0495-3824-F308-A604A7971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26142"/>
            <a:ext cx="4767089" cy="233776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5C1FDB-5E17-B690-EF0B-44C5B082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119" y="1943429"/>
            <a:ext cx="5026747" cy="24651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0D11C6F-A9F3-DB4B-EE49-9B94FFB85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78" y="4310892"/>
            <a:ext cx="4866204" cy="23863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FE6AB03-AEFE-DA94-C48E-2D21DA5C6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573" y="4408530"/>
            <a:ext cx="4866204" cy="23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8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BF746-5898-AE8E-01CE-00B26215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orizzonte infinito (3)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9C103C-BD1A-3E40-5CB8-88C71D750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/>
          <a:stretch/>
        </p:blipFill>
        <p:spPr>
          <a:xfrm>
            <a:off x="318051" y="2632190"/>
            <a:ext cx="5622891" cy="28155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A02571A-D358-64C3-2AE0-C619F1B4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9383"/>
            <a:ext cx="5874693" cy="29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6DA360-0D84-EF32-64C2-5E7CAFDE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35814-6CCE-D492-715B-8C538B3B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3429000"/>
            <a:ext cx="11029615" cy="2079777"/>
          </a:xfrm>
        </p:spPr>
        <p:txBody>
          <a:bodyPr>
            <a:normAutofit/>
          </a:bodyPr>
          <a:lstStyle/>
          <a:p>
            <a:r>
              <a:rPr lang="it-IT" dirty="0"/>
              <a:t>La fase di verifica si articola di 3 passi:</a:t>
            </a:r>
          </a:p>
          <a:p>
            <a:pPr lvl="1"/>
            <a:r>
              <a:rPr lang="it-IT" sz="1800" dirty="0"/>
              <a:t>Confronto delle statistiche ottenute con l’analisi teorica e con la simulazione ad orizzonte infinito</a:t>
            </a:r>
          </a:p>
          <a:p>
            <a:pPr lvl="1"/>
            <a:r>
              <a:rPr lang="it-IT" sz="1800" dirty="0"/>
              <a:t>Valutazione della consistenza delle statistiche di output job-</a:t>
            </a:r>
            <a:r>
              <a:rPr lang="it-IT" sz="1800" dirty="0" err="1"/>
              <a:t>averaged</a:t>
            </a:r>
            <a:r>
              <a:rPr lang="it-IT" sz="1800" dirty="0"/>
              <a:t> e time-</a:t>
            </a:r>
            <a:r>
              <a:rPr lang="it-IT" sz="1800" dirty="0" err="1"/>
              <a:t>averaged</a:t>
            </a:r>
            <a:endParaRPr lang="it-IT" sz="18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A72A6B8-ED9B-610C-70B9-DC31C478FDEA}"/>
              </a:ext>
            </a:extLst>
          </p:cNvPr>
          <p:cNvSpPr txBox="1">
            <a:spLocks/>
          </p:cNvSpPr>
          <p:nvPr/>
        </p:nvSpPr>
        <p:spPr>
          <a:xfrm>
            <a:off x="581191" y="1927991"/>
            <a:ext cx="11029615" cy="207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verifica permette di valutare la correttezza del simulatore</a:t>
            </a:r>
          </a:p>
        </p:txBody>
      </p:sp>
    </p:spTree>
    <p:extLst>
      <p:ext uri="{BB962C8B-B14F-4D97-AF65-F5344CB8AC3E}">
        <p14:creationId xmlns:p14="http://schemas.microsoft.com/office/powerpoint/2010/main" val="111457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71D075-6CE4-4EC0-3B87-ED1051BE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 accettazione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AD189A-0791-4A20-58E1-2B24A9C2B5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3627" y="3441425"/>
            <a:ext cx="1817452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ANALISI</a:t>
            </a:r>
          </a:p>
          <a:p>
            <a:endParaRPr lang="it-IT" sz="24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4A56CC-7ABB-1C33-0B4A-C39B39100CB8}"/>
              </a:ext>
            </a:extLst>
          </p:cNvPr>
          <p:cNvSpPr txBox="1"/>
          <p:nvPr/>
        </p:nvSpPr>
        <p:spPr>
          <a:xfrm>
            <a:off x="2744815" y="2870499"/>
            <a:ext cx="3742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2"/>
                </a:solidFill>
                <a:effectLst/>
                <a:latin typeface="CMMI12"/>
              </a:rPr>
              <a:t>λ </a:t>
            </a:r>
            <a:r>
              <a:rPr lang="it-IT" dirty="0">
                <a:solidFill>
                  <a:schemeClr val="tx2"/>
                </a:solidFill>
                <a:effectLst/>
                <a:latin typeface="CMMI12"/>
              </a:rPr>
              <a:t>= </a:t>
            </a:r>
            <a:r>
              <a:rPr lang="it-IT" dirty="0">
                <a:solidFill>
                  <a:schemeClr val="tx2"/>
                </a:solidFill>
                <a:effectLst/>
                <a:latin typeface="CMR12"/>
              </a:rPr>
              <a:t>0.456000 job/min</a:t>
            </a:r>
            <a:endParaRPr lang="el-GR" dirty="0">
              <a:solidFill>
                <a:schemeClr val="tx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E(</a:t>
            </a:r>
            <a:r>
              <a:rPr lang="it-IT" b="1" dirty="0" err="1">
                <a:solidFill>
                  <a:schemeClr val="tx2"/>
                </a:solidFill>
              </a:rPr>
              <a:t>s</a:t>
            </a:r>
            <a:r>
              <a:rPr lang="it-IT" b="1" dirty="0">
                <a:solidFill>
                  <a:schemeClr val="tx2"/>
                </a:solidFill>
              </a:rPr>
              <a:t>) </a:t>
            </a:r>
            <a:r>
              <a:rPr lang="it-IT" dirty="0">
                <a:solidFill>
                  <a:schemeClr val="tx2"/>
                </a:solidFill>
              </a:rPr>
              <a:t>= 1.941748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tx2"/>
                </a:solidFill>
                <a:effectLst/>
                <a:latin typeface="CMMI12"/>
              </a:rPr>
              <a:t>ρ</a:t>
            </a:r>
            <a:r>
              <a:rPr lang="el-GR" dirty="0">
                <a:solidFill>
                  <a:schemeClr val="tx2"/>
                </a:solidFill>
                <a:effectLst/>
                <a:latin typeface="CMMI12"/>
              </a:rPr>
              <a:t> </a:t>
            </a:r>
            <a:r>
              <a:rPr lang="it-IT" dirty="0">
                <a:solidFill>
                  <a:schemeClr val="tx2"/>
                </a:solidFill>
                <a:effectLst/>
                <a:latin typeface="CMMI12"/>
              </a:rPr>
              <a:t>= 0.885437</a:t>
            </a:r>
            <a:endParaRPr lang="el-GR" dirty="0">
              <a:solidFill>
                <a:schemeClr val="tx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E(T</a:t>
            </a:r>
            <a:r>
              <a:rPr lang="it-IT" b="1" baseline="-25000" dirty="0">
                <a:solidFill>
                  <a:schemeClr val="tx2"/>
                </a:solidFill>
              </a:rPr>
              <a:t>Q</a:t>
            </a:r>
            <a:r>
              <a:rPr lang="it-IT" b="1" dirty="0">
                <a:solidFill>
                  <a:schemeClr val="tx2"/>
                </a:solidFill>
              </a:rPr>
              <a:t>) </a:t>
            </a:r>
            <a:r>
              <a:rPr lang="it-IT" dirty="0">
                <a:solidFill>
                  <a:schemeClr val="tx2"/>
                </a:solidFill>
              </a:rPr>
              <a:t>= 15.007405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E(T</a:t>
            </a:r>
            <a:r>
              <a:rPr lang="it-IT" b="1" baseline="-25000" dirty="0">
                <a:solidFill>
                  <a:schemeClr val="tx2"/>
                </a:solidFill>
              </a:rPr>
              <a:t>S</a:t>
            </a:r>
            <a:r>
              <a:rPr lang="it-IT" b="1" dirty="0">
                <a:solidFill>
                  <a:schemeClr val="tx2"/>
                </a:solidFill>
              </a:rPr>
              <a:t>) </a:t>
            </a:r>
            <a:r>
              <a:rPr lang="it-IT" dirty="0">
                <a:solidFill>
                  <a:schemeClr val="tx2"/>
                </a:solidFill>
              </a:rPr>
              <a:t>= 16.949153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E(</a:t>
            </a:r>
            <a:r>
              <a:rPr lang="it-IT" b="1" dirty="0" err="1">
                <a:solidFill>
                  <a:schemeClr val="tx2"/>
                </a:solidFill>
              </a:rPr>
              <a:t>N</a:t>
            </a:r>
            <a:r>
              <a:rPr lang="it-IT" b="1" dirty="0">
                <a:solidFill>
                  <a:schemeClr val="tx2"/>
                </a:solidFill>
              </a:rPr>
              <a:t>) </a:t>
            </a:r>
            <a:r>
              <a:rPr lang="it-IT" dirty="0">
                <a:solidFill>
                  <a:schemeClr val="tx2"/>
                </a:solidFill>
              </a:rPr>
              <a:t>= 7.728813 job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E(N</a:t>
            </a:r>
            <a:r>
              <a:rPr lang="it-IT" b="1" baseline="-25000" dirty="0">
                <a:solidFill>
                  <a:schemeClr val="tx2"/>
                </a:solidFill>
              </a:rPr>
              <a:t>Q</a:t>
            </a:r>
            <a:r>
              <a:rPr lang="it-IT" b="1" dirty="0">
                <a:solidFill>
                  <a:schemeClr val="tx2"/>
                </a:solidFill>
              </a:rPr>
              <a:t>) </a:t>
            </a:r>
            <a:r>
              <a:rPr lang="it-IT" dirty="0">
                <a:solidFill>
                  <a:schemeClr val="tx2"/>
                </a:solidFill>
              </a:rPr>
              <a:t>= 6.843376 job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52EA500-6D77-EDCE-9838-C0F677FD64C8}"/>
              </a:ext>
            </a:extLst>
          </p:cNvPr>
          <p:cNvSpPr/>
          <p:nvPr/>
        </p:nvSpPr>
        <p:spPr>
          <a:xfrm>
            <a:off x="2504256" y="2442004"/>
            <a:ext cx="3048316" cy="2867750"/>
          </a:xfrm>
          <a:prstGeom prst="roundRect">
            <a:avLst/>
          </a:prstGeom>
          <a:noFill/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5E4403A-EF9B-7E70-9287-881E6713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948" y="2317628"/>
            <a:ext cx="5020900" cy="33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716731-D2BE-6166-873E-A7707026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anamnesi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1043F0-291E-607F-76F1-F332E0505E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67242" y="3574909"/>
            <a:ext cx="1514406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ANALISI</a:t>
            </a:r>
          </a:p>
          <a:p>
            <a:endParaRPr lang="it-IT" sz="24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AB426-D7A1-9871-EFCA-07F0663BC12D}"/>
              </a:ext>
            </a:extLst>
          </p:cNvPr>
          <p:cNvSpPr txBox="1"/>
          <p:nvPr/>
        </p:nvSpPr>
        <p:spPr>
          <a:xfrm>
            <a:off x="2975362" y="3003984"/>
            <a:ext cx="37420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2"/>
                </a:solidFill>
                <a:effectLst/>
                <a:latin typeface="CMMI12"/>
              </a:rPr>
              <a:t>λ </a:t>
            </a:r>
            <a:r>
              <a:rPr lang="it-IT" sz="2000" dirty="0">
                <a:solidFill>
                  <a:schemeClr val="tx2"/>
                </a:solidFill>
                <a:effectLst/>
                <a:latin typeface="CMMI12"/>
              </a:rPr>
              <a:t>= </a:t>
            </a:r>
            <a:r>
              <a:rPr lang="it-IT" sz="2000" dirty="0">
                <a:solidFill>
                  <a:schemeClr val="tx2"/>
                </a:solidFill>
                <a:effectLst/>
                <a:latin typeface="CMR12"/>
              </a:rPr>
              <a:t>0.456000 job/min</a:t>
            </a:r>
            <a:endParaRPr lang="el-GR" sz="2000" dirty="0">
              <a:solidFill>
                <a:schemeClr val="tx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/>
                </a:solidFill>
              </a:rPr>
              <a:t>E(</a:t>
            </a:r>
            <a:r>
              <a:rPr lang="it-IT" sz="2000" b="1" dirty="0" err="1">
                <a:solidFill>
                  <a:schemeClr val="tx2"/>
                </a:solidFill>
              </a:rPr>
              <a:t>s</a:t>
            </a:r>
            <a:r>
              <a:rPr lang="it-IT" sz="2000" b="1" dirty="0">
                <a:solidFill>
                  <a:schemeClr val="tx2"/>
                </a:solidFill>
              </a:rPr>
              <a:t>) </a:t>
            </a:r>
            <a:r>
              <a:rPr lang="it-IT" sz="2000" dirty="0">
                <a:solidFill>
                  <a:schemeClr val="tx2"/>
                </a:solidFill>
              </a:rPr>
              <a:t>= 1.666667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>
                <a:solidFill>
                  <a:schemeClr val="tx2"/>
                </a:solidFill>
                <a:effectLst/>
                <a:latin typeface="CMMI12"/>
              </a:rPr>
              <a:t>ρ</a:t>
            </a:r>
            <a:r>
              <a:rPr lang="el-GR" sz="2000" dirty="0">
                <a:solidFill>
                  <a:schemeClr val="tx2"/>
                </a:solidFill>
                <a:effectLst/>
                <a:latin typeface="CMMI12"/>
              </a:rPr>
              <a:t> </a:t>
            </a:r>
            <a:r>
              <a:rPr lang="it-IT" sz="2000" dirty="0">
                <a:solidFill>
                  <a:schemeClr val="tx2"/>
                </a:solidFill>
                <a:effectLst/>
                <a:latin typeface="CMMI12"/>
              </a:rPr>
              <a:t>= 0.760000</a:t>
            </a:r>
            <a:endParaRPr lang="el-GR" sz="2000" dirty="0">
              <a:solidFill>
                <a:schemeClr val="tx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/>
                </a:solidFill>
              </a:rPr>
              <a:t>E(T</a:t>
            </a:r>
            <a:r>
              <a:rPr lang="it-IT" sz="2000" b="1" baseline="-25000" dirty="0">
                <a:solidFill>
                  <a:schemeClr val="tx2"/>
                </a:solidFill>
              </a:rPr>
              <a:t>Q</a:t>
            </a:r>
            <a:r>
              <a:rPr lang="it-IT" sz="2000" b="1" dirty="0">
                <a:solidFill>
                  <a:schemeClr val="tx2"/>
                </a:solidFill>
              </a:rPr>
              <a:t>) </a:t>
            </a:r>
            <a:r>
              <a:rPr lang="it-IT" sz="2000" dirty="0">
                <a:solidFill>
                  <a:schemeClr val="tx2"/>
                </a:solidFill>
              </a:rPr>
              <a:t>= 4.558081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/>
                </a:solidFill>
              </a:rPr>
              <a:t>E(T</a:t>
            </a:r>
            <a:r>
              <a:rPr lang="it-IT" sz="2000" b="1" baseline="-25000" dirty="0">
                <a:solidFill>
                  <a:schemeClr val="tx2"/>
                </a:solidFill>
              </a:rPr>
              <a:t>S</a:t>
            </a:r>
            <a:r>
              <a:rPr lang="it-IT" sz="2000" b="1" dirty="0">
                <a:solidFill>
                  <a:schemeClr val="tx2"/>
                </a:solidFill>
              </a:rPr>
              <a:t>) </a:t>
            </a:r>
            <a:r>
              <a:rPr lang="it-IT" sz="2000" dirty="0">
                <a:solidFill>
                  <a:schemeClr val="tx2"/>
                </a:solidFill>
              </a:rPr>
              <a:t>= 7.891414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/>
                </a:solidFill>
              </a:rPr>
              <a:t>E(</a:t>
            </a:r>
            <a:r>
              <a:rPr lang="it-IT" sz="2000" b="1" dirty="0" err="1">
                <a:solidFill>
                  <a:schemeClr val="tx2"/>
                </a:solidFill>
              </a:rPr>
              <a:t>N</a:t>
            </a:r>
            <a:r>
              <a:rPr lang="it-IT" sz="2000" b="1" dirty="0">
                <a:solidFill>
                  <a:schemeClr val="tx2"/>
                </a:solidFill>
              </a:rPr>
              <a:t>) </a:t>
            </a:r>
            <a:r>
              <a:rPr lang="it-IT" sz="2000" dirty="0">
                <a:solidFill>
                  <a:schemeClr val="tx2"/>
                </a:solidFill>
              </a:rPr>
              <a:t>= 3.598484 job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/>
                </a:solidFill>
              </a:rPr>
              <a:t>E(N</a:t>
            </a:r>
            <a:r>
              <a:rPr lang="it-IT" sz="2000" b="1" baseline="-25000" dirty="0">
                <a:solidFill>
                  <a:schemeClr val="tx2"/>
                </a:solidFill>
              </a:rPr>
              <a:t>Q</a:t>
            </a:r>
            <a:r>
              <a:rPr lang="it-IT" sz="2000" b="1" dirty="0">
                <a:solidFill>
                  <a:schemeClr val="tx2"/>
                </a:solidFill>
              </a:rPr>
              <a:t>) </a:t>
            </a:r>
            <a:r>
              <a:rPr lang="it-IT" sz="2000" dirty="0">
                <a:solidFill>
                  <a:schemeClr val="tx2"/>
                </a:solidFill>
              </a:rPr>
              <a:t>= 2.078484 job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2DD067-F359-2D82-7777-440863993FB2}"/>
              </a:ext>
            </a:extLst>
          </p:cNvPr>
          <p:cNvSpPr/>
          <p:nvPr/>
        </p:nvSpPr>
        <p:spPr>
          <a:xfrm>
            <a:off x="2821528" y="2799788"/>
            <a:ext cx="3274471" cy="2780130"/>
          </a:xfrm>
          <a:prstGeom prst="roundRect">
            <a:avLst/>
          </a:prstGeom>
          <a:noFill/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E8E60EA-C9E5-43CE-1282-48B79B79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99" y="2489629"/>
            <a:ext cx="4833750" cy="32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DD1ED-ADB9-8ECE-6FD9-70383E44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inoculazione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CC6501-57B2-4E41-A02C-DE255565C3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ANALISI</a:t>
            </a:r>
          </a:p>
          <a:p>
            <a:endParaRPr lang="it-IT" sz="24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F7D165-6372-7529-0418-F575B5D3E8F4}"/>
              </a:ext>
            </a:extLst>
          </p:cNvPr>
          <p:cNvSpPr txBox="1"/>
          <p:nvPr/>
        </p:nvSpPr>
        <p:spPr>
          <a:xfrm>
            <a:off x="2527606" y="2795408"/>
            <a:ext cx="3742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2"/>
                </a:solidFill>
                <a:effectLst/>
                <a:latin typeface="CMMI12"/>
              </a:rPr>
              <a:t>λ </a:t>
            </a:r>
            <a:r>
              <a:rPr lang="it-IT" dirty="0">
                <a:solidFill>
                  <a:schemeClr val="tx2"/>
                </a:solidFill>
                <a:effectLst/>
                <a:latin typeface="CMMI12"/>
              </a:rPr>
              <a:t>= </a:t>
            </a:r>
            <a:r>
              <a:rPr lang="it-IT" dirty="0">
                <a:solidFill>
                  <a:schemeClr val="tx2"/>
                </a:solidFill>
                <a:effectLst/>
                <a:latin typeface="CMR12"/>
              </a:rPr>
              <a:t>0.356146 job/min</a:t>
            </a:r>
            <a:endParaRPr lang="el-GR" dirty="0">
              <a:solidFill>
                <a:schemeClr val="tx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E(</a:t>
            </a:r>
            <a:r>
              <a:rPr lang="it-IT" b="1" dirty="0" err="1">
                <a:solidFill>
                  <a:schemeClr val="tx2"/>
                </a:solidFill>
              </a:rPr>
              <a:t>s</a:t>
            </a:r>
            <a:r>
              <a:rPr lang="it-IT" b="1" dirty="0">
                <a:solidFill>
                  <a:schemeClr val="tx2"/>
                </a:solidFill>
              </a:rPr>
              <a:t>) </a:t>
            </a:r>
            <a:r>
              <a:rPr lang="it-IT" dirty="0">
                <a:solidFill>
                  <a:schemeClr val="tx2"/>
                </a:solidFill>
              </a:rPr>
              <a:t>= 2.008032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tx2"/>
                </a:solidFill>
                <a:effectLst/>
                <a:latin typeface="CMMI12"/>
              </a:rPr>
              <a:t>ρ</a:t>
            </a:r>
            <a:r>
              <a:rPr lang="el-GR" dirty="0">
                <a:solidFill>
                  <a:schemeClr val="tx2"/>
                </a:solidFill>
                <a:effectLst/>
                <a:latin typeface="CMMI12"/>
              </a:rPr>
              <a:t> </a:t>
            </a:r>
            <a:r>
              <a:rPr lang="it-IT" dirty="0">
                <a:solidFill>
                  <a:schemeClr val="tx2"/>
                </a:solidFill>
                <a:effectLst/>
                <a:latin typeface="CMMI12"/>
              </a:rPr>
              <a:t>= 0.715153</a:t>
            </a:r>
            <a:endParaRPr lang="el-GR" dirty="0">
              <a:solidFill>
                <a:schemeClr val="tx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E(T</a:t>
            </a:r>
            <a:r>
              <a:rPr lang="it-IT" b="1" baseline="-25000" dirty="0">
                <a:solidFill>
                  <a:schemeClr val="tx2"/>
                </a:solidFill>
              </a:rPr>
              <a:t>Q</a:t>
            </a:r>
            <a:r>
              <a:rPr lang="it-IT" b="1" dirty="0">
                <a:solidFill>
                  <a:schemeClr val="tx2"/>
                </a:solidFill>
              </a:rPr>
              <a:t>) </a:t>
            </a:r>
            <a:r>
              <a:rPr lang="it-IT" dirty="0">
                <a:solidFill>
                  <a:schemeClr val="tx2"/>
                </a:solidFill>
              </a:rPr>
              <a:t>= 4.204199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E(T</a:t>
            </a:r>
            <a:r>
              <a:rPr lang="it-IT" b="1" baseline="-25000" dirty="0">
                <a:solidFill>
                  <a:schemeClr val="tx2"/>
                </a:solidFill>
              </a:rPr>
              <a:t>S</a:t>
            </a:r>
            <a:r>
              <a:rPr lang="it-IT" b="1" dirty="0">
                <a:solidFill>
                  <a:schemeClr val="tx2"/>
                </a:solidFill>
              </a:rPr>
              <a:t>) </a:t>
            </a:r>
            <a:r>
              <a:rPr lang="it-IT" dirty="0">
                <a:solidFill>
                  <a:schemeClr val="tx2"/>
                </a:solidFill>
              </a:rPr>
              <a:t>= 8.220263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E(</a:t>
            </a:r>
            <a:r>
              <a:rPr lang="it-IT" b="1" dirty="0" err="1">
                <a:solidFill>
                  <a:schemeClr val="tx2"/>
                </a:solidFill>
              </a:rPr>
              <a:t>N</a:t>
            </a:r>
            <a:r>
              <a:rPr lang="it-IT" b="1" dirty="0">
                <a:solidFill>
                  <a:schemeClr val="tx2"/>
                </a:solidFill>
              </a:rPr>
              <a:t>) </a:t>
            </a:r>
            <a:r>
              <a:rPr lang="it-IT" dirty="0">
                <a:solidFill>
                  <a:schemeClr val="tx2"/>
                </a:solidFill>
              </a:rPr>
              <a:t>= 2.927613 job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E(N</a:t>
            </a:r>
            <a:r>
              <a:rPr lang="it-IT" b="1" baseline="-25000" dirty="0">
                <a:solidFill>
                  <a:schemeClr val="tx2"/>
                </a:solidFill>
              </a:rPr>
              <a:t>Q</a:t>
            </a:r>
            <a:r>
              <a:rPr lang="it-IT" b="1" dirty="0">
                <a:solidFill>
                  <a:schemeClr val="tx2"/>
                </a:solidFill>
              </a:rPr>
              <a:t>) </a:t>
            </a:r>
            <a:r>
              <a:rPr lang="it-IT" dirty="0">
                <a:solidFill>
                  <a:schemeClr val="tx2"/>
                </a:solidFill>
              </a:rPr>
              <a:t>= 1.497308 job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8C95C47-C9D3-0530-ADF3-CC6B02079C09}"/>
              </a:ext>
            </a:extLst>
          </p:cNvPr>
          <p:cNvSpPr/>
          <p:nvPr/>
        </p:nvSpPr>
        <p:spPr>
          <a:xfrm>
            <a:off x="2230682" y="2507247"/>
            <a:ext cx="3286892" cy="2600040"/>
          </a:xfrm>
          <a:prstGeom prst="roundRect">
            <a:avLst/>
          </a:prstGeom>
          <a:noFill/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FE641E-BC19-797E-4B7A-7EA26DC0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643" y="2254110"/>
            <a:ext cx="4828876" cy="32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0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B1F19-EF11-2AE9-0AF0-E9510F04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inoculazione attenuato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C154D7-605C-5569-21F3-0EA45EEDF8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250" y="3429000"/>
            <a:ext cx="1704807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ANALISI</a:t>
            </a:r>
          </a:p>
          <a:p>
            <a:endParaRPr lang="it-IT" sz="24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F6A8D8-94B3-89DE-5A5B-0AA803F641A9}"/>
              </a:ext>
            </a:extLst>
          </p:cNvPr>
          <p:cNvSpPr txBox="1"/>
          <p:nvPr/>
        </p:nvSpPr>
        <p:spPr>
          <a:xfrm>
            <a:off x="2756206" y="2610352"/>
            <a:ext cx="37420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>
                <a:effectLst/>
                <a:latin typeface="CMMI12"/>
              </a:rPr>
              <a:t>λ </a:t>
            </a:r>
            <a:r>
              <a:rPr lang="it-IT" sz="2000" dirty="0">
                <a:effectLst/>
                <a:latin typeface="CMMI12"/>
              </a:rPr>
              <a:t>= </a:t>
            </a:r>
            <a:r>
              <a:rPr lang="it-IT" sz="2000" dirty="0">
                <a:effectLst/>
                <a:latin typeface="CMR12"/>
              </a:rPr>
              <a:t>0.099854 job/min</a:t>
            </a:r>
            <a:endParaRPr lang="el-GR" sz="20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E(</a:t>
            </a:r>
            <a:r>
              <a:rPr lang="it-IT" sz="2000" b="1" dirty="0" err="1"/>
              <a:t>s</a:t>
            </a:r>
            <a:r>
              <a:rPr lang="it-IT" sz="2000" b="1" dirty="0"/>
              <a:t>) </a:t>
            </a:r>
            <a:r>
              <a:rPr lang="it-IT" sz="2000" dirty="0"/>
              <a:t>= 1.388889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>
                <a:effectLst/>
                <a:latin typeface="CMMI12"/>
              </a:rPr>
              <a:t>ρ</a:t>
            </a:r>
            <a:r>
              <a:rPr lang="el-GR" sz="2000" dirty="0">
                <a:effectLst/>
                <a:latin typeface="CMMI12"/>
              </a:rPr>
              <a:t> </a:t>
            </a:r>
            <a:r>
              <a:rPr lang="it-IT" sz="2000" dirty="0">
                <a:effectLst/>
                <a:latin typeface="CMMI12"/>
              </a:rPr>
              <a:t>= 0.138686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E(T</a:t>
            </a:r>
            <a:r>
              <a:rPr lang="it-IT" sz="2000" b="1" baseline="-25000" dirty="0"/>
              <a:t>Q</a:t>
            </a:r>
            <a:r>
              <a:rPr lang="it-IT" sz="2000" b="1" dirty="0"/>
              <a:t>) </a:t>
            </a:r>
            <a:r>
              <a:rPr lang="it-IT" sz="2000" dirty="0"/>
              <a:t>= 0.054475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E(T</a:t>
            </a:r>
            <a:r>
              <a:rPr lang="it-IT" sz="2000" b="1" baseline="-25000" dirty="0"/>
              <a:t>S</a:t>
            </a:r>
            <a:r>
              <a:rPr lang="it-IT" sz="2000" b="1" dirty="0"/>
              <a:t>) </a:t>
            </a:r>
            <a:r>
              <a:rPr lang="it-IT" sz="2000" dirty="0"/>
              <a:t>= 2.832253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E(</a:t>
            </a:r>
            <a:r>
              <a:rPr lang="it-IT" sz="2000" b="1" dirty="0" err="1"/>
              <a:t>N</a:t>
            </a:r>
            <a:r>
              <a:rPr lang="it-IT" sz="2000" b="1" dirty="0"/>
              <a:t>) </a:t>
            </a:r>
            <a:r>
              <a:rPr lang="it-IT" sz="2000" dirty="0"/>
              <a:t>= 0.282811 job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E(N</a:t>
            </a:r>
            <a:r>
              <a:rPr lang="it-IT" sz="2000" b="1" baseline="-25000" dirty="0"/>
              <a:t>Q</a:t>
            </a:r>
            <a:r>
              <a:rPr lang="it-IT" sz="2000" b="1" dirty="0"/>
              <a:t>) </a:t>
            </a:r>
            <a:r>
              <a:rPr lang="it-IT" sz="2000" dirty="0"/>
              <a:t>= 0.00543954 job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74CF0E5-1A97-4AFF-EC23-CEB43A2F1CD1}"/>
              </a:ext>
            </a:extLst>
          </p:cNvPr>
          <p:cNvSpPr/>
          <p:nvPr/>
        </p:nvSpPr>
        <p:spPr>
          <a:xfrm>
            <a:off x="2428107" y="2478194"/>
            <a:ext cx="3667893" cy="2663851"/>
          </a:xfrm>
          <a:prstGeom prst="roundRect">
            <a:avLst/>
          </a:prstGeom>
          <a:noFill/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1F4A316-F1DF-E8B2-43EA-AE2D74A0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71" y="2274891"/>
            <a:ext cx="4728553" cy="3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CED8D-A76C-0AA2-CCF2-8DABD6C0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consistenze statistiche di 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55F41E-3CA4-CE90-7E09-AE793EDF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5320"/>
            <a:ext cx="11029615" cy="3678303"/>
          </a:xfrm>
        </p:spPr>
        <p:txBody>
          <a:bodyPr/>
          <a:lstStyle/>
          <a:p>
            <a:r>
              <a:rPr lang="it-IT" sz="1800" dirty="0"/>
              <a:t>Un’altra verifica affrontata riguarda la consistenza delle statistiche di output in particolare si è voluto verificare il rispetto di due specifiche uguaglianze entrambe verificate per i dati precedentemente mostrati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28F78B-40DE-D219-3CC4-44E6C92D6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78" t="30949" r="678" b="19362"/>
          <a:stretch/>
        </p:blipFill>
        <p:spPr>
          <a:xfrm>
            <a:off x="4386264" y="5563639"/>
            <a:ext cx="2759574" cy="756957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A012510-5252-9466-8E1E-E399A8B14BED}"/>
              </a:ext>
            </a:extLst>
          </p:cNvPr>
          <p:cNvSpPr/>
          <p:nvPr/>
        </p:nvSpPr>
        <p:spPr>
          <a:xfrm>
            <a:off x="4639260" y="4181284"/>
            <a:ext cx="2285954" cy="237974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3F845E9-4879-FAC9-89E4-BDDB2D43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9" t="19466" r="14426" b="31808"/>
          <a:stretch/>
        </p:blipFill>
        <p:spPr>
          <a:xfrm>
            <a:off x="4871530" y="4411300"/>
            <a:ext cx="1789043" cy="7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5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37921-342F-C4B6-FD1F-6195F5B9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7BB009-8000-F31B-F2C8-88D1C363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Viene preso in esame un centro vaccinale per l’inoculazione del vaccino antinfluenzale in particolare si fa riferimento al giorno 17 dicembre 2022 data in cui la regione </a:t>
            </a:r>
            <a:r>
              <a:rPr lang="it-IT" dirty="0" err="1"/>
              <a:t>lazio</a:t>
            </a:r>
            <a:r>
              <a:rPr lang="it-IT" dirty="0"/>
              <a:t> in </a:t>
            </a:r>
            <a:r>
              <a:rPr lang="it-IT" dirty="0" err="1"/>
              <a:t>collabolazione</a:t>
            </a:r>
            <a:r>
              <a:rPr lang="it-IT" dirty="0"/>
              <a:t> con la provincia di Frosinone ha organizzato una giornata di </a:t>
            </a:r>
            <a:r>
              <a:rPr lang="it-IT" dirty="0" err="1"/>
              <a:t>OpenDay</a:t>
            </a:r>
            <a:endParaRPr lang="it-IT" dirty="0"/>
          </a:p>
          <a:p>
            <a:r>
              <a:rPr lang="it-IT" dirty="0"/>
              <a:t>Il centro vaccinale garantisce la vaccinazione dalle ore 8.30 alle ore 13.30 senza preventiva prenotazione</a:t>
            </a:r>
          </a:p>
          <a:p>
            <a:r>
              <a:rPr lang="it-IT" dirty="0"/>
              <a:t>Vengono messi a disposizione due tipologie di vaccino: vaccino iniettabile e vaccino vivo attenuato somministrato tramite spray nasale e solo a pazienti di età compresa tra i 2 ed i 18 anni</a:t>
            </a:r>
          </a:p>
        </p:txBody>
      </p:sp>
    </p:spTree>
    <p:extLst>
      <p:ext uri="{BB962C8B-B14F-4D97-AF65-F5344CB8AC3E}">
        <p14:creationId xmlns:p14="http://schemas.microsoft.com/office/powerpoint/2010/main" val="44572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16C5C-01DB-714D-C0BF-FA2061B3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Prova </a:t>
            </a:r>
            <a:r>
              <a:rPr lang="it-IT" dirty="0" err="1"/>
              <a:t>stazionarieta’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F41A9A-0657-9563-A678-14C486A82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863" y="2730499"/>
            <a:ext cx="2514053" cy="875145"/>
          </a:xfrm>
          <a:prstGeom prst="rect">
            <a:avLst/>
          </a:prstGeom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7FD6B86-B84E-0A5D-FDEA-C3745AD0E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12871"/>
              </p:ext>
            </p:extLst>
          </p:nvPr>
        </p:nvGraphicFramePr>
        <p:xfrm>
          <a:off x="3482808" y="2490451"/>
          <a:ext cx="8128000" cy="187709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83466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5048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Centro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minimo di serventi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96268"/>
                  </a:ext>
                </a:extLst>
              </a:tr>
              <a:tr h="393737">
                <a:tc>
                  <a:txBody>
                    <a:bodyPr/>
                    <a:lstStyle/>
                    <a:p>
                      <a:r>
                        <a:rPr lang="it-IT" dirty="0"/>
                        <a:t>Accettazione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8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Anamnesi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Inoculazione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4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Inoculazione Attenuato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71288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342F57-276B-6637-D849-1C37AD78E617}"/>
              </a:ext>
            </a:extLst>
          </p:cNvPr>
          <p:cNvSpPr txBox="1"/>
          <p:nvPr/>
        </p:nvSpPr>
        <p:spPr>
          <a:xfrm>
            <a:off x="1049862" y="4598734"/>
            <a:ext cx="694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Configurazione minima : {1,2,2,1}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8D172B-C427-5164-0BBD-E99A2B18EA53}"/>
              </a:ext>
            </a:extLst>
          </p:cNvPr>
          <p:cNvSpPr txBox="1"/>
          <p:nvPr/>
        </p:nvSpPr>
        <p:spPr>
          <a:xfrm>
            <a:off x="1049861" y="5142043"/>
            <a:ext cx="694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Configurazione reale : {1,2,2,2}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F799E0-9FEA-DD6B-2338-727FD43E8963}"/>
              </a:ext>
            </a:extLst>
          </p:cNvPr>
          <p:cNvSpPr txBox="1"/>
          <p:nvPr/>
        </p:nvSpPr>
        <p:spPr>
          <a:xfrm>
            <a:off x="10025997" y="4798776"/>
            <a:ext cx="2036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Modellato per rispettare la realtà</a:t>
            </a:r>
          </a:p>
          <a:p>
            <a:r>
              <a:rPr lang="it-IT" dirty="0"/>
              <a:t>con 2 serventi per verifica e validazione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50ACF9F-6E17-FA0B-89D0-8B3AE19FACFA}"/>
              </a:ext>
            </a:extLst>
          </p:cNvPr>
          <p:cNvSpPr/>
          <p:nvPr/>
        </p:nvSpPr>
        <p:spPr>
          <a:xfrm>
            <a:off x="9839065" y="4655800"/>
            <a:ext cx="2199781" cy="16735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2D517C6-0FC8-3383-34FA-8840F542EE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58108" y="4137210"/>
            <a:ext cx="1480957" cy="135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70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F8B49-BA28-F44C-8230-766739D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378FAD-5245-5C58-7FEA-50926F3C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/>
              <a:t>Per poter confermare la coerenza del sistema sono stati eseguiti due test: </a:t>
            </a:r>
          </a:p>
          <a:p>
            <a:pPr marL="0" indent="0">
              <a:buNone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r>
              <a:rPr lang="it-IT" sz="1800" dirty="0"/>
              <a:t>Il primo test prevede l’aumento del lambda e la verifica che all’aumentare del tasso di arrivo e quindi del numero di pazienti che visitano il centro i tempi di attesa in coda e i tempi di risposta aumentino così come l’utilizzazione. Il tasso di arrivo iniziale è 0.456 job/min aumentato fino a 0.483 job/min</a:t>
            </a:r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r>
              <a:rPr lang="it-IT" sz="1800" dirty="0"/>
              <a:t> Il secondo test prevede l’aumento del numero di server nel centro di anamnesi. Quello che si aspetta di ottenere è una diminuzione dei tempi di risposta all’aumentare del numero di server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277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0DB59-9C8D-4212-4F0C-4B3E39E1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(2)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3EE504-8D66-13E3-42DC-6B2FF17C3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9" y="2337281"/>
            <a:ext cx="5444889" cy="34009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3F3B3C3-5D97-2BE6-944E-6B068A55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553" y="2337281"/>
            <a:ext cx="5593410" cy="34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9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C243A-6EE4-59C5-3271-61DF9350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(3)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5E0BDA-1A65-4FE3-1D41-1407F091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1" y="2193014"/>
            <a:ext cx="5857964" cy="365891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6C07447-E855-B41A-E883-EF62D431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5" y="2193014"/>
            <a:ext cx="5857965" cy="36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0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95880-D2B4-F3AF-8410-FC298DE5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(4) - utilizzazione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F9FEDB-F385-227C-5E55-A3006C82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1" y="2092497"/>
            <a:ext cx="6090275" cy="359268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34637ED-8F18-F5F2-4698-14A6A23B6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" r="2337"/>
          <a:stretch/>
        </p:blipFill>
        <p:spPr>
          <a:xfrm>
            <a:off x="6378817" y="2092497"/>
            <a:ext cx="5813183" cy="36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0DCE0-4678-B3FB-F3FA-F99A8604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(5) - utilizzazione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2AFD312-A2ED-61C9-DB3E-1B96D80B6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29" y="2273991"/>
            <a:ext cx="5625352" cy="33184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1CC065-51DA-52E9-679C-B3C407CE1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6"/>
          <a:stretch/>
        </p:blipFill>
        <p:spPr>
          <a:xfrm>
            <a:off x="6165649" y="2256510"/>
            <a:ext cx="5794242" cy="33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2C2FC2-A9EE-2B36-3C24-EEA489DB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(6) – Numero di servers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7497EFF-A000-7455-E4B4-4F1027C39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99" y="2181225"/>
            <a:ext cx="5660201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6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30397-B5E9-68B9-0092-7A8940B9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</a:t>
            </a:r>
            <a:r>
              <a:rPr lang="it-IT" dirty="0" err="1"/>
              <a:t>qos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8AA003-DEA8-ABA2-9A37-A8CFA173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649382"/>
          </a:xfrm>
        </p:spPr>
        <p:txBody>
          <a:bodyPr/>
          <a:lstStyle/>
          <a:p>
            <a:r>
              <a:rPr lang="it-IT" dirty="0"/>
              <a:t>Tale configurazione {1,2,2,2} tuttavia non garantisce il rispetto del </a:t>
            </a:r>
            <a:r>
              <a:rPr lang="it-IT" dirty="0" err="1"/>
              <a:t>QoS</a:t>
            </a:r>
            <a:r>
              <a:rPr lang="it-IT" dirty="0"/>
              <a:t> infatti fa ottenere un tempo di risposta medio pari a 31.880974 min 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3E461B-58A7-D483-2AC5-126C67AA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85" y="3108148"/>
            <a:ext cx="6502289" cy="34455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7E7AD6-6E01-D9A2-2978-059618B5EEE8}"/>
                  </a:ext>
                </a:extLst>
              </p:cNvPr>
              <p:cNvSpPr txBox="1"/>
              <p:nvPr/>
            </p:nvSpPr>
            <p:spPr>
              <a:xfrm>
                <a:off x="2453926" y="4397944"/>
                <a:ext cx="610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7E7AD6-6E01-D9A2-2978-059618B5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926" y="4397944"/>
                <a:ext cx="610873" cy="276999"/>
              </a:xfrm>
              <a:prstGeom prst="rect">
                <a:avLst/>
              </a:prstGeom>
              <a:blipFill>
                <a:blip r:embed="rId3"/>
                <a:stretch>
                  <a:fillRect l="-8163" t="-4348" r="-12245" b="-3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C9EFDD-07C5-2D14-4619-6FA260BBA2AB}"/>
              </a:ext>
            </a:extLst>
          </p:cNvPr>
          <p:cNvSpPr txBox="1"/>
          <p:nvPr/>
        </p:nvSpPr>
        <p:spPr>
          <a:xfrm>
            <a:off x="6213761" y="6369047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1302931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E8DDF-780A-9928-9FCB-003F4C76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</a:t>
            </a:r>
            <a:r>
              <a:rPr lang="it-IT" dirty="0" err="1"/>
              <a:t>qos</a:t>
            </a:r>
            <a:r>
              <a:rPr lang="it-IT" dirty="0"/>
              <a:t> (2)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AD5952-6982-3B4B-EBC1-C9B020A4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97" y="2153127"/>
            <a:ext cx="6739138" cy="44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3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A63F7-249F-F204-6939-A12A8314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Configurazione {1,3,2,2}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5F139-C5B7-2A41-1500-FE4B3566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892740"/>
          </a:xfrm>
        </p:spPr>
        <p:txBody>
          <a:bodyPr/>
          <a:lstStyle/>
          <a:p>
            <a:r>
              <a:rPr lang="it-IT" sz="1800" dirty="0"/>
              <a:t>Questa configurazione permette di ottenere un tempo di risposta pari a 27.552782 min non ancora sufficiente per il rispetto del </a:t>
            </a:r>
            <a:r>
              <a:rPr lang="it-IT" sz="1800" dirty="0" err="1"/>
              <a:t>QoS</a:t>
            </a:r>
            <a:r>
              <a:rPr lang="it-IT" sz="1800" dirty="0"/>
              <a:t>.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9C8B8C-73FB-1FCC-9126-1FFEFA3B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56" y="3026995"/>
            <a:ext cx="5651688" cy="36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6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DA76E-64BF-3E87-5371-7A4D401D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8152E9-C084-C9B9-DFB6-8ECEEF8B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796749"/>
          </a:xfrm>
        </p:spPr>
        <p:txBody>
          <a:bodyPr/>
          <a:lstStyle/>
          <a:p>
            <a:r>
              <a:rPr lang="it-IT" dirty="0"/>
              <a:t>Analisi del tempo medio di risposta del sistema individuando il numero ottimale di serventi per rispettare il </a:t>
            </a:r>
            <a:r>
              <a:rPr lang="it-IT" dirty="0" err="1"/>
              <a:t>sequente</a:t>
            </a:r>
            <a:r>
              <a:rPr lang="it-IT" dirty="0"/>
              <a:t> </a:t>
            </a:r>
            <a:r>
              <a:rPr lang="it-IT" dirty="0" err="1"/>
              <a:t>QoS</a:t>
            </a:r>
            <a:endParaRPr lang="it-IT" dirty="0"/>
          </a:p>
          <a:p>
            <a:pPr lvl="1"/>
            <a:r>
              <a:rPr lang="it-IT" dirty="0"/>
              <a:t>Il Tempo medio di risposta del sistema non deve superare i 25 minuti. Il paziente deve trascorrere nel centro vaccinale da quando entra a quando esce dopo avere effettuato il vaccino non più di 25 minuti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CAA9970-7B5B-90F6-4B37-720FF259AACA}"/>
              </a:ext>
            </a:extLst>
          </p:cNvPr>
          <p:cNvSpPr txBox="1">
            <a:spLocks/>
          </p:cNvSpPr>
          <p:nvPr/>
        </p:nvSpPr>
        <p:spPr>
          <a:xfrm>
            <a:off x="581191" y="3429000"/>
            <a:ext cx="11029615" cy="2796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 tale scopo si effettua uno studio del sistema in regime stazionario per l’individuazione della configurazione ottima e una volta ottenuta si verifica il soddisfacimento del </a:t>
            </a:r>
            <a:r>
              <a:rPr lang="it-IT" dirty="0" err="1"/>
              <a:t>QoS</a:t>
            </a:r>
            <a:r>
              <a:rPr lang="it-IT" dirty="0"/>
              <a:t> nel sistema in regime transitorio</a:t>
            </a:r>
          </a:p>
        </p:txBody>
      </p:sp>
    </p:spTree>
    <p:extLst>
      <p:ext uri="{BB962C8B-B14F-4D97-AF65-F5344CB8AC3E}">
        <p14:creationId xmlns:p14="http://schemas.microsoft.com/office/powerpoint/2010/main" val="3055833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5251C-D727-9F88-A6D5-E5E30F3D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Configurazione {1,3,3,2}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E7F2F7-6E2F-FE4C-8DAB-D7B29F50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518668"/>
          </a:xfrm>
        </p:spPr>
        <p:txBody>
          <a:bodyPr/>
          <a:lstStyle/>
          <a:p>
            <a:r>
              <a:rPr lang="it-IT" sz="1800" dirty="0"/>
              <a:t>Questa configurazione permette di ottenere un tempo di risposta pari a 24.975333 min risulta quindi </a:t>
            </a:r>
            <a:r>
              <a:rPr lang="it-IT" sz="1800" b="1" dirty="0"/>
              <a:t>ottima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D21934-6B29-5520-2CFF-CA4B2AB3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29" y="2939831"/>
            <a:ext cx="7416585" cy="39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1F945-955E-CCD0-676A-C6AA6188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Configurazione {1,3,3,2}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566A920-0B52-DFF6-F4A6-DA2EFF386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571" y="2181225"/>
            <a:ext cx="563285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44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C946F-480D-E3C5-8636-ECCF0D37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Simulazione ad orizzonte finito - Tempi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6518C2-A2FD-D347-2DD3-DC39658B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22577"/>
          </a:xfrm>
        </p:spPr>
        <p:txBody>
          <a:bodyPr/>
          <a:lstStyle/>
          <a:p>
            <a:r>
              <a:rPr lang="it-IT" sz="1800" dirty="0"/>
              <a:t>Una volta ottenuta la configurazione ottima si verifica che il vincolo venga rispettato anche nella simulazione ad orizzonte finito nella quale si ottiene un tempo di risposta del sistema pari a 18.785032 min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DCFA36-92B3-A541-833E-227DB57E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13" y="3152243"/>
            <a:ext cx="5679324" cy="37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83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56E7D5-F2CE-C0F5-A0C1-9642B797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Modello migliorativo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5FEF86-2F99-E858-9036-335345DD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/>
              <a:t>Per il modello migliorativo sono state effettuate le seguenti modifiche</a:t>
            </a:r>
          </a:p>
          <a:p>
            <a:pPr marL="0" indent="0">
              <a:buNone/>
            </a:pPr>
            <a:endParaRPr lang="it-IT" sz="2400" dirty="0"/>
          </a:p>
          <a:p>
            <a:pPr lvl="1"/>
            <a:r>
              <a:rPr lang="it-IT" sz="1800" dirty="0"/>
              <a:t>Il centro accettazione diventa un centro con coda singola e servente multiplo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/>
              <a:t>Il centro inoculazione attenuato diventa un centro con coda singola e servente singolo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4141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27E598-2964-EF30-5F8D-B0039261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Modello Concettuale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AF870E1-138B-E7C3-CA22-F35B52172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43" r="4260"/>
          <a:stretch/>
        </p:blipFill>
        <p:spPr>
          <a:xfrm>
            <a:off x="1901591" y="2220982"/>
            <a:ext cx="8388817" cy="42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8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07700-DECF-A054-6000-D4302052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Modello Concettuale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00D08-DAB3-B4F7-11AA-C56F0F2A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800" dirty="0"/>
              <a:t>Sono stati modellati i seguenti centri:</a:t>
            </a:r>
          </a:p>
          <a:p>
            <a:r>
              <a:rPr lang="it-IT" sz="1800" dirty="0"/>
              <a:t>Accettazione (M/M/2)</a:t>
            </a:r>
          </a:p>
          <a:p>
            <a:r>
              <a:rPr lang="it-IT" sz="1800" dirty="0"/>
              <a:t>Anamnesi (M/M/2)</a:t>
            </a:r>
          </a:p>
          <a:p>
            <a:r>
              <a:rPr lang="it-IT" sz="1800" dirty="0"/>
              <a:t>Inoculazione (M/M/2)</a:t>
            </a:r>
          </a:p>
          <a:p>
            <a:r>
              <a:rPr lang="it-IT" sz="1800" dirty="0"/>
              <a:t>Inoculazione Attenuato (M/M/1)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Tutte le code presenti nel sistema seguono la politica di scheduling </a:t>
            </a:r>
            <a:r>
              <a:rPr lang="it-IT" sz="1800" b="1" dirty="0"/>
              <a:t>FIFO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5231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27DC1-EFF5-C0E4-7BE6-5E232BCF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Configurazione Ottima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651EBB-8AD1-45A8-25C2-192D61AF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43359"/>
          </a:xfrm>
        </p:spPr>
        <p:txBody>
          <a:bodyPr/>
          <a:lstStyle/>
          <a:p>
            <a:r>
              <a:rPr lang="it-IT" sz="1800" dirty="0"/>
              <a:t>La configurazione {2,2,2,1} utilizzata per la fase di verifica e validazione risulta essere anche la configurazione ottima permette di ottenere un tempo medio di risposta pari a 17.420526 min inferiore rispetto al limite imposto dal </a:t>
            </a:r>
            <a:r>
              <a:rPr lang="it-IT" sz="1800" dirty="0" err="1"/>
              <a:t>QoS</a:t>
            </a:r>
            <a:endParaRPr lang="it-IT" sz="1800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C044411-ADCD-87F6-368A-A1686026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9" b="2722"/>
          <a:stretch/>
        </p:blipFill>
        <p:spPr>
          <a:xfrm>
            <a:off x="2389538" y="3109793"/>
            <a:ext cx="7412923" cy="37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3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633B1-7731-387B-6639-925D2079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Configurazione Ottima (2)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36D3B90-7132-0FC5-0F3E-DC218C378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736" y="2181225"/>
            <a:ext cx="5548528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02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19A8C-857C-997D-4C52-EC563BBC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Simulazione ad orizzonte finito - Tempi</a:t>
            </a:r>
            <a:br>
              <a:rPr lang="it-IT" sz="2800" b="1" dirty="0"/>
            </a:b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4B8DD00-F721-7E2C-8836-8E26AA19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tempo che si ottiene nella finestra di 300 min è: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D69F696-25CF-EDAB-7B45-70FC1737FD17}"/>
                  </a:ext>
                </a:extLst>
              </p:cNvPr>
              <p:cNvSpPr txBox="1"/>
              <p:nvPr/>
            </p:nvSpPr>
            <p:spPr>
              <a:xfrm>
                <a:off x="3587110" y="2917298"/>
                <a:ext cx="4517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=15.473371 +/- 0.760495</m:t>
                      </m:r>
                    </m:oMath>
                  </m:oMathPara>
                </a14:m>
                <a:endParaRPr lang="it-IT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D69F696-25CF-EDAB-7B45-70FC1737F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110" y="2917298"/>
                <a:ext cx="4517800" cy="276999"/>
              </a:xfrm>
              <a:prstGeom prst="rect">
                <a:avLst/>
              </a:prstGeom>
              <a:blipFill>
                <a:blip r:embed="rId2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08B082F6-B25C-DB70-7B8F-3F7C167C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80" y="3194297"/>
            <a:ext cx="6895272" cy="3519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BDCBC81-2712-45AF-2C0C-CF64BF2D5245}"/>
                  </a:ext>
                </a:extLst>
              </p:cNvPr>
              <p:cNvSpPr txBox="1"/>
              <p:nvPr/>
            </p:nvSpPr>
            <p:spPr>
              <a:xfrm>
                <a:off x="1742997" y="4815585"/>
                <a:ext cx="610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BDCBC81-2712-45AF-2C0C-CF64BF2D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97" y="4815585"/>
                <a:ext cx="610873" cy="276999"/>
              </a:xfrm>
              <a:prstGeom prst="rect">
                <a:avLst/>
              </a:prstGeom>
              <a:blipFill>
                <a:blip r:embed="rId4"/>
                <a:stretch>
                  <a:fillRect l="-8163" t="-4545" r="-12245" b="-363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45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10399-6912-19A0-5F4F-80964B76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Confronto con modello precedente – Orizzonte infinito</a:t>
            </a:r>
            <a:endParaRPr lang="it-IT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47A4AC9-6244-657B-7F18-F87ABF8B84B5}"/>
              </a:ext>
            </a:extLst>
          </p:cNvPr>
          <p:cNvCxnSpPr>
            <a:cxnSpLocks/>
          </p:cNvCxnSpPr>
          <p:nvPr/>
        </p:nvCxnSpPr>
        <p:spPr>
          <a:xfrm>
            <a:off x="633047" y="2554414"/>
            <a:ext cx="14889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40138D-7B1C-9EC9-670B-CA8194B7CC17}"/>
              </a:ext>
            </a:extLst>
          </p:cNvPr>
          <p:cNvSpPr txBox="1"/>
          <p:nvPr/>
        </p:nvSpPr>
        <p:spPr>
          <a:xfrm>
            <a:off x="480378" y="2070493"/>
            <a:ext cx="17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24.975333 min</a:t>
            </a:r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7017589-2947-1C16-03AD-3C019DF36E3A}"/>
              </a:ext>
            </a:extLst>
          </p:cNvPr>
          <p:cNvCxnSpPr>
            <a:cxnSpLocks/>
          </p:cNvCxnSpPr>
          <p:nvPr/>
        </p:nvCxnSpPr>
        <p:spPr>
          <a:xfrm flipH="1">
            <a:off x="9961620" y="3808299"/>
            <a:ext cx="16171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1FFCB8C-152E-0745-8F3D-77D8989BABC8}"/>
              </a:ext>
            </a:extLst>
          </p:cNvPr>
          <p:cNvSpPr txBox="1"/>
          <p:nvPr/>
        </p:nvSpPr>
        <p:spPr>
          <a:xfrm>
            <a:off x="9993958" y="3320306"/>
            <a:ext cx="17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17.420526</a:t>
            </a:r>
            <a:r>
              <a:rPr lang="it-IT" dirty="0"/>
              <a:t> min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841DAE-2258-8B50-2195-58AC4EFF35CD}"/>
              </a:ext>
            </a:extLst>
          </p:cNvPr>
          <p:cNvSpPr/>
          <p:nvPr/>
        </p:nvSpPr>
        <p:spPr>
          <a:xfrm>
            <a:off x="407526" y="2060554"/>
            <a:ext cx="1741924" cy="3792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BAACF19-89BA-0F35-2734-58215B6A6736}"/>
              </a:ext>
            </a:extLst>
          </p:cNvPr>
          <p:cNvSpPr/>
          <p:nvPr/>
        </p:nvSpPr>
        <p:spPr>
          <a:xfrm>
            <a:off x="10004744" y="3315048"/>
            <a:ext cx="1530902" cy="352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2FCC6FD-0A7E-3B1B-1F3E-3A21AE7E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02" y="2045412"/>
            <a:ext cx="7747396" cy="48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0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0EADA-BFB4-1EEE-B759-924E0645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concettuale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9690B29-FE7C-D90C-C34A-C2EA19785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79" t="9109" b="4598"/>
          <a:stretch/>
        </p:blipFill>
        <p:spPr>
          <a:xfrm>
            <a:off x="1683027" y="2020756"/>
            <a:ext cx="9315780" cy="44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66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77D19-B40D-F3F7-EDA2-F91AC526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Confronto con modello precedente – Orizzonte finito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61A6FC7-9717-68C0-1176-FAEF7C49E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620" y="2181225"/>
            <a:ext cx="7138760" cy="36782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AE2DACA-2680-6746-5C91-287148373ACD}"/>
                  </a:ext>
                </a:extLst>
              </p:cNvPr>
              <p:cNvSpPr txBox="1"/>
              <p:nvPr/>
            </p:nvSpPr>
            <p:spPr>
              <a:xfrm>
                <a:off x="1915747" y="3881844"/>
                <a:ext cx="610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AE2DACA-2680-6746-5C91-28714837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47" y="3881844"/>
                <a:ext cx="610873" cy="276999"/>
              </a:xfrm>
              <a:prstGeom prst="rect">
                <a:avLst/>
              </a:prstGeom>
              <a:blipFill>
                <a:blip r:embed="rId3"/>
                <a:stretch>
                  <a:fillRect l="-8163" r="-14286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013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4A090-DFD6-63D2-1472-25BA602A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Altro modello migliorativo</a:t>
            </a:r>
            <a:br>
              <a:rPr lang="it-IT" sz="2800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72ECE-29D9-0AF6-0087-4C27AB2FE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096403"/>
          </a:xfrm>
        </p:spPr>
        <p:txBody>
          <a:bodyPr/>
          <a:lstStyle/>
          <a:p>
            <a:r>
              <a:rPr lang="it-IT" dirty="0"/>
              <a:t>Modificare il centro accettazione e farlo diventare coda singola a servente multiplo</a:t>
            </a:r>
          </a:p>
          <a:p>
            <a:r>
              <a:rPr lang="it-IT" dirty="0"/>
              <a:t>Lasciare invariato il centro inoculazione attenuato (M/M/2)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C39C0CC-5CF0-810C-EB83-4B873539FECA}"/>
              </a:ext>
            </a:extLst>
          </p:cNvPr>
          <p:cNvSpPr/>
          <p:nvPr/>
        </p:nvSpPr>
        <p:spPr>
          <a:xfrm>
            <a:off x="6208611" y="5367147"/>
            <a:ext cx="5486868" cy="9652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AA95687-66F1-F0BC-CE53-D3BE7511CCFB}"/>
              </a:ext>
            </a:extLst>
          </p:cNvPr>
          <p:cNvSpPr/>
          <p:nvPr/>
        </p:nvSpPr>
        <p:spPr>
          <a:xfrm>
            <a:off x="1179879" y="3988904"/>
            <a:ext cx="5372100" cy="94532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A1702E-3C59-7D9C-DE0E-DD5EC34848EB}"/>
              </a:ext>
            </a:extLst>
          </p:cNvPr>
          <p:cNvSpPr txBox="1"/>
          <p:nvPr/>
        </p:nvSpPr>
        <p:spPr>
          <a:xfrm>
            <a:off x="1776009" y="3546763"/>
            <a:ext cx="417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Secondo modello migliorativo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600AC9-B77E-2D3A-F9A6-7897036584CC}"/>
              </a:ext>
            </a:extLst>
          </p:cNvPr>
          <p:cNvSpPr txBox="1"/>
          <p:nvPr/>
        </p:nvSpPr>
        <p:spPr>
          <a:xfrm>
            <a:off x="7062830" y="4847974"/>
            <a:ext cx="417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Primo modello migliorativo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AB9548-6AD9-6535-EEE4-C025317DC936}"/>
                  </a:ext>
                </a:extLst>
              </p:cNvPr>
              <p:cNvSpPr txBox="1"/>
              <p:nvPr/>
            </p:nvSpPr>
            <p:spPr>
              <a:xfrm>
                <a:off x="1639250" y="4276899"/>
                <a:ext cx="4609150" cy="1099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sz="2400">
                        <a:solidFill>
                          <a:schemeClr val="tx2"/>
                        </a:solidFill>
                      </a:rPr>
                      <m:t>17.297140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tx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it-IT" sz="2400">
                        <a:solidFill>
                          <a:schemeClr val="tx2"/>
                        </a:solidFill>
                      </a:rPr>
                      <m:t>±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tx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it-IT" sz="2400">
                        <a:solidFill>
                          <a:schemeClr val="tx2"/>
                        </a:solidFill>
                      </a:rPr>
                      <m:t>0.206816</m:t>
                    </m:r>
                  </m:oMath>
                </a14:m>
                <a:r>
                  <a:rPr lang="it-IT" dirty="0">
                    <a:solidFill>
                      <a:schemeClr val="tx2"/>
                    </a:solidFill>
                  </a:rPr>
                  <a:t> </a:t>
                </a:r>
                <a:r>
                  <a:rPr lang="it-IT" sz="2400" dirty="0">
                    <a:solidFill>
                      <a:schemeClr val="tx2"/>
                    </a:solidFill>
                  </a:rPr>
                  <a:t>min</a:t>
                </a:r>
                <a:br>
                  <a:rPr lang="it-IT" dirty="0"/>
                </a:br>
                <a:endParaRPr lang="it-IT" sz="2400" dirty="0"/>
              </a:p>
              <a:p>
                <a:endParaRPr lang="it-IT" sz="24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AB9548-6AD9-6535-EEE4-C025317DC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50" y="4276899"/>
                <a:ext cx="4609150" cy="1099468"/>
              </a:xfrm>
              <a:prstGeom prst="rect">
                <a:avLst/>
              </a:prstGeom>
              <a:blipFill>
                <a:blip r:embed="rId2"/>
                <a:stretch>
                  <a:fillRect l="-2473" t="-79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0158563-4F3E-9F35-8D49-1802997404BC}"/>
                  </a:ext>
                </a:extLst>
              </p:cNvPr>
              <p:cNvSpPr txBox="1"/>
              <p:nvPr/>
            </p:nvSpPr>
            <p:spPr>
              <a:xfrm>
                <a:off x="6647470" y="5606110"/>
                <a:ext cx="4609150" cy="1099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sz="2400">
                        <a:solidFill>
                          <a:schemeClr val="tx2"/>
                        </a:solidFill>
                      </a:rPr>
                      <m:t>17.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tx2"/>
                        </a:solidFill>
                      </a:rPr>
                      <m:t>420526 </m:t>
                    </m:r>
                    <m:r>
                      <m:rPr>
                        <m:nor/>
                      </m:rPr>
                      <a:rPr lang="it-IT" sz="2400">
                        <a:solidFill>
                          <a:schemeClr val="tx2"/>
                        </a:solidFill>
                      </a:rPr>
                      <m:t>±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tx2"/>
                        </a:solidFill>
                      </a:rPr>
                      <m:t> 0.209155</m:t>
                    </m:r>
                  </m:oMath>
                </a14:m>
                <a:r>
                  <a:rPr lang="it-IT" dirty="0">
                    <a:solidFill>
                      <a:schemeClr val="tx2"/>
                    </a:solidFill>
                  </a:rPr>
                  <a:t> </a:t>
                </a:r>
                <a:r>
                  <a:rPr lang="it-IT" sz="2400" dirty="0">
                    <a:solidFill>
                      <a:schemeClr val="tx2"/>
                    </a:solidFill>
                  </a:rPr>
                  <a:t>min</a:t>
                </a:r>
                <a:br>
                  <a:rPr lang="it-IT" dirty="0"/>
                </a:br>
                <a:endParaRPr lang="it-IT" sz="2400" dirty="0"/>
              </a:p>
              <a:p>
                <a:endParaRPr lang="it-IT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0158563-4F3E-9F35-8D49-180299740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470" y="5606110"/>
                <a:ext cx="4609150" cy="1099468"/>
              </a:xfrm>
              <a:prstGeom prst="rect">
                <a:avLst/>
              </a:prstGeom>
              <a:blipFill>
                <a:blip r:embed="rId3"/>
                <a:stretch>
                  <a:fillRect l="-2198" t="-9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923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35255-F6AD-483C-8736-3BA2E77D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CC4EC-DB06-46D9-AFDB-90C92162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30115"/>
            <a:ext cx="11262866" cy="2160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E467B-4F3D-4B02-B4F6-B1F606610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8FFC3-0702-4F80-A25F-DCE76F0DC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FAA44-950B-4B8B-812E-B19BA4A76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38CD21-59D6-1110-028A-EEDD9D20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66" y="794327"/>
            <a:ext cx="10619401" cy="31734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4000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5223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4A2813-9B69-AD93-E936-6DD366A9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concettuale (2)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AC62E-D434-88A1-8F5A-B15F18A64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536977"/>
          </a:xfrm>
        </p:spPr>
        <p:txBody>
          <a:bodyPr>
            <a:normAutofit/>
          </a:bodyPr>
          <a:lstStyle/>
          <a:p>
            <a:r>
              <a:rPr lang="it-IT" dirty="0"/>
              <a:t>Si distinguono 4 blocchi </a:t>
            </a:r>
          </a:p>
          <a:p>
            <a:pPr lvl="1"/>
            <a:r>
              <a:rPr lang="it-IT" sz="1800" dirty="0"/>
              <a:t>Blocco 1 : Accettazione</a:t>
            </a:r>
          </a:p>
          <a:p>
            <a:pPr lvl="1"/>
            <a:r>
              <a:rPr lang="it-IT" sz="1800" dirty="0"/>
              <a:t>Blocco 2 : Anamnesi</a:t>
            </a:r>
          </a:p>
          <a:p>
            <a:pPr lvl="1"/>
            <a:r>
              <a:rPr lang="it-IT" sz="1800" dirty="0"/>
              <a:t>Blocco 3 : Inoculazione</a:t>
            </a:r>
          </a:p>
          <a:p>
            <a:pPr lvl="1"/>
            <a:r>
              <a:rPr lang="it-IT" sz="1800" dirty="0"/>
              <a:t>Blocco 4 : Inoculazione Attenuato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353F7E5-BC39-C89B-F6D6-AE7C8E8E75EC}"/>
              </a:ext>
            </a:extLst>
          </p:cNvPr>
          <p:cNvSpPr txBox="1">
            <a:spLocks/>
          </p:cNvSpPr>
          <p:nvPr/>
        </p:nvSpPr>
        <p:spPr>
          <a:xfrm>
            <a:off x="581191" y="3618867"/>
            <a:ext cx="11029615" cy="2536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blocco 1 è modellato con una M/M/1 i blocchi 2,3 e 4 sono modellati con M/M/2</a:t>
            </a:r>
          </a:p>
        </p:txBody>
      </p:sp>
    </p:spTree>
    <p:extLst>
      <p:ext uri="{BB962C8B-B14F-4D97-AF65-F5344CB8AC3E}">
        <p14:creationId xmlns:p14="http://schemas.microsoft.com/office/powerpoint/2010/main" val="218001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19A06-8CD0-42DE-D3F9-99BBEB7F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concettuale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CFF2E5-F787-08E6-F261-62A1B69F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65" y="4198794"/>
            <a:ext cx="11029615" cy="2308376"/>
          </a:xfrm>
        </p:spPr>
        <p:txBody>
          <a:bodyPr>
            <a:normAutofit/>
          </a:bodyPr>
          <a:lstStyle/>
          <a:p>
            <a:r>
              <a:rPr lang="it-IT" b="1" dirty="0"/>
              <a:t>Gli eventi </a:t>
            </a:r>
            <a:r>
              <a:rPr lang="it-IT" dirty="0"/>
              <a:t>causano un cambiamento dello stato del sistema e questo si verifica per gli eventi di completamento e arrivo nel centro in particolare il completamento di un centro risulta essere l’arrivo per il centro seguente:</a:t>
            </a:r>
          </a:p>
          <a:p>
            <a:pPr lvl="1"/>
            <a:r>
              <a:rPr lang="it-IT" sz="1800" dirty="0"/>
              <a:t>Completamento in accettazione         Arrivi in Anamnesi</a:t>
            </a:r>
          </a:p>
          <a:p>
            <a:pPr lvl="1"/>
            <a:r>
              <a:rPr lang="it-IT" sz="1800" dirty="0"/>
              <a:t>Completamento in anamnesi         Arrivi in Inoculazione o Inoculazione Attenuato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1765A58-085E-3113-FA06-9A9C2FB683D8}"/>
              </a:ext>
            </a:extLst>
          </p:cNvPr>
          <p:cNvCxnSpPr>
            <a:cxnSpLocks/>
          </p:cNvCxnSpPr>
          <p:nvPr/>
        </p:nvCxnSpPr>
        <p:spPr>
          <a:xfrm>
            <a:off x="3928692" y="5518440"/>
            <a:ext cx="3718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3594EACA-5F5C-7E64-59D8-656BF6A86254}"/>
              </a:ext>
            </a:extLst>
          </p:cNvPr>
          <p:cNvCxnSpPr>
            <a:cxnSpLocks/>
          </p:cNvCxnSpPr>
          <p:nvPr/>
        </p:nvCxnSpPr>
        <p:spPr>
          <a:xfrm>
            <a:off x="3649258" y="5882122"/>
            <a:ext cx="3718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8DAAEFA-EE40-BA89-4F89-453F302937DE}"/>
              </a:ext>
            </a:extLst>
          </p:cNvPr>
          <p:cNvSpPr txBox="1">
            <a:spLocks/>
          </p:cNvSpPr>
          <p:nvPr/>
        </p:nvSpPr>
        <p:spPr>
          <a:xfrm>
            <a:off x="396904" y="2221335"/>
            <a:ext cx="11029615" cy="2308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Lo stato del sistema </a:t>
            </a:r>
            <a:r>
              <a:rPr lang="it-IT" dirty="0"/>
              <a:t>è una sua caratterizzazione completa ad ogni istante temporale in particolare essi sono:</a:t>
            </a:r>
          </a:p>
          <a:p>
            <a:pPr lvl="1"/>
            <a:r>
              <a:rPr lang="it-IT" sz="1800" dirty="0"/>
              <a:t>Numero di utenti per centro</a:t>
            </a:r>
          </a:p>
          <a:p>
            <a:pPr lvl="1"/>
            <a:r>
              <a:rPr lang="it-IT" sz="1800" dirty="0"/>
              <a:t>Numero di utenti in servizio</a:t>
            </a:r>
          </a:p>
          <a:p>
            <a:pPr lvl="1"/>
            <a:r>
              <a:rPr lang="it-IT" sz="1800" dirty="0"/>
              <a:t>Numero di utenti in coda</a:t>
            </a:r>
          </a:p>
          <a:p>
            <a:pPr lvl="1"/>
            <a:r>
              <a:rPr lang="it-IT" sz="1800" dirty="0"/>
              <a:t>Stato di ogni servente che può essere </a:t>
            </a:r>
            <a:r>
              <a:rPr lang="it-IT" sz="1800" dirty="0" err="1"/>
              <a:t>idle</a:t>
            </a:r>
            <a:r>
              <a:rPr lang="it-IT" sz="1800" dirty="0"/>
              <a:t> o </a:t>
            </a:r>
            <a:r>
              <a:rPr lang="it-IT" sz="1800" dirty="0" err="1"/>
              <a:t>busy</a:t>
            </a:r>
            <a:endParaRPr lang="it-IT" sz="1800" dirty="0"/>
          </a:p>
          <a:p>
            <a:pPr lvl="1"/>
            <a:r>
              <a:rPr lang="it-IT" sz="1800" dirty="0"/>
              <a:t>Stato di ogni coda che può essere </a:t>
            </a:r>
            <a:r>
              <a:rPr lang="it-IT" sz="1800" dirty="0" err="1"/>
              <a:t>empy</a:t>
            </a:r>
            <a:r>
              <a:rPr lang="it-IT" sz="1800" dirty="0"/>
              <a:t> o </a:t>
            </a:r>
            <a:r>
              <a:rPr lang="it-IT" sz="1800" dirty="0" err="1"/>
              <a:t>not_empy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841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869BD-17AA-1A6D-01B9-866EB53E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840958-9F77-A8AF-601A-5B40FA61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b="1" dirty="0"/>
              <a:t>Probabilità di Routing:</a:t>
            </a:r>
          </a:p>
          <a:p>
            <a:pPr lvl="1"/>
            <a:r>
              <a:rPr lang="it-IT" sz="1800" dirty="0"/>
              <a:t>prob_vaccino = 100%</a:t>
            </a:r>
          </a:p>
          <a:p>
            <a:pPr lvl="1"/>
            <a:r>
              <a:rPr lang="it-IT" sz="1800" dirty="0"/>
              <a:t>prob_vaccino_attenuato = 21.897819%</a:t>
            </a:r>
          </a:p>
          <a:p>
            <a:r>
              <a:rPr lang="it-IT" sz="2400" b="1" dirty="0"/>
              <a:t>Tassi di Arrivo:</a:t>
            </a:r>
          </a:p>
          <a:p>
            <a:pPr lvl="1"/>
            <a:r>
              <a:rPr lang="it-IT" sz="1800" dirty="0"/>
              <a:t>Tasso di arrivo nel centro di accettazione ed anamnesi = 0.456 job/min </a:t>
            </a:r>
          </a:p>
          <a:p>
            <a:pPr lvl="1"/>
            <a:r>
              <a:rPr lang="it-IT" sz="1800" dirty="0"/>
              <a:t>Tasso di arrivo nel centro di inoculazione = 0.356146 job/min</a:t>
            </a:r>
          </a:p>
          <a:p>
            <a:pPr lvl="1"/>
            <a:r>
              <a:rPr lang="it-IT" sz="1800" dirty="0"/>
              <a:t>Tasso di servizio per il centro di inoculazione attenuato = 0.099854 job/min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009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18B0F-0DBF-98CF-5C02-3F3E672F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delle specifiche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757361-294B-A051-3AF4-23D32ED5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769427"/>
          </a:xfrm>
        </p:spPr>
        <p:txBody>
          <a:bodyPr>
            <a:normAutofit/>
          </a:bodyPr>
          <a:lstStyle/>
          <a:p>
            <a:r>
              <a:rPr lang="it-IT" sz="1900" b="1" dirty="0"/>
              <a:t>Tasso di servizio dei diversi centri</a:t>
            </a:r>
            <a:r>
              <a:rPr lang="it-IT" b="1" dirty="0"/>
              <a:t>: </a:t>
            </a:r>
          </a:p>
          <a:p>
            <a:pPr lvl="1"/>
            <a:r>
              <a:rPr lang="it-IT" sz="1800" dirty="0"/>
              <a:t>Accettazione = 0.515 job/min</a:t>
            </a:r>
          </a:p>
          <a:p>
            <a:pPr lvl="1"/>
            <a:r>
              <a:rPr lang="it-IT" sz="1800" dirty="0"/>
              <a:t>Anamnesi = 0.3 job/min</a:t>
            </a:r>
          </a:p>
          <a:p>
            <a:pPr lvl="1"/>
            <a:r>
              <a:rPr lang="it-IT" sz="1800" dirty="0"/>
              <a:t>Inoculazione = 0.249 job/min</a:t>
            </a:r>
          </a:p>
          <a:p>
            <a:pPr lvl="1"/>
            <a:r>
              <a:rPr lang="it-IT" sz="1800" dirty="0"/>
              <a:t>Inoculazione Attenuato = 0.36 job/min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Assunzioni: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900" dirty="0"/>
              <a:t>I pazienti hanno un comportamento one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900" dirty="0"/>
              <a:t>Sistema non-</a:t>
            </a:r>
            <a:r>
              <a:rPr lang="it-IT" sz="1900" dirty="0" err="1"/>
              <a:t>preemptive</a:t>
            </a:r>
            <a:endParaRPr lang="it-IT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900" dirty="0"/>
              <a:t>Distribuzione </a:t>
            </a:r>
            <a:r>
              <a:rPr lang="it-IT" sz="1900" dirty="0" err="1"/>
              <a:t>poissoniana</a:t>
            </a:r>
            <a:r>
              <a:rPr lang="it-IT" sz="1900" dirty="0"/>
              <a:t> degli arrivi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900" dirty="0"/>
              <a:t>Tempi di servizio esponenziali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242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31745-58C3-4899-5C61-DB2496D2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computazionale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27DC31-C976-BC9C-088B-3F7A6147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0257"/>
            <a:ext cx="11029615" cy="3678303"/>
          </a:xfrm>
        </p:spPr>
        <p:txBody>
          <a:bodyPr/>
          <a:lstStyle/>
          <a:p>
            <a:r>
              <a:rPr lang="it-IT" sz="1800" dirty="0"/>
              <a:t>L’approccio utilizzato è quello della </a:t>
            </a:r>
            <a:r>
              <a:rPr lang="it-IT" sz="1800" b="1" dirty="0" err="1"/>
              <a:t>next</a:t>
            </a:r>
            <a:r>
              <a:rPr lang="it-IT" sz="1800" b="1" dirty="0"/>
              <a:t>-event </a:t>
            </a:r>
            <a:r>
              <a:rPr lang="it-IT" sz="1800" b="1" dirty="0" err="1"/>
              <a:t>simulation</a:t>
            </a:r>
            <a:r>
              <a:rPr lang="it-IT" sz="1800" b="1" dirty="0"/>
              <a:t> </a:t>
            </a:r>
            <a:r>
              <a:rPr lang="it-IT" sz="1800" dirty="0"/>
              <a:t>vengono infatti definiti degli eventi che si susseguono. La cui gestione avviene tramite la struttura dati </a:t>
            </a:r>
            <a:r>
              <a:rPr lang="it-IT" sz="1800" dirty="0" err="1"/>
              <a:t>event_list</a:t>
            </a:r>
            <a:r>
              <a:rPr lang="it-IT" sz="1800" dirty="0"/>
              <a:t>: </a:t>
            </a:r>
          </a:p>
          <a:p>
            <a:r>
              <a:rPr lang="it-IT" dirty="0"/>
              <a:t>Tramite le probabilità di </a:t>
            </a:r>
            <a:r>
              <a:rPr lang="it-IT" dirty="0" err="1"/>
              <a:t>routing</a:t>
            </a:r>
            <a:r>
              <a:rPr lang="it-IT" dirty="0"/>
              <a:t> distribuiscono i job negli appositi centri in particolare vengono posti dei controlli nel centro di anamnesi tra le probabilità fornite in input e le probabilità generate con distribuzioni </a:t>
            </a:r>
            <a:r>
              <a:rPr lang="it-IT" dirty="0" err="1"/>
              <a:t>Uniform</a:t>
            </a:r>
            <a:r>
              <a:rPr lang="it-IT" dirty="0"/>
              <a:t>(</a:t>
            </a:r>
            <a:r>
              <a:rPr lang="it-IT" dirty="0" err="1"/>
              <a:t>a,b</a:t>
            </a:r>
            <a:r>
              <a:rPr lang="it-IT" dirty="0"/>
              <a:t>)</a:t>
            </a:r>
          </a:p>
          <a:p>
            <a:r>
              <a:rPr lang="it-IT" dirty="0"/>
              <a:t>Gli eventi vengono gestiti dalla struttura dati mostrata in figura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5D2182-4730-1867-21FD-AC81E01C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92" y="4857355"/>
            <a:ext cx="3199347" cy="1465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DEE4A4E-A03B-4662-182D-C9A879F762EE}"/>
                  </a:ext>
                </a:extLst>
              </p:cNvPr>
              <p:cNvSpPr txBox="1"/>
              <p:nvPr/>
            </p:nvSpPr>
            <p:spPr>
              <a:xfrm>
                <a:off x="5135466" y="495406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chemeClr val="tx2"/>
                    </a:solidFill>
                  </a:rPr>
                  <a:t>Dove: </a:t>
                </a:r>
              </a:p>
              <a:p>
                <a:endParaRPr lang="it-IT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it-IT" b="1" dirty="0">
                    <a:solidFill>
                      <a:schemeClr val="tx2"/>
                    </a:solidFill>
                  </a:rPr>
                  <a:t>double </a:t>
                </a:r>
                <a:r>
                  <a:rPr lang="it-IT" dirty="0" err="1">
                    <a:solidFill>
                      <a:schemeClr val="tx2"/>
                    </a:solidFill>
                  </a:rPr>
                  <a:t>current</a:t>
                </a:r>
                <a:r>
                  <a:rPr lang="it-IT" dirty="0">
                    <a:solidFill>
                      <a:schemeClr val="tx2"/>
                    </a:solidFill>
                  </a:rPr>
                  <a:t> : prossimo istante dell’evento</a:t>
                </a:r>
              </a:p>
              <a:p>
                <a:pPr lvl="1"/>
                <a:r>
                  <a:rPr lang="it-IT" b="1" dirty="0">
                    <a:solidFill>
                      <a:schemeClr val="tx2"/>
                    </a:solidFill>
                  </a:rPr>
                  <a:t>double</a:t>
                </a:r>
                <a:r>
                  <a:rPr lang="it-IT" dirty="0">
                    <a:solidFill>
                      <a:schemeClr val="tx2"/>
                    </a:solidFill>
                  </a:rPr>
                  <a:t> x: stato dell’evento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2"/>
                    </a:solidFill>
                  </a:rPr>
                  <a:t> {0,1}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DEE4A4E-A03B-4662-182D-C9A879F7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466" y="4954060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 l="-832" t="-3158" b="-73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4897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{CD9D8653-7792-5941-B9A4-A690C226C206}tf10001123</Template>
  <TotalTime>54</TotalTime>
  <Words>1534</Words>
  <Application>Microsoft Macintosh PowerPoint</Application>
  <PresentationFormat>Widescreen</PresentationFormat>
  <Paragraphs>188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50" baseType="lpstr">
      <vt:lpstr>Arial</vt:lpstr>
      <vt:lpstr>Cambria Math</vt:lpstr>
      <vt:lpstr>CMMI12</vt:lpstr>
      <vt:lpstr>CMR12</vt:lpstr>
      <vt:lpstr>Corbel</vt:lpstr>
      <vt:lpstr>Gill Sans MT</vt:lpstr>
      <vt:lpstr>Wingdings 2</vt:lpstr>
      <vt:lpstr>Dividendi</vt:lpstr>
      <vt:lpstr>Analisi dei tempi di risposta di un centro vaccinale per l’inoculazione del vaccino antinfluenzale</vt:lpstr>
      <vt:lpstr>Introduzione</vt:lpstr>
      <vt:lpstr>Obiettivi</vt:lpstr>
      <vt:lpstr>Modello concettuale</vt:lpstr>
      <vt:lpstr>Modello concettuale (2) </vt:lpstr>
      <vt:lpstr>Modello concettuale (3)</vt:lpstr>
      <vt:lpstr>Modello delle specifiche</vt:lpstr>
      <vt:lpstr>Modello delle specifiche (2)</vt:lpstr>
      <vt:lpstr>Modello computazionale</vt:lpstr>
      <vt:lpstr>Simulazione ad orizzonte finito</vt:lpstr>
      <vt:lpstr>Simulazione ad orizzonte infinito</vt:lpstr>
      <vt:lpstr>Simulazione orizzonte infinito (2)</vt:lpstr>
      <vt:lpstr>Simulazione orizzonte infinito (3)</vt:lpstr>
      <vt:lpstr>Verifica</vt:lpstr>
      <vt:lpstr>Verifica  accettazione</vt:lpstr>
      <vt:lpstr>Verifica anamnesi</vt:lpstr>
      <vt:lpstr>Verifica inoculazione</vt:lpstr>
      <vt:lpstr>Verifica inoculazione attenuato</vt:lpstr>
      <vt:lpstr>Verifica consistenze statistiche di output</vt:lpstr>
      <vt:lpstr>Prova stazionarieta’</vt:lpstr>
      <vt:lpstr>Validazione</vt:lpstr>
      <vt:lpstr>Validazione (2)</vt:lpstr>
      <vt:lpstr>Validazione (3)</vt:lpstr>
      <vt:lpstr>Validazione (4) - utilizzazione</vt:lpstr>
      <vt:lpstr>Validazione (5) - utilizzazione</vt:lpstr>
      <vt:lpstr>Validazione (6) – Numero di servers</vt:lpstr>
      <vt:lpstr>Valutazione qos</vt:lpstr>
      <vt:lpstr>Valutazione qos (2)</vt:lpstr>
      <vt:lpstr>Configurazione {1,3,2,2}</vt:lpstr>
      <vt:lpstr>Configurazione {1,3,3,2}</vt:lpstr>
      <vt:lpstr>Configurazione {1,3,3,2}</vt:lpstr>
      <vt:lpstr>Simulazione ad orizzonte finito - Tempi</vt:lpstr>
      <vt:lpstr>Modello migliorativo</vt:lpstr>
      <vt:lpstr>Modello Concettuale</vt:lpstr>
      <vt:lpstr>Modello Concettuale</vt:lpstr>
      <vt:lpstr>Configurazione Ottima</vt:lpstr>
      <vt:lpstr>Configurazione Ottima (2)</vt:lpstr>
      <vt:lpstr>Simulazione ad orizzonte finito - Tempi </vt:lpstr>
      <vt:lpstr>Confronto con modello precedente – Orizzonte infinito</vt:lpstr>
      <vt:lpstr>Confronto con modello precedente – Orizzonte finito</vt:lpstr>
      <vt:lpstr>Altro modello migliorativo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dei tempi di risposta di un centro vaccinale per l’inoculazione del vaccino antinfluenzale</dc:title>
  <dc:creator>giulia menichini</dc:creator>
  <cp:lastModifiedBy>giulia menichini</cp:lastModifiedBy>
  <cp:revision>3</cp:revision>
  <dcterms:created xsi:type="dcterms:W3CDTF">2023-02-16T17:05:31Z</dcterms:created>
  <dcterms:modified xsi:type="dcterms:W3CDTF">2023-02-16T17:59:35Z</dcterms:modified>
</cp:coreProperties>
</file>