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1" r:id="rId21"/>
    <p:sldId id="290" r:id="rId22"/>
    <p:sldId id="275" r:id="rId23"/>
    <p:sldId id="276" r:id="rId24"/>
    <p:sldId id="277" r:id="rId25"/>
    <p:sldId id="279" r:id="rId26"/>
    <p:sldId id="280" r:id="rId27"/>
    <p:sldId id="282" r:id="rId28"/>
    <p:sldId id="284" r:id="rId29"/>
    <p:sldId id="286" r:id="rId30"/>
    <p:sldId id="287" r:id="rId31"/>
    <p:sldId id="288" r:id="rId32"/>
    <p:sldId id="292" r:id="rId33"/>
    <p:sldId id="293" r:id="rId34"/>
    <p:sldId id="294" r:id="rId35"/>
    <p:sldId id="295" r:id="rId36"/>
    <p:sldId id="296" r:id="rId37"/>
    <p:sldId id="297" r:id="rId38"/>
    <p:sldId id="298" r:id="rId39"/>
    <p:sldId id="300" r:id="rId40"/>
    <p:sldId id="302" r:id="rId41"/>
    <p:sldId id="303" r:id="rId42"/>
    <p:sldId id="305" r:id="rId4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1"/>
    <p:restoredTop sz="96203"/>
  </p:normalViewPr>
  <p:slideViewPr>
    <p:cSldViewPr snapToGrid="0">
      <p:cViewPr varScale="1">
        <p:scale>
          <a:sx n="96" d="100"/>
          <a:sy n="96" d="100"/>
        </p:scale>
        <p:origin x="200"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E19617-7B2F-7D05-8047-AEA31F5BB45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A9F28B0-76BE-D03F-2DDC-B1A0DF24ED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0135703-0F83-099D-6CDA-3764EC62AA8D}"/>
              </a:ext>
            </a:extLst>
          </p:cNvPr>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5" name="Segnaposto piè di pagina 4">
            <a:extLst>
              <a:ext uri="{FF2B5EF4-FFF2-40B4-BE49-F238E27FC236}">
                <a16:creationId xmlns:a16="http://schemas.microsoft.com/office/drawing/2014/main" id="{846EEB08-AFC7-BD0B-EBFF-FE8E501E8DB5}"/>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D42659A0-1350-A4DE-CA26-57D1929F0FCC}"/>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2310060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77AA33-48ED-40E5-77BB-B6E916FBCA2B}"/>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DB082E9-93C1-65E3-5134-1B7E624CD77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D8C41EE-3FAC-CC18-08FD-6A6F6D82D802}"/>
              </a:ext>
            </a:extLst>
          </p:cNvPr>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5" name="Segnaposto piè di pagina 4">
            <a:extLst>
              <a:ext uri="{FF2B5EF4-FFF2-40B4-BE49-F238E27FC236}">
                <a16:creationId xmlns:a16="http://schemas.microsoft.com/office/drawing/2014/main" id="{0E4321EB-2C00-4796-7771-07768DF0A178}"/>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6A50AE7D-EB72-1CD3-F2EE-BA76FE1C0CA7}"/>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389500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B81AE73-3A71-5C81-3B85-FC78733C98E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D341E0E-3498-7AA5-3A75-AF71A204F940}"/>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DD47192-AA8E-DC50-C20C-D4FF9E1871E3}"/>
              </a:ext>
            </a:extLst>
          </p:cNvPr>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5" name="Segnaposto piè di pagina 4">
            <a:extLst>
              <a:ext uri="{FF2B5EF4-FFF2-40B4-BE49-F238E27FC236}">
                <a16:creationId xmlns:a16="http://schemas.microsoft.com/office/drawing/2014/main" id="{28DE0E8A-0F5F-3748-1CCC-96E947F0669F}"/>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CEB699CF-E00A-B0EA-091A-2368AE75B8C9}"/>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1861306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D4D5F7-399A-AA24-038A-388C9085C3F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B774105-6099-11C7-2D63-507FEF30414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EA8B79C-CC73-E94D-190B-25E4C4562E4C}"/>
              </a:ext>
            </a:extLst>
          </p:cNvPr>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5" name="Segnaposto piè di pagina 4">
            <a:extLst>
              <a:ext uri="{FF2B5EF4-FFF2-40B4-BE49-F238E27FC236}">
                <a16:creationId xmlns:a16="http://schemas.microsoft.com/office/drawing/2014/main" id="{1C32A855-1C35-63D3-F6BB-38E9DDE2736F}"/>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4B705C1E-26FA-7D4A-6B43-69937DC8DB69}"/>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1694637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0E617E-E94A-13CD-1A55-AF53E81A73B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2710870-AE9B-FD5C-7A76-1788AB5E98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5DAC2CB-DDC7-E337-DAEA-39878CCA9365}"/>
              </a:ext>
            </a:extLst>
          </p:cNvPr>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5" name="Segnaposto piè di pagina 4">
            <a:extLst>
              <a:ext uri="{FF2B5EF4-FFF2-40B4-BE49-F238E27FC236}">
                <a16:creationId xmlns:a16="http://schemas.microsoft.com/office/drawing/2014/main" id="{007180CF-F203-B48E-18D5-F4E5C060A9AB}"/>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958F34DA-8B58-4A05-56D3-3E38C640F23C}"/>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1229180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CFF5B2-298C-B1E2-4F28-0D3EC47991C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2DC7636-DF88-C63D-7AEC-968E4E157EC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73ABD22-AE81-4FCA-29D8-DED0AD8E0FD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5FB94E4-1B0F-3021-F265-5B3635633A3E}"/>
              </a:ext>
            </a:extLst>
          </p:cNvPr>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6" name="Segnaposto piè di pagina 5">
            <a:extLst>
              <a:ext uri="{FF2B5EF4-FFF2-40B4-BE49-F238E27FC236}">
                <a16:creationId xmlns:a16="http://schemas.microsoft.com/office/drawing/2014/main" id="{C283D3A7-B399-B44D-C1E0-513EC7000A29}"/>
              </a:ext>
            </a:extLst>
          </p:cNvPr>
          <p:cNvSpPr>
            <a:spLocks noGrp="1"/>
          </p:cNvSpPr>
          <p:nvPr>
            <p:ph type="ftr" sz="quarter" idx="11"/>
          </p:nvPr>
        </p:nvSpPr>
        <p:spPr/>
        <p:txBody>
          <a:bodyPr/>
          <a:lstStyle/>
          <a:p>
            <a:endParaRPr lang="en-US" dirty="0"/>
          </a:p>
        </p:txBody>
      </p:sp>
      <p:sp>
        <p:nvSpPr>
          <p:cNvPr id="7" name="Segnaposto numero diapositiva 6">
            <a:extLst>
              <a:ext uri="{FF2B5EF4-FFF2-40B4-BE49-F238E27FC236}">
                <a16:creationId xmlns:a16="http://schemas.microsoft.com/office/drawing/2014/main" id="{0505A812-DBC9-1C34-5C43-43D242B256B9}"/>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405160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A7FE49-5E81-B708-9627-03F8701D862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611A8AB-8043-E71C-7B60-E42614A83F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35F297A-CF0A-8D6C-4AE6-F0DBEDE97F3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3490D86-98E4-4F49-0598-0398EB3CEF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F305315-9BB9-39F0-21C2-CD51AA633F78}"/>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2852A85-B948-C7A3-A852-30B6703958D7}"/>
              </a:ext>
            </a:extLst>
          </p:cNvPr>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8" name="Segnaposto piè di pagina 7">
            <a:extLst>
              <a:ext uri="{FF2B5EF4-FFF2-40B4-BE49-F238E27FC236}">
                <a16:creationId xmlns:a16="http://schemas.microsoft.com/office/drawing/2014/main" id="{E0A43BC4-3C03-7BA9-98A6-2DEE2A8CF14A}"/>
              </a:ext>
            </a:extLst>
          </p:cNvPr>
          <p:cNvSpPr>
            <a:spLocks noGrp="1"/>
          </p:cNvSpPr>
          <p:nvPr>
            <p:ph type="ftr" sz="quarter" idx="11"/>
          </p:nvPr>
        </p:nvSpPr>
        <p:spPr/>
        <p:txBody>
          <a:bodyPr/>
          <a:lstStyle/>
          <a:p>
            <a:endParaRPr lang="en-US" dirty="0"/>
          </a:p>
        </p:txBody>
      </p:sp>
      <p:sp>
        <p:nvSpPr>
          <p:cNvPr id="9" name="Segnaposto numero diapositiva 8">
            <a:extLst>
              <a:ext uri="{FF2B5EF4-FFF2-40B4-BE49-F238E27FC236}">
                <a16:creationId xmlns:a16="http://schemas.microsoft.com/office/drawing/2014/main" id="{51695CB6-E06A-3E63-FA60-E1CBB6FE677B}"/>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92447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E04075-371E-B2D5-90F7-C7D637F5C29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000CDDD-FC7A-E066-FACC-C44881A50A1D}"/>
              </a:ext>
            </a:extLst>
          </p:cNvPr>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4" name="Segnaposto piè di pagina 3">
            <a:extLst>
              <a:ext uri="{FF2B5EF4-FFF2-40B4-BE49-F238E27FC236}">
                <a16:creationId xmlns:a16="http://schemas.microsoft.com/office/drawing/2014/main" id="{7F973EB9-8961-5237-8861-78557BDD8D6F}"/>
              </a:ext>
            </a:extLst>
          </p:cNvPr>
          <p:cNvSpPr>
            <a:spLocks noGrp="1"/>
          </p:cNvSpPr>
          <p:nvPr>
            <p:ph type="ftr" sz="quarter" idx="11"/>
          </p:nvPr>
        </p:nvSpPr>
        <p:spPr/>
        <p:txBody>
          <a:bodyPr/>
          <a:lstStyle/>
          <a:p>
            <a:endParaRPr lang="en-US" dirty="0"/>
          </a:p>
        </p:txBody>
      </p:sp>
      <p:sp>
        <p:nvSpPr>
          <p:cNvPr id="5" name="Segnaposto numero diapositiva 4">
            <a:extLst>
              <a:ext uri="{FF2B5EF4-FFF2-40B4-BE49-F238E27FC236}">
                <a16:creationId xmlns:a16="http://schemas.microsoft.com/office/drawing/2014/main" id="{E255DC58-12BD-9EBB-43E5-F4F73CD8822D}"/>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2061249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2CB9EE5-BA6D-4A3C-4EC2-83B5B33129D2}"/>
              </a:ext>
            </a:extLst>
          </p:cNvPr>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3" name="Segnaposto piè di pagina 2">
            <a:extLst>
              <a:ext uri="{FF2B5EF4-FFF2-40B4-BE49-F238E27FC236}">
                <a16:creationId xmlns:a16="http://schemas.microsoft.com/office/drawing/2014/main" id="{0FC68D99-60A9-4E48-ED67-30F9D9066499}"/>
              </a:ext>
            </a:extLst>
          </p:cNvPr>
          <p:cNvSpPr>
            <a:spLocks noGrp="1"/>
          </p:cNvSpPr>
          <p:nvPr>
            <p:ph type="ftr" sz="quarter" idx="11"/>
          </p:nvPr>
        </p:nvSpPr>
        <p:spPr/>
        <p:txBody>
          <a:bodyPr/>
          <a:lstStyle/>
          <a:p>
            <a:endParaRPr lang="en-US" dirty="0"/>
          </a:p>
        </p:txBody>
      </p:sp>
      <p:sp>
        <p:nvSpPr>
          <p:cNvPr id="4" name="Segnaposto numero diapositiva 3">
            <a:extLst>
              <a:ext uri="{FF2B5EF4-FFF2-40B4-BE49-F238E27FC236}">
                <a16:creationId xmlns:a16="http://schemas.microsoft.com/office/drawing/2014/main" id="{67CEBC0B-A752-780C-C193-2DA44AA79952}"/>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1435581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9453E8-C448-B583-1842-283BECA45CC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9545DF-47C3-01B7-620F-89BDE5A207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7248281-FCA1-1AC0-2C78-6151464A33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467D69C-C5F9-D355-5B0A-49AEFE57D1FF}"/>
              </a:ext>
            </a:extLst>
          </p:cNvPr>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6" name="Segnaposto piè di pagina 5">
            <a:extLst>
              <a:ext uri="{FF2B5EF4-FFF2-40B4-BE49-F238E27FC236}">
                <a16:creationId xmlns:a16="http://schemas.microsoft.com/office/drawing/2014/main" id="{980F06A4-D84F-1019-8D06-AD584CA364ED}"/>
              </a:ext>
            </a:extLst>
          </p:cNvPr>
          <p:cNvSpPr>
            <a:spLocks noGrp="1"/>
          </p:cNvSpPr>
          <p:nvPr>
            <p:ph type="ftr" sz="quarter" idx="11"/>
          </p:nvPr>
        </p:nvSpPr>
        <p:spPr/>
        <p:txBody>
          <a:bodyPr/>
          <a:lstStyle/>
          <a:p>
            <a:endParaRPr lang="en-US" dirty="0"/>
          </a:p>
        </p:txBody>
      </p:sp>
      <p:sp>
        <p:nvSpPr>
          <p:cNvPr id="7" name="Segnaposto numero diapositiva 6">
            <a:extLst>
              <a:ext uri="{FF2B5EF4-FFF2-40B4-BE49-F238E27FC236}">
                <a16:creationId xmlns:a16="http://schemas.microsoft.com/office/drawing/2014/main" id="{860293D2-247D-C32A-E079-8EC6745AA9E5}"/>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40328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323AA9-68EE-7598-5721-D4C3AC32CCB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F5A064A-A9C2-C98E-D7C7-EA6BBE6339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3D88CB95-E0B1-7644-DFBF-E5DD478F12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417401F-867D-BEA5-C009-5E1821AAC33F}"/>
              </a:ext>
            </a:extLst>
          </p:cNvPr>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6" name="Segnaposto piè di pagina 5">
            <a:extLst>
              <a:ext uri="{FF2B5EF4-FFF2-40B4-BE49-F238E27FC236}">
                <a16:creationId xmlns:a16="http://schemas.microsoft.com/office/drawing/2014/main" id="{3F7802F6-8D83-E6DD-8707-1AC21A864DF9}"/>
              </a:ext>
            </a:extLst>
          </p:cNvPr>
          <p:cNvSpPr>
            <a:spLocks noGrp="1"/>
          </p:cNvSpPr>
          <p:nvPr>
            <p:ph type="ftr" sz="quarter" idx="11"/>
          </p:nvPr>
        </p:nvSpPr>
        <p:spPr/>
        <p:txBody>
          <a:bodyPr/>
          <a:lstStyle/>
          <a:p>
            <a:endParaRPr lang="en-US" dirty="0"/>
          </a:p>
        </p:txBody>
      </p:sp>
      <p:sp>
        <p:nvSpPr>
          <p:cNvPr id="7" name="Segnaposto numero diapositiva 6">
            <a:extLst>
              <a:ext uri="{FF2B5EF4-FFF2-40B4-BE49-F238E27FC236}">
                <a16:creationId xmlns:a16="http://schemas.microsoft.com/office/drawing/2014/main" id="{C8170664-0EBC-1256-EA3D-94A3602FFFE7}"/>
              </a:ext>
            </a:extLst>
          </p:cNvPr>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1211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4F874B67-C33D-798E-E599-21D081ADF7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6D58F06-686F-4008-1D23-B69A90BBED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E3065A3-A9D6-B3FD-8D91-8D9F5762D6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8048B-57AF-4F53-BC84-8E0A1033FBEC}" type="datetimeFigureOut">
              <a:rPr lang="en-US" smtClean="0"/>
              <a:pPr/>
              <a:t>2/6/23</a:t>
            </a:fld>
            <a:endParaRPr lang="en-US" dirty="0"/>
          </a:p>
        </p:txBody>
      </p:sp>
      <p:sp>
        <p:nvSpPr>
          <p:cNvPr id="5" name="Segnaposto piè di pagina 4">
            <a:extLst>
              <a:ext uri="{FF2B5EF4-FFF2-40B4-BE49-F238E27FC236}">
                <a16:creationId xmlns:a16="http://schemas.microsoft.com/office/drawing/2014/main" id="{9B0F24F0-3ED2-73CD-2AD4-A902F97795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egnaposto numero diapositiva 5">
            <a:extLst>
              <a:ext uri="{FF2B5EF4-FFF2-40B4-BE49-F238E27FC236}">
                <a16:creationId xmlns:a16="http://schemas.microsoft.com/office/drawing/2014/main" id="{94321C89-F5AA-A95F-4819-280D084560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302079858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Immagine 6" descr="Immagine che contiene acqua potabile, spazzolino&#10;&#10;Descrizione generata automaticamente">
            <a:extLst>
              <a:ext uri="{FF2B5EF4-FFF2-40B4-BE49-F238E27FC236}">
                <a16:creationId xmlns:a16="http://schemas.microsoft.com/office/drawing/2014/main" id="{B9796254-F9B3-7751-E8EB-8E08A90793E7}"/>
              </a:ext>
            </a:extLst>
          </p:cNvPr>
          <p:cNvPicPr>
            <a:picLocks noChangeAspect="1"/>
          </p:cNvPicPr>
          <p:nvPr/>
        </p:nvPicPr>
        <p:blipFill rotWithShape="1">
          <a:blip r:embed="rId2">
            <a:alphaModFix/>
          </a:blip>
          <a:srcRect t="23137" r="-1" b="10278"/>
          <a:stretch/>
        </p:blipFill>
        <p:spPr>
          <a:xfrm>
            <a:off x="3059" y="10"/>
            <a:ext cx="12188941" cy="6857990"/>
          </a:xfrm>
          <a:prstGeom prst="rect">
            <a:avLst/>
          </a:prstGeom>
        </p:spPr>
      </p:pic>
      <p:sp>
        <p:nvSpPr>
          <p:cNvPr id="2" name="Titolo 1">
            <a:extLst>
              <a:ext uri="{FF2B5EF4-FFF2-40B4-BE49-F238E27FC236}">
                <a16:creationId xmlns:a16="http://schemas.microsoft.com/office/drawing/2014/main" id="{142B90A3-DF61-FD88-9F8E-0D25F8A8D694}"/>
              </a:ext>
            </a:extLst>
          </p:cNvPr>
          <p:cNvSpPr>
            <a:spLocks noGrp="1"/>
          </p:cNvSpPr>
          <p:nvPr>
            <p:ph type="ctrTitle"/>
          </p:nvPr>
        </p:nvSpPr>
        <p:spPr>
          <a:xfrm>
            <a:off x="457198" y="1212832"/>
            <a:ext cx="11191462" cy="2387600"/>
          </a:xfrm>
        </p:spPr>
        <p:txBody>
          <a:bodyPr>
            <a:noAutofit/>
          </a:bodyPr>
          <a:lstStyle/>
          <a:p>
            <a:r>
              <a:rPr lang="it-IT" sz="4800" dirty="0">
                <a:solidFill>
                  <a:schemeClr val="bg1"/>
                </a:solidFill>
                <a:highlight>
                  <a:srgbClr val="008080"/>
                </a:highlight>
              </a:rPr>
              <a:t>Analisi dei tempi di risposta di un centro vaccinale per l’inoculazione del vaccino antinfluenzale</a:t>
            </a:r>
          </a:p>
        </p:txBody>
      </p:sp>
      <p:sp>
        <p:nvSpPr>
          <p:cNvPr id="3" name="Sottotitolo 2">
            <a:extLst>
              <a:ext uri="{FF2B5EF4-FFF2-40B4-BE49-F238E27FC236}">
                <a16:creationId xmlns:a16="http://schemas.microsoft.com/office/drawing/2014/main" id="{A771AF91-5410-78B8-09D9-074D71A9685B}"/>
              </a:ext>
            </a:extLst>
          </p:cNvPr>
          <p:cNvSpPr>
            <a:spLocks noGrp="1"/>
          </p:cNvSpPr>
          <p:nvPr>
            <p:ph type="subTitle" idx="1"/>
          </p:nvPr>
        </p:nvSpPr>
        <p:spPr>
          <a:xfrm>
            <a:off x="3233529" y="3804435"/>
            <a:ext cx="5638801" cy="1655762"/>
          </a:xfrm>
        </p:spPr>
        <p:txBody>
          <a:bodyPr>
            <a:normAutofit/>
          </a:bodyPr>
          <a:lstStyle/>
          <a:p>
            <a:r>
              <a:rPr lang="it-IT" dirty="0">
                <a:solidFill>
                  <a:srgbClr val="FFFFFF"/>
                </a:solidFill>
                <a:highlight>
                  <a:srgbClr val="008080"/>
                </a:highlight>
              </a:rPr>
              <a:t>Open Day 17 dicembre 2022</a:t>
            </a:r>
          </a:p>
        </p:txBody>
      </p:sp>
    </p:spTree>
    <p:extLst>
      <p:ext uri="{BB962C8B-B14F-4D97-AF65-F5344CB8AC3E}">
        <p14:creationId xmlns:p14="http://schemas.microsoft.com/office/powerpoint/2010/main" val="1618285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B0DB5A16-E778-98EB-88E0-42AD80CF395B}"/>
              </a:ext>
            </a:extLst>
          </p:cNvPr>
          <p:cNvSpPr>
            <a:spLocks noGrp="1"/>
          </p:cNvSpPr>
          <p:nvPr>
            <p:ph type="title"/>
          </p:nvPr>
        </p:nvSpPr>
        <p:spPr>
          <a:xfrm>
            <a:off x="643467" y="321734"/>
            <a:ext cx="10905066" cy="1135737"/>
          </a:xfrm>
        </p:spPr>
        <p:txBody>
          <a:bodyPr>
            <a:normAutofit/>
          </a:bodyPr>
          <a:lstStyle/>
          <a:p>
            <a:r>
              <a:rPr lang="it-IT" sz="4800" b="1" dirty="0"/>
              <a:t>Politiche di scheduling</a:t>
            </a:r>
          </a:p>
        </p:txBody>
      </p:sp>
      <p:sp>
        <p:nvSpPr>
          <p:cNvPr id="3" name="Segnaposto contenuto 2">
            <a:extLst>
              <a:ext uri="{FF2B5EF4-FFF2-40B4-BE49-F238E27FC236}">
                <a16:creationId xmlns:a16="http://schemas.microsoft.com/office/drawing/2014/main" id="{23A3433B-8DB4-573C-535F-0D36DEE2659D}"/>
              </a:ext>
            </a:extLst>
          </p:cNvPr>
          <p:cNvSpPr>
            <a:spLocks noGrp="1"/>
          </p:cNvSpPr>
          <p:nvPr>
            <p:ph idx="1"/>
          </p:nvPr>
        </p:nvSpPr>
        <p:spPr>
          <a:xfrm>
            <a:off x="643467" y="1782981"/>
            <a:ext cx="10905066" cy="4393982"/>
          </a:xfrm>
        </p:spPr>
        <p:txBody>
          <a:bodyPr>
            <a:normAutofit/>
          </a:bodyPr>
          <a:lstStyle/>
          <a:p>
            <a:pPr marL="0" indent="0">
              <a:buNone/>
            </a:pPr>
            <a:r>
              <a:rPr lang="it-IT" sz="2400" dirty="0">
                <a:effectLst/>
                <a:latin typeface="CMR12"/>
              </a:rPr>
              <a:t>Tutte le code presenti all’interno del sistema (coda per l’accettazione, coda per l’anamnesi, coda per l’inoculazione e coda per l’inoculazione attenuato) seguono la politica di scheduling </a:t>
            </a:r>
            <a:r>
              <a:rPr lang="it-IT" sz="2400" dirty="0">
                <a:effectLst/>
                <a:latin typeface="CMBX12"/>
              </a:rPr>
              <a:t>FIFO</a:t>
            </a:r>
            <a:r>
              <a:rPr lang="it-IT" sz="2400" dirty="0">
                <a:effectLst/>
                <a:latin typeface="CMR12"/>
              </a:rPr>
              <a:t>, con tempi di arrivo e di servizio esponenziali. E’ </a:t>
            </a:r>
            <a:r>
              <a:rPr lang="it-IT" sz="2400" dirty="0" err="1">
                <a:effectLst/>
                <a:latin typeface="CMR12"/>
              </a:rPr>
              <a:t>ra</a:t>
            </a:r>
            <a:r>
              <a:rPr lang="it-IT" sz="2400" dirty="0">
                <a:effectLst/>
                <a:latin typeface="CMR12"/>
              </a:rPr>
              <a:t>- </a:t>
            </a:r>
            <a:r>
              <a:rPr lang="it-IT" sz="2400" dirty="0" err="1">
                <a:effectLst/>
                <a:latin typeface="CMR12"/>
              </a:rPr>
              <a:t>gionevole</a:t>
            </a:r>
            <a:r>
              <a:rPr lang="it-IT" sz="2400" dirty="0">
                <a:effectLst/>
                <a:latin typeface="CMR12"/>
              </a:rPr>
              <a:t> infatti pensare che il primo job o paziente avr</a:t>
            </a:r>
            <a:r>
              <a:rPr lang="it-IT" sz="2400" dirty="0">
                <a:latin typeface="CMR12"/>
              </a:rPr>
              <a:t>à</a:t>
            </a:r>
            <a:r>
              <a:rPr lang="it-IT" sz="2400" dirty="0">
                <a:effectLst/>
                <a:latin typeface="CMR12"/>
              </a:rPr>
              <a:t> precedenza sui job che lo susseguono in base all’istante di arrivo. Inoltre vengono modellate come </a:t>
            </a:r>
            <a:r>
              <a:rPr lang="it-IT" sz="2400" dirty="0">
                <a:effectLst/>
                <a:latin typeface="CMBX12"/>
              </a:rPr>
              <a:t>Non- </a:t>
            </a:r>
            <a:r>
              <a:rPr lang="it-IT" sz="2400" dirty="0" err="1">
                <a:effectLst/>
                <a:latin typeface="CMBX12"/>
              </a:rPr>
              <a:t>Preemptive</a:t>
            </a:r>
            <a:r>
              <a:rPr lang="it-IT" sz="2400" dirty="0">
                <a:effectLst/>
                <a:latin typeface="CMBX12"/>
              </a:rPr>
              <a:t> </a:t>
            </a:r>
            <a:r>
              <a:rPr lang="it-IT" sz="2400" dirty="0">
                <a:effectLst/>
                <a:latin typeface="CMR12"/>
              </a:rPr>
              <a:t>poich</a:t>
            </a:r>
            <a:r>
              <a:rPr lang="it-IT" sz="2400" dirty="0">
                <a:latin typeface="CMR12"/>
              </a:rPr>
              <a:t>é</a:t>
            </a:r>
            <a:r>
              <a:rPr lang="it-IT" sz="2400" dirty="0">
                <a:effectLst/>
                <a:latin typeface="CMR12"/>
              </a:rPr>
              <a:t> non c’è reale necessità di prelazione. Non `e infatti necessario che un job in servizio venga interrotto da un job appena arrivato con </a:t>
            </a:r>
            <a:r>
              <a:rPr lang="it-IT" sz="2400" dirty="0" err="1">
                <a:effectLst/>
                <a:latin typeface="CMR12"/>
              </a:rPr>
              <a:t>prioprità</a:t>
            </a:r>
            <a:r>
              <a:rPr lang="it-IT" sz="2400" dirty="0">
                <a:effectLst/>
                <a:latin typeface="CMR12"/>
              </a:rPr>
              <a:t> più alta poich</a:t>
            </a:r>
            <a:r>
              <a:rPr lang="it-IT" sz="2400" dirty="0">
                <a:latin typeface="CMR12"/>
              </a:rPr>
              <a:t>é</a:t>
            </a:r>
            <a:r>
              <a:rPr lang="it-IT" sz="2400" dirty="0">
                <a:effectLst/>
                <a:latin typeface="CMR12"/>
              </a:rPr>
              <a:t> il sistema non riguarda situazione emergenziali. </a:t>
            </a:r>
            <a:endParaRPr lang="it-IT" sz="24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28628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8A99D06-F1C7-B9C7-F4F9-E3AE15DED9BC}"/>
              </a:ext>
            </a:extLst>
          </p:cNvPr>
          <p:cNvSpPr>
            <a:spLocks noGrp="1"/>
          </p:cNvSpPr>
          <p:nvPr>
            <p:ph type="title"/>
          </p:nvPr>
        </p:nvSpPr>
        <p:spPr>
          <a:xfrm>
            <a:off x="643467" y="321734"/>
            <a:ext cx="10905066" cy="1135737"/>
          </a:xfrm>
        </p:spPr>
        <p:txBody>
          <a:bodyPr>
            <a:normAutofit/>
          </a:bodyPr>
          <a:lstStyle/>
          <a:p>
            <a:r>
              <a:rPr lang="it-IT" sz="4800" b="1" dirty="0"/>
              <a:t>Modello delle specifiche</a:t>
            </a:r>
          </a:p>
        </p:txBody>
      </p:sp>
      <p:sp>
        <p:nvSpPr>
          <p:cNvPr id="3" name="Segnaposto contenuto 2">
            <a:extLst>
              <a:ext uri="{FF2B5EF4-FFF2-40B4-BE49-F238E27FC236}">
                <a16:creationId xmlns:a16="http://schemas.microsoft.com/office/drawing/2014/main" id="{2C192BC7-61F8-D0CD-38CA-9578F3BF693B}"/>
              </a:ext>
            </a:extLst>
          </p:cNvPr>
          <p:cNvSpPr>
            <a:spLocks noGrp="1"/>
          </p:cNvSpPr>
          <p:nvPr>
            <p:ph idx="1"/>
          </p:nvPr>
        </p:nvSpPr>
        <p:spPr>
          <a:xfrm>
            <a:off x="643467" y="1782981"/>
            <a:ext cx="10905066" cy="4393982"/>
          </a:xfrm>
        </p:spPr>
        <p:txBody>
          <a:bodyPr>
            <a:normAutofit/>
          </a:bodyPr>
          <a:lstStyle/>
          <a:p>
            <a:pPr marL="0" indent="0">
              <a:buNone/>
            </a:pPr>
            <a:r>
              <a:rPr lang="it-IT" sz="2400" dirty="0"/>
              <a:t>I dati utilizzati sono dati reali gentilmente forniti dalla Direttrice dell’Unità Operativa per il coordinamento dell’attività vaccinale: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magine 5">
            <a:extLst>
              <a:ext uri="{FF2B5EF4-FFF2-40B4-BE49-F238E27FC236}">
                <a16:creationId xmlns:a16="http://schemas.microsoft.com/office/drawing/2014/main" id="{CD7CD4E6-AAF2-A664-1D5B-3E4BF2630B69}"/>
              </a:ext>
            </a:extLst>
          </p:cNvPr>
          <p:cNvPicPr>
            <a:picLocks noChangeAspect="1"/>
          </p:cNvPicPr>
          <p:nvPr/>
        </p:nvPicPr>
        <p:blipFill>
          <a:blip r:embed="rId2"/>
          <a:stretch>
            <a:fillRect/>
          </a:stretch>
        </p:blipFill>
        <p:spPr>
          <a:xfrm>
            <a:off x="1014060" y="2560511"/>
            <a:ext cx="7933806" cy="2319954"/>
          </a:xfrm>
          <a:prstGeom prst="rect">
            <a:avLst/>
          </a:prstGeom>
        </p:spPr>
      </p:pic>
      <p:pic>
        <p:nvPicPr>
          <p:cNvPr id="7" name="Immagine 6">
            <a:extLst>
              <a:ext uri="{FF2B5EF4-FFF2-40B4-BE49-F238E27FC236}">
                <a16:creationId xmlns:a16="http://schemas.microsoft.com/office/drawing/2014/main" id="{3772AA4E-507A-5CA8-1B9C-61E8D1D7717A}"/>
              </a:ext>
            </a:extLst>
          </p:cNvPr>
          <p:cNvPicPr>
            <a:picLocks noChangeAspect="1"/>
          </p:cNvPicPr>
          <p:nvPr/>
        </p:nvPicPr>
        <p:blipFill>
          <a:blip r:embed="rId3"/>
          <a:stretch>
            <a:fillRect/>
          </a:stretch>
        </p:blipFill>
        <p:spPr>
          <a:xfrm>
            <a:off x="6096000" y="4519195"/>
            <a:ext cx="5075076" cy="1748199"/>
          </a:xfrm>
          <a:prstGeom prst="rect">
            <a:avLst/>
          </a:prstGeom>
        </p:spPr>
      </p:pic>
    </p:spTree>
    <p:extLst>
      <p:ext uri="{BB962C8B-B14F-4D97-AF65-F5344CB8AC3E}">
        <p14:creationId xmlns:p14="http://schemas.microsoft.com/office/powerpoint/2010/main" val="2873953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41CE876B-E74E-83F2-F3D1-9A6A8275D48A}"/>
              </a:ext>
            </a:extLst>
          </p:cNvPr>
          <p:cNvSpPr>
            <a:spLocks noGrp="1"/>
          </p:cNvSpPr>
          <p:nvPr>
            <p:ph type="title"/>
          </p:nvPr>
        </p:nvSpPr>
        <p:spPr>
          <a:xfrm>
            <a:off x="643467" y="321734"/>
            <a:ext cx="10905066" cy="1135737"/>
          </a:xfrm>
        </p:spPr>
        <p:txBody>
          <a:bodyPr>
            <a:normAutofit/>
          </a:bodyPr>
          <a:lstStyle/>
          <a:p>
            <a:r>
              <a:rPr lang="it-IT" sz="4800" b="1" dirty="0"/>
              <a:t>Modello delle specifiche (2)</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Immagine 12">
            <a:extLst>
              <a:ext uri="{FF2B5EF4-FFF2-40B4-BE49-F238E27FC236}">
                <a16:creationId xmlns:a16="http://schemas.microsoft.com/office/drawing/2014/main" id="{612C29DC-63C3-AAF1-CBC0-30B01E4DD91C}"/>
              </a:ext>
            </a:extLst>
          </p:cNvPr>
          <p:cNvPicPr>
            <a:picLocks noChangeAspect="1"/>
          </p:cNvPicPr>
          <p:nvPr/>
        </p:nvPicPr>
        <p:blipFill rotWithShape="1">
          <a:blip r:embed="rId2"/>
          <a:srcRect b="31350"/>
          <a:stretch/>
        </p:blipFill>
        <p:spPr>
          <a:xfrm>
            <a:off x="507030" y="1794500"/>
            <a:ext cx="7849561" cy="1748305"/>
          </a:xfrm>
          <a:prstGeom prst="rect">
            <a:avLst/>
          </a:prstGeom>
        </p:spPr>
      </p:pic>
      <p:pic>
        <p:nvPicPr>
          <p:cNvPr id="15" name="Segnaposto contenuto 3">
            <a:extLst>
              <a:ext uri="{FF2B5EF4-FFF2-40B4-BE49-F238E27FC236}">
                <a16:creationId xmlns:a16="http://schemas.microsoft.com/office/drawing/2014/main" id="{17FBB597-7477-7CFB-3AAC-E10D3376F35F}"/>
              </a:ext>
            </a:extLst>
          </p:cNvPr>
          <p:cNvPicPr>
            <a:picLocks noChangeAspect="1"/>
          </p:cNvPicPr>
          <p:nvPr/>
        </p:nvPicPr>
        <p:blipFill>
          <a:blip r:embed="rId3"/>
          <a:stretch>
            <a:fillRect/>
          </a:stretch>
        </p:blipFill>
        <p:spPr>
          <a:xfrm>
            <a:off x="5119518" y="3715370"/>
            <a:ext cx="6429015" cy="2429503"/>
          </a:xfrm>
          <a:prstGeom prst="rect">
            <a:avLst/>
          </a:prstGeom>
        </p:spPr>
      </p:pic>
    </p:spTree>
    <p:extLst>
      <p:ext uri="{BB962C8B-B14F-4D97-AF65-F5344CB8AC3E}">
        <p14:creationId xmlns:p14="http://schemas.microsoft.com/office/powerpoint/2010/main" val="1888004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C78A1E0D-DADE-6789-6D2D-441588B903A4}"/>
              </a:ext>
            </a:extLst>
          </p:cNvPr>
          <p:cNvSpPr>
            <a:spLocks noGrp="1"/>
          </p:cNvSpPr>
          <p:nvPr>
            <p:ph type="title"/>
          </p:nvPr>
        </p:nvSpPr>
        <p:spPr>
          <a:xfrm>
            <a:off x="643467" y="321734"/>
            <a:ext cx="4970877" cy="1135737"/>
          </a:xfrm>
        </p:spPr>
        <p:txBody>
          <a:bodyPr>
            <a:normAutofit/>
          </a:bodyPr>
          <a:lstStyle/>
          <a:p>
            <a:r>
              <a:rPr lang="it-IT" sz="4800" b="1" dirty="0"/>
              <a:t>Modelli Analitici</a:t>
            </a:r>
          </a:p>
        </p:txBody>
      </p:sp>
      <p:sp>
        <p:nvSpPr>
          <p:cNvPr id="3" name="Segnaposto contenuto 2">
            <a:extLst>
              <a:ext uri="{FF2B5EF4-FFF2-40B4-BE49-F238E27FC236}">
                <a16:creationId xmlns:a16="http://schemas.microsoft.com/office/drawing/2014/main" id="{1E8615E0-4193-04CC-C671-431AFFDDF4D1}"/>
              </a:ext>
            </a:extLst>
          </p:cNvPr>
          <p:cNvSpPr>
            <a:spLocks noGrp="1"/>
          </p:cNvSpPr>
          <p:nvPr>
            <p:ph idx="1"/>
          </p:nvPr>
        </p:nvSpPr>
        <p:spPr>
          <a:xfrm>
            <a:off x="643468" y="1782981"/>
            <a:ext cx="4970877" cy="4393982"/>
          </a:xfrm>
        </p:spPr>
        <p:txBody>
          <a:bodyPr>
            <a:normAutofit/>
          </a:bodyPr>
          <a:lstStyle/>
          <a:p>
            <a:r>
              <a:rPr lang="it-IT" dirty="0"/>
              <a:t>Coda Singola a servente singolo: </a:t>
            </a:r>
          </a:p>
          <a:p>
            <a:endParaRPr lang="it-IT" sz="2000" dirty="0"/>
          </a:p>
        </p:txBody>
      </p:sp>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descr="Immagine che contiene testo&#10;&#10;Descrizione generata automaticamente">
            <a:extLst>
              <a:ext uri="{FF2B5EF4-FFF2-40B4-BE49-F238E27FC236}">
                <a16:creationId xmlns:a16="http://schemas.microsoft.com/office/drawing/2014/main" id="{7E11EBA7-5EFF-AB3E-422A-583C6F99A359}"/>
              </a:ext>
            </a:extLst>
          </p:cNvPr>
          <p:cNvPicPr>
            <a:picLocks noChangeAspect="1"/>
          </p:cNvPicPr>
          <p:nvPr/>
        </p:nvPicPr>
        <p:blipFill rotWithShape="1">
          <a:blip r:embed="rId2"/>
          <a:srcRect l="4019" r="6711"/>
          <a:stretch/>
        </p:blipFill>
        <p:spPr>
          <a:xfrm>
            <a:off x="6257813" y="791641"/>
            <a:ext cx="5290720" cy="5274716"/>
          </a:xfrm>
          <a:prstGeom prst="rect">
            <a:avLst/>
          </a:prstGeom>
        </p:spPr>
      </p:pic>
      <p:grpSp>
        <p:nvGrpSpPr>
          <p:cNvPr id="34" name="Group 33">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5" name="Isosceles Triangle 34">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80643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C368C196-E760-87D2-6E0F-868784CB1D0B}"/>
              </a:ext>
            </a:extLst>
          </p:cNvPr>
          <p:cNvSpPr>
            <a:spLocks noGrp="1"/>
          </p:cNvSpPr>
          <p:nvPr>
            <p:ph type="title"/>
          </p:nvPr>
        </p:nvSpPr>
        <p:spPr>
          <a:xfrm>
            <a:off x="643467" y="321734"/>
            <a:ext cx="10905066" cy="1135737"/>
          </a:xfrm>
        </p:spPr>
        <p:txBody>
          <a:bodyPr>
            <a:normAutofit/>
          </a:bodyPr>
          <a:lstStyle/>
          <a:p>
            <a:r>
              <a:rPr lang="it-IT" sz="4800" b="1" dirty="0"/>
              <a:t>Modelli Analitici (2)</a:t>
            </a:r>
          </a:p>
        </p:txBody>
      </p:sp>
      <p:sp>
        <p:nvSpPr>
          <p:cNvPr id="3" name="Segnaposto contenuto 2">
            <a:extLst>
              <a:ext uri="{FF2B5EF4-FFF2-40B4-BE49-F238E27FC236}">
                <a16:creationId xmlns:a16="http://schemas.microsoft.com/office/drawing/2014/main" id="{D89FA4C6-632A-DBBC-2302-185D7E3579C3}"/>
              </a:ext>
            </a:extLst>
          </p:cNvPr>
          <p:cNvSpPr>
            <a:spLocks noGrp="1"/>
          </p:cNvSpPr>
          <p:nvPr>
            <p:ph idx="1"/>
          </p:nvPr>
        </p:nvSpPr>
        <p:spPr>
          <a:xfrm>
            <a:off x="643469" y="1782981"/>
            <a:ext cx="4008384" cy="4393982"/>
          </a:xfrm>
        </p:spPr>
        <p:txBody>
          <a:bodyPr>
            <a:normAutofit/>
          </a:bodyPr>
          <a:lstStyle/>
          <a:p>
            <a:r>
              <a:rPr lang="it-IT" dirty="0"/>
              <a:t>Coda singola a servente multiplo:</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magine 4">
            <a:extLst>
              <a:ext uri="{FF2B5EF4-FFF2-40B4-BE49-F238E27FC236}">
                <a16:creationId xmlns:a16="http://schemas.microsoft.com/office/drawing/2014/main" id="{AD40F419-B7D7-D9D5-3CF2-9D579F536893}"/>
              </a:ext>
            </a:extLst>
          </p:cNvPr>
          <p:cNvPicPr>
            <a:picLocks noChangeAspect="1"/>
          </p:cNvPicPr>
          <p:nvPr/>
        </p:nvPicPr>
        <p:blipFill rotWithShape="1">
          <a:blip r:embed="rId2"/>
          <a:srcRect l="2303" t="7798" r="14193" b="5618"/>
          <a:stretch/>
        </p:blipFill>
        <p:spPr>
          <a:xfrm>
            <a:off x="4850296" y="1635757"/>
            <a:ext cx="7196270" cy="439398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99090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3501A10-E4CF-0FC9-AFFD-8ABD5300B009}"/>
              </a:ext>
            </a:extLst>
          </p:cNvPr>
          <p:cNvSpPr>
            <a:spLocks noGrp="1"/>
          </p:cNvSpPr>
          <p:nvPr>
            <p:ph type="title"/>
          </p:nvPr>
        </p:nvSpPr>
        <p:spPr>
          <a:xfrm>
            <a:off x="643467" y="321734"/>
            <a:ext cx="10905066" cy="1135737"/>
          </a:xfrm>
        </p:spPr>
        <p:txBody>
          <a:bodyPr>
            <a:normAutofit/>
          </a:bodyPr>
          <a:lstStyle/>
          <a:p>
            <a:r>
              <a:rPr lang="it-IT" sz="4800" b="1" dirty="0"/>
              <a:t>Modello Computazionale</a:t>
            </a:r>
          </a:p>
        </p:txBody>
      </p:sp>
      <p:sp>
        <p:nvSpPr>
          <p:cNvPr id="3" name="Segnaposto contenuto 2">
            <a:extLst>
              <a:ext uri="{FF2B5EF4-FFF2-40B4-BE49-F238E27FC236}">
                <a16:creationId xmlns:a16="http://schemas.microsoft.com/office/drawing/2014/main" id="{FB949AED-E682-E10A-C38B-24D3441CC4B2}"/>
              </a:ext>
            </a:extLst>
          </p:cNvPr>
          <p:cNvSpPr>
            <a:spLocks noGrp="1"/>
          </p:cNvSpPr>
          <p:nvPr>
            <p:ph idx="1"/>
          </p:nvPr>
        </p:nvSpPr>
        <p:spPr>
          <a:xfrm>
            <a:off x="552676" y="1779205"/>
            <a:ext cx="11493550" cy="4753285"/>
          </a:xfrm>
        </p:spPr>
        <p:txBody>
          <a:bodyPr>
            <a:normAutofit fontScale="92500" lnSpcReduction="10000"/>
          </a:bodyPr>
          <a:lstStyle/>
          <a:p>
            <a:pPr marL="0" indent="0">
              <a:buNone/>
            </a:pPr>
            <a:r>
              <a:rPr lang="it-IT" sz="2600" dirty="0"/>
              <a:t>L’approccio utilizzato è quello della </a:t>
            </a:r>
            <a:r>
              <a:rPr lang="it-IT" sz="2600" b="1" dirty="0" err="1"/>
              <a:t>next</a:t>
            </a:r>
            <a:r>
              <a:rPr lang="it-IT" sz="2600" b="1" dirty="0"/>
              <a:t>-event </a:t>
            </a:r>
            <a:r>
              <a:rPr lang="it-IT" sz="2600" b="1" dirty="0" err="1"/>
              <a:t>simulation</a:t>
            </a:r>
            <a:r>
              <a:rPr lang="it-IT" sz="2600" b="1" dirty="0"/>
              <a:t> </a:t>
            </a:r>
            <a:r>
              <a:rPr lang="it-IT" sz="2600" dirty="0"/>
              <a:t>vengono infatti definiti degli eventi che si susseguono. In particolare:</a:t>
            </a:r>
          </a:p>
          <a:p>
            <a:pPr marL="0" indent="0">
              <a:buNone/>
            </a:pPr>
            <a:endParaRPr lang="it-IT" sz="2600" dirty="0"/>
          </a:p>
          <a:p>
            <a:pPr marL="457200" indent="-457200">
              <a:buFont typeface="+mj-lt"/>
              <a:buAutoNum type="arabicPeriod"/>
            </a:pPr>
            <a:r>
              <a:rPr lang="it-IT" sz="2600" dirty="0"/>
              <a:t>Arrivo dei job in accettazione</a:t>
            </a:r>
          </a:p>
          <a:p>
            <a:pPr marL="457200" indent="-457200">
              <a:buFont typeface="+mj-lt"/>
              <a:buAutoNum type="arabicPeriod"/>
            </a:pPr>
            <a:r>
              <a:rPr lang="it-IT" sz="2600" dirty="0"/>
              <a:t>Completamento della accettazione</a:t>
            </a:r>
          </a:p>
          <a:p>
            <a:pPr marL="457200" indent="-457200">
              <a:buFont typeface="+mj-lt"/>
              <a:buAutoNum type="arabicPeriod"/>
            </a:pPr>
            <a:r>
              <a:rPr lang="it-IT" sz="2600" dirty="0"/>
              <a:t>Arrivo del job in anamnesi</a:t>
            </a:r>
          </a:p>
          <a:p>
            <a:pPr marL="457200" indent="-457200">
              <a:buFont typeface="+mj-lt"/>
              <a:buAutoNum type="arabicPeriod"/>
            </a:pPr>
            <a:r>
              <a:rPr lang="it-IT" sz="2600" dirty="0"/>
              <a:t>Completamente della anamnesi</a:t>
            </a:r>
          </a:p>
          <a:p>
            <a:pPr marL="457200" indent="-457200">
              <a:buFont typeface="+mj-lt"/>
              <a:buAutoNum type="arabicPeriod"/>
            </a:pPr>
            <a:r>
              <a:rPr lang="it-IT" sz="2600" dirty="0"/>
              <a:t>Arrivo del job nel centro di </a:t>
            </a:r>
            <a:r>
              <a:rPr lang="it-IT" sz="2600" dirty="0" err="1"/>
              <a:t>incoulazione</a:t>
            </a:r>
            <a:r>
              <a:rPr lang="it-IT" sz="2600" dirty="0"/>
              <a:t> attenuato</a:t>
            </a:r>
          </a:p>
          <a:p>
            <a:pPr marL="457200" indent="-457200">
              <a:buFont typeface="+mj-lt"/>
              <a:buAutoNum type="arabicPeriod"/>
            </a:pPr>
            <a:r>
              <a:rPr lang="it-IT" sz="2600" dirty="0"/>
              <a:t>Completamento della somministrazione attenuata</a:t>
            </a:r>
          </a:p>
          <a:p>
            <a:pPr marL="457200" indent="-457200">
              <a:buFont typeface="+mj-lt"/>
              <a:buAutoNum type="arabicPeriod"/>
            </a:pPr>
            <a:r>
              <a:rPr lang="it-IT" sz="2600" dirty="0"/>
              <a:t>Arrivo del job nel centro di </a:t>
            </a:r>
            <a:r>
              <a:rPr lang="it-IT" sz="2600" dirty="0" err="1"/>
              <a:t>incoulazione</a:t>
            </a:r>
            <a:endParaRPr lang="it-IT" sz="2600" dirty="0"/>
          </a:p>
          <a:p>
            <a:pPr marL="457200" indent="-457200">
              <a:buFont typeface="+mj-lt"/>
              <a:buAutoNum type="arabicPeriod"/>
            </a:pPr>
            <a:r>
              <a:rPr lang="it-IT" sz="2600" dirty="0"/>
              <a:t>Completamento somministrazione</a:t>
            </a:r>
          </a:p>
          <a:p>
            <a:endParaRPr lang="it-IT"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30859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2309659B-7B91-DCFD-609B-ECEA4AD115DE}"/>
              </a:ext>
            </a:extLst>
          </p:cNvPr>
          <p:cNvSpPr>
            <a:spLocks noGrp="1"/>
          </p:cNvSpPr>
          <p:nvPr>
            <p:ph type="title"/>
          </p:nvPr>
        </p:nvSpPr>
        <p:spPr>
          <a:xfrm>
            <a:off x="643467" y="321734"/>
            <a:ext cx="10905066" cy="1135737"/>
          </a:xfrm>
        </p:spPr>
        <p:txBody>
          <a:bodyPr>
            <a:normAutofit fontScale="90000"/>
          </a:bodyPr>
          <a:lstStyle/>
          <a:p>
            <a:br>
              <a:rPr lang="it-IT" sz="3600" dirty="0"/>
            </a:br>
            <a:r>
              <a:rPr lang="it-IT" sz="4800" dirty="0"/>
              <a:t>Gestione degli eventi</a:t>
            </a:r>
          </a:p>
        </p:txBody>
      </p:sp>
      <p:sp>
        <p:nvSpPr>
          <p:cNvPr id="3" name="Segnaposto contenuto 2">
            <a:extLst>
              <a:ext uri="{FF2B5EF4-FFF2-40B4-BE49-F238E27FC236}">
                <a16:creationId xmlns:a16="http://schemas.microsoft.com/office/drawing/2014/main" id="{9F7DD758-540B-B6D9-ED06-457A3AF7B181}"/>
              </a:ext>
            </a:extLst>
          </p:cNvPr>
          <p:cNvSpPr>
            <a:spLocks noGrp="1"/>
          </p:cNvSpPr>
          <p:nvPr>
            <p:ph idx="1"/>
          </p:nvPr>
        </p:nvSpPr>
        <p:spPr>
          <a:xfrm>
            <a:off x="557596" y="1580097"/>
            <a:ext cx="10905066" cy="4393982"/>
          </a:xfrm>
        </p:spPr>
        <p:txBody>
          <a:bodyPr>
            <a:normAutofit/>
          </a:bodyPr>
          <a:lstStyle/>
          <a:p>
            <a:r>
              <a:rPr lang="it-IT" sz="2400" dirty="0"/>
              <a:t>Gli eventi vengono gestiti mediante la struttura dati che segue: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magine 3">
            <a:extLst>
              <a:ext uri="{FF2B5EF4-FFF2-40B4-BE49-F238E27FC236}">
                <a16:creationId xmlns:a16="http://schemas.microsoft.com/office/drawing/2014/main" id="{D0692B99-9DD0-A5C7-9581-17789762E0E0}"/>
              </a:ext>
            </a:extLst>
          </p:cNvPr>
          <p:cNvPicPr>
            <a:picLocks noChangeAspect="1"/>
          </p:cNvPicPr>
          <p:nvPr/>
        </p:nvPicPr>
        <p:blipFill>
          <a:blip r:embed="rId2"/>
          <a:stretch>
            <a:fillRect/>
          </a:stretch>
        </p:blipFill>
        <p:spPr>
          <a:xfrm>
            <a:off x="4150559" y="2419350"/>
            <a:ext cx="4406900" cy="2019300"/>
          </a:xfrm>
          <a:prstGeom prst="rect">
            <a:avLst/>
          </a:prstGeom>
        </p:spPr>
      </p:pic>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BF68801E-D508-3B00-A5F0-2D8AF1E04FC9}"/>
                  </a:ext>
                </a:extLst>
              </p:cNvPr>
              <p:cNvSpPr txBox="1"/>
              <p:nvPr/>
            </p:nvSpPr>
            <p:spPr>
              <a:xfrm>
                <a:off x="1014060" y="4780471"/>
                <a:ext cx="7543399" cy="1569660"/>
              </a:xfrm>
              <a:prstGeom prst="rect">
                <a:avLst/>
              </a:prstGeom>
              <a:noFill/>
            </p:spPr>
            <p:txBody>
              <a:bodyPr wrap="square" rtlCol="0">
                <a:spAutoFit/>
              </a:bodyPr>
              <a:lstStyle/>
              <a:p>
                <a:r>
                  <a:rPr lang="it-IT" sz="2400" dirty="0"/>
                  <a:t>Dove: </a:t>
                </a:r>
              </a:p>
              <a:p>
                <a:endParaRPr lang="it-IT" sz="2400" dirty="0"/>
              </a:p>
              <a:p>
                <a:pPr lvl="1"/>
                <a:r>
                  <a:rPr lang="it-IT" sz="2400" b="1" dirty="0"/>
                  <a:t>double </a:t>
                </a:r>
                <a:r>
                  <a:rPr lang="it-IT" sz="2400" dirty="0" err="1"/>
                  <a:t>current</a:t>
                </a:r>
                <a:r>
                  <a:rPr lang="it-IT" sz="2400" dirty="0"/>
                  <a:t> : prossimo istante dell’evento</a:t>
                </a:r>
              </a:p>
              <a:p>
                <a:pPr lvl="1"/>
                <a:r>
                  <a:rPr lang="it-IT" sz="2400" b="1" dirty="0"/>
                  <a:t>double</a:t>
                </a:r>
                <a:r>
                  <a:rPr lang="it-IT" sz="2400" dirty="0"/>
                  <a:t> x: stato dell’evento </a:t>
                </a:r>
                <a14:m>
                  <m:oMath xmlns:m="http://schemas.openxmlformats.org/officeDocument/2006/math">
                    <m:r>
                      <a:rPr lang="it-IT" sz="2400" i="1" smtClean="0">
                        <a:latin typeface="Cambria Math" panose="02040503050406030204" pitchFamily="18" charset="0"/>
                        <a:ea typeface="Cambria Math" panose="02040503050406030204" pitchFamily="18" charset="0"/>
                      </a:rPr>
                      <m:t>∈</m:t>
                    </m:r>
                  </m:oMath>
                </a14:m>
                <a:r>
                  <a:rPr lang="it-IT" sz="2400" dirty="0"/>
                  <a:t> {0,1}</a:t>
                </a:r>
              </a:p>
            </p:txBody>
          </p:sp>
        </mc:Choice>
        <mc:Fallback>
          <p:sp>
            <p:nvSpPr>
              <p:cNvPr id="5" name="CasellaDiTesto 4">
                <a:extLst>
                  <a:ext uri="{FF2B5EF4-FFF2-40B4-BE49-F238E27FC236}">
                    <a16:creationId xmlns:a16="http://schemas.microsoft.com/office/drawing/2014/main" id="{BF68801E-D508-3B00-A5F0-2D8AF1E04FC9}"/>
                  </a:ext>
                </a:extLst>
              </p:cNvPr>
              <p:cNvSpPr txBox="1">
                <a:spLocks noRot="1" noChangeAspect="1" noMove="1" noResize="1" noEditPoints="1" noAdjustHandles="1" noChangeArrowheads="1" noChangeShapeType="1" noTextEdit="1"/>
              </p:cNvSpPr>
              <p:nvPr/>
            </p:nvSpPr>
            <p:spPr>
              <a:xfrm>
                <a:off x="1014060" y="4780471"/>
                <a:ext cx="7543399" cy="1569660"/>
              </a:xfrm>
              <a:prstGeom prst="rect">
                <a:avLst/>
              </a:prstGeom>
              <a:blipFill>
                <a:blip r:embed="rId3"/>
                <a:stretch>
                  <a:fillRect l="-1176" t="-3200" b="-7200"/>
                </a:stretch>
              </a:blipFill>
            </p:spPr>
            <p:txBody>
              <a:bodyPr/>
              <a:lstStyle/>
              <a:p>
                <a:r>
                  <a:rPr lang="it-IT">
                    <a:noFill/>
                  </a:rPr>
                  <a:t> </a:t>
                </a:r>
              </a:p>
            </p:txBody>
          </p:sp>
        </mc:Fallback>
      </mc:AlternateContent>
    </p:spTree>
    <p:extLst>
      <p:ext uri="{BB962C8B-B14F-4D97-AF65-F5344CB8AC3E}">
        <p14:creationId xmlns:p14="http://schemas.microsoft.com/office/powerpoint/2010/main" val="4033037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C1D4BCA9-5DF8-1DF1-A1D3-FA2AC2EC13F0}"/>
              </a:ext>
            </a:extLst>
          </p:cNvPr>
          <p:cNvSpPr>
            <a:spLocks noGrp="1"/>
          </p:cNvSpPr>
          <p:nvPr>
            <p:ph type="title"/>
          </p:nvPr>
        </p:nvSpPr>
        <p:spPr>
          <a:xfrm>
            <a:off x="643467" y="321734"/>
            <a:ext cx="10905066" cy="1135737"/>
          </a:xfrm>
        </p:spPr>
        <p:txBody>
          <a:bodyPr>
            <a:normAutofit/>
          </a:bodyPr>
          <a:lstStyle/>
          <a:p>
            <a:r>
              <a:rPr lang="it-IT" sz="4800" b="1" dirty="0"/>
              <a:t>Probabilità di </a:t>
            </a:r>
            <a:r>
              <a:rPr lang="it-IT" sz="4800" b="1" dirty="0" err="1"/>
              <a:t>routing</a:t>
            </a:r>
            <a:r>
              <a:rPr lang="it-IT" sz="4800" b="1" dirty="0"/>
              <a:t>:</a:t>
            </a:r>
          </a:p>
        </p:txBody>
      </p:sp>
      <p:sp>
        <p:nvSpPr>
          <p:cNvPr id="3" name="Segnaposto contenuto 2">
            <a:extLst>
              <a:ext uri="{FF2B5EF4-FFF2-40B4-BE49-F238E27FC236}">
                <a16:creationId xmlns:a16="http://schemas.microsoft.com/office/drawing/2014/main" id="{C4FE121A-2DCA-C03F-6BA1-6EEE9653E020}"/>
              </a:ext>
            </a:extLst>
          </p:cNvPr>
          <p:cNvSpPr>
            <a:spLocks noGrp="1"/>
          </p:cNvSpPr>
          <p:nvPr>
            <p:ph idx="1"/>
          </p:nvPr>
        </p:nvSpPr>
        <p:spPr>
          <a:xfrm>
            <a:off x="643467" y="1782981"/>
            <a:ext cx="10905066" cy="4393982"/>
          </a:xfrm>
        </p:spPr>
        <p:txBody>
          <a:bodyPr>
            <a:normAutofit/>
          </a:bodyPr>
          <a:lstStyle/>
          <a:p>
            <a:r>
              <a:rPr lang="it-IT" sz="2400" dirty="0"/>
              <a:t>Per rappresentare le due possibili tipologie di vaccino e la possibilità che il paziente non possa ricevere la somministrazione sono state definite due probabilità e modellate all’interno del sistema con due distribuzioni uniformi: </a:t>
            </a:r>
            <a:r>
              <a:rPr lang="it-IT" sz="2400" b="1" dirty="0" err="1"/>
              <a:t>Uniform</a:t>
            </a:r>
            <a:r>
              <a:rPr lang="it-IT" sz="2400" b="1" dirty="0"/>
              <a:t>(</a:t>
            </a:r>
            <a:r>
              <a:rPr lang="it-IT" sz="2400" b="1" dirty="0" err="1"/>
              <a:t>a,b</a:t>
            </a:r>
            <a:r>
              <a:rPr lang="it-IT" sz="2400" b="1" dirty="0"/>
              <a:t>) </a:t>
            </a:r>
            <a:r>
              <a:rPr lang="it-IT" sz="2400" dirty="0"/>
              <a:t>con a e b rispettivamente pari a 0 ed 1. Se queste probabilità sono inferiori ai valori forniti in input (</a:t>
            </a:r>
            <a:r>
              <a:rPr lang="it-IT" sz="2400" b="1" dirty="0" err="1"/>
              <a:t>prob_vaccino</a:t>
            </a:r>
            <a:r>
              <a:rPr lang="it-IT" sz="2400" b="1" dirty="0"/>
              <a:t> </a:t>
            </a:r>
            <a:r>
              <a:rPr lang="it-IT" sz="2400" dirty="0"/>
              <a:t>e </a:t>
            </a:r>
            <a:r>
              <a:rPr lang="it-IT" sz="2400" b="1" dirty="0" err="1"/>
              <a:t>prob_vaccino_attenuato</a:t>
            </a:r>
            <a:r>
              <a:rPr lang="it-IT" sz="2400" dirty="0"/>
              <a:t>) il paziente viene instradato nel corretto centro o abbandona il sistema. </a:t>
            </a:r>
          </a:p>
          <a:p>
            <a:pPr marL="0" indent="0">
              <a:buNone/>
            </a:pPr>
            <a:endParaRPr lang="it-IT" sz="2400" dirty="0"/>
          </a:p>
          <a:p>
            <a:r>
              <a:rPr lang="it-IT" sz="2400" dirty="0"/>
              <a:t>Nel caso specifico della giornata del 17 dicembre nessun paziente è risultato non idoneo alla somministrazione, </a:t>
            </a:r>
            <a:r>
              <a:rPr lang="it-IT" sz="2400" dirty="0" err="1"/>
              <a:t>prob_vaccino</a:t>
            </a:r>
            <a:r>
              <a:rPr lang="it-IT" sz="2400" dirty="0"/>
              <a:t> risulta essere quindi pari a 100% e nessun paziente esce dal sistema prima di aver terminato l’inoculazione.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33821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EED3DC15-A899-BEF1-9745-CFF39EBE990B}"/>
              </a:ext>
            </a:extLst>
          </p:cNvPr>
          <p:cNvSpPr>
            <a:spLocks noGrp="1"/>
          </p:cNvSpPr>
          <p:nvPr>
            <p:ph type="title"/>
          </p:nvPr>
        </p:nvSpPr>
        <p:spPr>
          <a:xfrm>
            <a:off x="643467" y="321734"/>
            <a:ext cx="10905066" cy="1135737"/>
          </a:xfrm>
        </p:spPr>
        <p:txBody>
          <a:bodyPr>
            <a:normAutofit/>
          </a:bodyPr>
          <a:lstStyle/>
          <a:p>
            <a:r>
              <a:rPr lang="it-IT" sz="4800" b="1" dirty="0"/>
              <a:t>Simulazione ad orizzonte finito</a:t>
            </a:r>
          </a:p>
        </p:txBody>
      </p:sp>
      <p:sp>
        <p:nvSpPr>
          <p:cNvPr id="3" name="Segnaposto contenuto 2">
            <a:extLst>
              <a:ext uri="{FF2B5EF4-FFF2-40B4-BE49-F238E27FC236}">
                <a16:creationId xmlns:a16="http://schemas.microsoft.com/office/drawing/2014/main" id="{E2A014EE-E083-11B3-3C01-AAA7A6384E26}"/>
              </a:ext>
            </a:extLst>
          </p:cNvPr>
          <p:cNvSpPr>
            <a:spLocks noGrp="1"/>
          </p:cNvSpPr>
          <p:nvPr>
            <p:ph idx="1"/>
          </p:nvPr>
        </p:nvSpPr>
        <p:spPr>
          <a:xfrm>
            <a:off x="643467" y="1782981"/>
            <a:ext cx="10905066" cy="4393982"/>
          </a:xfrm>
        </p:spPr>
        <p:txBody>
          <a:bodyPr>
            <a:normAutofit/>
          </a:bodyPr>
          <a:lstStyle/>
          <a:p>
            <a:pPr marL="0" indent="0">
              <a:buNone/>
            </a:pPr>
            <a:r>
              <a:rPr lang="it-IT" sz="2400" dirty="0"/>
              <a:t>Per l’analisi dello </a:t>
            </a:r>
            <a:r>
              <a:rPr lang="it-IT" sz="2400" b="1" dirty="0"/>
              <a:t>stato transiente </a:t>
            </a:r>
            <a:r>
              <a:rPr lang="it-IT" sz="2400" dirty="0"/>
              <a:t>è stata adottata la tecnica </a:t>
            </a:r>
            <a:r>
              <a:rPr lang="it-IT" sz="2400" i="1" dirty="0" err="1"/>
              <a:t>replication</a:t>
            </a:r>
            <a:r>
              <a:rPr lang="it-IT" sz="2400" dirty="0"/>
              <a:t>, dove la </a:t>
            </a:r>
            <a:r>
              <a:rPr lang="it-IT" sz="2400" dirty="0" err="1"/>
              <a:t>run</a:t>
            </a:r>
            <a:r>
              <a:rPr lang="it-IT" sz="2400" dirty="0"/>
              <a:t> è stata eseguita 64 volte in modo tale da poterne derivare le statistiche mediate sulle 64 repliche. Il sistema è stato simulato per un tempo pari a 300 minuti ovvero il tempo di reale apertura del centro vaccinale.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magine 3">
            <a:extLst>
              <a:ext uri="{FF2B5EF4-FFF2-40B4-BE49-F238E27FC236}">
                <a16:creationId xmlns:a16="http://schemas.microsoft.com/office/drawing/2014/main" id="{F9450B5F-C7F5-3999-5843-1B673D3E274B}"/>
              </a:ext>
            </a:extLst>
          </p:cNvPr>
          <p:cNvPicPr>
            <a:picLocks noChangeAspect="1"/>
          </p:cNvPicPr>
          <p:nvPr/>
        </p:nvPicPr>
        <p:blipFill>
          <a:blip r:embed="rId2"/>
          <a:stretch>
            <a:fillRect/>
          </a:stretch>
        </p:blipFill>
        <p:spPr>
          <a:xfrm>
            <a:off x="2927350" y="3245959"/>
            <a:ext cx="6337300" cy="2019300"/>
          </a:xfrm>
          <a:prstGeom prst="rect">
            <a:avLst/>
          </a:prstGeom>
        </p:spPr>
      </p:pic>
    </p:spTree>
    <p:extLst>
      <p:ext uri="{BB962C8B-B14F-4D97-AF65-F5344CB8AC3E}">
        <p14:creationId xmlns:p14="http://schemas.microsoft.com/office/powerpoint/2010/main" val="1061679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A5ABBF-D2BE-3B90-1414-5F9C072217DF}"/>
              </a:ext>
            </a:extLst>
          </p:cNvPr>
          <p:cNvSpPr>
            <a:spLocks noGrp="1"/>
          </p:cNvSpPr>
          <p:nvPr>
            <p:ph type="title"/>
          </p:nvPr>
        </p:nvSpPr>
        <p:spPr>
          <a:xfrm>
            <a:off x="643467" y="321734"/>
            <a:ext cx="10905066" cy="1135737"/>
          </a:xfrm>
        </p:spPr>
        <p:txBody>
          <a:bodyPr>
            <a:normAutofit/>
          </a:bodyPr>
          <a:lstStyle/>
          <a:p>
            <a:r>
              <a:rPr lang="it-IT" sz="4800" b="1" dirty="0"/>
              <a:t>Simulazione ad orizzonte infinito</a:t>
            </a:r>
          </a:p>
        </p:txBody>
      </p:sp>
      <p:sp>
        <p:nvSpPr>
          <p:cNvPr id="3" name="Segnaposto contenuto 2">
            <a:extLst>
              <a:ext uri="{FF2B5EF4-FFF2-40B4-BE49-F238E27FC236}">
                <a16:creationId xmlns:a16="http://schemas.microsoft.com/office/drawing/2014/main" id="{2115A6BD-3D75-6B4E-0D3A-C605440522F8}"/>
              </a:ext>
            </a:extLst>
          </p:cNvPr>
          <p:cNvSpPr>
            <a:spLocks noGrp="1"/>
          </p:cNvSpPr>
          <p:nvPr>
            <p:ph idx="1"/>
          </p:nvPr>
        </p:nvSpPr>
        <p:spPr>
          <a:xfrm>
            <a:off x="643467" y="1782981"/>
            <a:ext cx="10905066" cy="4393982"/>
          </a:xfrm>
        </p:spPr>
        <p:txBody>
          <a:bodyPr>
            <a:normAutofit/>
          </a:bodyPr>
          <a:lstStyle/>
          <a:p>
            <a:pPr marL="0" indent="0">
              <a:buNone/>
            </a:pPr>
            <a:r>
              <a:rPr lang="it-IT" sz="2400" dirty="0"/>
              <a:t>Utilizzata per verificare il comportamento del modello in regime stazionario. E’ stato utilizzato il metodo delle </a:t>
            </a:r>
            <a:r>
              <a:rPr lang="it-IT" sz="2400" i="1" dirty="0"/>
              <a:t>batch </a:t>
            </a:r>
            <a:r>
              <a:rPr lang="it-IT" sz="2400" i="1" dirty="0" err="1"/>
              <a:t>means</a:t>
            </a:r>
            <a:r>
              <a:rPr lang="it-IT" sz="2400" i="1" dirty="0"/>
              <a:t> </a:t>
            </a:r>
            <a:r>
              <a:rPr lang="it-IT" sz="2400" dirty="0"/>
              <a:t>per validare il modello.  In particolare sono stati scelti i seguenti parametri:</a:t>
            </a:r>
          </a:p>
          <a:p>
            <a:pPr marL="0" indent="0">
              <a:buNone/>
            </a:pPr>
            <a:endParaRPr lang="it-IT" sz="2400" dirty="0"/>
          </a:p>
          <a:p>
            <a:r>
              <a:rPr lang="it-IT" sz="2400" b="1" dirty="0"/>
              <a:t>Numero di batch</a:t>
            </a:r>
            <a:r>
              <a:rPr lang="it-IT" sz="2400" dirty="0"/>
              <a:t>: il numero di batch in cui i dati di simulazione devono essere suddivisi è stato posto K = 64.</a:t>
            </a:r>
          </a:p>
          <a:p>
            <a:pPr marL="0" indent="0">
              <a:buNone/>
            </a:pPr>
            <a:endParaRPr lang="it-IT" sz="2400" dirty="0"/>
          </a:p>
          <a:p>
            <a:r>
              <a:rPr lang="it-IT" sz="2400" b="1" dirty="0"/>
              <a:t>Dimensione del batch</a:t>
            </a:r>
            <a:r>
              <a:rPr lang="it-IT" sz="2400" dirty="0"/>
              <a:t>: dimensione di ogni batch ovvero il numero di dati che compongono ogni batch. E’ stato scelto B = 4096 e verificato quanto la statistica sul tempo medio di risposta calcolata con questo valore di batch convergesse al tempo medio di risposta ottenuto con l’analisi teorica</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971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F7EFCD0-9312-84F9-A033-E020F3AC088C}"/>
              </a:ext>
            </a:extLst>
          </p:cNvPr>
          <p:cNvSpPr>
            <a:spLocks noGrp="1"/>
          </p:cNvSpPr>
          <p:nvPr>
            <p:ph type="title"/>
          </p:nvPr>
        </p:nvSpPr>
        <p:spPr>
          <a:xfrm>
            <a:off x="643467" y="321734"/>
            <a:ext cx="10905066" cy="1135737"/>
          </a:xfrm>
        </p:spPr>
        <p:txBody>
          <a:bodyPr>
            <a:normAutofit/>
          </a:bodyPr>
          <a:lstStyle/>
          <a:p>
            <a:r>
              <a:rPr lang="it-IT" sz="4800" b="1" dirty="0"/>
              <a:t>Descrizione del sistema</a:t>
            </a:r>
          </a:p>
        </p:txBody>
      </p:sp>
      <p:sp>
        <p:nvSpPr>
          <p:cNvPr id="3" name="Segnaposto contenuto 2">
            <a:extLst>
              <a:ext uri="{FF2B5EF4-FFF2-40B4-BE49-F238E27FC236}">
                <a16:creationId xmlns:a16="http://schemas.microsoft.com/office/drawing/2014/main" id="{9DB326D1-7B18-F017-0A0A-BA9A67B6EF14}"/>
              </a:ext>
            </a:extLst>
          </p:cNvPr>
          <p:cNvSpPr>
            <a:spLocks noGrp="1"/>
          </p:cNvSpPr>
          <p:nvPr>
            <p:ph idx="1"/>
          </p:nvPr>
        </p:nvSpPr>
        <p:spPr>
          <a:xfrm>
            <a:off x="643467" y="1782981"/>
            <a:ext cx="10905066" cy="4393982"/>
          </a:xfrm>
        </p:spPr>
        <p:txBody>
          <a:bodyPr>
            <a:normAutofit/>
          </a:bodyPr>
          <a:lstStyle/>
          <a:p>
            <a:r>
              <a:rPr lang="it-IT" sz="2400" dirty="0"/>
              <a:t>Realizzazione di una simulazione di un centro vaccinale per l’inoculazione del vaccino antinfluenzale in particolare fa riferimento al giorno 17 dicembre 2022 data in cui la regione Lazio in collaborazione con la provincia di Frosinone ha organizzato una giornata di open day vaccinale. </a:t>
            </a:r>
          </a:p>
          <a:p>
            <a:pPr marL="0" indent="0">
              <a:buNone/>
            </a:pPr>
            <a:endParaRPr lang="it-IT" sz="2400" dirty="0"/>
          </a:p>
          <a:p>
            <a:r>
              <a:rPr lang="it-IT" sz="2400" dirty="0"/>
              <a:t>Il centro garantiva la vaccinazione dalle ore 8.30 alle ore 13.30 senza preventiva prenotazione.</a:t>
            </a:r>
          </a:p>
          <a:p>
            <a:pPr marL="0" indent="0">
              <a:buNone/>
            </a:pPr>
            <a:endParaRPr lang="it-IT" sz="2400" dirty="0"/>
          </a:p>
          <a:p>
            <a:r>
              <a:rPr lang="it-IT" sz="2400" dirty="0"/>
              <a:t>Sono state messe a disposizione due tipologie di vaccino: il vaccino antinfluenzale inoculato e il vaccino attenuato somministrabile tramite spray nasale destinato a pazienti di età compresa tra i 2 e i 18 anni.</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615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magine 3">
            <a:extLst>
              <a:ext uri="{FF2B5EF4-FFF2-40B4-BE49-F238E27FC236}">
                <a16:creationId xmlns:a16="http://schemas.microsoft.com/office/drawing/2014/main" id="{84BCC78A-7C88-EFA0-B311-83B372759295}"/>
              </a:ext>
            </a:extLst>
          </p:cNvPr>
          <p:cNvPicPr>
            <a:picLocks noChangeAspect="1"/>
          </p:cNvPicPr>
          <p:nvPr/>
        </p:nvPicPr>
        <p:blipFill>
          <a:blip r:embed="rId2"/>
          <a:stretch>
            <a:fillRect/>
          </a:stretch>
        </p:blipFill>
        <p:spPr>
          <a:xfrm>
            <a:off x="1111250" y="844550"/>
            <a:ext cx="9969500" cy="5168900"/>
          </a:xfrm>
          <a:prstGeom prst="rect">
            <a:avLst/>
          </a:prstGeom>
        </p:spPr>
      </p:pic>
    </p:spTree>
    <p:extLst>
      <p:ext uri="{BB962C8B-B14F-4D97-AF65-F5344CB8AC3E}">
        <p14:creationId xmlns:p14="http://schemas.microsoft.com/office/powerpoint/2010/main" val="2328316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olo 1">
            <a:extLst>
              <a:ext uri="{FF2B5EF4-FFF2-40B4-BE49-F238E27FC236}">
                <a16:creationId xmlns:a16="http://schemas.microsoft.com/office/drawing/2014/main" id="{C2D7A2A3-A52F-2BDA-2E4B-6E475572EFBC}"/>
              </a:ext>
            </a:extLst>
          </p:cNvPr>
          <p:cNvSpPr>
            <a:spLocks noGrp="1"/>
          </p:cNvSpPr>
          <p:nvPr>
            <p:ph type="title"/>
          </p:nvPr>
        </p:nvSpPr>
        <p:spPr>
          <a:xfrm>
            <a:off x="351845" y="322332"/>
            <a:ext cx="10515600" cy="1325563"/>
          </a:xfrm>
        </p:spPr>
        <p:txBody>
          <a:bodyPr/>
          <a:lstStyle/>
          <a:p>
            <a:r>
              <a:rPr lang="it-IT" b="1" dirty="0"/>
              <a:t>Prova Stazionarietà </a:t>
            </a:r>
          </a:p>
        </p:txBody>
      </p:sp>
      <p:pic>
        <p:nvPicPr>
          <p:cNvPr id="8" name="Segnaposto contenuto 3">
            <a:extLst>
              <a:ext uri="{FF2B5EF4-FFF2-40B4-BE49-F238E27FC236}">
                <a16:creationId xmlns:a16="http://schemas.microsoft.com/office/drawing/2014/main" id="{9B2073A3-456B-AA52-1469-192D6721A781}"/>
              </a:ext>
            </a:extLst>
          </p:cNvPr>
          <p:cNvPicPr>
            <a:picLocks noGrp="1" noChangeAspect="1"/>
          </p:cNvPicPr>
          <p:nvPr>
            <p:ph idx="1"/>
          </p:nvPr>
        </p:nvPicPr>
        <p:blipFill>
          <a:blip r:embed="rId2"/>
          <a:stretch>
            <a:fillRect/>
          </a:stretch>
        </p:blipFill>
        <p:spPr>
          <a:xfrm>
            <a:off x="153004" y="1935308"/>
            <a:ext cx="3269560" cy="1138138"/>
          </a:xfrm>
          <a:prstGeom prst="rect">
            <a:avLst/>
          </a:prstGeom>
        </p:spPr>
      </p:pic>
      <p:pic>
        <p:nvPicPr>
          <p:cNvPr id="9" name="Immagine 8">
            <a:extLst>
              <a:ext uri="{FF2B5EF4-FFF2-40B4-BE49-F238E27FC236}">
                <a16:creationId xmlns:a16="http://schemas.microsoft.com/office/drawing/2014/main" id="{E575822F-4D32-BFB9-C811-5316C2010A1B}"/>
              </a:ext>
            </a:extLst>
          </p:cNvPr>
          <p:cNvPicPr>
            <a:picLocks noChangeAspect="1"/>
          </p:cNvPicPr>
          <p:nvPr/>
        </p:nvPicPr>
        <p:blipFill>
          <a:blip r:embed="rId3"/>
          <a:stretch>
            <a:fillRect/>
          </a:stretch>
        </p:blipFill>
        <p:spPr>
          <a:xfrm>
            <a:off x="407695" y="3265825"/>
            <a:ext cx="2913241" cy="1548812"/>
          </a:xfrm>
          <a:prstGeom prst="rect">
            <a:avLst/>
          </a:prstGeom>
        </p:spPr>
      </p:pic>
      <p:graphicFrame>
        <p:nvGraphicFramePr>
          <p:cNvPr id="10" name="Tabella 9">
            <a:extLst>
              <a:ext uri="{FF2B5EF4-FFF2-40B4-BE49-F238E27FC236}">
                <a16:creationId xmlns:a16="http://schemas.microsoft.com/office/drawing/2014/main" id="{BE6F2B77-68C7-C606-00E4-21F89F2F861D}"/>
              </a:ext>
            </a:extLst>
          </p:cNvPr>
          <p:cNvGraphicFramePr>
            <a:graphicFrameLocks noGrp="1"/>
          </p:cNvGraphicFramePr>
          <p:nvPr>
            <p:extLst>
              <p:ext uri="{D42A27DB-BD31-4B8C-83A1-F6EECF244321}">
                <p14:modId xmlns:p14="http://schemas.microsoft.com/office/powerpoint/2010/main" val="3811701956"/>
              </p:ext>
            </p:extLst>
          </p:nvPr>
        </p:nvGraphicFramePr>
        <p:xfrm>
          <a:off x="3648765" y="2283423"/>
          <a:ext cx="8128000" cy="1877097"/>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318346627"/>
                    </a:ext>
                  </a:extLst>
                </a:gridCol>
                <a:gridCol w="4064000">
                  <a:extLst>
                    <a:ext uri="{9D8B030D-6E8A-4147-A177-3AD203B41FA5}">
                      <a16:colId xmlns:a16="http://schemas.microsoft.com/office/drawing/2014/main" val="1425048756"/>
                    </a:ext>
                  </a:extLst>
                </a:gridCol>
              </a:tblGrid>
              <a:tr h="370840">
                <a:tc>
                  <a:txBody>
                    <a:bodyPr/>
                    <a:lstStyle/>
                    <a:p>
                      <a:r>
                        <a:rPr lang="it-IT" dirty="0"/>
                        <a:t>Centro</a:t>
                      </a:r>
                    </a:p>
                  </a:txBody>
                  <a:tcPr/>
                </a:tc>
                <a:tc>
                  <a:txBody>
                    <a:bodyPr/>
                    <a:lstStyle/>
                    <a:p>
                      <a:r>
                        <a:rPr lang="it-IT" dirty="0"/>
                        <a:t>Numero minimo di serventi</a:t>
                      </a:r>
                    </a:p>
                  </a:txBody>
                  <a:tcPr/>
                </a:tc>
                <a:extLst>
                  <a:ext uri="{0D108BD9-81ED-4DB2-BD59-A6C34878D82A}">
                    <a16:rowId xmlns:a16="http://schemas.microsoft.com/office/drawing/2014/main" val="3052196268"/>
                  </a:ext>
                </a:extLst>
              </a:tr>
              <a:tr h="393737">
                <a:tc>
                  <a:txBody>
                    <a:bodyPr/>
                    <a:lstStyle/>
                    <a:p>
                      <a:r>
                        <a:rPr lang="it-IT" dirty="0"/>
                        <a:t>Accettazione</a:t>
                      </a:r>
                    </a:p>
                  </a:txBody>
                  <a:tcPr/>
                </a:tc>
                <a:tc>
                  <a:txBody>
                    <a:bodyPr/>
                    <a:lstStyle/>
                    <a:p>
                      <a:r>
                        <a:rPr lang="it-IT" dirty="0"/>
                        <a:t>m = 1</a:t>
                      </a:r>
                    </a:p>
                  </a:txBody>
                  <a:tcPr/>
                </a:tc>
                <a:extLst>
                  <a:ext uri="{0D108BD9-81ED-4DB2-BD59-A6C34878D82A}">
                    <a16:rowId xmlns:a16="http://schemas.microsoft.com/office/drawing/2014/main" val="538584341"/>
                  </a:ext>
                </a:extLst>
              </a:tr>
              <a:tr h="370840">
                <a:tc>
                  <a:txBody>
                    <a:bodyPr/>
                    <a:lstStyle/>
                    <a:p>
                      <a:r>
                        <a:rPr lang="it-IT" dirty="0"/>
                        <a:t>Anamnesi</a:t>
                      </a:r>
                    </a:p>
                  </a:txBody>
                  <a:tcPr/>
                </a:tc>
                <a:tc>
                  <a:txBody>
                    <a:bodyPr/>
                    <a:lstStyle/>
                    <a:p>
                      <a:r>
                        <a:rPr lang="it-IT" dirty="0"/>
                        <a:t>m = 2</a:t>
                      </a:r>
                    </a:p>
                  </a:txBody>
                  <a:tcPr/>
                </a:tc>
                <a:extLst>
                  <a:ext uri="{0D108BD9-81ED-4DB2-BD59-A6C34878D82A}">
                    <a16:rowId xmlns:a16="http://schemas.microsoft.com/office/drawing/2014/main" val="153925305"/>
                  </a:ext>
                </a:extLst>
              </a:tr>
              <a:tr h="370840">
                <a:tc>
                  <a:txBody>
                    <a:bodyPr/>
                    <a:lstStyle/>
                    <a:p>
                      <a:r>
                        <a:rPr lang="it-IT" dirty="0"/>
                        <a:t>Inoculazione</a:t>
                      </a:r>
                    </a:p>
                  </a:txBody>
                  <a:tcPr/>
                </a:tc>
                <a:tc>
                  <a:txBody>
                    <a:bodyPr/>
                    <a:lstStyle/>
                    <a:p>
                      <a:r>
                        <a:rPr lang="it-IT" dirty="0"/>
                        <a:t>m = 2</a:t>
                      </a:r>
                    </a:p>
                  </a:txBody>
                  <a:tcPr/>
                </a:tc>
                <a:extLst>
                  <a:ext uri="{0D108BD9-81ED-4DB2-BD59-A6C34878D82A}">
                    <a16:rowId xmlns:a16="http://schemas.microsoft.com/office/drawing/2014/main" val="3422049542"/>
                  </a:ext>
                </a:extLst>
              </a:tr>
              <a:tr h="370840">
                <a:tc>
                  <a:txBody>
                    <a:bodyPr/>
                    <a:lstStyle/>
                    <a:p>
                      <a:r>
                        <a:rPr lang="it-IT" dirty="0"/>
                        <a:t>Inoculazione Attenuato</a:t>
                      </a:r>
                    </a:p>
                  </a:txBody>
                  <a:tcPr/>
                </a:tc>
                <a:tc>
                  <a:txBody>
                    <a:bodyPr/>
                    <a:lstStyle/>
                    <a:p>
                      <a:r>
                        <a:rPr lang="it-IT" dirty="0"/>
                        <a:t>m = 1</a:t>
                      </a:r>
                    </a:p>
                  </a:txBody>
                  <a:tcPr/>
                </a:tc>
                <a:extLst>
                  <a:ext uri="{0D108BD9-81ED-4DB2-BD59-A6C34878D82A}">
                    <a16:rowId xmlns:a16="http://schemas.microsoft.com/office/drawing/2014/main" val="1220771288"/>
                  </a:ext>
                </a:extLst>
              </a:tr>
            </a:tbl>
          </a:graphicData>
        </a:graphic>
      </p:graphicFrame>
      <p:cxnSp>
        <p:nvCxnSpPr>
          <p:cNvPr id="12" name="Connettore 2 11">
            <a:extLst>
              <a:ext uri="{FF2B5EF4-FFF2-40B4-BE49-F238E27FC236}">
                <a16:creationId xmlns:a16="http://schemas.microsoft.com/office/drawing/2014/main" id="{0C711553-745E-D3EA-6BB2-D6C34DA9F14F}"/>
              </a:ext>
            </a:extLst>
          </p:cNvPr>
          <p:cNvCxnSpPr/>
          <p:nvPr/>
        </p:nvCxnSpPr>
        <p:spPr>
          <a:xfrm>
            <a:off x="8428383" y="3897796"/>
            <a:ext cx="1325217" cy="1257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CasellaDiTesto 15">
            <a:extLst>
              <a:ext uri="{FF2B5EF4-FFF2-40B4-BE49-F238E27FC236}">
                <a16:creationId xmlns:a16="http://schemas.microsoft.com/office/drawing/2014/main" id="{2E67B698-31B3-8B64-E8F9-D1CD03E236B9}"/>
              </a:ext>
            </a:extLst>
          </p:cNvPr>
          <p:cNvSpPr txBox="1"/>
          <p:nvPr/>
        </p:nvSpPr>
        <p:spPr>
          <a:xfrm>
            <a:off x="10025997" y="4798776"/>
            <a:ext cx="2036417" cy="1477328"/>
          </a:xfrm>
          <a:prstGeom prst="rect">
            <a:avLst/>
          </a:prstGeom>
          <a:noFill/>
        </p:spPr>
        <p:txBody>
          <a:bodyPr wrap="square" rtlCol="0">
            <a:spAutoFit/>
          </a:bodyPr>
          <a:lstStyle/>
          <a:p>
            <a:r>
              <a:rPr lang="it-IT" dirty="0"/>
              <a:t>Modellato per rispettare la realtà</a:t>
            </a:r>
          </a:p>
          <a:p>
            <a:r>
              <a:rPr lang="it-IT" dirty="0"/>
              <a:t>con 2 serventi per verifica e validazione</a:t>
            </a:r>
          </a:p>
        </p:txBody>
      </p:sp>
      <p:sp>
        <p:nvSpPr>
          <p:cNvPr id="20" name="Rettangolo con angoli arrotondati 19">
            <a:extLst>
              <a:ext uri="{FF2B5EF4-FFF2-40B4-BE49-F238E27FC236}">
                <a16:creationId xmlns:a16="http://schemas.microsoft.com/office/drawing/2014/main" id="{0E66C714-80B2-640F-31C8-AB0D460353A5}"/>
              </a:ext>
            </a:extLst>
          </p:cNvPr>
          <p:cNvSpPr/>
          <p:nvPr/>
        </p:nvSpPr>
        <p:spPr>
          <a:xfrm>
            <a:off x="9839065" y="4655800"/>
            <a:ext cx="2199781" cy="1673599"/>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21" name="CasellaDiTesto 20">
            <a:extLst>
              <a:ext uri="{FF2B5EF4-FFF2-40B4-BE49-F238E27FC236}">
                <a16:creationId xmlns:a16="http://schemas.microsoft.com/office/drawing/2014/main" id="{00823D67-7C40-189C-2221-97EE011C93F5}"/>
              </a:ext>
            </a:extLst>
          </p:cNvPr>
          <p:cNvSpPr txBox="1"/>
          <p:nvPr/>
        </p:nvSpPr>
        <p:spPr>
          <a:xfrm>
            <a:off x="2775417" y="2184171"/>
            <a:ext cx="800151" cy="523220"/>
          </a:xfrm>
          <a:prstGeom prst="rect">
            <a:avLst/>
          </a:prstGeom>
          <a:noFill/>
        </p:spPr>
        <p:txBody>
          <a:bodyPr wrap="square" rtlCol="0">
            <a:spAutoFit/>
          </a:bodyPr>
          <a:lstStyle/>
          <a:p>
            <a:r>
              <a:rPr lang="it-IT" sz="2800" dirty="0"/>
              <a:t>&lt; 1</a:t>
            </a:r>
          </a:p>
        </p:txBody>
      </p:sp>
      <p:sp>
        <p:nvSpPr>
          <p:cNvPr id="22" name="CasellaDiTesto 21">
            <a:extLst>
              <a:ext uri="{FF2B5EF4-FFF2-40B4-BE49-F238E27FC236}">
                <a16:creationId xmlns:a16="http://schemas.microsoft.com/office/drawing/2014/main" id="{0AE8B424-8E80-3211-A120-43129E2C1392}"/>
              </a:ext>
            </a:extLst>
          </p:cNvPr>
          <p:cNvSpPr txBox="1"/>
          <p:nvPr/>
        </p:nvSpPr>
        <p:spPr>
          <a:xfrm>
            <a:off x="1341409" y="5335753"/>
            <a:ext cx="6944139" cy="584775"/>
          </a:xfrm>
          <a:prstGeom prst="rect">
            <a:avLst/>
          </a:prstGeom>
          <a:noFill/>
        </p:spPr>
        <p:txBody>
          <a:bodyPr wrap="square" rtlCol="0">
            <a:spAutoFit/>
          </a:bodyPr>
          <a:lstStyle/>
          <a:p>
            <a:r>
              <a:rPr lang="it-IT" sz="3200" dirty="0"/>
              <a:t>Configurazione minima : {1,2,2,1}</a:t>
            </a:r>
          </a:p>
        </p:txBody>
      </p:sp>
      <p:sp>
        <p:nvSpPr>
          <p:cNvPr id="23" name="CasellaDiTesto 22">
            <a:extLst>
              <a:ext uri="{FF2B5EF4-FFF2-40B4-BE49-F238E27FC236}">
                <a16:creationId xmlns:a16="http://schemas.microsoft.com/office/drawing/2014/main" id="{642D813F-B655-1877-0897-B721DB8AFA17}"/>
              </a:ext>
            </a:extLst>
          </p:cNvPr>
          <p:cNvSpPr txBox="1"/>
          <p:nvPr/>
        </p:nvSpPr>
        <p:spPr>
          <a:xfrm>
            <a:off x="1341408" y="5856869"/>
            <a:ext cx="6944139" cy="584775"/>
          </a:xfrm>
          <a:prstGeom prst="rect">
            <a:avLst/>
          </a:prstGeom>
          <a:noFill/>
        </p:spPr>
        <p:txBody>
          <a:bodyPr wrap="square" rtlCol="0">
            <a:spAutoFit/>
          </a:bodyPr>
          <a:lstStyle/>
          <a:p>
            <a:r>
              <a:rPr lang="it-IT" sz="3200" dirty="0"/>
              <a:t>Configurazione reale : {1,2,2,2}</a:t>
            </a:r>
          </a:p>
        </p:txBody>
      </p:sp>
    </p:spTree>
    <p:extLst>
      <p:ext uri="{BB962C8B-B14F-4D97-AF65-F5344CB8AC3E}">
        <p14:creationId xmlns:p14="http://schemas.microsoft.com/office/powerpoint/2010/main" val="383871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3F422EEA-0FA7-8881-86CE-F38B9B2049D0}"/>
              </a:ext>
            </a:extLst>
          </p:cNvPr>
          <p:cNvSpPr>
            <a:spLocks noGrp="1"/>
          </p:cNvSpPr>
          <p:nvPr>
            <p:ph type="title"/>
          </p:nvPr>
        </p:nvSpPr>
        <p:spPr>
          <a:xfrm>
            <a:off x="643467" y="321734"/>
            <a:ext cx="10905066" cy="1135737"/>
          </a:xfrm>
        </p:spPr>
        <p:txBody>
          <a:bodyPr>
            <a:normAutofit/>
          </a:bodyPr>
          <a:lstStyle/>
          <a:p>
            <a:r>
              <a:rPr lang="it-IT" sz="4800" b="1" dirty="0"/>
              <a:t>Verifica</a:t>
            </a:r>
          </a:p>
        </p:txBody>
      </p:sp>
      <p:sp>
        <p:nvSpPr>
          <p:cNvPr id="3" name="Segnaposto contenuto 2">
            <a:extLst>
              <a:ext uri="{FF2B5EF4-FFF2-40B4-BE49-F238E27FC236}">
                <a16:creationId xmlns:a16="http://schemas.microsoft.com/office/drawing/2014/main" id="{F61EE283-DDD2-C377-38AC-BF4EDFB8525D}"/>
              </a:ext>
            </a:extLst>
          </p:cNvPr>
          <p:cNvSpPr>
            <a:spLocks noGrp="1"/>
          </p:cNvSpPr>
          <p:nvPr>
            <p:ph idx="1"/>
          </p:nvPr>
        </p:nvSpPr>
        <p:spPr>
          <a:xfrm>
            <a:off x="643467" y="1782981"/>
            <a:ext cx="10905066" cy="4393982"/>
          </a:xfrm>
        </p:spPr>
        <p:txBody>
          <a:bodyPr>
            <a:normAutofit/>
          </a:bodyPr>
          <a:lstStyle/>
          <a:p>
            <a:r>
              <a:rPr lang="it-IT" sz="2000" dirty="0"/>
              <a:t>Nella fase di verifica è stato valutato il funzionamento del simulatore. In particolare si è andato a confrontare i risultati ottenuti dall’analisi teorica con i risultati ottenuti lanciando la simulazione ad orizzonte infinito.</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magine 3">
            <a:extLst>
              <a:ext uri="{FF2B5EF4-FFF2-40B4-BE49-F238E27FC236}">
                <a16:creationId xmlns:a16="http://schemas.microsoft.com/office/drawing/2014/main" id="{16F9FE00-32B6-2720-C6AA-A980D7CEF81E}"/>
              </a:ext>
            </a:extLst>
          </p:cNvPr>
          <p:cNvPicPr>
            <a:picLocks noChangeAspect="1"/>
          </p:cNvPicPr>
          <p:nvPr/>
        </p:nvPicPr>
        <p:blipFill>
          <a:blip r:embed="rId2"/>
          <a:stretch>
            <a:fillRect/>
          </a:stretch>
        </p:blipFill>
        <p:spPr>
          <a:xfrm>
            <a:off x="670704" y="2872602"/>
            <a:ext cx="5778831" cy="2430029"/>
          </a:xfrm>
          <a:prstGeom prst="rect">
            <a:avLst/>
          </a:prstGeom>
        </p:spPr>
      </p:pic>
      <p:pic>
        <p:nvPicPr>
          <p:cNvPr id="5" name="Immagine 4">
            <a:extLst>
              <a:ext uri="{FF2B5EF4-FFF2-40B4-BE49-F238E27FC236}">
                <a16:creationId xmlns:a16="http://schemas.microsoft.com/office/drawing/2014/main" id="{45E43E2B-2830-ADA3-21C8-AEA744E5D6CD}"/>
              </a:ext>
            </a:extLst>
          </p:cNvPr>
          <p:cNvPicPr>
            <a:picLocks noChangeAspect="1"/>
          </p:cNvPicPr>
          <p:nvPr/>
        </p:nvPicPr>
        <p:blipFill>
          <a:blip r:embed="rId3"/>
          <a:stretch>
            <a:fillRect/>
          </a:stretch>
        </p:blipFill>
        <p:spPr>
          <a:xfrm>
            <a:off x="6476772" y="3571469"/>
            <a:ext cx="5398921" cy="2808630"/>
          </a:xfrm>
          <a:prstGeom prst="rect">
            <a:avLst/>
          </a:prstGeom>
        </p:spPr>
      </p:pic>
    </p:spTree>
    <p:extLst>
      <p:ext uri="{BB962C8B-B14F-4D97-AF65-F5344CB8AC3E}">
        <p14:creationId xmlns:p14="http://schemas.microsoft.com/office/powerpoint/2010/main" val="55919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A2B5C23D-81EE-9069-E708-19B35FD7F86C}"/>
              </a:ext>
            </a:extLst>
          </p:cNvPr>
          <p:cNvSpPr>
            <a:spLocks noGrp="1"/>
          </p:cNvSpPr>
          <p:nvPr>
            <p:ph type="title"/>
          </p:nvPr>
        </p:nvSpPr>
        <p:spPr>
          <a:xfrm>
            <a:off x="643467" y="321734"/>
            <a:ext cx="10905066" cy="1135737"/>
          </a:xfrm>
        </p:spPr>
        <p:txBody>
          <a:bodyPr>
            <a:normAutofit/>
          </a:bodyPr>
          <a:lstStyle/>
          <a:p>
            <a:r>
              <a:rPr lang="it-IT" sz="4800" b="1" dirty="0"/>
              <a:t>Verifica (2)</a:t>
            </a:r>
          </a:p>
        </p:txBody>
      </p:sp>
      <p:pic>
        <p:nvPicPr>
          <p:cNvPr id="4" name="Segnaposto contenuto 3">
            <a:extLst>
              <a:ext uri="{FF2B5EF4-FFF2-40B4-BE49-F238E27FC236}">
                <a16:creationId xmlns:a16="http://schemas.microsoft.com/office/drawing/2014/main" id="{64C4C5CC-71FC-ED16-D49A-547A309C5857}"/>
              </a:ext>
            </a:extLst>
          </p:cNvPr>
          <p:cNvPicPr>
            <a:picLocks noGrp="1" noChangeAspect="1"/>
          </p:cNvPicPr>
          <p:nvPr>
            <p:ph idx="1"/>
          </p:nvPr>
        </p:nvPicPr>
        <p:blipFill>
          <a:blip r:embed="rId2"/>
          <a:stretch>
            <a:fillRect/>
          </a:stretch>
        </p:blipFill>
        <p:spPr>
          <a:xfrm>
            <a:off x="4857568" y="547116"/>
            <a:ext cx="5544565" cy="2864854"/>
          </a:xfrm>
          <a:prstGeom prst="rect">
            <a:avLst/>
          </a:prstGeom>
        </p:spPr>
      </p:pic>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magine 4">
            <a:extLst>
              <a:ext uri="{FF2B5EF4-FFF2-40B4-BE49-F238E27FC236}">
                <a16:creationId xmlns:a16="http://schemas.microsoft.com/office/drawing/2014/main" id="{33FBC47F-F60C-3E52-FDB1-27207E5C4A20}"/>
              </a:ext>
            </a:extLst>
          </p:cNvPr>
          <p:cNvPicPr>
            <a:picLocks noChangeAspect="1"/>
          </p:cNvPicPr>
          <p:nvPr/>
        </p:nvPicPr>
        <p:blipFill>
          <a:blip r:embed="rId3"/>
          <a:stretch>
            <a:fillRect/>
          </a:stretch>
        </p:blipFill>
        <p:spPr>
          <a:xfrm>
            <a:off x="2353527" y="3666199"/>
            <a:ext cx="6847437" cy="2779367"/>
          </a:xfrm>
          <a:prstGeom prst="rect">
            <a:avLst/>
          </a:prstGeom>
        </p:spPr>
      </p:pic>
    </p:spTree>
    <p:extLst>
      <p:ext uri="{BB962C8B-B14F-4D97-AF65-F5344CB8AC3E}">
        <p14:creationId xmlns:p14="http://schemas.microsoft.com/office/powerpoint/2010/main" val="2504741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A97180D-CF17-B58F-D7F6-D4A93C1CBEF5}"/>
              </a:ext>
            </a:extLst>
          </p:cNvPr>
          <p:cNvSpPr>
            <a:spLocks noGrp="1"/>
          </p:cNvSpPr>
          <p:nvPr>
            <p:ph type="title"/>
          </p:nvPr>
        </p:nvSpPr>
        <p:spPr>
          <a:xfrm>
            <a:off x="643467" y="321734"/>
            <a:ext cx="6901193" cy="1135737"/>
          </a:xfrm>
        </p:spPr>
        <p:txBody>
          <a:bodyPr>
            <a:normAutofit/>
          </a:bodyPr>
          <a:lstStyle/>
          <a:p>
            <a:r>
              <a:rPr lang="it-IT" sz="4800" b="1" dirty="0"/>
              <a:t>Verifica di consistenza</a:t>
            </a:r>
          </a:p>
        </p:txBody>
      </p:sp>
      <p:grpSp>
        <p:nvGrpSpPr>
          <p:cNvPr id="12" name="Group 11">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egnaposto contenuto 2">
            <a:extLst>
              <a:ext uri="{FF2B5EF4-FFF2-40B4-BE49-F238E27FC236}">
                <a16:creationId xmlns:a16="http://schemas.microsoft.com/office/drawing/2014/main" id="{EF5BFB4D-8700-E9B9-6F0C-1C4AC3EC15B2}"/>
              </a:ext>
            </a:extLst>
          </p:cNvPr>
          <p:cNvSpPr>
            <a:spLocks noGrp="1"/>
          </p:cNvSpPr>
          <p:nvPr>
            <p:ph idx="1"/>
          </p:nvPr>
        </p:nvSpPr>
        <p:spPr>
          <a:xfrm>
            <a:off x="643468" y="1782981"/>
            <a:ext cx="11098811" cy="4393982"/>
          </a:xfrm>
        </p:spPr>
        <p:txBody>
          <a:bodyPr>
            <a:normAutofit/>
          </a:bodyPr>
          <a:lstStyle/>
          <a:p>
            <a:r>
              <a:rPr lang="it-IT" sz="2400" dirty="0"/>
              <a:t>Un’altra verifica affrontata riguarda la consistenza delle statistiche di output in particolare si è voluto verificare il rispetto di due specifiche uguaglianze entrambe verificate per i dati precedentemente mostrati</a:t>
            </a:r>
          </a:p>
        </p:txBody>
      </p:sp>
      <p:pic>
        <p:nvPicPr>
          <p:cNvPr id="4" name="Immagine 3">
            <a:extLst>
              <a:ext uri="{FF2B5EF4-FFF2-40B4-BE49-F238E27FC236}">
                <a16:creationId xmlns:a16="http://schemas.microsoft.com/office/drawing/2014/main" id="{C6ECF7CA-40E4-91AF-24D5-D13BB537CF6A}"/>
              </a:ext>
            </a:extLst>
          </p:cNvPr>
          <p:cNvPicPr>
            <a:picLocks noChangeAspect="1"/>
          </p:cNvPicPr>
          <p:nvPr/>
        </p:nvPicPr>
        <p:blipFill rotWithShape="1">
          <a:blip r:embed="rId2"/>
          <a:srcRect t="34884" b="26489"/>
          <a:stretch/>
        </p:blipFill>
        <p:spPr>
          <a:xfrm>
            <a:off x="3767331" y="3185644"/>
            <a:ext cx="4395699" cy="1146767"/>
          </a:xfrm>
          <a:prstGeom prst="rect">
            <a:avLst/>
          </a:prstGeom>
        </p:spPr>
      </p:pic>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testo&#10;&#10;Descrizione generata automaticamente">
            <a:extLst>
              <a:ext uri="{FF2B5EF4-FFF2-40B4-BE49-F238E27FC236}">
                <a16:creationId xmlns:a16="http://schemas.microsoft.com/office/drawing/2014/main" id="{C548B5F7-E6A6-0E3C-1F47-870EBE962647}"/>
              </a:ext>
            </a:extLst>
          </p:cNvPr>
          <p:cNvPicPr>
            <a:picLocks noChangeAspect="1"/>
          </p:cNvPicPr>
          <p:nvPr/>
        </p:nvPicPr>
        <p:blipFill rotWithShape="1">
          <a:blip r:embed="rId3"/>
          <a:srcRect l="-678" t="30949" r="678" b="19362"/>
          <a:stretch/>
        </p:blipFill>
        <p:spPr>
          <a:xfrm>
            <a:off x="3911389" y="4750345"/>
            <a:ext cx="3633271" cy="984729"/>
          </a:xfrm>
          <a:prstGeom prst="rect">
            <a:avLst/>
          </a:prstGeom>
        </p:spPr>
      </p:pic>
      <p:sp>
        <p:nvSpPr>
          <p:cNvPr id="6" name="Rettangolo con angoli arrotondati 5">
            <a:extLst>
              <a:ext uri="{FF2B5EF4-FFF2-40B4-BE49-F238E27FC236}">
                <a16:creationId xmlns:a16="http://schemas.microsoft.com/office/drawing/2014/main" id="{F41B6394-86FE-DC6D-F6DD-3D181606508D}"/>
              </a:ext>
            </a:extLst>
          </p:cNvPr>
          <p:cNvSpPr/>
          <p:nvPr/>
        </p:nvSpPr>
        <p:spPr>
          <a:xfrm>
            <a:off x="4094063" y="2994991"/>
            <a:ext cx="3353659" cy="318197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1973487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A97180D-CF17-B58F-D7F6-D4A93C1CBEF5}"/>
              </a:ext>
            </a:extLst>
          </p:cNvPr>
          <p:cNvSpPr>
            <a:spLocks noGrp="1"/>
          </p:cNvSpPr>
          <p:nvPr>
            <p:ph type="title"/>
          </p:nvPr>
        </p:nvSpPr>
        <p:spPr>
          <a:xfrm>
            <a:off x="643468" y="323622"/>
            <a:ext cx="11548532" cy="1135737"/>
          </a:xfrm>
        </p:spPr>
        <p:txBody>
          <a:bodyPr>
            <a:normAutofit fontScale="90000"/>
          </a:bodyPr>
          <a:lstStyle/>
          <a:p>
            <a:r>
              <a:rPr lang="it-IT" sz="4800" b="1" dirty="0"/>
              <a:t>Verifica sul tempo medio di Risposta del sistema</a:t>
            </a:r>
          </a:p>
        </p:txBody>
      </p:sp>
      <p:grpSp>
        <p:nvGrpSpPr>
          <p:cNvPr id="12" name="Group 11">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egnaposto contenuto 2">
            <a:extLst>
              <a:ext uri="{FF2B5EF4-FFF2-40B4-BE49-F238E27FC236}">
                <a16:creationId xmlns:a16="http://schemas.microsoft.com/office/drawing/2014/main" id="{EF5BFB4D-8700-E9B9-6F0C-1C4AC3EC15B2}"/>
              </a:ext>
            </a:extLst>
          </p:cNvPr>
          <p:cNvSpPr>
            <a:spLocks noGrp="1"/>
          </p:cNvSpPr>
          <p:nvPr>
            <p:ph idx="1"/>
          </p:nvPr>
        </p:nvSpPr>
        <p:spPr>
          <a:xfrm>
            <a:off x="643468" y="1782981"/>
            <a:ext cx="11098811" cy="4393982"/>
          </a:xfrm>
        </p:spPr>
        <p:txBody>
          <a:bodyPr>
            <a:normAutofit/>
          </a:bodyPr>
          <a:lstStyle/>
          <a:p>
            <a:r>
              <a:rPr lang="it-IT" sz="2400" dirty="0"/>
              <a:t>Un’ulteriore verifica riguarda il confronto dei risultati ottenuti nell’analisi teorica e i risultati ottenuti lanciando la simulazione ad orizzonte infinito per il tempo medio di risposta globale.</a:t>
            </a:r>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ttangolo con angoli arrotondati 5">
            <a:extLst>
              <a:ext uri="{FF2B5EF4-FFF2-40B4-BE49-F238E27FC236}">
                <a16:creationId xmlns:a16="http://schemas.microsoft.com/office/drawing/2014/main" id="{F41B6394-86FE-DC6D-F6DD-3D181606508D}"/>
              </a:ext>
            </a:extLst>
          </p:cNvPr>
          <p:cNvSpPr/>
          <p:nvPr/>
        </p:nvSpPr>
        <p:spPr>
          <a:xfrm>
            <a:off x="1184405" y="3739976"/>
            <a:ext cx="4050418" cy="268209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pic>
        <p:nvPicPr>
          <p:cNvPr id="7" name="Immagine 6">
            <a:extLst>
              <a:ext uri="{FF2B5EF4-FFF2-40B4-BE49-F238E27FC236}">
                <a16:creationId xmlns:a16="http://schemas.microsoft.com/office/drawing/2014/main" id="{23783A46-8736-2ECA-A0C4-88CFB1E33A6F}"/>
              </a:ext>
            </a:extLst>
          </p:cNvPr>
          <p:cNvPicPr>
            <a:picLocks noChangeAspect="1"/>
          </p:cNvPicPr>
          <p:nvPr/>
        </p:nvPicPr>
        <p:blipFill>
          <a:blip r:embed="rId2"/>
          <a:stretch>
            <a:fillRect/>
          </a:stretch>
        </p:blipFill>
        <p:spPr>
          <a:xfrm>
            <a:off x="1369701" y="3979972"/>
            <a:ext cx="3679826" cy="2372972"/>
          </a:xfrm>
          <a:prstGeom prst="rect">
            <a:avLst/>
          </a:prstGeom>
        </p:spPr>
      </p:pic>
      <p:sp>
        <p:nvSpPr>
          <p:cNvPr id="8" name="CasellaDiTesto 7">
            <a:extLst>
              <a:ext uri="{FF2B5EF4-FFF2-40B4-BE49-F238E27FC236}">
                <a16:creationId xmlns:a16="http://schemas.microsoft.com/office/drawing/2014/main" id="{7D58D3B3-2512-FA99-FD10-2B6106680A42}"/>
              </a:ext>
            </a:extLst>
          </p:cNvPr>
          <p:cNvSpPr txBox="1"/>
          <p:nvPr/>
        </p:nvSpPr>
        <p:spPr>
          <a:xfrm>
            <a:off x="2558118" y="3028098"/>
            <a:ext cx="2491409" cy="461665"/>
          </a:xfrm>
          <a:prstGeom prst="rect">
            <a:avLst/>
          </a:prstGeom>
          <a:noFill/>
        </p:spPr>
        <p:txBody>
          <a:bodyPr wrap="square" rtlCol="0">
            <a:spAutoFit/>
          </a:bodyPr>
          <a:lstStyle/>
          <a:p>
            <a:r>
              <a:rPr lang="it-IT" sz="2400" b="1" dirty="0"/>
              <a:t>ANALISI</a:t>
            </a:r>
          </a:p>
        </p:txBody>
      </p:sp>
      <p:pic>
        <p:nvPicPr>
          <p:cNvPr id="9" name="Immagine 8">
            <a:extLst>
              <a:ext uri="{FF2B5EF4-FFF2-40B4-BE49-F238E27FC236}">
                <a16:creationId xmlns:a16="http://schemas.microsoft.com/office/drawing/2014/main" id="{8F34E285-309E-0376-BFD2-BFD2E9F7AAD3}"/>
              </a:ext>
            </a:extLst>
          </p:cNvPr>
          <p:cNvPicPr>
            <a:picLocks noChangeAspect="1"/>
          </p:cNvPicPr>
          <p:nvPr/>
        </p:nvPicPr>
        <p:blipFill rotWithShape="1">
          <a:blip r:embed="rId3"/>
          <a:srcRect l="9149" t="12957" r="9909" b="19005"/>
          <a:stretch/>
        </p:blipFill>
        <p:spPr>
          <a:xfrm>
            <a:off x="6773224" y="4149565"/>
            <a:ext cx="3683140" cy="1851587"/>
          </a:xfrm>
          <a:prstGeom prst="rect">
            <a:avLst/>
          </a:prstGeom>
        </p:spPr>
      </p:pic>
      <p:sp>
        <p:nvSpPr>
          <p:cNvPr id="11" name="Rettangolo con angoli arrotondati 10">
            <a:extLst>
              <a:ext uri="{FF2B5EF4-FFF2-40B4-BE49-F238E27FC236}">
                <a16:creationId xmlns:a16="http://schemas.microsoft.com/office/drawing/2014/main" id="{44D877DA-E30F-87E1-482E-29C903FA1EAB}"/>
              </a:ext>
            </a:extLst>
          </p:cNvPr>
          <p:cNvSpPr/>
          <p:nvPr/>
        </p:nvSpPr>
        <p:spPr>
          <a:xfrm>
            <a:off x="6488816" y="3739976"/>
            <a:ext cx="4050418" cy="268209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15" name="CasellaDiTesto 14">
            <a:extLst>
              <a:ext uri="{FF2B5EF4-FFF2-40B4-BE49-F238E27FC236}">
                <a16:creationId xmlns:a16="http://schemas.microsoft.com/office/drawing/2014/main" id="{41C95B02-F107-E150-8CC1-A206A9B04939}"/>
              </a:ext>
            </a:extLst>
          </p:cNvPr>
          <p:cNvSpPr txBox="1"/>
          <p:nvPr/>
        </p:nvSpPr>
        <p:spPr>
          <a:xfrm>
            <a:off x="7521056" y="3138108"/>
            <a:ext cx="2491409" cy="461665"/>
          </a:xfrm>
          <a:prstGeom prst="rect">
            <a:avLst/>
          </a:prstGeom>
          <a:noFill/>
        </p:spPr>
        <p:txBody>
          <a:bodyPr wrap="square" rtlCol="0">
            <a:spAutoFit/>
          </a:bodyPr>
          <a:lstStyle/>
          <a:p>
            <a:r>
              <a:rPr lang="it-IT" sz="2400" b="1" dirty="0"/>
              <a:t>SIMULAZIONE</a:t>
            </a:r>
          </a:p>
        </p:txBody>
      </p:sp>
    </p:spTree>
    <p:extLst>
      <p:ext uri="{BB962C8B-B14F-4D97-AF65-F5344CB8AC3E}">
        <p14:creationId xmlns:p14="http://schemas.microsoft.com/office/powerpoint/2010/main" val="680948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6904360-31BE-9489-D862-2D95ED97A52F}"/>
              </a:ext>
            </a:extLst>
          </p:cNvPr>
          <p:cNvSpPr>
            <a:spLocks noGrp="1"/>
          </p:cNvSpPr>
          <p:nvPr>
            <p:ph type="title"/>
          </p:nvPr>
        </p:nvSpPr>
        <p:spPr>
          <a:xfrm>
            <a:off x="643467" y="321734"/>
            <a:ext cx="10905066" cy="1135737"/>
          </a:xfrm>
        </p:spPr>
        <p:txBody>
          <a:bodyPr>
            <a:normAutofit/>
          </a:bodyPr>
          <a:lstStyle/>
          <a:p>
            <a:r>
              <a:rPr lang="it-IT" sz="4800" b="1" dirty="0"/>
              <a:t>Validazione</a:t>
            </a:r>
          </a:p>
        </p:txBody>
      </p:sp>
      <p:sp>
        <p:nvSpPr>
          <p:cNvPr id="3" name="Segnaposto contenuto 2">
            <a:extLst>
              <a:ext uri="{FF2B5EF4-FFF2-40B4-BE49-F238E27FC236}">
                <a16:creationId xmlns:a16="http://schemas.microsoft.com/office/drawing/2014/main" id="{228B453E-C5CF-0F12-2DA9-790EBA2FAF68}"/>
              </a:ext>
            </a:extLst>
          </p:cNvPr>
          <p:cNvSpPr>
            <a:spLocks noGrp="1"/>
          </p:cNvSpPr>
          <p:nvPr>
            <p:ph idx="1"/>
          </p:nvPr>
        </p:nvSpPr>
        <p:spPr>
          <a:xfrm>
            <a:off x="643467" y="1782981"/>
            <a:ext cx="10905066" cy="4393982"/>
          </a:xfrm>
        </p:spPr>
        <p:txBody>
          <a:bodyPr>
            <a:normAutofit/>
          </a:bodyPr>
          <a:lstStyle/>
          <a:p>
            <a:pPr marL="0" indent="0">
              <a:buNone/>
            </a:pPr>
            <a:r>
              <a:rPr lang="it-IT" sz="2400" dirty="0"/>
              <a:t>Per poter confermare la coerenza del sistema sono stati eseguiti due test: </a:t>
            </a:r>
          </a:p>
          <a:p>
            <a:pPr marL="0" indent="0">
              <a:buNone/>
            </a:pPr>
            <a:endParaRPr lang="it-IT" sz="2400" dirty="0"/>
          </a:p>
          <a:p>
            <a:pPr marL="457200" indent="-457200">
              <a:buFont typeface="+mj-lt"/>
              <a:buAutoNum type="arabicPeriod"/>
            </a:pPr>
            <a:r>
              <a:rPr lang="it-IT" sz="2400" dirty="0"/>
              <a:t>Il primo test prevede l’aumento del lambda e la verifica che all’aumentare del tasso di arrivo e quindi del numero di pazienti che visitano il centro i tempi di attesa in coda e i tempi di risposta aumentino così come l’utilizzazione. Il tasso di arrivo iniziale è 0.456 job/min aumentato fino a 0.483 job/min</a:t>
            </a:r>
          </a:p>
          <a:p>
            <a:pPr marL="457200" indent="-457200">
              <a:buFont typeface="+mj-lt"/>
              <a:buAutoNum type="arabicPeriod"/>
            </a:pPr>
            <a:endParaRPr lang="it-IT" sz="2400" dirty="0"/>
          </a:p>
          <a:p>
            <a:pPr marL="457200" indent="-457200">
              <a:buFont typeface="+mj-lt"/>
              <a:buAutoNum type="arabicPeriod"/>
            </a:pPr>
            <a:r>
              <a:rPr lang="it-IT" sz="2400" dirty="0"/>
              <a:t> Il secondo test prevede l’aumento del numero di server nel centro di anamnesi. Quello che si aspetta di ottenere è una diminuzione dei tempi di risposta all’aumentare del numero di server</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19547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B6B9158E-72FF-1208-3A79-931C1DDB6B94}"/>
              </a:ext>
            </a:extLst>
          </p:cNvPr>
          <p:cNvSpPr>
            <a:spLocks noGrp="1"/>
          </p:cNvSpPr>
          <p:nvPr>
            <p:ph type="title"/>
          </p:nvPr>
        </p:nvSpPr>
        <p:spPr>
          <a:xfrm>
            <a:off x="643467" y="321734"/>
            <a:ext cx="6901193" cy="1135737"/>
          </a:xfrm>
        </p:spPr>
        <p:txBody>
          <a:bodyPr>
            <a:normAutofit/>
          </a:bodyPr>
          <a:lstStyle/>
          <a:p>
            <a:r>
              <a:rPr lang="it-IT" sz="4800" dirty="0"/>
              <a:t>Validazione (2)</a:t>
            </a:r>
          </a:p>
        </p:txBody>
      </p:sp>
      <p:grpSp>
        <p:nvGrpSpPr>
          <p:cNvPr id="14" name="Group 13">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magine 4">
            <a:extLst>
              <a:ext uri="{FF2B5EF4-FFF2-40B4-BE49-F238E27FC236}">
                <a16:creationId xmlns:a16="http://schemas.microsoft.com/office/drawing/2014/main" id="{8441F3D9-6FF8-4053-B3B7-E177C89E443A}"/>
              </a:ext>
            </a:extLst>
          </p:cNvPr>
          <p:cNvPicPr>
            <a:picLocks noChangeAspect="1"/>
          </p:cNvPicPr>
          <p:nvPr/>
        </p:nvPicPr>
        <p:blipFill rotWithShape="1">
          <a:blip r:embed="rId2"/>
          <a:srcRect l="7285" r="11969"/>
          <a:stretch/>
        </p:blipFill>
        <p:spPr>
          <a:xfrm>
            <a:off x="6096000" y="2027963"/>
            <a:ext cx="5713442" cy="3600178"/>
          </a:xfrm>
          <a:prstGeom prst="rect">
            <a:avLst/>
          </a:prstGeom>
        </p:spPr>
      </p:pic>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egnaposto contenuto 3">
            <a:extLst>
              <a:ext uri="{FF2B5EF4-FFF2-40B4-BE49-F238E27FC236}">
                <a16:creationId xmlns:a16="http://schemas.microsoft.com/office/drawing/2014/main" id="{A61D8ECD-6AD2-425E-E732-D664685BE5FC}"/>
              </a:ext>
            </a:extLst>
          </p:cNvPr>
          <p:cNvPicPr>
            <a:picLocks noChangeAspect="1"/>
          </p:cNvPicPr>
          <p:nvPr/>
        </p:nvPicPr>
        <p:blipFill rotWithShape="1">
          <a:blip r:embed="rId3"/>
          <a:srcRect l="8232" r="11904"/>
          <a:stretch/>
        </p:blipFill>
        <p:spPr>
          <a:xfrm>
            <a:off x="548640" y="1987882"/>
            <a:ext cx="5275686" cy="3600179"/>
          </a:xfrm>
          <a:prstGeom prst="rect">
            <a:avLst/>
          </a:prstGeom>
        </p:spPr>
      </p:pic>
    </p:spTree>
    <p:extLst>
      <p:ext uri="{BB962C8B-B14F-4D97-AF65-F5344CB8AC3E}">
        <p14:creationId xmlns:p14="http://schemas.microsoft.com/office/powerpoint/2010/main" val="919455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B6B9158E-72FF-1208-3A79-931C1DDB6B94}"/>
              </a:ext>
            </a:extLst>
          </p:cNvPr>
          <p:cNvSpPr>
            <a:spLocks noGrp="1"/>
          </p:cNvSpPr>
          <p:nvPr>
            <p:ph type="title"/>
          </p:nvPr>
        </p:nvSpPr>
        <p:spPr>
          <a:xfrm>
            <a:off x="643467" y="321734"/>
            <a:ext cx="6901193" cy="1135737"/>
          </a:xfrm>
        </p:spPr>
        <p:txBody>
          <a:bodyPr>
            <a:normAutofit/>
          </a:bodyPr>
          <a:lstStyle/>
          <a:p>
            <a:r>
              <a:rPr lang="it-IT" sz="4800" dirty="0"/>
              <a:t>Validazione (3)</a:t>
            </a:r>
          </a:p>
        </p:txBody>
      </p:sp>
      <p:grpSp>
        <p:nvGrpSpPr>
          <p:cNvPr id="14" name="Group 13">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Segnaposto contenuto 3">
            <a:extLst>
              <a:ext uri="{FF2B5EF4-FFF2-40B4-BE49-F238E27FC236}">
                <a16:creationId xmlns:a16="http://schemas.microsoft.com/office/drawing/2014/main" id="{6F04E032-1E0D-18F6-7EBB-1D896C9C3784}"/>
              </a:ext>
            </a:extLst>
          </p:cNvPr>
          <p:cNvPicPr>
            <a:picLocks noGrp="1" noChangeAspect="1"/>
          </p:cNvPicPr>
          <p:nvPr>
            <p:ph idx="1"/>
          </p:nvPr>
        </p:nvPicPr>
        <p:blipFill>
          <a:blip r:embed="rId2"/>
          <a:stretch>
            <a:fillRect/>
          </a:stretch>
        </p:blipFill>
        <p:spPr>
          <a:xfrm>
            <a:off x="509095" y="1984652"/>
            <a:ext cx="5586905" cy="3819801"/>
          </a:xfrm>
          <a:prstGeom prst="rect">
            <a:avLst/>
          </a:prstGeom>
        </p:spPr>
      </p:pic>
      <p:pic>
        <p:nvPicPr>
          <p:cNvPr id="6" name="Immagine 5">
            <a:extLst>
              <a:ext uri="{FF2B5EF4-FFF2-40B4-BE49-F238E27FC236}">
                <a16:creationId xmlns:a16="http://schemas.microsoft.com/office/drawing/2014/main" id="{E03CCC25-CB3A-D6F8-F772-8179E0757B77}"/>
              </a:ext>
            </a:extLst>
          </p:cNvPr>
          <p:cNvPicPr>
            <a:picLocks noChangeAspect="1"/>
          </p:cNvPicPr>
          <p:nvPr/>
        </p:nvPicPr>
        <p:blipFill>
          <a:blip r:embed="rId3"/>
          <a:stretch>
            <a:fillRect/>
          </a:stretch>
        </p:blipFill>
        <p:spPr>
          <a:xfrm>
            <a:off x="6215270" y="1912168"/>
            <a:ext cx="5692922" cy="3892285"/>
          </a:xfrm>
          <a:prstGeom prst="rect">
            <a:avLst/>
          </a:prstGeom>
        </p:spPr>
      </p:pic>
    </p:spTree>
    <p:extLst>
      <p:ext uri="{BB962C8B-B14F-4D97-AF65-F5344CB8AC3E}">
        <p14:creationId xmlns:p14="http://schemas.microsoft.com/office/powerpoint/2010/main" val="84376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B6B9158E-72FF-1208-3A79-931C1DDB6B94}"/>
              </a:ext>
            </a:extLst>
          </p:cNvPr>
          <p:cNvSpPr>
            <a:spLocks noGrp="1"/>
          </p:cNvSpPr>
          <p:nvPr>
            <p:ph type="title"/>
          </p:nvPr>
        </p:nvSpPr>
        <p:spPr>
          <a:xfrm>
            <a:off x="643467" y="321734"/>
            <a:ext cx="6901193" cy="1135737"/>
          </a:xfrm>
        </p:spPr>
        <p:txBody>
          <a:bodyPr>
            <a:normAutofit fontScale="90000"/>
          </a:bodyPr>
          <a:lstStyle/>
          <a:p>
            <a:r>
              <a:rPr lang="it-IT" sz="4800" b="1" dirty="0"/>
              <a:t>Validazione(4) - Utilizzazione</a:t>
            </a:r>
            <a:endParaRPr lang="it-IT" sz="4800" dirty="0"/>
          </a:p>
        </p:txBody>
      </p:sp>
      <p:grpSp>
        <p:nvGrpSpPr>
          <p:cNvPr id="14" name="Group 13">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Segnaposto contenuto 3">
            <a:extLst>
              <a:ext uri="{FF2B5EF4-FFF2-40B4-BE49-F238E27FC236}">
                <a16:creationId xmlns:a16="http://schemas.microsoft.com/office/drawing/2014/main" id="{0FF03F18-AB00-DA90-5007-49D3540C94F5}"/>
              </a:ext>
            </a:extLst>
          </p:cNvPr>
          <p:cNvPicPr>
            <a:picLocks noGrp="1" noChangeAspect="1"/>
          </p:cNvPicPr>
          <p:nvPr>
            <p:ph idx="1"/>
          </p:nvPr>
        </p:nvPicPr>
        <p:blipFill rotWithShape="1">
          <a:blip r:embed="rId2"/>
          <a:srcRect t="8351" b="6374"/>
          <a:stretch/>
        </p:blipFill>
        <p:spPr>
          <a:xfrm>
            <a:off x="286001" y="1297345"/>
            <a:ext cx="6061789" cy="3534212"/>
          </a:xfrm>
          <a:prstGeom prst="rect">
            <a:avLst/>
          </a:prstGeom>
        </p:spPr>
      </p:pic>
      <p:pic>
        <p:nvPicPr>
          <p:cNvPr id="8" name="Immagine 7">
            <a:extLst>
              <a:ext uri="{FF2B5EF4-FFF2-40B4-BE49-F238E27FC236}">
                <a16:creationId xmlns:a16="http://schemas.microsoft.com/office/drawing/2014/main" id="{A18EE5B6-AC77-22C0-1D81-1D895AC919F8}"/>
              </a:ext>
            </a:extLst>
          </p:cNvPr>
          <p:cNvPicPr>
            <a:picLocks noChangeAspect="1"/>
          </p:cNvPicPr>
          <p:nvPr/>
        </p:nvPicPr>
        <p:blipFill rotWithShape="1">
          <a:blip r:embed="rId3"/>
          <a:srcRect t="7152" b="7273"/>
          <a:stretch/>
        </p:blipFill>
        <p:spPr>
          <a:xfrm>
            <a:off x="6241772" y="3199738"/>
            <a:ext cx="5844210" cy="3419339"/>
          </a:xfrm>
          <a:prstGeom prst="rect">
            <a:avLst/>
          </a:prstGeom>
        </p:spPr>
      </p:pic>
    </p:spTree>
    <p:extLst>
      <p:ext uri="{BB962C8B-B14F-4D97-AF65-F5344CB8AC3E}">
        <p14:creationId xmlns:p14="http://schemas.microsoft.com/office/powerpoint/2010/main" val="999322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olo 1">
            <a:extLst>
              <a:ext uri="{FF2B5EF4-FFF2-40B4-BE49-F238E27FC236}">
                <a16:creationId xmlns:a16="http://schemas.microsoft.com/office/drawing/2014/main" id="{658AF84F-BFF7-B40F-6E06-F7E23C2C0831}"/>
              </a:ext>
            </a:extLst>
          </p:cNvPr>
          <p:cNvSpPr>
            <a:spLocks noGrp="1"/>
          </p:cNvSpPr>
          <p:nvPr>
            <p:ph type="title"/>
          </p:nvPr>
        </p:nvSpPr>
        <p:spPr>
          <a:xfrm>
            <a:off x="642938" y="322263"/>
            <a:ext cx="10906125" cy="1135062"/>
          </a:xfrm>
        </p:spPr>
        <p:txBody>
          <a:bodyPr>
            <a:normAutofit/>
          </a:bodyPr>
          <a:lstStyle/>
          <a:p>
            <a:r>
              <a:rPr lang="it-IT" sz="4800" b="1" dirty="0"/>
              <a:t>Obiettivo dello studio</a:t>
            </a:r>
          </a:p>
        </p:txBody>
      </p:sp>
      <p:sp>
        <p:nvSpPr>
          <p:cNvPr id="5" name="Segnaposto contenuto 2">
            <a:extLst>
              <a:ext uri="{FF2B5EF4-FFF2-40B4-BE49-F238E27FC236}">
                <a16:creationId xmlns:a16="http://schemas.microsoft.com/office/drawing/2014/main" id="{350100F8-51AD-5342-A2F9-403CB83778CD}"/>
              </a:ext>
            </a:extLst>
          </p:cNvPr>
          <p:cNvSpPr>
            <a:spLocks noGrp="1"/>
          </p:cNvSpPr>
          <p:nvPr>
            <p:ph idx="1"/>
          </p:nvPr>
        </p:nvSpPr>
        <p:spPr>
          <a:xfrm>
            <a:off x="642938" y="1782763"/>
            <a:ext cx="10906125" cy="4394200"/>
          </a:xfrm>
        </p:spPr>
        <p:txBody>
          <a:bodyPr>
            <a:normAutofit/>
          </a:bodyPr>
          <a:lstStyle/>
          <a:p>
            <a:r>
              <a:rPr lang="it-IT" dirty="0"/>
              <a:t>Analisi del tempo medio di risposta del sistema rispettando il seguente </a:t>
            </a:r>
            <a:r>
              <a:rPr lang="it-IT" dirty="0" err="1"/>
              <a:t>QoS</a:t>
            </a:r>
            <a:r>
              <a:rPr lang="it-IT" dirty="0"/>
              <a:t>:</a:t>
            </a:r>
          </a:p>
          <a:p>
            <a:pPr marL="0" indent="0">
              <a:buNone/>
            </a:pPr>
            <a:endParaRPr lang="it-IT" dirty="0"/>
          </a:p>
          <a:p>
            <a:pPr lvl="1"/>
            <a:r>
              <a:rPr lang="it-IT" sz="2800" dirty="0"/>
              <a:t>Il tempo medio di risposta del sistema non deve superare i 25 minuti. I pazienti devono trascorrere all’interno del centro vaccinale non più di 25 minuti da quando entrano a quando escono da esso dopo aver ricevuto la somministrazione del vaccino.</a:t>
            </a:r>
          </a:p>
        </p:txBody>
      </p:sp>
    </p:spTree>
    <p:extLst>
      <p:ext uri="{BB962C8B-B14F-4D97-AF65-F5344CB8AC3E}">
        <p14:creationId xmlns:p14="http://schemas.microsoft.com/office/powerpoint/2010/main" val="1064784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E2295C-8438-6EF9-F8C3-87DB16E24020}"/>
              </a:ext>
            </a:extLst>
          </p:cNvPr>
          <p:cNvSpPr>
            <a:spLocks noGrp="1"/>
          </p:cNvSpPr>
          <p:nvPr>
            <p:ph type="title"/>
          </p:nvPr>
        </p:nvSpPr>
        <p:spPr>
          <a:xfrm>
            <a:off x="643467" y="321734"/>
            <a:ext cx="10905066" cy="1135737"/>
          </a:xfrm>
        </p:spPr>
        <p:txBody>
          <a:bodyPr>
            <a:normAutofit/>
          </a:bodyPr>
          <a:lstStyle/>
          <a:p>
            <a:r>
              <a:rPr lang="it-IT" sz="4800" b="1" dirty="0"/>
              <a:t>Validazione (5) - Utilizzazione</a:t>
            </a:r>
          </a:p>
        </p:txBody>
      </p:sp>
      <p:pic>
        <p:nvPicPr>
          <p:cNvPr id="4" name="Segnaposto contenuto 3">
            <a:extLst>
              <a:ext uri="{FF2B5EF4-FFF2-40B4-BE49-F238E27FC236}">
                <a16:creationId xmlns:a16="http://schemas.microsoft.com/office/drawing/2014/main" id="{F46FDDC5-A4B2-7BFC-C078-8EE575E77BBF}"/>
              </a:ext>
            </a:extLst>
          </p:cNvPr>
          <p:cNvPicPr>
            <a:picLocks noGrp="1" noChangeAspect="1"/>
          </p:cNvPicPr>
          <p:nvPr>
            <p:ph idx="1"/>
          </p:nvPr>
        </p:nvPicPr>
        <p:blipFill>
          <a:blip r:embed="rId2"/>
          <a:stretch>
            <a:fillRect/>
          </a:stretch>
        </p:blipFill>
        <p:spPr>
          <a:xfrm>
            <a:off x="360342" y="1434667"/>
            <a:ext cx="5973513" cy="3587925"/>
          </a:xfrm>
          <a:prstGeom prst="rect">
            <a:avLst/>
          </a:prstGeom>
        </p:spPr>
      </p:pic>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magine 4">
            <a:extLst>
              <a:ext uri="{FF2B5EF4-FFF2-40B4-BE49-F238E27FC236}">
                <a16:creationId xmlns:a16="http://schemas.microsoft.com/office/drawing/2014/main" id="{53D4D1F5-0496-B78F-2D49-5858F48A0AA8}"/>
              </a:ext>
            </a:extLst>
          </p:cNvPr>
          <p:cNvPicPr>
            <a:picLocks noChangeAspect="1"/>
          </p:cNvPicPr>
          <p:nvPr/>
        </p:nvPicPr>
        <p:blipFill>
          <a:blip r:embed="rId3"/>
          <a:stretch>
            <a:fillRect/>
          </a:stretch>
        </p:blipFill>
        <p:spPr>
          <a:xfrm>
            <a:off x="6229996" y="3074981"/>
            <a:ext cx="5973513" cy="3587925"/>
          </a:xfrm>
          <a:prstGeom prst="rect">
            <a:avLst/>
          </a:prstGeom>
        </p:spPr>
      </p:pic>
    </p:spTree>
    <p:extLst>
      <p:ext uri="{BB962C8B-B14F-4D97-AF65-F5344CB8AC3E}">
        <p14:creationId xmlns:p14="http://schemas.microsoft.com/office/powerpoint/2010/main" val="4207304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BB5302B-CEF6-C45B-CDE0-45FC3E222226}"/>
              </a:ext>
            </a:extLst>
          </p:cNvPr>
          <p:cNvSpPr>
            <a:spLocks noGrp="1"/>
          </p:cNvSpPr>
          <p:nvPr>
            <p:ph type="title"/>
          </p:nvPr>
        </p:nvSpPr>
        <p:spPr>
          <a:xfrm>
            <a:off x="643467" y="321734"/>
            <a:ext cx="10905066" cy="1135737"/>
          </a:xfrm>
        </p:spPr>
        <p:txBody>
          <a:bodyPr>
            <a:normAutofit/>
          </a:bodyPr>
          <a:lstStyle/>
          <a:p>
            <a:r>
              <a:rPr lang="it-IT" sz="4800" b="1" dirty="0"/>
              <a:t>Validazione (6) – Numero di servers</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Segnaposto contenuto 3">
            <a:extLst>
              <a:ext uri="{FF2B5EF4-FFF2-40B4-BE49-F238E27FC236}">
                <a16:creationId xmlns:a16="http://schemas.microsoft.com/office/drawing/2014/main" id="{86B9BF4E-81A4-8023-85C9-15DBF930D2EB}"/>
              </a:ext>
            </a:extLst>
          </p:cNvPr>
          <p:cNvPicPr>
            <a:picLocks noChangeAspect="1"/>
          </p:cNvPicPr>
          <p:nvPr/>
        </p:nvPicPr>
        <p:blipFill>
          <a:blip r:embed="rId2"/>
          <a:stretch>
            <a:fillRect/>
          </a:stretch>
        </p:blipFill>
        <p:spPr>
          <a:xfrm>
            <a:off x="2658137" y="1288221"/>
            <a:ext cx="7174976" cy="4789294"/>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56534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olo 1">
            <a:extLst>
              <a:ext uri="{FF2B5EF4-FFF2-40B4-BE49-F238E27FC236}">
                <a16:creationId xmlns:a16="http://schemas.microsoft.com/office/drawing/2014/main" id="{C2D7A2A3-A52F-2BDA-2E4B-6E475572EFBC}"/>
              </a:ext>
            </a:extLst>
          </p:cNvPr>
          <p:cNvSpPr>
            <a:spLocks noGrp="1"/>
          </p:cNvSpPr>
          <p:nvPr>
            <p:ph type="title"/>
          </p:nvPr>
        </p:nvSpPr>
        <p:spPr>
          <a:xfrm>
            <a:off x="351845" y="322332"/>
            <a:ext cx="10515600" cy="1325563"/>
          </a:xfrm>
        </p:spPr>
        <p:txBody>
          <a:bodyPr/>
          <a:lstStyle/>
          <a:p>
            <a:r>
              <a:rPr lang="it-IT" b="1" dirty="0"/>
              <a:t>Valutazione </a:t>
            </a:r>
            <a:r>
              <a:rPr lang="it-IT" b="1" dirty="0" err="1"/>
              <a:t>QoS</a:t>
            </a:r>
            <a:endParaRPr lang="it-IT" b="1" dirty="0"/>
          </a:p>
        </p:txBody>
      </p:sp>
      <p:sp>
        <p:nvSpPr>
          <p:cNvPr id="4" name="Segnaposto contenuto 2">
            <a:extLst>
              <a:ext uri="{FF2B5EF4-FFF2-40B4-BE49-F238E27FC236}">
                <a16:creationId xmlns:a16="http://schemas.microsoft.com/office/drawing/2014/main" id="{BCB9C6A1-1DDF-7694-8F3D-C1F02E576538}"/>
              </a:ext>
            </a:extLst>
          </p:cNvPr>
          <p:cNvSpPr txBox="1">
            <a:spLocks/>
          </p:cNvSpPr>
          <p:nvPr/>
        </p:nvSpPr>
        <p:spPr>
          <a:xfrm>
            <a:off x="507030" y="168811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dirty="0"/>
              <a:t>Tale configurazione {1,2,2,2} tuttavia non garantisce il rispetto del </a:t>
            </a:r>
            <a:r>
              <a:rPr lang="it-IT" dirty="0" err="1"/>
              <a:t>QoS</a:t>
            </a:r>
            <a:r>
              <a:rPr lang="it-IT" dirty="0"/>
              <a:t> infatti fa ottenere un tempo di risposta medio pari a 31.497895 min </a:t>
            </a:r>
          </a:p>
        </p:txBody>
      </p:sp>
      <p:pic>
        <p:nvPicPr>
          <p:cNvPr id="5" name="Immagine 4">
            <a:extLst>
              <a:ext uri="{FF2B5EF4-FFF2-40B4-BE49-F238E27FC236}">
                <a16:creationId xmlns:a16="http://schemas.microsoft.com/office/drawing/2014/main" id="{D033A412-226B-BC3C-700D-650FF3B864AE}"/>
              </a:ext>
            </a:extLst>
          </p:cNvPr>
          <p:cNvPicPr>
            <a:picLocks noChangeAspect="1"/>
          </p:cNvPicPr>
          <p:nvPr/>
        </p:nvPicPr>
        <p:blipFill rotWithShape="1">
          <a:blip r:embed="rId2"/>
          <a:srcRect b="10550"/>
          <a:stretch/>
        </p:blipFill>
        <p:spPr>
          <a:xfrm>
            <a:off x="2805869" y="2599634"/>
            <a:ext cx="6285122" cy="4225609"/>
          </a:xfrm>
          <a:prstGeom prst="rect">
            <a:avLst/>
          </a:prstGeom>
        </p:spPr>
      </p:pic>
    </p:spTree>
    <p:extLst>
      <p:ext uri="{BB962C8B-B14F-4D97-AF65-F5344CB8AC3E}">
        <p14:creationId xmlns:p14="http://schemas.microsoft.com/office/powerpoint/2010/main" val="3013811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096ABCED-1AB6-B586-5A1A-9820FEC0C0CB}"/>
              </a:ext>
            </a:extLst>
          </p:cNvPr>
          <p:cNvSpPr>
            <a:spLocks noGrp="1"/>
          </p:cNvSpPr>
          <p:nvPr>
            <p:ph type="title"/>
          </p:nvPr>
        </p:nvSpPr>
        <p:spPr>
          <a:xfrm>
            <a:off x="643467" y="321734"/>
            <a:ext cx="10905066" cy="1135737"/>
          </a:xfrm>
        </p:spPr>
        <p:txBody>
          <a:bodyPr>
            <a:normAutofit/>
          </a:bodyPr>
          <a:lstStyle/>
          <a:p>
            <a:r>
              <a:rPr lang="it-IT" sz="4800" b="1" dirty="0"/>
              <a:t>Configurazione {1,3,2,2}</a:t>
            </a:r>
          </a:p>
        </p:txBody>
      </p:sp>
      <p:sp>
        <p:nvSpPr>
          <p:cNvPr id="3" name="Segnaposto contenuto 2">
            <a:extLst>
              <a:ext uri="{FF2B5EF4-FFF2-40B4-BE49-F238E27FC236}">
                <a16:creationId xmlns:a16="http://schemas.microsoft.com/office/drawing/2014/main" id="{04A5BD65-4F46-5DDA-DAA3-050D2DAA91DF}"/>
              </a:ext>
            </a:extLst>
          </p:cNvPr>
          <p:cNvSpPr>
            <a:spLocks noGrp="1"/>
          </p:cNvSpPr>
          <p:nvPr>
            <p:ph idx="1"/>
          </p:nvPr>
        </p:nvSpPr>
        <p:spPr>
          <a:xfrm>
            <a:off x="643469" y="1782981"/>
            <a:ext cx="4008384" cy="4393982"/>
          </a:xfrm>
        </p:spPr>
        <p:txBody>
          <a:bodyPr>
            <a:normAutofit/>
          </a:bodyPr>
          <a:lstStyle/>
          <a:p>
            <a:r>
              <a:rPr lang="it-IT" sz="2400" dirty="0"/>
              <a:t>Questa configurazione permette di ottenere un tempo di risposta pari a 27.298544 min non ancora sufficiente per il rispetto del </a:t>
            </a:r>
            <a:r>
              <a:rPr lang="it-IT" sz="2400" dirty="0" err="1"/>
              <a:t>QoS</a:t>
            </a:r>
            <a:r>
              <a:rPr lang="it-IT" sz="2400" dirty="0"/>
              <a:t>.</a:t>
            </a: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Immagine 3" descr="Immagine che contiene testo&#10;&#10;Descrizione generata automaticamente">
            <a:extLst>
              <a:ext uri="{FF2B5EF4-FFF2-40B4-BE49-F238E27FC236}">
                <a16:creationId xmlns:a16="http://schemas.microsoft.com/office/drawing/2014/main" id="{A341B297-4D1D-67B1-CAB1-CEE3AF6FFF8C}"/>
              </a:ext>
            </a:extLst>
          </p:cNvPr>
          <p:cNvPicPr>
            <a:picLocks noChangeAspect="1"/>
          </p:cNvPicPr>
          <p:nvPr/>
        </p:nvPicPr>
        <p:blipFill>
          <a:blip r:embed="rId2"/>
          <a:stretch>
            <a:fillRect/>
          </a:stretch>
        </p:blipFill>
        <p:spPr>
          <a:xfrm>
            <a:off x="5125085" y="1661231"/>
            <a:ext cx="6580559" cy="4310266"/>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45618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E88EAD19-E2EE-ACFA-8840-83BF4BA4EE6A}"/>
              </a:ext>
            </a:extLst>
          </p:cNvPr>
          <p:cNvSpPr>
            <a:spLocks noGrp="1"/>
          </p:cNvSpPr>
          <p:nvPr>
            <p:ph type="title"/>
          </p:nvPr>
        </p:nvSpPr>
        <p:spPr>
          <a:xfrm>
            <a:off x="643467" y="321734"/>
            <a:ext cx="10905066" cy="1135737"/>
          </a:xfrm>
        </p:spPr>
        <p:txBody>
          <a:bodyPr>
            <a:normAutofit/>
          </a:bodyPr>
          <a:lstStyle/>
          <a:p>
            <a:r>
              <a:rPr lang="it-IT" sz="4800" b="1" dirty="0"/>
              <a:t>Configurazione {1,3,3,2}</a:t>
            </a:r>
          </a:p>
        </p:txBody>
      </p:sp>
      <p:sp>
        <p:nvSpPr>
          <p:cNvPr id="7" name="Segnaposto contenuto 2">
            <a:extLst>
              <a:ext uri="{FF2B5EF4-FFF2-40B4-BE49-F238E27FC236}">
                <a16:creationId xmlns:a16="http://schemas.microsoft.com/office/drawing/2014/main" id="{30B1B2F5-5BC2-9BC4-36BF-9D716DA123AA}"/>
              </a:ext>
            </a:extLst>
          </p:cNvPr>
          <p:cNvSpPr>
            <a:spLocks noGrp="1"/>
          </p:cNvSpPr>
          <p:nvPr>
            <p:ph idx="1"/>
          </p:nvPr>
        </p:nvSpPr>
        <p:spPr>
          <a:xfrm>
            <a:off x="643467" y="1782981"/>
            <a:ext cx="10905066" cy="4393982"/>
          </a:xfrm>
        </p:spPr>
        <p:txBody>
          <a:bodyPr>
            <a:normAutofit/>
          </a:bodyPr>
          <a:lstStyle/>
          <a:p>
            <a:r>
              <a:rPr lang="it-IT" sz="2000"/>
              <a:t>Questa configurazione permette di ottenere un tempo di risposta pari a 25.228805 min non ancora sufficiente per il rispetto del QoS.</a:t>
            </a:r>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Immagine 7">
            <a:extLst>
              <a:ext uri="{FF2B5EF4-FFF2-40B4-BE49-F238E27FC236}">
                <a16:creationId xmlns:a16="http://schemas.microsoft.com/office/drawing/2014/main" id="{342F37FB-4616-CA19-6A39-C23593580E14}"/>
              </a:ext>
            </a:extLst>
          </p:cNvPr>
          <p:cNvPicPr>
            <a:picLocks noChangeAspect="1"/>
          </p:cNvPicPr>
          <p:nvPr/>
        </p:nvPicPr>
        <p:blipFill>
          <a:blip r:embed="rId2"/>
          <a:stretch>
            <a:fillRect/>
          </a:stretch>
        </p:blipFill>
        <p:spPr>
          <a:xfrm>
            <a:off x="2937529" y="2383357"/>
            <a:ext cx="6630540" cy="4341934"/>
          </a:xfrm>
          <a:prstGeom prst="rect">
            <a:avLst/>
          </a:prstGeom>
        </p:spPr>
      </p:pic>
    </p:spTree>
    <p:extLst>
      <p:ext uri="{BB962C8B-B14F-4D97-AF65-F5344CB8AC3E}">
        <p14:creationId xmlns:p14="http://schemas.microsoft.com/office/powerpoint/2010/main" val="1643081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E4E4110E-6550-7BB8-C23D-7617D19C05DC}"/>
              </a:ext>
            </a:extLst>
          </p:cNvPr>
          <p:cNvSpPr>
            <a:spLocks noGrp="1"/>
          </p:cNvSpPr>
          <p:nvPr>
            <p:ph type="title"/>
          </p:nvPr>
        </p:nvSpPr>
        <p:spPr>
          <a:xfrm>
            <a:off x="773501" y="320944"/>
            <a:ext cx="5136412" cy="1135737"/>
          </a:xfrm>
        </p:spPr>
        <p:txBody>
          <a:bodyPr>
            <a:noAutofit/>
          </a:bodyPr>
          <a:lstStyle/>
          <a:p>
            <a:r>
              <a:rPr lang="it-IT" sz="4800" b="1" dirty="0"/>
              <a:t>Configurazione Ottima {1,4,3,2}</a:t>
            </a:r>
          </a:p>
        </p:txBody>
      </p:sp>
      <p:pic>
        <p:nvPicPr>
          <p:cNvPr id="4" name="Immagine 3">
            <a:extLst>
              <a:ext uri="{FF2B5EF4-FFF2-40B4-BE49-F238E27FC236}">
                <a16:creationId xmlns:a16="http://schemas.microsoft.com/office/drawing/2014/main" id="{E291E7E7-D85D-C295-7BA4-4C48D219C628}"/>
              </a:ext>
            </a:extLst>
          </p:cNvPr>
          <p:cNvPicPr>
            <a:picLocks noChangeAspect="1"/>
          </p:cNvPicPr>
          <p:nvPr/>
        </p:nvPicPr>
        <p:blipFill>
          <a:blip r:embed="rId2"/>
          <a:stretch>
            <a:fillRect/>
          </a:stretch>
        </p:blipFill>
        <p:spPr>
          <a:xfrm>
            <a:off x="5909913" y="1920871"/>
            <a:ext cx="6002828" cy="3931853"/>
          </a:xfrm>
          <a:prstGeom prst="rect">
            <a:avLst/>
          </a:prstGeom>
        </p:spPr>
      </p:pic>
      <p:grpSp>
        <p:nvGrpSpPr>
          <p:cNvPr id="11" name="Group 10">
            <a:extLst>
              <a:ext uri="{FF2B5EF4-FFF2-40B4-BE49-F238E27FC236}">
                <a16:creationId xmlns:a16="http://schemas.microsoft.com/office/drawing/2014/main" id="{4724F874-E407-41A5-918C-1CF5DF5269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1097280" cy="1097280"/>
            <a:chOff x="11094720" y="0"/>
            <a:chExt cx="1097280" cy="1097280"/>
          </a:xfrm>
        </p:grpSpPr>
        <p:sp>
          <p:nvSpPr>
            <p:cNvPr id="12" name="Isosceles Triangle 11">
              <a:extLst>
                <a:ext uri="{FF2B5EF4-FFF2-40B4-BE49-F238E27FC236}">
                  <a16:creationId xmlns:a16="http://schemas.microsoft.com/office/drawing/2014/main" id="{EBB12D3E-DD63-469B-A687-14E38AE471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CC10F17-490D-41AE-9B38-7F39AF738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egnaposto contenuto 2">
            <a:extLst>
              <a:ext uri="{FF2B5EF4-FFF2-40B4-BE49-F238E27FC236}">
                <a16:creationId xmlns:a16="http://schemas.microsoft.com/office/drawing/2014/main" id="{6B2FFE72-3298-55AC-598B-9544DD28B210}"/>
              </a:ext>
            </a:extLst>
          </p:cNvPr>
          <p:cNvSpPr>
            <a:spLocks noGrp="1"/>
          </p:cNvSpPr>
          <p:nvPr>
            <p:ph idx="1"/>
          </p:nvPr>
        </p:nvSpPr>
        <p:spPr>
          <a:xfrm>
            <a:off x="548640" y="2088687"/>
            <a:ext cx="5136412" cy="2680625"/>
          </a:xfrm>
        </p:spPr>
        <p:txBody>
          <a:bodyPr>
            <a:normAutofit/>
          </a:bodyPr>
          <a:lstStyle/>
          <a:p>
            <a:r>
              <a:rPr lang="it-IT" dirty="0"/>
              <a:t>Aumentando di una unità il numero di server nel centro di anamnesi si riesce ad ottenere un tempo di risposta pari a 24.636665 min sufficientemente piccolo per il rispetto del </a:t>
            </a:r>
            <a:r>
              <a:rPr lang="it-IT" dirty="0" err="1"/>
              <a:t>QoS</a:t>
            </a:r>
            <a:r>
              <a:rPr lang="it-IT" dirty="0"/>
              <a:t>.</a:t>
            </a:r>
          </a:p>
        </p:txBody>
      </p:sp>
      <p:grpSp>
        <p:nvGrpSpPr>
          <p:cNvPr id="15" name="Group 14">
            <a:extLst>
              <a:ext uri="{FF2B5EF4-FFF2-40B4-BE49-F238E27FC236}">
                <a16:creationId xmlns:a16="http://schemas.microsoft.com/office/drawing/2014/main" id="{DC8D6E3B-FFED-480F-941D-FE376375B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25611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ACFB29A1-3BFB-BB66-14DB-E2928FDBCA5D}"/>
              </a:ext>
            </a:extLst>
          </p:cNvPr>
          <p:cNvSpPr>
            <a:spLocks noGrp="1"/>
          </p:cNvSpPr>
          <p:nvPr>
            <p:ph type="title"/>
          </p:nvPr>
        </p:nvSpPr>
        <p:spPr>
          <a:xfrm>
            <a:off x="548640" y="440518"/>
            <a:ext cx="5136412" cy="1135737"/>
          </a:xfrm>
        </p:spPr>
        <p:txBody>
          <a:bodyPr>
            <a:noAutofit/>
          </a:bodyPr>
          <a:lstStyle/>
          <a:p>
            <a:r>
              <a:rPr lang="it-IT" sz="4800" b="1" dirty="0"/>
              <a:t>Simulazione ad orizzonte finito</a:t>
            </a:r>
          </a:p>
        </p:txBody>
      </p:sp>
      <p:pic>
        <p:nvPicPr>
          <p:cNvPr id="4" name="Immagine 3">
            <a:extLst>
              <a:ext uri="{FF2B5EF4-FFF2-40B4-BE49-F238E27FC236}">
                <a16:creationId xmlns:a16="http://schemas.microsoft.com/office/drawing/2014/main" id="{92661079-DEF5-1B0E-ACE1-615AC6194798}"/>
              </a:ext>
            </a:extLst>
          </p:cNvPr>
          <p:cNvPicPr>
            <a:picLocks noChangeAspect="1"/>
          </p:cNvPicPr>
          <p:nvPr/>
        </p:nvPicPr>
        <p:blipFill>
          <a:blip r:embed="rId2"/>
          <a:stretch>
            <a:fillRect/>
          </a:stretch>
        </p:blipFill>
        <p:spPr>
          <a:xfrm>
            <a:off x="5950946" y="1893870"/>
            <a:ext cx="6002828" cy="3931853"/>
          </a:xfrm>
          <a:prstGeom prst="rect">
            <a:avLst/>
          </a:prstGeom>
        </p:spPr>
      </p:pic>
      <p:grpSp>
        <p:nvGrpSpPr>
          <p:cNvPr id="11" name="Group 10">
            <a:extLst>
              <a:ext uri="{FF2B5EF4-FFF2-40B4-BE49-F238E27FC236}">
                <a16:creationId xmlns:a16="http://schemas.microsoft.com/office/drawing/2014/main" id="{4724F874-E407-41A5-918C-1CF5DF5269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1097280" cy="1097280"/>
            <a:chOff x="11094720" y="0"/>
            <a:chExt cx="1097280" cy="1097280"/>
          </a:xfrm>
        </p:grpSpPr>
        <p:sp>
          <p:nvSpPr>
            <p:cNvPr id="12" name="Isosceles Triangle 11">
              <a:extLst>
                <a:ext uri="{FF2B5EF4-FFF2-40B4-BE49-F238E27FC236}">
                  <a16:creationId xmlns:a16="http://schemas.microsoft.com/office/drawing/2014/main" id="{EBB12D3E-DD63-469B-A687-14E38AE471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CC10F17-490D-41AE-9B38-7F39AF738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egnaposto contenuto 2">
            <a:extLst>
              <a:ext uri="{FF2B5EF4-FFF2-40B4-BE49-F238E27FC236}">
                <a16:creationId xmlns:a16="http://schemas.microsoft.com/office/drawing/2014/main" id="{F7F4E07B-4948-CF92-D7BC-DFF91ED95AE1}"/>
              </a:ext>
            </a:extLst>
          </p:cNvPr>
          <p:cNvSpPr>
            <a:spLocks noGrp="1"/>
          </p:cNvSpPr>
          <p:nvPr>
            <p:ph idx="1"/>
          </p:nvPr>
        </p:nvSpPr>
        <p:spPr>
          <a:xfrm>
            <a:off x="515151" y="2039644"/>
            <a:ext cx="5136412" cy="4393982"/>
          </a:xfrm>
        </p:spPr>
        <p:txBody>
          <a:bodyPr>
            <a:normAutofit/>
          </a:bodyPr>
          <a:lstStyle/>
          <a:p>
            <a:r>
              <a:rPr lang="it-IT" sz="2400" dirty="0"/>
              <a:t>Una volta ottenuta la configurazione ottima si verifica che il vincolo venga rispettato anche nella simulazione ad orizzonte finito nella quale si ottiene un tempo di risposta del sistema pari a 17.767197 min</a:t>
            </a:r>
          </a:p>
        </p:txBody>
      </p:sp>
      <p:grpSp>
        <p:nvGrpSpPr>
          <p:cNvPr id="15" name="Group 14">
            <a:extLst>
              <a:ext uri="{FF2B5EF4-FFF2-40B4-BE49-F238E27FC236}">
                <a16:creationId xmlns:a16="http://schemas.microsoft.com/office/drawing/2014/main" id="{DC8D6E3B-FFED-480F-941D-FE376375B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72760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0D2F9D7-0D17-5FDA-B687-45603FEFAD2E}"/>
              </a:ext>
            </a:extLst>
          </p:cNvPr>
          <p:cNvSpPr>
            <a:spLocks noGrp="1"/>
          </p:cNvSpPr>
          <p:nvPr>
            <p:ph type="title"/>
          </p:nvPr>
        </p:nvSpPr>
        <p:spPr>
          <a:xfrm>
            <a:off x="643467" y="321734"/>
            <a:ext cx="10905066" cy="1135737"/>
          </a:xfrm>
        </p:spPr>
        <p:txBody>
          <a:bodyPr>
            <a:normAutofit/>
          </a:bodyPr>
          <a:lstStyle/>
          <a:p>
            <a:r>
              <a:rPr lang="it-IT" sz="4800" b="1"/>
              <a:t>Modello migliorativo</a:t>
            </a:r>
          </a:p>
        </p:txBody>
      </p:sp>
      <p:sp>
        <p:nvSpPr>
          <p:cNvPr id="3" name="Segnaposto contenuto 2">
            <a:extLst>
              <a:ext uri="{FF2B5EF4-FFF2-40B4-BE49-F238E27FC236}">
                <a16:creationId xmlns:a16="http://schemas.microsoft.com/office/drawing/2014/main" id="{BC652682-39F4-0196-57B9-C2ABC6A9C120}"/>
              </a:ext>
            </a:extLst>
          </p:cNvPr>
          <p:cNvSpPr>
            <a:spLocks noGrp="1"/>
          </p:cNvSpPr>
          <p:nvPr>
            <p:ph idx="1"/>
          </p:nvPr>
        </p:nvSpPr>
        <p:spPr>
          <a:xfrm>
            <a:off x="643467" y="1782981"/>
            <a:ext cx="10905066" cy="4393982"/>
          </a:xfrm>
        </p:spPr>
        <p:txBody>
          <a:bodyPr>
            <a:normAutofit/>
          </a:bodyPr>
          <a:lstStyle/>
          <a:p>
            <a:pPr marL="0" indent="0">
              <a:buNone/>
            </a:pPr>
            <a:r>
              <a:rPr lang="it-IT" sz="3200" dirty="0"/>
              <a:t>Per il modello migliorativo sono state effettuate le seguenti modifiche</a:t>
            </a:r>
          </a:p>
          <a:p>
            <a:pPr marL="0" indent="0">
              <a:buNone/>
            </a:pPr>
            <a:endParaRPr lang="it-IT" sz="3200" dirty="0"/>
          </a:p>
          <a:p>
            <a:pPr lvl="1"/>
            <a:r>
              <a:rPr lang="it-IT" sz="3200" dirty="0"/>
              <a:t>Il centro accettazione diventa un centro con coda singola e servente multiplo</a:t>
            </a:r>
          </a:p>
          <a:p>
            <a:pPr marL="457200" lvl="1" indent="0">
              <a:buNone/>
            </a:pPr>
            <a:endParaRPr lang="it-IT" sz="3200" dirty="0"/>
          </a:p>
          <a:p>
            <a:pPr lvl="1"/>
            <a:r>
              <a:rPr lang="it-IT" sz="3200" dirty="0"/>
              <a:t>Il centro inoculazione attenuato diventa un centro con coda singola e servente singolo</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41122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a:extLst>
              <a:ext uri="{FF2B5EF4-FFF2-40B4-BE49-F238E27FC236}">
                <a16:creationId xmlns:a16="http://schemas.microsoft.com/office/drawing/2014/main" id="{28437AD3-5ED2-A213-8F1F-83BBF3AE7994}"/>
              </a:ext>
            </a:extLst>
          </p:cNvPr>
          <p:cNvPicPr>
            <a:picLocks noChangeAspect="1"/>
          </p:cNvPicPr>
          <p:nvPr/>
        </p:nvPicPr>
        <p:blipFill>
          <a:blip r:embed="rId2"/>
          <a:stretch>
            <a:fillRect/>
          </a:stretch>
        </p:blipFill>
        <p:spPr>
          <a:xfrm>
            <a:off x="643467" y="689101"/>
            <a:ext cx="10905066" cy="5479796"/>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6713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69ECC64-21A0-124A-B7A2-89438EE29047}"/>
              </a:ext>
            </a:extLst>
          </p:cNvPr>
          <p:cNvSpPr>
            <a:spLocks noGrp="1"/>
          </p:cNvSpPr>
          <p:nvPr>
            <p:ph type="title"/>
          </p:nvPr>
        </p:nvSpPr>
        <p:spPr>
          <a:xfrm>
            <a:off x="838200" y="365125"/>
            <a:ext cx="10515600" cy="1325563"/>
          </a:xfrm>
        </p:spPr>
        <p:txBody>
          <a:bodyPr>
            <a:normAutofit/>
          </a:bodyPr>
          <a:lstStyle/>
          <a:p>
            <a:r>
              <a:rPr lang="it-IT" sz="4800" b="1" dirty="0"/>
              <a:t>Configurazione Ottima</a:t>
            </a:r>
          </a:p>
        </p:txBody>
      </p:sp>
      <p:sp>
        <p:nvSpPr>
          <p:cNvPr id="3" name="Segnaposto contenuto 2">
            <a:extLst>
              <a:ext uri="{FF2B5EF4-FFF2-40B4-BE49-F238E27FC236}">
                <a16:creationId xmlns:a16="http://schemas.microsoft.com/office/drawing/2014/main" id="{ACCB009B-0F87-BA57-20F1-2C00EB69E23D}"/>
              </a:ext>
            </a:extLst>
          </p:cNvPr>
          <p:cNvSpPr>
            <a:spLocks noGrp="1"/>
          </p:cNvSpPr>
          <p:nvPr>
            <p:ph idx="1"/>
          </p:nvPr>
        </p:nvSpPr>
        <p:spPr>
          <a:xfrm>
            <a:off x="838200" y="1825625"/>
            <a:ext cx="10515600" cy="4351338"/>
          </a:xfrm>
        </p:spPr>
        <p:txBody>
          <a:bodyPr>
            <a:normAutofit/>
          </a:bodyPr>
          <a:lstStyle/>
          <a:p>
            <a:r>
              <a:rPr lang="it-IT" sz="2400" dirty="0"/>
              <a:t>La configurazione {2,2,2,1} utilizzata per la fase di verifica e validazione risulta essere anche la configurazione ottima permette di ottenere un tempo medio di risposta pari a 17.231323 min inferiore rispetto al limite imposto dal </a:t>
            </a:r>
            <a:r>
              <a:rPr lang="it-IT" sz="2400" dirty="0" err="1"/>
              <a:t>QoS</a:t>
            </a:r>
            <a:endParaRPr lang="it-IT" sz="2400" dirty="0"/>
          </a:p>
        </p:txBody>
      </p:sp>
      <p:pic>
        <p:nvPicPr>
          <p:cNvPr id="5" name="Immagine 4">
            <a:extLst>
              <a:ext uri="{FF2B5EF4-FFF2-40B4-BE49-F238E27FC236}">
                <a16:creationId xmlns:a16="http://schemas.microsoft.com/office/drawing/2014/main" id="{BDF2AD5E-D795-596D-DFA7-7F3E48F1070C}"/>
              </a:ext>
            </a:extLst>
          </p:cNvPr>
          <p:cNvPicPr>
            <a:picLocks noChangeAspect="1"/>
          </p:cNvPicPr>
          <p:nvPr/>
        </p:nvPicPr>
        <p:blipFill>
          <a:blip r:embed="rId2"/>
          <a:stretch>
            <a:fillRect/>
          </a:stretch>
        </p:blipFill>
        <p:spPr>
          <a:xfrm>
            <a:off x="3112644" y="2933216"/>
            <a:ext cx="6206185" cy="3924784"/>
          </a:xfrm>
          <a:prstGeom prst="rect">
            <a:avLst/>
          </a:prstGeom>
        </p:spPr>
      </p:pic>
    </p:spTree>
    <p:extLst>
      <p:ext uri="{BB962C8B-B14F-4D97-AF65-F5344CB8AC3E}">
        <p14:creationId xmlns:p14="http://schemas.microsoft.com/office/powerpoint/2010/main" val="329736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426970F4-B6D1-458A-0EA8-BEF0B97741BD}"/>
              </a:ext>
            </a:extLst>
          </p:cNvPr>
          <p:cNvSpPr>
            <a:spLocks noGrp="1"/>
          </p:cNvSpPr>
          <p:nvPr>
            <p:ph type="title"/>
          </p:nvPr>
        </p:nvSpPr>
        <p:spPr>
          <a:xfrm>
            <a:off x="643467" y="321734"/>
            <a:ext cx="10905066" cy="1135737"/>
          </a:xfrm>
        </p:spPr>
        <p:txBody>
          <a:bodyPr>
            <a:normAutofit/>
          </a:bodyPr>
          <a:lstStyle/>
          <a:p>
            <a:r>
              <a:rPr lang="it-IT" sz="4800" b="1" dirty="0"/>
              <a:t>Modello Concettuale</a:t>
            </a:r>
          </a:p>
        </p:txBody>
      </p:sp>
      <p:sp>
        <p:nvSpPr>
          <p:cNvPr id="3" name="Segnaposto contenuto 2">
            <a:extLst>
              <a:ext uri="{FF2B5EF4-FFF2-40B4-BE49-F238E27FC236}">
                <a16:creationId xmlns:a16="http://schemas.microsoft.com/office/drawing/2014/main" id="{2704B1B3-38BE-F32E-06E3-E5C07AF8211A}"/>
              </a:ext>
            </a:extLst>
          </p:cNvPr>
          <p:cNvSpPr>
            <a:spLocks noGrp="1"/>
          </p:cNvSpPr>
          <p:nvPr>
            <p:ph idx="1"/>
          </p:nvPr>
        </p:nvSpPr>
        <p:spPr>
          <a:xfrm>
            <a:off x="643467" y="1782981"/>
            <a:ext cx="10905066" cy="4393982"/>
          </a:xfrm>
        </p:spPr>
        <p:txBody>
          <a:bodyPr>
            <a:normAutofit/>
          </a:bodyPr>
          <a:lstStyle/>
          <a:p>
            <a:pPr marL="0" indent="0">
              <a:buNone/>
            </a:pPr>
            <a:r>
              <a:rPr lang="it-IT" dirty="0"/>
              <a:t>Le assunzioni che vengono fatte sono le seguenti: </a:t>
            </a:r>
          </a:p>
          <a:p>
            <a:pPr marL="0" indent="0">
              <a:buNone/>
            </a:pPr>
            <a:endParaRPr lang="it-IT" dirty="0"/>
          </a:p>
          <a:p>
            <a:r>
              <a:rPr lang="it-IT" dirty="0"/>
              <a:t>I pazienti hanno un comportamento one step</a:t>
            </a:r>
          </a:p>
          <a:p>
            <a:r>
              <a:rPr lang="it-IT" dirty="0"/>
              <a:t>Sistema non-</a:t>
            </a:r>
            <a:r>
              <a:rPr lang="it-IT" dirty="0" err="1"/>
              <a:t>preemptive</a:t>
            </a:r>
            <a:endParaRPr lang="it-IT" dirty="0"/>
          </a:p>
          <a:p>
            <a:r>
              <a:rPr lang="it-IT" dirty="0"/>
              <a:t>Distribuzione </a:t>
            </a:r>
            <a:r>
              <a:rPr lang="it-IT" dirty="0" err="1"/>
              <a:t>poissoniana</a:t>
            </a:r>
            <a:r>
              <a:rPr lang="it-IT" dirty="0"/>
              <a:t> degli arrivi e tempi medi di </a:t>
            </a:r>
            <a:r>
              <a:rPr lang="it-IT" dirty="0" err="1"/>
              <a:t>interarrivo</a:t>
            </a:r>
            <a:r>
              <a:rPr lang="it-IT" dirty="0"/>
              <a:t> che seguono una distribuzione esponenziale</a:t>
            </a:r>
          </a:p>
          <a:p>
            <a:r>
              <a:rPr lang="it-IT" dirty="0"/>
              <a:t>Tempi di servizio distribuiti esponenzialmente</a:t>
            </a:r>
          </a:p>
          <a:p>
            <a:r>
              <a:rPr lang="it-IT" dirty="0"/>
              <a:t>I clienti vengono serviti in accordo ad una disciplina FIFO</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59603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olo 1">
            <a:extLst>
              <a:ext uri="{FF2B5EF4-FFF2-40B4-BE49-F238E27FC236}">
                <a16:creationId xmlns:a16="http://schemas.microsoft.com/office/drawing/2014/main" id="{9CFA64FD-A311-7C42-118A-8AFAB83C1DC1}"/>
              </a:ext>
            </a:extLst>
          </p:cNvPr>
          <p:cNvSpPr txBox="1">
            <a:spLocks/>
          </p:cNvSpPr>
          <p:nvPr/>
        </p:nvSpPr>
        <p:spPr>
          <a:xfrm>
            <a:off x="537663" y="3711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800" b="1" dirty="0"/>
              <a:t>Simulazione ad orizzonte finito - Tempi</a:t>
            </a:r>
          </a:p>
        </p:txBody>
      </p:sp>
      <p:sp>
        <p:nvSpPr>
          <p:cNvPr id="12" name="Segnaposto contenuto 2">
            <a:extLst>
              <a:ext uri="{FF2B5EF4-FFF2-40B4-BE49-F238E27FC236}">
                <a16:creationId xmlns:a16="http://schemas.microsoft.com/office/drawing/2014/main" id="{B8EE4627-6DF4-2146-FD79-9E2F85C4178E}"/>
              </a:ext>
            </a:extLst>
          </p:cNvPr>
          <p:cNvSpPr>
            <a:spLocks noGrp="1"/>
          </p:cNvSpPr>
          <p:nvPr>
            <p:ph idx="1"/>
          </p:nvPr>
        </p:nvSpPr>
        <p:spPr>
          <a:xfrm>
            <a:off x="539080" y="1852130"/>
            <a:ext cx="5183966" cy="4351338"/>
          </a:xfrm>
        </p:spPr>
        <p:txBody>
          <a:bodyPr/>
          <a:lstStyle/>
          <a:p>
            <a:pPr marL="0" indent="0">
              <a:buNone/>
            </a:pPr>
            <a:r>
              <a:rPr lang="it-IT" dirty="0"/>
              <a:t>Il tempo che si ottiene nella finestra di 300 min è:</a:t>
            </a:r>
          </a:p>
        </p:txBody>
      </p:sp>
      <p:pic>
        <p:nvPicPr>
          <p:cNvPr id="14" name="Immagine 13">
            <a:extLst>
              <a:ext uri="{FF2B5EF4-FFF2-40B4-BE49-F238E27FC236}">
                <a16:creationId xmlns:a16="http://schemas.microsoft.com/office/drawing/2014/main" id="{953B4487-CACD-1D4B-6CEC-A8E2DC976A95}"/>
              </a:ext>
            </a:extLst>
          </p:cNvPr>
          <p:cNvPicPr>
            <a:picLocks noChangeAspect="1"/>
          </p:cNvPicPr>
          <p:nvPr/>
        </p:nvPicPr>
        <p:blipFill rotWithShape="1">
          <a:blip r:embed="rId2"/>
          <a:srcRect t="27098" b="23173"/>
          <a:stretch/>
        </p:blipFill>
        <p:spPr>
          <a:xfrm>
            <a:off x="539079" y="3172436"/>
            <a:ext cx="4990863" cy="609600"/>
          </a:xfrm>
          <a:prstGeom prst="rect">
            <a:avLst/>
          </a:prstGeom>
        </p:spPr>
      </p:pic>
      <p:pic>
        <p:nvPicPr>
          <p:cNvPr id="16" name="Immagine 15">
            <a:extLst>
              <a:ext uri="{FF2B5EF4-FFF2-40B4-BE49-F238E27FC236}">
                <a16:creationId xmlns:a16="http://schemas.microsoft.com/office/drawing/2014/main" id="{0E1C277B-D2C1-CA04-597F-04D343599702}"/>
              </a:ext>
            </a:extLst>
          </p:cNvPr>
          <p:cNvPicPr>
            <a:picLocks noChangeAspect="1"/>
          </p:cNvPicPr>
          <p:nvPr/>
        </p:nvPicPr>
        <p:blipFill>
          <a:blip r:embed="rId3"/>
          <a:stretch>
            <a:fillRect/>
          </a:stretch>
        </p:blipFill>
        <p:spPr>
          <a:xfrm>
            <a:off x="5723045" y="1594216"/>
            <a:ext cx="6272067" cy="4279168"/>
          </a:xfrm>
          <a:prstGeom prst="rect">
            <a:avLst/>
          </a:prstGeom>
        </p:spPr>
      </p:pic>
    </p:spTree>
    <p:extLst>
      <p:ext uri="{BB962C8B-B14F-4D97-AF65-F5344CB8AC3E}">
        <p14:creationId xmlns:p14="http://schemas.microsoft.com/office/powerpoint/2010/main" val="26911230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915A674-8BC9-38CC-D851-3E9C03D19BA2}"/>
              </a:ext>
            </a:extLst>
          </p:cNvPr>
          <p:cNvSpPr>
            <a:spLocks noGrp="1"/>
          </p:cNvSpPr>
          <p:nvPr>
            <p:ph type="title"/>
          </p:nvPr>
        </p:nvSpPr>
        <p:spPr>
          <a:xfrm>
            <a:off x="643467" y="321734"/>
            <a:ext cx="10905066" cy="1135737"/>
          </a:xfrm>
        </p:spPr>
        <p:txBody>
          <a:bodyPr>
            <a:normAutofit/>
          </a:bodyPr>
          <a:lstStyle/>
          <a:p>
            <a:r>
              <a:rPr lang="it-IT" sz="4800" b="1" dirty="0"/>
              <a:t>Confronto con modello precedente</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Segnaposto contenuto 3">
            <a:extLst>
              <a:ext uri="{FF2B5EF4-FFF2-40B4-BE49-F238E27FC236}">
                <a16:creationId xmlns:a16="http://schemas.microsoft.com/office/drawing/2014/main" id="{B397FB65-EF3F-329D-3B1A-C3E79BEECC74}"/>
              </a:ext>
            </a:extLst>
          </p:cNvPr>
          <p:cNvPicPr>
            <a:picLocks noChangeAspect="1"/>
          </p:cNvPicPr>
          <p:nvPr/>
        </p:nvPicPr>
        <p:blipFill>
          <a:blip r:embed="rId2"/>
          <a:stretch>
            <a:fillRect/>
          </a:stretch>
        </p:blipFill>
        <p:spPr>
          <a:xfrm>
            <a:off x="2510345" y="1670241"/>
            <a:ext cx="7474918" cy="4765258"/>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6" name="Connettore 2 5">
            <a:extLst>
              <a:ext uri="{FF2B5EF4-FFF2-40B4-BE49-F238E27FC236}">
                <a16:creationId xmlns:a16="http://schemas.microsoft.com/office/drawing/2014/main" id="{66AFF5DB-5A83-774E-E8FD-DE6D874B82A4}"/>
              </a:ext>
            </a:extLst>
          </p:cNvPr>
          <p:cNvCxnSpPr>
            <a:cxnSpLocks/>
            <a:stCxn id="16" idx="3"/>
          </p:cNvCxnSpPr>
          <p:nvPr/>
        </p:nvCxnSpPr>
        <p:spPr>
          <a:xfrm>
            <a:off x="1990139" y="1700006"/>
            <a:ext cx="1160492" cy="64562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 name="CasellaDiTesto 6">
            <a:extLst>
              <a:ext uri="{FF2B5EF4-FFF2-40B4-BE49-F238E27FC236}">
                <a16:creationId xmlns:a16="http://schemas.microsoft.com/office/drawing/2014/main" id="{1E1CC4DE-2D9E-B4D3-8FDF-B1B7713F5AF2}"/>
              </a:ext>
            </a:extLst>
          </p:cNvPr>
          <p:cNvSpPr txBox="1"/>
          <p:nvPr/>
        </p:nvSpPr>
        <p:spPr>
          <a:xfrm>
            <a:off x="348150" y="1510740"/>
            <a:ext cx="1741924" cy="369332"/>
          </a:xfrm>
          <a:prstGeom prst="rect">
            <a:avLst/>
          </a:prstGeom>
          <a:noFill/>
        </p:spPr>
        <p:txBody>
          <a:bodyPr wrap="square" rtlCol="0">
            <a:spAutoFit/>
          </a:bodyPr>
          <a:lstStyle/>
          <a:p>
            <a:r>
              <a:rPr lang="it-IT" dirty="0"/>
              <a:t>24.636665 min</a:t>
            </a:r>
          </a:p>
        </p:txBody>
      </p:sp>
      <p:cxnSp>
        <p:nvCxnSpPr>
          <p:cNvPr id="9" name="Connettore 2 8">
            <a:extLst>
              <a:ext uri="{FF2B5EF4-FFF2-40B4-BE49-F238E27FC236}">
                <a16:creationId xmlns:a16="http://schemas.microsoft.com/office/drawing/2014/main" id="{3101F1ED-EF70-D3A3-3397-FBE0192A9D3A}"/>
              </a:ext>
            </a:extLst>
          </p:cNvPr>
          <p:cNvCxnSpPr>
            <a:cxnSpLocks/>
            <a:stCxn id="20" idx="1"/>
          </p:cNvCxnSpPr>
          <p:nvPr/>
        </p:nvCxnSpPr>
        <p:spPr>
          <a:xfrm flipH="1">
            <a:off x="9388829" y="1758871"/>
            <a:ext cx="785913" cy="16838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2" name="CasellaDiTesto 11">
            <a:extLst>
              <a:ext uri="{FF2B5EF4-FFF2-40B4-BE49-F238E27FC236}">
                <a16:creationId xmlns:a16="http://schemas.microsoft.com/office/drawing/2014/main" id="{D2166300-9590-4366-18FF-53DBEA89979B}"/>
              </a:ext>
            </a:extLst>
          </p:cNvPr>
          <p:cNvSpPr txBox="1"/>
          <p:nvPr/>
        </p:nvSpPr>
        <p:spPr>
          <a:xfrm>
            <a:off x="10174742" y="1582433"/>
            <a:ext cx="1741924" cy="369332"/>
          </a:xfrm>
          <a:prstGeom prst="rect">
            <a:avLst/>
          </a:prstGeom>
          <a:noFill/>
        </p:spPr>
        <p:txBody>
          <a:bodyPr wrap="square" rtlCol="0">
            <a:spAutoFit/>
          </a:bodyPr>
          <a:lstStyle/>
          <a:p>
            <a:r>
              <a:rPr lang="it-IT" dirty="0"/>
              <a:t>17.231323 min</a:t>
            </a:r>
          </a:p>
        </p:txBody>
      </p:sp>
      <p:sp>
        <p:nvSpPr>
          <p:cNvPr id="16" name="Rettangolo con angoli arrotondati 15">
            <a:extLst>
              <a:ext uri="{FF2B5EF4-FFF2-40B4-BE49-F238E27FC236}">
                <a16:creationId xmlns:a16="http://schemas.microsoft.com/office/drawing/2014/main" id="{361C0C31-AD85-161C-C542-8C76BDFCC34D}"/>
              </a:ext>
            </a:extLst>
          </p:cNvPr>
          <p:cNvSpPr/>
          <p:nvPr/>
        </p:nvSpPr>
        <p:spPr>
          <a:xfrm>
            <a:off x="248215" y="1510370"/>
            <a:ext cx="1741924" cy="379271"/>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20" name="Rettangolo con angoli arrotondati 19">
            <a:extLst>
              <a:ext uri="{FF2B5EF4-FFF2-40B4-BE49-F238E27FC236}">
                <a16:creationId xmlns:a16="http://schemas.microsoft.com/office/drawing/2014/main" id="{1F099109-9475-EB57-86D8-949F9DE85B93}"/>
              </a:ext>
            </a:extLst>
          </p:cNvPr>
          <p:cNvSpPr/>
          <p:nvPr/>
        </p:nvSpPr>
        <p:spPr>
          <a:xfrm>
            <a:off x="10174742" y="1582433"/>
            <a:ext cx="1530902" cy="35287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34857490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olo 1">
            <a:extLst>
              <a:ext uri="{FF2B5EF4-FFF2-40B4-BE49-F238E27FC236}">
                <a16:creationId xmlns:a16="http://schemas.microsoft.com/office/drawing/2014/main" id="{8215830D-0E12-2E6A-3EDC-259AFCD5AFF5}"/>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800" b="1" dirty="0"/>
              <a:t>Altro modello migliorativo</a:t>
            </a:r>
          </a:p>
        </p:txBody>
      </p:sp>
      <p:sp>
        <p:nvSpPr>
          <p:cNvPr id="7" name="Segnaposto contenuto 2">
            <a:extLst>
              <a:ext uri="{FF2B5EF4-FFF2-40B4-BE49-F238E27FC236}">
                <a16:creationId xmlns:a16="http://schemas.microsoft.com/office/drawing/2014/main" id="{4E3B8D51-6F36-954C-13C5-B87ACB99F482}"/>
              </a:ext>
            </a:extLst>
          </p:cNvPr>
          <p:cNvSpPr>
            <a:spLocks noGrp="1"/>
          </p:cNvSpPr>
          <p:nvPr>
            <p:ph idx="1"/>
          </p:nvPr>
        </p:nvSpPr>
        <p:spPr>
          <a:xfrm>
            <a:off x="838200" y="1825625"/>
            <a:ext cx="10515600" cy="4351338"/>
          </a:xfrm>
        </p:spPr>
        <p:txBody>
          <a:bodyPr/>
          <a:lstStyle/>
          <a:p>
            <a:r>
              <a:rPr lang="it-IT" dirty="0"/>
              <a:t>Modificare il centro accettazione e farlo diventare coda singola a servente multiplo</a:t>
            </a:r>
          </a:p>
          <a:p>
            <a:r>
              <a:rPr lang="it-IT" dirty="0"/>
              <a:t>Lasciare invariato il centro inoculazione attenuato (M/M/k)</a:t>
            </a:r>
          </a:p>
        </p:txBody>
      </p:sp>
      <p:pic>
        <p:nvPicPr>
          <p:cNvPr id="8" name="Immagine 7">
            <a:extLst>
              <a:ext uri="{FF2B5EF4-FFF2-40B4-BE49-F238E27FC236}">
                <a16:creationId xmlns:a16="http://schemas.microsoft.com/office/drawing/2014/main" id="{2ECE6547-6891-EFC2-5D1C-09F25497FBC5}"/>
              </a:ext>
            </a:extLst>
          </p:cNvPr>
          <p:cNvPicPr>
            <a:picLocks noChangeAspect="1"/>
          </p:cNvPicPr>
          <p:nvPr/>
        </p:nvPicPr>
        <p:blipFill rotWithShape="1">
          <a:blip r:embed="rId2"/>
          <a:srcRect t="29795" b="22296"/>
          <a:stretch/>
        </p:blipFill>
        <p:spPr>
          <a:xfrm>
            <a:off x="1179879" y="4174406"/>
            <a:ext cx="5372100" cy="620607"/>
          </a:xfrm>
          <a:prstGeom prst="rect">
            <a:avLst/>
          </a:prstGeom>
        </p:spPr>
      </p:pic>
      <p:pic>
        <p:nvPicPr>
          <p:cNvPr id="9" name="Immagine 8">
            <a:extLst>
              <a:ext uri="{FF2B5EF4-FFF2-40B4-BE49-F238E27FC236}">
                <a16:creationId xmlns:a16="http://schemas.microsoft.com/office/drawing/2014/main" id="{9FDAF324-8F2C-21FE-E12E-784ED1E6892E}"/>
              </a:ext>
            </a:extLst>
          </p:cNvPr>
          <p:cNvPicPr>
            <a:picLocks noChangeAspect="1"/>
          </p:cNvPicPr>
          <p:nvPr/>
        </p:nvPicPr>
        <p:blipFill rotWithShape="1">
          <a:blip r:embed="rId3"/>
          <a:srcRect r="14902"/>
          <a:stretch/>
        </p:blipFill>
        <p:spPr>
          <a:xfrm>
            <a:off x="6551979" y="5402092"/>
            <a:ext cx="4571532" cy="965200"/>
          </a:xfrm>
          <a:prstGeom prst="rect">
            <a:avLst/>
          </a:prstGeom>
        </p:spPr>
      </p:pic>
      <p:sp>
        <p:nvSpPr>
          <p:cNvPr id="10" name="Rettangolo con angoli arrotondati 9">
            <a:extLst>
              <a:ext uri="{FF2B5EF4-FFF2-40B4-BE49-F238E27FC236}">
                <a16:creationId xmlns:a16="http://schemas.microsoft.com/office/drawing/2014/main" id="{E380D3F0-65B7-C831-2FD2-F3B3EAD4B796}"/>
              </a:ext>
            </a:extLst>
          </p:cNvPr>
          <p:cNvSpPr/>
          <p:nvPr/>
        </p:nvSpPr>
        <p:spPr>
          <a:xfrm>
            <a:off x="6208611" y="5367147"/>
            <a:ext cx="5486868" cy="96520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12" name="Rettangolo con angoli arrotondati 11">
            <a:extLst>
              <a:ext uri="{FF2B5EF4-FFF2-40B4-BE49-F238E27FC236}">
                <a16:creationId xmlns:a16="http://schemas.microsoft.com/office/drawing/2014/main" id="{4A249382-D3E2-A7C4-CD5E-C7E3245A14CC}"/>
              </a:ext>
            </a:extLst>
          </p:cNvPr>
          <p:cNvSpPr/>
          <p:nvPr/>
        </p:nvSpPr>
        <p:spPr>
          <a:xfrm>
            <a:off x="1179879" y="3988904"/>
            <a:ext cx="5372100" cy="94532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16" name="CasellaDiTesto 15">
            <a:extLst>
              <a:ext uri="{FF2B5EF4-FFF2-40B4-BE49-F238E27FC236}">
                <a16:creationId xmlns:a16="http://schemas.microsoft.com/office/drawing/2014/main" id="{A76F370B-9DAE-7227-A34C-9BCCC32F40B9}"/>
              </a:ext>
            </a:extLst>
          </p:cNvPr>
          <p:cNvSpPr txBox="1"/>
          <p:nvPr/>
        </p:nvSpPr>
        <p:spPr>
          <a:xfrm>
            <a:off x="1916160" y="3411246"/>
            <a:ext cx="4179840" cy="461665"/>
          </a:xfrm>
          <a:prstGeom prst="rect">
            <a:avLst/>
          </a:prstGeom>
          <a:noFill/>
        </p:spPr>
        <p:txBody>
          <a:bodyPr wrap="square" rtlCol="0">
            <a:spAutoFit/>
          </a:bodyPr>
          <a:lstStyle/>
          <a:p>
            <a:r>
              <a:rPr lang="it-IT" sz="2400" b="1" dirty="0"/>
              <a:t>Secondo modello migliorativo</a:t>
            </a:r>
          </a:p>
        </p:txBody>
      </p:sp>
      <p:sp>
        <p:nvSpPr>
          <p:cNvPr id="20" name="CasellaDiTesto 19">
            <a:extLst>
              <a:ext uri="{FF2B5EF4-FFF2-40B4-BE49-F238E27FC236}">
                <a16:creationId xmlns:a16="http://schemas.microsoft.com/office/drawing/2014/main" id="{C237D980-996B-7060-3ABC-E04B61120B55}"/>
              </a:ext>
            </a:extLst>
          </p:cNvPr>
          <p:cNvSpPr txBox="1"/>
          <p:nvPr/>
        </p:nvSpPr>
        <p:spPr>
          <a:xfrm>
            <a:off x="7062830" y="4847974"/>
            <a:ext cx="4179840" cy="461665"/>
          </a:xfrm>
          <a:prstGeom prst="rect">
            <a:avLst/>
          </a:prstGeom>
          <a:noFill/>
        </p:spPr>
        <p:txBody>
          <a:bodyPr wrap="square" rtlCol="0">
            <a:spAutoFit/>
          </a:bodyPr>
          <a:lstStyle/>
          <a:p>
            <a:r>
              <a:rPr lang="it-IT" sz="2400" b="1" dirty="0"/>
              <a:t>Primo modello migliorativo</a:t>
            </a:r>
          </a:p>
        </p:txBody>
      </p:sp>
    </p:spTree>
    <p:extLst>
      <p:ext uri="{BB962C8B-B14F-4D97-AF65-F5344CB8AC3E}">
        <p14:creationId xmlns:p14="http://schemas.microsoft.com/office/powerpoint/2010/main" val="156834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magine 4">
            <a:extLst>
              <a:ext uri="{FF2B5EF4-FFF2-40B4-BE49-F238E27FC236}">
                <a16:creationId xmlns:a16="http://schemas.microsoft.com/office/drawing/2014/main" id="{6E9A684E-A904-63E0-C83A-A2899135CFB7}"/>
              </a:ext>
            </a:extLst>
          </p:cNvPr>
          <p:cNvPicPr>
            <a:picLocks noChangeAspect="1"/>
          </p:cNvPicPr>
          <p:nvPr/>
        </p:nvPicPr>
        <p:blipFill>
          <a:blip r:embed="rId2"/>
          <a:stretch>
            <a:fillRect/>
          </a:stretch>
        </p:blipFill>
        <p:spPr>
          <a:xfrm>
            <a:off x="871162" y="596915"/>
            <a:ext cx="10047806" cy="5373929"/>
          </a:xfrm>
          <a:prstGeom prst="rect">
            <a:avLst/>
          </a:prstGeom>
        </p:spPr>
      </p:pic>
      <p:sp>
        <p:nvSpPr>
          <p:cNvPr id="7" name="Ovale 6">
            <a:extLst>
              <a:ext uri="{FF2B5EF4-FFF2-40B4-BE49-F238E27FC236}">
                <a16:creationId xmlns:a16="http://schemas.microsoft.com/office/drawing/2014/main" id="{BF91784A-3278-E423-F608-060A188B5D8C}"/>
              </a:ext>
            </a:extLst>
          </p:cNvPr>
          <p:cNvSpPr/>
          <p:nvPr/>
        </p:nvSpPr>
        <p:spPr>
          <a:xfrm>
            <a:off x="5512904" y="1842052"/>
            <a:ext cx="145774" cy="1443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 name="Ovale 8">
            <a:extLst>
              <a:ext uri="{FF2B5EF4-FFF2-40B4-BE49-F238E27FC236}">
                <a16:creationId xmlns:a16="http://schemas.microsoft.com/office/drawing/2014/main" id="{E0F270C3-4201-73A5-4CEA-8B73B2A60344}"/>
              </a:ext>
            </a:extLst>
          </p:cNvPr>
          <p:cNvSpPr/>
          <p:nvPr/>
        </p:nvSpPr>
        <p:spPr>
          <a:xfrm>
            <a:off x="5512904" y="2132498"/>
            <a:ext cx="145774" cy="1443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ED8BA1C9-1D7A-662A-3254-9D44C0A03BCA}"/>
              </a:ext>
            </a:extLst>
          </p:cNvPr>
          <p:cNvSpPr/>
          <p:nvPr/>
        </p:nvSpPr>
        <p:spPr>
          <a:xfrm>
            <a:off x="8898835" y="1842052"/>
            <a:ext cx="145774" cy="1443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3" name="Ovale 12">
            <a:extLst>
              <a:ext uri="{FF2B5EF4-FFF2-40B4-BE49-F238E27FC236}">
                <a16:creationId xmlns:a16="http://schemas.microsoft.com/office/drawing/2014/main" id="{E375B11B-7F29-94FA-F55A-4ED0CBCD8B7F}"/>
              </a:ext>
            </a:extLst>
          </p:cNvPr>
          <p:cNvSpPr/>
          <p:nvPr/>
        </p:nvSpPr>
        <p:spPr>
          <a:xfrm>
            <a:off x="8898835" y="2132498"/>
            <a:ext cx="145774" cy="1443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5" name="Ovale 14">
            <a:extLst>
              <a:ext uri="{FF2B5EF4-FFF2-40B4-BE49-F238E27FC236}">
                <a16:creationId xmlns:a16="http://schemas.microsoft.com/office/drawing/2014/main" id="{87CEB56D-205E-CDB3-CB5B-88BC7CCD00DE}"/>
              </a:ext>
            </a:extLst>
          </p:cNvPr>
          <p:cNvSpPr/>
          <p:nvPr/>
        </p:nvSpPr>
        <p:spPr>
          <a:xfrm>
            <a:off x="9044609" y="3959267"/>
            <a:ext cx="145774" cy="1443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4F6CFCDD-98FF-CADF-F789-F8DE5FAF569D}"/>
              </a:ext>
            </a:extLst>
          </p:cNvPr>
          <p:cNvSpPr/>
          <p:nvPr/>
        </p:nvSpPr>
        <p:spPr>
          <a:xfrm>
            <a:off x="9044609" y="3689069"/>
            <a:ext cx="145774" cy="1443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73692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D4C0BA6-2949-B170-6873-321FD37D4728}"/>
              </a:ext>
            </a:extLst>
          </p:cNvPr>
          <p:cNvSpPr>
            <a:spLocks noGrp="1"/>
          </p:cNvSpPr>
          <p:nvPr>
            <p:ph type="title"/>
          </p:nvPr>
        </p:nvSpPr>
        <p:spPr>
          <a:xfrm>
            <a:off x="643467" y="321734"/>
            <a:ext cx="10905066" cy="1135737"/>
          </a:xfrm>
        </p:spPr>
        <p:txBody>
          <a:bodyPr>
            <a:normAutofit/>
          </a:bodyPr>
          <a:lstStyle/>
          <a:p>
            <a:r>
              <a:rPr lang="it-IT" sz="4800" b="1" dirty="0"/>
              <a:t>Descrizione dei centri</a:t>
            </a:r>
          </a:p>
        </p:txBody>
      </p:sp>
      <p:sp>
        <p:nvSpPr>
          <p:cNvPr id="3" name="Segnaposto contenuto 2">
            <a:extLst>
              <a:ext uri="{FF2B5EF4-FFF2-40B4-BE49-F238E27FC236}">
                <a16:creationId xmlns:a16="http://schemas.microsoft.com/office/drawing/2014/main" id="{F9527E28-3C60-239D-4B90-BE4A382709AC}"/>
              </a:ext>
            </a:extLst>
          </p:cNvPr>
          <p:cNvSpPr>
            <a:spLocks noGrp="1"/>
          </p:cNvSpPr>
          <p:nvPr>
            <p:ph idx="1"/>
          </p:nvPr>
        </p:nvSpPr>
        <p:spPr>
          <a:xfrm>
            <a:off x="643467" y="1782981"/>
            <a:ext cx="10905066" cy="4393982"/>
          </a:xfrm>
        </p:spPr>
        <p:txBody>
          <a:bodyPr>
            <a:normAutofit/>
          </a:bodyPr>
          <a:lstStyle/>
          <a:p>
            <a:r>
              <a:rPr lang="it-IT" sz="3200" b="1" dirty="0"/>
              <a:t>Accettazione: </a:t>
            </a:r>
            <a:r>
              <a:rPr lang="it-IT" sz="3200" dirty="0"/>
              <a:t>Quando un paziente entra nel centro vaccinale incontra l’accettazione dove rilascia la propria tessera sanitaria per fornire le proprie generalità. Per rispettare la realtà è stato modellato con coda singola a servente singolo M/M/1</a:t>
            </a:r>
          </a:p>
          <a:p>
            <a:pPr marL="0" indent="0">
              <a:buNone/>
            </a:pPr>
            <a:endParaRPr lang="it-IT"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67870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02637D7E-E899-B533-D870-BA5FB4A71B5C}"/>
              </a:ext>
            </a:extLst>
          </p:cNvPr>
          <p:cNvSpPr>
            <a:spLocks noGrp="1"/>
          </p:cNvSpPr>
          <p:nvPr>
            <p:ph type="title"/>
          </p:nvPr>
        </p:nvSpPr>
        <p:spPr>
          <a:xfrm>
            <a:off x="643467" y="321734"/>
            <a:ext cx="10905066" cy="1135737"/>
          </a:xfrm>
        </p:spPr>
        <p:txBody>
          <a:bodyPr>
            <a:normAutofit/>
          </a:bodyPr>
          <a:lstStyle/>
          <a:p>
            <a:r>
              <a:rPr lang="it-IT" sz="4800" b="1" dirty="0"/>
              <a:t>Descrizione dei centri (2)</a:t>
            </a:r>
          </a:p>
        </p:txBody>
      </p:sp>
      <p:sp>
        <p:nvSpPr>
          <p:cNvPr id="3" name="Segnaposto contenuto 2">
            <a:extLst>
              <a:ext uri="{FF2B5EF4-FFF2-40B4-BE49-F238E27FC236}">
                <a16:creationId xmlns:a16="http://schemas.microsoft.com/office/drawing/2014/main" id="{03873FC6-9BE5-389F-0E52-8CEFD3CF6E3A}"/>
              </a:ext>
            </a:extLst>
          </p:cNvPr>
          <p:cNvSpPr>
            <a:spLocks noGrp="1"/>
          </p:cNvSpPr>
          <p:nvPr>
            <p:ph idx="1"/>
          </p:nvPr>
        </p:nvSpPr>
        <p:spPr>
          <a:xfrm>
            <a:off x="643467" y="1577515"/>
            <a:ext cx="10905066" cy="4393982"/>
          </a:xfrm>
        </p:spPr>
        <p:txBody>
          <a:bodyPr>
            <a:normAutofit lnSpcReduction="10000"/>
          </a:bodyPr>
          <a:lstStyle/>
          <a:p>
            <a:r>
              <a:rPr lang="it-IT" sz="2400" b="1" dirty="0"/>
              <a:t>Anamnesi: </a:t>
            </a:r>
            <a:r>
              <a:rPr lang="it-IT" sz="2400" dirty="0"/>
              <a:t>Effettuata l’accettazione il paziente si reca nel centro di anamnesi. In questa fase il paziente riceve specifiche domande dal medico che valuterà se sarà possibile per il paziente ricevere la somministrazione. I motivi per cui il paziente potrebbe risultare non idoneo sono i seguenti:</a:t>
            </a:r>
          </a:p>
          <a:p>
            <a:endParaRPr lang="it-IT" sz="2400" dirty="0"/>
          </a:p>
          <a:p>
            <a:pPr lvl="1"/>
            <a:r>
              <a:rPr lang="it-IT" sz="2000" dirty="0">
                <a:effectLst/>
                <a:latin typeface="CMR12"/>
              </a:rPr>
              <a:t>Il paziente presenta malessere moderato o grave (con o senza febbre). In tal caso la vaccinazione deve essere rimandata fino a completa guarigione per evitare l’inefficacia del vaccino o reazioni avverse maggiori. </a:t>
            </a:r>
            <a:endParaRPr lang="it-IT" sz="2000" dirty="0">
              <a:effectLst/>
              <a:latin typeface="SFRM1200"/>
            </a:endParaRPr>
          </a:p>
          <a:p>
            <a:pPr lvl="1"/>
            <a:r>
              <a:rPr lang="it-IT" sz="2000" dirty="0">
                <a:effectLst/>
                <a:latin typeface="CMR12"/>
              </a:rPr>
              <a:t>Il paziente ha manifestato una reazione allergica grave (anafilassi) dopo la somministrazione di una precedente dose o una reazione allergica grave a un componente del vaccino. Le persone con storia di anafilassi devono essere in- </a:t>
            </a:r>
            <a:r>
              <a:rPr lang="it-IT" sz="2000" dirty="0" err="1">
                <a:effectLst/>
                <a:latin typeface="CMR12"/>
              </a:rPr>
              <a:t>viate</a:t>
            </a:r>
            <a:r>
              <a:rPr lang="it-IT" sz="2000" dirty="0">
                <a:effectLst/>
                <a:latin typeface="CMR12"/>
              </a:rPr>
              <a:t> a consulenza allergologica in struttura specializzata. </a:t>
            </a:r>
            <a:endParaRPr lang="it-IT" sz="2000" dirty="0">
              <a:effectLst/>
              <a:latin typeface="SFRM1200"/>
            </a:endParaRPr>
          </a:p>
          <a:p>
            <a:pPr marL="457200" lvl="1" indent="0">
              <a:buNone/>
            </a:pPr>
            <a:endParaRPr lang="it-IT" sz="2000" dirty="0"/>
          </a:p>
          <a:p>
            <a:pPr lvl="1"/>
            <a:r>
              <a:rPr lang="it-IT" sz="2000" dirty="0">
                <a:effectLst/>
                <a:latin typeface="CMR12"/>
              </a:rPr>
              <a:t>Il paziente soffre di problemi neurologici (epilessia o convulsioni) e la malattia non `e stabilizzata. In tal caso si preferisce rimandare la vaccinazione fino a stabilizzazione della malattia. </a:t>
            </a:r>
            <a:endParaRPr lang="it-IT" sz="2000" dirty="0">
              <a:effectLst/>
              <a:latin typeface="SFRM1200"/>
            </a:endParaRPr>
          </a:p>
          <a:p>
            <a:pPr marL="0" indent="0">
              <a:buNone/>
            </a:pPr>
            <a:endParaRPr lang="it-IT"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55112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B58112DC-F737-B834-6514-4FCC2BC1BE7F}"/>
              </a:ext>
            </a:extLst>
          </p:cNvPr>
          <p:cNvSpPr>
            <a:spLocks noGrp="1"/>
          </p:cNvSpPr>
          <p:nvPr>
            <p:ph type="title"/>
          </p:nvPr>
        </p:nvSpPr>
        <p:spPr>
          <a:xfrm>
            <a:off x="643467" y="321734"/>
            <a:ext cx="10905066" cy="1135737"/>
          </a:xfrm>
        </p:spPr>
        <p:txBody>
          <a:bodyPr>
            <a:normAutofit/>
          </a:bodyPr>
          <a:lstStyle/>
          <a:p>
            <a:r>
              <a:rPr lang="it-IT" sz="4800" b="1" dirty="0"/>
              <a:t>Anamnesi (2)</a:t>
            </a:r>
          </a:p>
        </p:txBody>
      </p:sp>
      <p:sp>
        <p:nvSpPr>
          <p:cNvPr id="3" name="Segnaposto contenuto 2">
            <a:extLst>
              <a:ext uri="{FF2B5EF4-FFF2-40B4-BE49-F238E27FC236}">
                <a16:creationId xmlns:a16="http://schemas.microsoft.com/office/drawing/2014/main" id="{A4D514EE-348C-525B-6E66-F1E335723055}"/>
              </a:ext>
            </a:extLst>
          </p:cNvPr>
          <p:cNvSpPr>
            <a:spLocks noGrp="1"/>
          </p:cNvSpPr>
          <p:nvPr>
            <p:ph idx="1"/>
          </p:nvPr>
        </p:nvSpPr>
        <p:spPr>
          <a:xfrm>
            <a:off x="643467" y="1782981"/>
            <a:ext cx="10905066" cy="4393982"/>
          </a:xfrm>
        </p:spPr>
        <p:txBody>
          <a:bodyPr>
            <a:normAutofit lnSpcReduction="10000"/>
          </a:bodyPr>
          <a:lstStyle/>
          <a:p>
            <a:pPr>
              <a:buFont typeface="Arial" panose="020B0604020202020204" pitchFamily="34" charset="0"/>
              <a:buChar char="•"/>
            </a:pPr>
            <a:r>
              <a:rPr lang="it-IT" sz="2400" dirty="0">
                <a:effectLst/>
                <a:latin typeface="CMR12"/>
              </a:rPr>
              <a:t>Il paziente presenta deficit del sistema immunitario permanenti. </a:t>
            </a:r>
            <a:endParaRPr lang="it-IT" sz="2400" dirty="0">
              <a:effectLst/>
              <a:latin typeface="SFRM1200"/>
            </a:endParaRPr>
          </a:p>
          <a:p>
            <a:pPr>
              <a:buFont typeface="Arial" panose="020B0604020202020204" pitchFamily="34" charset="0"/>
              <a:buChar char="•"/>
            </a:pPr>
            <a:r>
              <a:rPr lang="it-IT" sz="2400" dirty="0">
                <a:effectLst/>
                <a:latin typeface="CMR12"/>
              </a:rPr>
              <a:t>Per il vaccino attenuato `e controindicata la vaccinazione in bambini o </a:t>
            </a:r>
            <a:r>
              <a:rPr lang="it-IT" sz="2400" dirty="0" err="1">
                <a:effectLst/>
                <a:latin typeface="CMR12"/>
              </a:rPr>
              <a:t>adoles</a:t>
            </a:r>
            <a:r>
              <a:rPr lang="it-IT" sz="2400" dirty="0">
                <a:effectLst/>
                <a:latin typeface="CMR12"/>
              </a:rPr>
              <a:t>- </a:t>
            </a:r>
            <a:r>
              <a:rPr lang="it-IT" sz="2400" dirty="0" err="1">
                <a:effectLst/>
                <a:latin typeface="CMR12"/>
              </a:rPr>
              <a:t>centi</a:t>
            </a:r>
            <a:r>
              <a:rPr lang="it-IT" sz="2400" dirty="0">
                <a:effectLst/>
                <a:latin typeface="CMR12"/>
              </a:rPr>
              <a:t> che hanno presentato in passato reazioni allergiche gravi alle uova e alle proteine delle uova (</a:t>
            </a:r>
            <a:r>
              <a:rPr lang="it-IT" sz="2400" dirty="0" err="1">
                <a:effectLst/>
                <a:latin typeface="CMR12"/>
              </a:rPr>
              <a:t>ovoalbumina</a:t>
            </a:r>
            <a:r>
              <a:rPr lang="it-IT" sz="2400" dirty="0">
                <a:effectLst/>
                <a:latin typeface="CMR12"/>
              </a:rPr>
              <a:t>). </a:t>
            </a:r>
            <a:endParaRPr lang="it-IT" sz="2400" dirty="0">
              <a:effectLst/>
              <a:latin typeface="SFRM1200"/>
            </a:endParaRPr>
          </a:p>
          <a:p>
            <a:pPr>
              <a:buFont typeface="Arial" panose="020B0604020202020204" pitchFamily="34" charset="0"/>
              <a:buChar char="•"/>
            </a:pPr>
            <a:r>
              <a:rPr lang="it-IT" sz="2400" dirty="0">
                <a:effectLst/>
                <a:latin typeface="CMR12"/>
              </a:rPr>
              <a:t>Il vaccino attenuato `e controindicato in pazienti con immunodeficienza clinica a causa di condizioni o terapie </a:t>
            </a:r>
            <a:r>
              <a:rPr lang="it-IT" sz="2400" dirty="0" err="1">
                <a:effectLst/>
                <a:latin typeface="CMR12"/>
              </a:rPr>
              <a:t>immunosoprressive</a:t>
            </a:r>
            <a:r>
              <a:rPr lang="it-IT" sz="2400" dirty="0">
                <a:effectLst/>
                <a:latin typeface="CMR12"/>
              </a:rPr>
              <a:t> (ad esempio leucemie) e in pazienti affetti da asma severa o dispnea attiva per l’assenza di studi clinici. </a:t>
            </a:r>
            <a:endParaRPr lang="it-IT" sz="2400" dirty="0">
              <a:effectLst/>
              <a:latin typeface="SFRM1200"/>
            </a:endParaRPr>
          </a:p>
          <a:p>
            <a:pPr>
              <a:buFont typeface="Arial" panose="020B0604020202020204" pitchFamily="34" charset="0"/>
              <a:buChar char="•"/>
            </a:pPr>
            <a:r>
              <a:rPr lang="it-IT" sz="2400" dirty="0">
                <a:effectLst/>
                <a:latin typeface="CMR12"/>
              </a:rPr>
              <a:t>Pazienti (bambini o adolescenti) che hanno effettuato da meno di un mese un’altra vaccinazione (con vaccino vivo attenuato) non possono ricevere la vaccinazione antinfluenzale con spray nasale. </a:t>
            </a:r>
            <a:endParaRPr lang="it-IT" sz="2400" dirty="0">
              <a:effectLst/>
              <a:latin typeface="SFRM1200"/>
            </a:endParaRPr>
          </a:p>
          <a:p>
            <a:pPr>
              <a:buFont typeface="Arial" panose="020B0604020202020204" pitchFamily="34" charset="0"/>
              <a:buChar char="•"/>
            </a:pPr>
            <a:r>
              <a:rPr lang="it-IT" sz="2400" dirty="0">
                <a:effectLst/>
                <a:latin typeface="CMR12"/>
              </a:rPr>
              <a:t>Il paziente ha ricevuto nell’ultimo anno trasfusioni, emoderivati o </a:t>
            </a:r>
            <a:r>
              <a:rPr lang="it-IT" sz="2400" dirty="0" err="1">
                <a:effectLst/>
                <a:latin typeface="CMR12"/>
              </a:rPr>
              <a:t>immoglob</a:t>
            </a:r>
            <a:r>
              <a:rPr lang="it-IT" sz="2400" dirty="0">
                <a:effectLst/>
                <a:latin typeface="CMR12"/>
              </a:rPr>
              <a:t>- </a:t>
            </a:r>
            <a:r>
              <a:rPr lang="it-IT" sz="2400" dirty="0" err="1">
                <a:effectLst/>
                <a:latin typeface="CMR12"/>
              </a:rPr>
              <a:t>uline</a:t>
            </a:r>
            <a:r>
              <a:rPr lang="it-IT" sz="2400" dirty="0">
                <a:effectLst/>
                <a:latin typeface="CMR12"/>
              </a:rPr>
              <a:t>, la loro somministrazione potrebbe rendere inefficace il vaccino. </a:t>
            </a:r>
            <a:endParaRPr lang="it-IT" sz="2400" dirty="0">
              <a:effectLst/>
              <a:latin typeface="SFRM1200"/>
            </a:endParaRPr>
          </a:p>
          <a:p>
            <a:endParaRPr lang="it-IT"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47881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325C7250-B9D3-CA97-AAFA-F8216E67B958}"/>
              </a:ext>
            </a:extLst>
          </p:cNvPr>
          <p:cNvSpPr>
            <a:spLocks noGrp="1"/>
          </p:cNvSpPr>
          <p:nvPr>
            <p:ph type="title"/>
          </p:nvPr>
        </p:nvSpPr>
        <p:spPr>
          <a:xfrm>
            <a:off x="643467" y="321734"/>
            <a:ext cx="10905066" cy="1135737"/>
          </a:xfrm>
        </p:spPr>
        <p:txBody>
          <a:bodyPr>
            <a:normAutofit/>
          </a:bodyPr>
          <a:lstStyle/>
          <a:p>
            <a:r>
              <a:rPr lang="it-IT" sz="4800" dirty="0"/>
              <a:t>Descrizione dei centri (3)</a:t>
            </a:r>
          </a:p>
        </p:txBody>
      </p:sp>
      <p:sp>
        <p:nvSpPr>
          <p:cNvPr id="3" name="Segnaposto contenuto 2">
            <a:extLst>
              <a:ext uri="{FF2B5EF4-FFF2-40B4-BE49-F238E27FC236}">
                <a16:creationId xmlns:a16="http://schemas.microsoft.com/office/drawing/2014/main" id="{E5F3C1A0-A3E8-341E-9E61-7766E17A0FC2}"/>
              </a:ext>
            </a:extLst>
          </p:cNvPr>
          <p:cNvSpPr>
            <a:spLocks noGrp="1"/>
          </p:cNvSpPr>
          <p:nvPr>
            <p:ph idx="1"/>
          </p:nvPr>
        </p:nvSpPr>
        <p:spPr>
          <a:xfrm>
            <a:off x="643467" y="1782981"/>
            <a:ext cx="10905066" cy="4393982"/>
          </a:xfrm>
        </p:spPr>
        <p:txBody>
          <a:bodyPr>
            <a:normAutofit/>
          </a:bodyPr>
          <a:lstStyle/>
          <a:p>
            <a:r>
              <a:rPr lang="it-IT" sz="2400" b="1" dirty="0"/>
              <a:t>Inoculazione</a:t>
            </a:r>
            <a:r>
              <a:rPr lang="it-IT" sz="2400" dirty="0"/>
              <a:t>: Il paziente ricevuto responso positivo nella fase di anamnesi può recarsi nel centro di inoculazione dove riceve la somministrazione del vaccino (tramite iniezione in questo caso). Terminata la somministrazione il paziente esce dal centro. Per rispettare nuovamente la realtà il centro è stato modellato con coda singola a servente multiplo M/M/k</a:t>
            </a:r>
          </a:p>
          <a:p>
            <a:pPr marL="0" indent="0">
              <a:buNone/>
            </a:pPr>
            <a:endParaRPr lang="it-IT" sz="2400" dirty="0"/>
          </a:p>
          <a:p>
            <a:r>
              <a:rPr lang="it-IT" sz="2400" b="1" dirty="0"/>
              <a:t>Inoculazione Attenuato: </a:t>
            </a:r>
            <a:r>
              <a:rPr lang="it-IT" sz="2400" dirty="0"/>
              <a:t>Il paziente si reca in questo centro per ricevere la somministrazione del vaccino tramite spray nasale. Terminato il vaccino esce dal sistema. Centro modellato con coda singola a servente multiplo M/M/k</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3833198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8399</TotalTime>
  <Words>1812</Words>
  <Application>Microsoft Macintosh PowerPoint</Application>
  <PresentationFormat>Widescreen</PresentationFormat>
  <Paragraphs>141</Paragraphs>
  <Slides>42</Slides>
  <Notes>0</Notes>
  <HiddenSlides>4</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42</vt:i4>
      </vt:variant>
    </vt:vector>
  </HeadingPairs>
  <TitlesOfParts>
    <vt:vector size="50" baseType="lpstr">
      <vt:lpstr>Arial</vt:lpstr>
      <vt:lpstr>Calibri</vt:lpstr>
      <vt:lpstr>Calibri Light</vt:lpstr>
      <vt:lpstr>Cambria Math</vt:lpstr>
      <vt:lpstr>CMBX12</vt:lpstr>
      <vt:lpstr>CMR12</vt:lpstr>
      <vt:lpstr>SFRM1200</vt:lpstr>
      <vt:lpstr>Tema di Office</vt:lpstr>
      <vt:lpstr>Analisi dei tempi di risposta di un centro vaccinale per l’inoculazione del vaccino antinfluenzale</vt:lpstr>
      <vt:lpstr>Descrizione del sistema</vt:lpstr>
      <vt:lpstr>Obiettivo dello studio</vt:lpstr>
      <vt:lpstr>Modello Concettuale</vt:lpstr>
      <vt:lpstr>Presentazione standard di PowerPoint</vt:lpstr>
      <vt:lpstr>Descrizione dei centri</vt:lpstr>
      <vt:lpstr>Descrizione dei centri (2)</vt:lpstr>
      <vt:lpstr>Anamnesi (2)</vt:lpstr>
      <vt:lpstr>Descrizione dei centri (3)</vt:lpstr>
      <vt:lpstr>Politiche di scheduling</vt:lpstr>
      <vt:lpstr>Modello delle specifiche</vt:lpstr>
      <vt:lpstr>Modello delle specifiche (2)</vt:lpstr>
      <vt:lpstr>Modelli Analitici</vt:lpstr>
      <vt:lpstr>Modelli Analitici (2)</vt:lpstr>
      <vt:lpstr>Modello Computazionale</vt:lpstr>
      <vt:lpstr> Gestione degli eventi</vt:lpstr>
      <vt:lpstr>Probabilità di routing:</vt:lpstr>
      <vt:lpstr>Simulazione ad orizzonte finito</vt:lpstr>
      <vt:lpstr>Simulazione ad orizzonte infinito</vt:lpstr>
      <vt:lpstr>Presentazione standard di PowerPoint</vt:lpstr>
      <vt:lpstr>Prova Stazionarietà </vt:lpstr>
      <vt:lpstr>Verifica</vt:lpstr>
      <vt:lpstr>Verifica (2)</vt:lpstr>
      <vt:lpstr>Verifica di consistenza</vt:lpstr>
      <vt:lpstr>Verifica sul tempo medio di Risposta del sistema</vt:lpstr>
      <vt:lpstr>Validazione</vt:lpstr>
      <vt:lpstr>Validazione (2)</vt:lpstr>
      <vt:lpstr>Validazione (3)</vt:lpstr>
      <vt:lpstr>Validazione(4) - Utilizzazione</vt:lpstr>
      <vt:lpstr>Validazione (5) - Utilizzazione</vt:lpstr>
      <vt:lpstr>Validazione (6) – Numero di servers</vt:lpstr>
      <vt:lpstr>Valutazione QoS</vt:lpstr>
      <vt:lpstr>Configurazione {1,3,2,2}</vt:lpstr>
      <vt:lpstr>Configurazione {1,3,3,2}</vt:lpstr>
      <vt:lpstr>Configurazione Ottima {1,4,3,2}</vt:lpstr>
      <vt:lpstr>Simulazione ad orizzonte finito</vt:lpstr>
      <vt:lpstr>Modello migliorativo</vt:lpstr>
      <vt:lpstr>Presentazione standard di PowerPoint</vt:lpstr>
      <vt:lpstr>Configurazione Ottima</vt:lpstr>
      <vt:lpstr>Presentazione standard di PowerPoint</vt:lpstr>
      <vt:lpstr>Confronto con modello precedente</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 dei tempi di risposta di un centro vaccinale per l’inoculazione del vaccino antinfluenzale</dc:title>
  <dc:creator>giulia menichini</dc:creator>
  <cp:lastModifiedBy>giulia menichini</cp:lastModifiedBy>
  <cp:revision>9</cp:revision>
  <dcterms:created xsi:type="dcterms:W3CDTF">2023-02-06T14:10:37Z</dcterms:created>
  <dcterms:modified xsi:type="dcterms:W3CDTF">2023-02-12T10:10:13Z</dcterms:modified>
</cp:coreProperties>
</file>