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4" r:id="rId1"/>
  </p:sldMasterIdLst>
  <p:sldIdLst>
    <p:sldId id="256" r:id="rId2"/>
    <p:sldId id="257" r:id="rId3"/>
    <p:sldId id="259" r:id="rId4"/>
    <p:sldId id="317" r:id="rId5"/>
    <p:sldId id="318" r:id="rId6"/>
    <p:sldId id="261" r:id="rId7"/>
    <p:sldId id="319" r:id="rId8"/>
    <p:sldId id="265" r:id="rId9"/>
    <p:sldId id="268" r:id="rId10"/>
    <p:sldId id="269" r:id="rId11"/>
    <p:sldId id="320" r:id="rId12"/>
    <p:sldId id="271"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279" r:id="rId27"/>
    <p:sldId id="334" r:id="rId28"/>
    <p:sldId id="335" r:id="rId29"/>
    <p:sldId id="336" r:id="rId30"/>
    <p:sldId id="337" r:id="rId31"/>
    <p:sldId id="338" r:id="rId32"/>
    <p:sldId id="339" r:id="rId33"/>
    <p:sldId id="340" r:id="rId34"/>
    <p:sldId id="341" r:id="rId35"/>
    <p:sldId id="293" r:id="rId36"/>
    <p:sldId id="294" r:id="rId37"/>
    <p:sldId id="350" r:id="rId38"/>
    <p:sldId id="296" r:id="rId39"/>
    <p:sldId id="297" r:id="rId40"/>
    <p:sldId id="342" r:id="rId41"/>
    <p:sldId id="343" r:id="rId42"/>
    <p:sldId id="344" r:id="rId43"/>
    <p:sldId id="345" r:id="rId44"/>
    <p:sldId id="346" r:id="rId45"/>
    <p:sldId id="347" r:id="rId46"/>
    <p:sldId id="348" r:id="rId47"/>
    <p:sldId id="34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69"/>
    <p:restoredTop sz="96203"/>
  </p:normalViewPr>
  <p:slideViewPr>
    <p:cSldViewPr snapToGrid="0">
      <p:cViewPr varScale="1">
        <p:scale>
          <a:sx n="96" d="100"/>
          <a:sy n="96" d="100"/>
        </p:scale>
        <p:origin x="200"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10:34:51.671"/>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10:34:51.672"/>
    </inkml:context>
    <inkml:brush xml:id="br0">
      <inkml:brushProperty name="width" value="0.1" units="cm"/>
      <inkml:brushProperty name="height" value="0.1" units="cm"/>
      <inkml:brushProperty name="color" value="#FFFFFF"/>
    </inkml:brush>
  </inkml:definitions>
  <inkml:trace contextRef="#ctx0" brushRef="#br0">184 252 24575,'13'0'0,"-1"4"0,0-3 0,1 6 0,4-6 0,0 3 0,0-4 0,0 0 0,-1 0 0,1 0 0,0 0 0,0 0 0,-4 4 0,3-3 0,-14 2 0,-11-7 0,-2 0 0,-9-1 0,15-2 0,-2 2 0,6-7 0,-7-2 0,7-3 0,-3 0 0,4 0 0,0 0 0,0 4 0,0-3 0,0 7 0,0-3 0,0-1 0,0 4 0,0-3 0,0 3 0,0 1 0,0-1 0,0-3 0,0 3 0,0-4 0,0 5 0,4 3 0,-3 5 0,3 5 0,-8 7 0,3 1 0,-10 4 0,5-4 0,-6 3 0,0-7 0,2 7 0,-6-3 0,3 4 0,0-4 0,-3 3 0,10-7 0,-5 7 0,6-11 0,-3 10 0,3-9 0,-3 6 0,4-4 0,-5 4 0,4-2 0,-2 2 0,6-4 0,-3-7 0,4-13 0,4-3 0,-3-10 0,7 1 0,-7 6 0,8-6 0,-8 11 0,2 0 0,1 1 0,-3 3 0,3-3 0,-1 7 0,-2-3 0,7 7 0,-7 1 0,2 5 0,1 7 0,1 1 0,-1 4 0,4 0 0,-7 0 0,2-1 0,-3 1 0,4-4 0,-3 3 0,3-7 0,-4 3 0,0-3 0,0-1 0,0 1 0,0-1 0,0 0 0,0 1 0,-4-1 0,-1 4 0,-3-6 0,-1 5 0,1-10 0,-1 2 0,1-10 0,-1-3 0,-3-7 0,3 0 0,-3 1 0,3-1 0,4 0 0,2 0 0,3 0 0,0 0 0,-4 0 0,3 0 0,-3 4 0,4-3 0,0 2 0,0-3 0,0 4 0,0 1 0,0 3 0,0 1 0,0 7 0,4 9 0,-3 6 0,2 7 0,-3-4 0,0-1 0,0 1 0,0 0 0,0 0 0,0-4 0,0 3 0,0-3 0,0 0 0,0 3 0,0-3 0,0 4 0,0 0 0,0-1 0,0-3 0,0 3 0,4-3 0,-3 0 0,6 3 0,-6-3 0,7 0 0,-7-1 0,6 1 0,-2-4 0,3-1 0,0 0 0,1-7 0,-5 6 0,4-6 0,-4 6 0,5-6 0,-1-1 0,0-4 0,1-5 0,3 4 0,1-2 0,0 2 0,-1 0 0,0 2 0,-2-1 0,2-1 0,-4-3 0,-3-1 0,-2 1 0,-6 3 0,-2 5 0,-4 4 0,1 5 0,-4-1 0,2-3 0,-2-1 0,7-1 0,-2-2 0,2 3 0,-4 0 0,1-4 0,0 4 0,-1-4 0,1 0 0,-1 0 0,-3-4 0,2-4 0,-6-1 0,7-4 0,-7 5 0,6-4 0,-6 2 0,7-2 0,-3 0 0,0-2 0,-2-3 0,1 0 0,1 0 0,0 1 0,2-1 0,-2 0 0,7 3 0,-2-2 0,6 7 0,-3-3 0,4 3 0,0 1 0,4 3 0,-3 1 0,2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10:37:40.994"/>
    </inkml:context>
    <inkml:brush xml:id="br0">
      <inkml:brushProperty name="width" value="0.2" units="cm"/>
      <inkml:brushProperty name="height" value="0.2" units="cm"/>
      <inkml:brushProperty name="color" value="#FFFFFF"/>
    </inkml:brush>
  </inkml:definitions>
  <inkml:trace contextRef="#ctx0" brushRef="#br0">135 269 24575,'0'65'0,"0"-21"0,4-1 0,-3-24 0,4 4 0,-5-10 0,0-1 0,0-3 0,0 3 0,0-3 0,0 7 0,0-7 0,0 3 0,0-3 0,0-8 0,-5-13 0,4-10 0,-8-10 0,7 0 0,-2-13 0,4 10 0,0-9 0,0 18 0,3 2 0,2 7 0,0 0 0,-2 0 0,1 0 0,-3 4 0,3 1 0,-4 4 0,0-1 0,0-3 0,3 2 0,-2-2 0,3 0 0,-4 2 0,4-6 0,-3 3 0,2 0 0,-3-3 0,0 3 0,4 0 0,-3-3 0,6 10 0,-6-5 0,3 6 0,0 0 0,-3 16 0,2 6 0,-7 16 0,-2-1 0,-5 0 0,0 0 0,0 0 0,1-7 0,5-1 0,-3-7 0,3-1 0,1 1 0,0-4 0,0 3 0,3-3 0,-2 0 0,3 3 0,0-3 0,-4 0 0,3 3 0,-3-7 0,4 3 0,-4 1 0,3 0 0,-6 3 0,6 1 0,-7 0 0,7-4 0,-6-1 0,6-3 0,-3-1 0,4 0 0,0 4 0,-4-2 0,3 2 0,-6 0 0,6-3 0,-3 3 0,4-3 0,-4 3 0,3-3 0,-2 3 0,-1 0 0,3-2 0,-3 2 0,0-4 0,3 0 0,-2 4 0,-1 2 0,3-1 0,-3 2 0,4-5 0,0 6 0,0-7 0,0 3 0,0-4 0,-4 1 0,3 3 0,-2-3 0,3 3 0,0-11 0,11-13 0,-8-3 0,15-10 0,-12 8 0,10 0 0,-7 0 0,7 0 0,-7 0 0,3 0 0,-7 4 0,2-3 0,-6 7 0,3-4 0,0 5 0,-3-1 0,2 1 0,-3-1 0,0 1 0,-3 3 0,-2 2 0,-4 6 0,5-2 0,0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10:38:44.515"/>
    </inkml:context>
    <inkml:brush xml:id="br0">
      <inkml:brushProperty name="width" value="0.2" units="cm"/>
      <inkml:brushProperty name="height" value="0.2" units="cm"/>
      <inkml:brushProperty name="color" value="#FFFFFF"/>
    </inkml:brush>
  </inkml:definitions>
  <inkml:trace contextRef="#ctx0" brushRef="#br0">172 536 24575,'34'41'0,"1"1"0,21 19 0,-47-66 0,3-8 0,-2-11 0,4-2 0,-9 1 0,0 1 0,-5 7 0,0 0 0,0 4 0,-4 1 0,3 3 0,-2 1 0,3-1 0,0 1 0,0-4 0,0 2 0,0-2 0,0 4 0,3 7 0,6 9 0,0 6 0,7 6 0,-7-3 0,0 0 0,-2 0 0,-6 0 0,6 0 0,-6-4 0,7-1 0,-7-4 0,2 0 0,1 1 0,1-1 0,3 0 0,-3 1 0,2-5 0,-17-19 0,7 3 0,-13-16 0,11 11 0,-3 0 0,7 0 0,-6 0 0,6 0 0,-7 0 0,7 0 0,-6 0 0,2 0 0,1 0 0,-4 0 0,7 0 0,-6 0 0,6 4 0,-3-3 0,4 3 0,-4-1 0,3 2 0,-3 4 0,4-1 0,0 1 0,0-1 0,-3-3 0,2 3 0,-3-4 0,4 1 0,0 3 0,0-7 0,0 2 0,0-3 0,0 4 0,-4 1 0,3 4 0,-3-1 0,4 1 0,0-1 0,0 1 0,0-1 0,0 1 0,-3-5 0,2 4 0,-3-3 0,4 3 0,0 1 0,0-1 0,4 5 0,4 0 0,1 7 0,3 2 0,-3 3 0,3 5 0,-3 0 0,7 3 0,-7 1 0,3-4 0,-7 3 0,-1-7 0,-4 4 0,0-5 0,0 0 0,0 1 0,0-1 0,3 0 0,-2 1 0,3-1 0,-4 0 0,0 4 0,0-2 0,0 6 0,4-7 0,-3 3 0,2-4 0,-3 1 0,-3-1 0,2 0 0,-7 1 0,3 3 0,-3 1 0,-1 0 0,1 3 0,-1-7 0,1 7 0,3-7 0,-2 7 0,2-7 0,-7 3 0,2-3 0,-2 3 0,4-6 0,-1 5 0,-3-10 0,2 6 0,-2-6 0,4 3 0,-1-4 0,1 0 0,-1 0 0,1 0 0,-4 0 0,-2 0 0,-3 0 0,0 0 0,4-4 0,1-1 0,3-7 0,1 3 0,-4-8 0,-1 4 0,-4-4 0,0 0 0,0 0 0,3 0 0,-2 0 0,7 0 0,0 1 0,2-1 0,6 3 0,-7-2 0,8 7 0,-4-3 0,4 3 0,0 1 0,0-1 0,0-3 0,0 3 0,0-4 0,0 5 0,0 3 0,0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10:39:44.451"/>
    </inkml:context>
    <inkml:brush xml:id="br0">
      <inkml:brushProperty name="width" value="0.2" units="cm"/>
      <inkml:brushProperty name="height" value="0.2" units="cm"/>
      <inkml:brushProperty name="color" value="#FFFFFF"/>
    </inkml:brush>
  </inkml:definitions>
  <inkml:trace contextRef="#ctx0" brushRef="#br0">200 347 24575,'14'25'0,"2"6"0,-2-6 0,2 7 0,-6 0 0,6 0 0,-2 13 0,0-17 0,-2 8 0,-8-19 0,0-1 0,0-2 0,-3-14 0,2-12 0,-3-26 0,0-9 0,0-26 0,0 29 0,0-11 0,0 36 0,0-4 0,0 6 0,4 0 0,-3 0 0,3 0 0,-4 4 0,0 0 0,0 5 0,3-1 0,-2 1 0,3-1 0,-4-3 0,0 3 0,0-3 0,-4 3 0,3 1 0,-2-1 0,-1 1 0,3-1 0,-3 1 0,0 3 0,0-6 0,-1 5 0,1-6 0,-3 3 0,1 4 0,-18-2 0,9 6 0,-9-3 0,11 0 0,-3 4 0,6-4 0,-2 4 0,3 0 0,1 0 0,-1 0 0,1 0 0,-1 3 0,1-2 0,0 7 0,-1-4 0,1 5 0,-1 3 0,1-7 0,-5 10 0,8-9 0,-7 2 0,8 0 0,-5-4 0,1 1 0,3 2 0,-3-13 0,7 0 0,2-18 0,8 6 0,5-6 0,3 7 0,0 0 0,-4 4 0,3 1 0,-3 3 0,0 4 0,-1-2 0,-4 6 0,1-3 0,-1 4 0,0 0 0,1 0 0,-1 0 0,0 0 0,1 0 0,-1 0 0,0 0 0,1 4 0,-1-3 0,0 2 0,5-3 0,0 0 0,0 0 0,-1 0 0,0 0 0,-3 0 0,3 0 0,-3 0 0,3-3 0,-3 2 0,3-3 0,-4 0 0,1 3 0,3-2 0,1-1 0,0 3 0,3-3 0,-7 4 0,3 0 0,-7-4 0,-1 7 0,-4 5 0,-4 6 0,-1 7 0,-4 2 0,-4-4 0,-1 5 0,-5-1 0,1-4 0,3 1 0,-1-5 0,7-2 0,-7 1 0,6 1 0,-2-2 0,7 4 0,-6 0 0,9 0 0,-9 0 0,6 0 0,-3-1 0,-1 1 0,1 0 0,-1 0 0,1-4 0,-1 3 0,1-7 0,-1 7 0,-3-3 0,2 4 0,-2 0 0,4 0 0,-5-1 0,4-3 0,-3 3 0,3-6 0,1 2 0,-1-4 0,1-3 0,-4 2 0,-2-2 0,-3 7 0,0 1 0,1 0 0,-1-1 0,3-4 0,6 1 0,0-1 0,7 0 0,-2 1 0,3 3 0,0-3 0,0 7 0,0-3 0,0 0 0,0-1 0,0-3 0,3-5 0,2 7 0,7-1 0,-6 3 0,5 3 0,-10-7 0,6 3 0,-6-4 0,7-3 0,-4-1 0,1-1 0,2-2 0,-2 3 0,3 0 0,1-3 0,-1-1 0,0-9 0,1-4 0,0-11 0,-1 6 0,2-6 0,-2 7 0,-3 0 0,2 0 0,-2 0 0,0 0 0,2 4 0,-6 0 0,3 5 0,-1 0 0,-2-1 0,7 4 0,-4 5 0,5 5 0,-1 7 0,4 1 0,-3 0 0,3-4 0,-7-2 0,2-6 0,-2 3 0,3-4 0,5 0 0,-4 0 0,7-4 0,-3-1 0,4-3 0,-1-5 0,-3 4 0,3-3 0,-6 7 0,2-3 0,0 7 0,-3-6 0,3 6 0,-3-3 0,-5 0 0,4 4 0,-4-8 0,5 7 0,-5-7 0,4 8 0,-7-8 0,6 7 0,-2-6 0,3 2 0,0 0 0,-3-2 0,2 2 0,-2-4 0,3 1 0,1-1 0,-1 5 0,0-4 0,-3 3 0,2 1 0,-6 0 0,3 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3763376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425422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53163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75926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1711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2777461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348282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204903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54290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1374091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208048B-57AF-4F53-BC84-8E0A1033FBEC}" type="datetimeFigureOut">
              <a:rPr lang="en-US" smtClean="0"/>
              <a:pPr/>
              <a:t>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319534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8048B-57AF-4F53-BC84-8E0A1033FBEC}" type="datetimeFigureOut">
              <a:rPr lang="en-US" smtClean="0"/>
              <a:pPr/>
              <a:t>2/6/23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A8A1B-4E1E-43EF-8A39-7D4A3879B941}" type="slidenum">
              <a:rPr lang="en-US" smtClean="0"/>
              <a:pPr/>
              <a:t>‹N›</a:t>
            </a:fld>
            <a:endParaRPr lang="en-US" dirty="0"/>
          </a:p>
        </p:txBody>
      </p:sp>
    </p:spTree>
    <p:extLst>
      <p:ext uri="{BB962C8B-B14F-4D97-AF65-F5344CB8AC3E}">
        <p14:creationId xmlns:p14="http://schemas.microsoft.com/office/powerpoint/2010/main" val="60708844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customXml" Target="../ink/ink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customXml" Target="../ink/ink4.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magine 8">
            <a:extLst>
              <a:ext uri="{FF2B5EF4-FFF2-40B4-BE49-F238E27FC236}">
                <a16:creationId xmlns:a16="http://schemas.microsoft.com/office/drawing/2014/main" id="{F983F1CD-F432-FEBB-3A11-046F8477546E}"/>
              </a:ext>
            </a:extLst>
          </p:cNvPr>
          <p:cNvPicPr>
            <a:picLocks noChangeAspect="1"/>
          </p:cNvPicPr>
          <p:nvPr/>
        </p:nvPicPr>
        <p:blipFill rotWithShape="1">
          <a:blip r:embed="rId2"/>
          <a:srcRect r="2" b="15145"/>
          <a:stretch/>
        </p:blipFill>
        <p:spPr>
          <a:xfrm>
            <a:off x="4110127" y="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8" name="Freeform: Shape 17">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142B90A3-DF61-FD88-9F8E-0D25F8A8D694}"/>
              </a:ext>
            </a:extLst>
          </p:cNvPr>
          <p:cNvSpPr>
            <a:spLocks noGrp="1"/>
          </p:cNvSpPr>
          <p:nvPr>
            <p:ph type="ctrTitle"/>
          </p:nvPr>
        </p:nvSpPr>
        <p:spPr>
          <a:xfrm>
            <a:off x="443898" y="1015058"/>
            <a:ext cx="4023360" cy="3204134"/>
          </a:xfrm>
        </p:spPr>
        <p:txBody>
          <a:bodyPr anchor="b">
            <a:normAutofit/>
          </a:bodyPr>
          <a:lstStyle/>
          <a:p>
            <a:pPr algn="l"/>
            <a:r>
              <a:rPr lang="it-IT" sz="3700" b="1" dirty="0"/>
              <a:t>Analisi dei tempi di risposta di un centro vaccinale per l’inoculazione del vaccino antinfluenzale</a:t>
            </a:r>
          </a:p>
        </p:txBody>
      </p:sp>
      <p:sp>
        <p:nvSpPr>
          <p:cNvPr id="3" name="Sottotitolo 2">
            <a:extLst>
              <a:ext uri="{FF2B5EF4-FFF2-40B4-BE49-F238E27FC236}">
                <a16:creationId xmlns:a16="http://schemas.microsoft.com/office/drawing/2014/main" id="{A771AF91-5410-78B8-09D9-074D71A9685B}"/>
              </a:ext>
            </a:extLst>
          </p:cNvPr>
          <p:cNvSpPr>
            <a:spLocks noGrp="1"/>
          </p:cNvSpPr>
          <p:nvPr>
            <p:ph type="subTitle" idx="1"/>
          </p:nvPr>
        </p:nvSpPr>
        <p:spPr>
          <a:xfrm>
            <a:off x="477981" y="4872922"/>
            <a:ext cx="3933306" cy="1208141"/>
          </a:xfrm>
        </p:spPr>
        <p:txBody>
          <a:bodyPr>
            <a:normAutofit/>
          </a:bodyPr>
          <a:lstStyle/>
          <a:p>
            <a:pPr algn="l"/>
            <a:r>
              <a:rPr lang="it-IT" sz="3200" b="1" dirty="0"/>
              <a:t>Open Day 17 dicembre 2022</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8285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68C196-E760-87D2-6E0F-868784CB1D0B}"/>
              </a:ext>
            </a:extLst>
          </p:cNvPr>
          <p:cNvSpPr>
            <a:spLocks noGrp="1"/>
          </p:cNvSpPr>
          <p:nvPr>
            <p:ph type="title"/>
          </p:nvPr>
        </p:nvSpPr>
        <p:spPr>
          <a:xfrm>
            <a:off x="643467" y="321734"/>
            <a:ext cx="10905066" cy="1135737"/>
          </a:xfrm>
        </p:spPr>
        <p:txBody>
          <a:bodyPr>
            <a:normAutofit/>
          </a:bodyPr>
          <a:lstStyle/>
          <a:p>
            <a:r>
              <a:rPr lang="it-IT" sz="4800" b="1" dirty="0"/>
              <a:t>Modelli Analitici (2)</a:t>
            </a:r>
          </a:p>
        </p:txBody>
      </p:sp>
      <p:sp>
        <p:nvSpPr>
          <p:cNvPr id="3" name="Segnaposto contenuto 2">
            <a:extLst>
              <a:ext uri="{FF2B5EF4-FFF2-40B4-BE49-F238E27FC236}">
                <a16:creationId xmlns:a16="http://schemas.microsoft.com/office/drawing/2014/main" id="{D89FA4C6-632A-DBBC-2302-185D7E3579C3}"/>
              </a:ext>
            </a:extLst>
          </p:cNvPr>
          <p:cNvSpPr>
            <a:spLocks noGrp="1"/>
          </p:cNvSpPr>
          <p:nvPr>
            <p:ph idx="1"/>
          </p:nvPr>
        </p:nvSpPr>
        <p:spPr>
          <a:xfrm>
            <a:off x="643469" y="1782981"/>
            <a:ext cx="4008384" cy="4393982"/>
          </a:xfrm>
        </p:spPr>
        <p:txBody>
          <a:bodyPr>
            <a:normAutofit/>
          </a:bodyPr>
          <a:lstStyle/>
          <a:p>
            <a:r>
              <a:rPr lang="it-IT" dirty="0"/>
              <a:t>Coda singola a servente multiplo:</a:t>
            </a:r>
          </a:p>
        </p:txBody>
      </p:sp>
      <p:pic>
        <p:nvPicPr>
          <p:cNvPr id="5" name="Immagine 4">
            <a:extLst>
              <a:ext uri="{FF2B5EF4-FFF2-40B4-BE49-F238E27FC236}">
                <a16:creationId xmlns:a16="http://schemas.microsoft.com/office/drawing/2014/main" id="{AD40F419-B7D7-D9D5-3CF2-9D579F536893}"/>
              </a:ext>
            </a:extLst>
          </p:cNvPr>
          <p:cNvPicPr>
            <a:picLocks noChangeAspect="1"/>
          </p:cNvPicPr>
          <p:nvPr/>
        </p:nvPicPr>
        <p:blipFill rotWithShape="1">
          <a:blip r:embed="rId2"/>
          <a:srcRect l="2303" t="7798" r="14193" b="5618"/>
          <a:stretch/>
        </p:blipFill>
        <p:spPr>
          <a:xfrm>
            <a:off x="4850296" y="1635757"/>
            <a:ext cx="7196270" cy="4393982"/>
          </a:xfrm>
          <a:prstGeom prst="rect">
            <a:avLst/>
          </a:prstGeom>
        </p:spPr>
      </p:pic>
    </p:spTree>
    <p:extLst>
      <p:ext uri="{BB962C8B-B14F-4D97-AF65-F5344CB8AC3E}">
        <p14:creationId xmlns:p14="http://schemas.microsoft.com/office/powerpoint/2010/main" val="3799090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olo 1">
            <a:extLst>
              <a:ext uri="{FF2B5EF4-FFF2-40B4-BE49-F238E27FC236}">
                <a16:creationId xmlns:a16="http://schemas.microsoft.com/office/drawing/2014/main" id="{D41C9E33-88CA-666B-0705-AAE0CABF3275}"/>
              </a:ext>
            </a:extLst>
          </p:cNvPr>
          <p:cNvSpPr>
            <a:spLocks noGrp="1"/>
          </p:cNvSpPr>
          <p:nvPr>
            <p:ph type="title"/>
          </p:nvPr>
        </p:nvSpPr>
        <p:spPr>
          <a:xfrm>
            <a:off x="643467" y="321734"/>
            <a:ext cx="10905066" cy="1135737"/>
          </a:xfrm>
        </p:spPr>
        <p:txBody>
          <a:bodyPr>
            <a:normAutofit/>
          </a:bodyPr>
          <a:lstStyle/>
          <a:p>
            <a:r>
              <a:rPr lang="it-IT" sz="4800" b="1" dirty="0"/>
              <a:t>Modello Computazionale</a:t>
            </a:r>
          </a:p>
        </p:txBody>
      </p:sp>
      <p:sp>
        <p:nvSpPr>
          <p:cNvPr id="7" name="Segnaposto contenuto 2">
            <a:extLst>
              <a:ext uri="{FF2B5EF4-FFF2-40B4-BE49-F238E27FC236}">
                <a16:creationId xmlns:a16="http://schemas.microsoft.com/office/drawing/2014/main" id="{7D217FFE-89E6-E68F-32D4-7DF95216091D}"/>
              </a:ext>
            </a:extLst>
          </p:cNvPr>
          <p:cNvSpPr>
            <a:spLocks noGrp="1"/>
          </p:cNvSpPr>
          <p:nvPr>
            <p:ph idx="1"/>
          </p:nvPr>
        </p:nvSpPr>
        <p:spPr>
          <a:xfrm>
            <a:off x="552676" y="1779205"/>
            <a:ext cx="11493550" cy="4753285"/>
          </a:xfrm>
        </p:spPr>
        <p:txBody>
          <a:bodyPr>
            <a:normAutofit/>
          </a:bodyPr>
          <a:lstStyle/>
          <a:p>
            <a:pPr marL="0" indent="0">
              <a:buNone/>
            </a:pPr>
            <a:r>
              <a:rPr lang="it-IT" sz="2600" dirty="0"/>
              <a:t>L’approccio utilizzato è quello della </a:t>
            </a:r>
            <a:r>
              <a:rPr lang="it-IT" sz="2600" b="1" dirty="0" err="1"/>
              <a:t>next</a:t>
            </a:r>
            <a:r>
              <a:rPr lang="it-IT" sz="2600" b="1" dirty="0"/>
              <a:t>-event </a:t>
            </a:r>
            <a:r>
              <a:rPr lang="it-IT" sz="2600" b="1" dirty="0" err="1"/>
              <a:t>simulation</a:t>
            </a:r>
            <a:r>
              <a:rPr lang="it-IT" sz="2600" b="1" dirty="0"/>
              <a:t> </a:t>
            </a:r>
            <a:r>
              <a:rPr lang="it-IT" sz="2600" dirty="0"/>
              <a:t>vengono infatti definiti degli eventi che si susseguono. La cui gestione avviene tramite la struttura dati </a:t>
            </a:r>
            <a:r>
              <a:rPr lang="it-IT" sz="2600" dirty="0" err="1"/>
              <a:t>event_list</a:t>
            </a:r>
            <a:r>
              <a:rPr lang="it-IT" sz="2600" dirty="0"/>
              <a:t>: </a:t>
            </a:r>
          </a:p>
          <a:p>
            <a:pPr marL="0" indent="0">
              <a:buNone/>
            </a:pPr>
            <a:endParaRPr lang="it-IT" sz="2600" dirty="0"/>
          </a:p>
          <a:p>
            <a:pPr marL="0" indent="0">
              <a:buNone/>
            </a:pPr>
            <a:endParaRPr lang="it-IT" sz="2600" dirty="0"/>
          </a:p>
          <a:p>
            <a:pPr marL="0" indent="0">
              <a:buNone/>
            </a:pPr>
            <a:endParaRPr lang="it-IT" sz="2000" dirty="0"/>
          </a:p>
        </p:txBody>
      </p:sp>
      <p:pic>
        <p:nvPicPr>
          <p:cNvPr id="13" name="Immagine 12">
            <a:extLst>
              <a:ext uri="{FF2B5EF4-FFF2-40B4-BE49-F238E27FC236}">
                <a16:creationId xmlns:a16="http://schemas.microsoft.com/office/drawing/2014/main" id="{FEE03B49-A257-2EDD-4000-7687093FCD75}"/>
              </a:ext>
            </a:extLst>
          </p:cNvPr>
          <p:cNvPicPr>
            <a:picLocks noChangeAspect="1"/>
          </p:cNvPicPr>
          <p:nvPr/>
        </p:nvPicPr>
        <p:blipFill>
          <a:blip r:embed="rId2"/>
          <a:stretch>
            <a:fillRect/>
          </a:stretch>
        </p:blipFill>
        <p:spPr>
          <a:xfrm>
            <a:off x="914400" y="3546636"/>
            <a:ext cx="3561389" cy="1631876"/>
          </a:xfrm>
          <a:prstGeom prst="rect">
            <a:avLst/>
          </a:prstGeom>
        </p:spPr>
      </p:pic>
      <mc:AlternateContent xmlns:mc="http://schemas.openxmlformats.org/markup-compatibility/2006">
        <mc:Choice xmlns:a14="http://schemas.microsoft.com/office/drawing/2010/main" Requires="a14">
          <p:sp>
            <p:nvSpPr>
              <p:cNvPr id="15" name="CasellaDiTesto 14">
                <a:extLst>
                  <a:ext uri="{FF2B5EF4-FFF2-40B4-BE49-F238E27FC236}">
                    <a16:creationId xmlns:a16="http://schemas.microsoft.com/office/drawing/2014/main" id="{DA4FEB77-0BDC-98DB-F9D5-B0598D1C7187}"/>
                  </a:ext>
                </a:extLst>
              </p:cNvPr>
              <p:cNvSpPr txBox="1"/>
              <p:nvPr/>
            </p:nvSpPr>
            <p:spPr>
              <a:xfrm>
                <a:off x="4837513" y="3546636"/>
                <a:ext cx="6989341" cy="1569660"/>
              </a:xfrm>
              <a:prstGeom prst="rect">
                <a:avLst/>
              </a:prstGeom>
              <a:noFill/>
            </p:spPr>
            <p:txBody>
              <a:bodyPr wrap="square" rtlCol="0">
                <a:spAutoFit/>
              </a:bodyPr>
              <a:lstStyle/>
              <a:p>
                <a:r>
                  <a:rPr lang="it-IT" sz="2400" dirty="0"/>
                  <a:t>Dove: </a:t>
                </a:r>
              </a:p>
              <a:p>
                <a:endParaRPr lang="it-IT" sz="2400" dirty="0"/>
              </a:p>
              <a:p>
                <a:pPr lvl="1"/>
                <a:r>
                  <a:rPr lang="it-IT" sz="2400" b="1" dirty="0"/>
                  <a:t>double </a:t>
                </a:r>
                <a:r>
                  <a:rPr lang="it-IT" sz="2400" dirty="0" err="1"/>
                  <a:t>current</a:t>
                </a:r>
                <a:r>
                  <a:rPr lang="it-IT" sz="2400" dirty="0"/>
                  <a:t> : prossimo istante dell’evento</a:t>
                </a:r>
              </a:p>
              <a:p>
                <a:pPr lvl="1"/>
                <a:r>
                  <a:rPr lang="it-IT" sz="2400" b="1" dirty="0"/>
                  <a:t>double</a:t>
                </a:r>
                <a:r>
                  <a:rPr lang="it-IT" sz="2400" dirty="0"/>
                  <a:t> x: stato dell’evento </a:t>
                </a:r>
                <a14:m>
                  <m:oMath xmlns:m="http://schemas.openxmlformats.org/officeDocument/2006/math">
                    <m:r>
                      <a:rPr lang="it-IT" sz="2400" i="1" smtClean="0">
                        <a:latin typeface="Cambria Math" panose="02040503050406030204" pitchFamily="18" charset="0"/>
                        <a:ea typeface="Cambria Math" panose="02040503050406030204" pitchFamily="18" charset="0"/>
                      </a:rPr>
                      <m:t>∈</m:t>
                    </m:r>
                  </m:oMath>
                </a14:m>
                <a:r>
                  <a:rPr lang="it-IT" sz="2400" dirty="0"/>
                  <a:t> {0,1}</a:t>
                </a:r>
              </a:p>
            </p:txBody>
          </p:sp>
        </mc:Choice>
        <mc:Fallback>
          <p:sp>
            <p:nvSpPr>
              <p:cNvPr id="15" name="CasellaDiTesto 14">
                <a:extLst>
                  <a:ext uri="{FF2B5EF4-FFF2-40B4-BE49-F238E27FC236}">
                    <a16:creationId xmlns:a16="http://schemas.microsoft.com/office/drawing/2014/main" id="{DA4FEB77-0BDC-98DB-F9D5-B0598D1C7187}"/>
                  </a:ext>
                </a:extLst>
              </p:cNvPr>
              <p:cNvSpPr txBox="1">
                <a:spLocks noRot="1" noChangeAspect="1" noMove="1" noResize="1" noEditPoints="1" noAdjustHandles="1" noChangeArrowheads="1" noChangeShapeType="1" noTextEdit="1"/>
              </p:cNvSpPr>
              <p:nvPr/>
            </p:nvSpPr>
            <p:spPr>
              <a:xfrm>
                <a:off x="4837513" y="3546636"/>
                <a:ext cx="6989341" cy="1569660"/>
              </a:xfrm>
              <a:prstGeom prst="rect">
                <a:avLst/>
              </a:prstGeom>
              <a:blipFill>
                <a:blip r:embed="rId3"/>
                <a:stretch>
                  <a:fillRect l="-1452" t="-3226" b="-8065"/>
                </a:stretch>
              </a:blipFill>
            </p:spPr>
            <p:txBody>
              <a:bodyPr/>
              <a:lstStyle/>
              <a:p>
                <a:r>
                  <a:rPr lang="it-IT">
                    <a:noFill/>
                  </a:rPr>
                  <a:t> </a:t>
                </a:r>
              </a:p>
            </p:txBody>
          </p:sp>
        </mc:Fallback>
      </mc:AlternateContent>
    </p:spTree>
    <p:extLst>
      <p:ext uri="{BB962C8B-B14F-4D97-AF65-F5344CB8AC3E}">
        <p14:creationId xmlns:p14="http://schemas.microsoft.com/office/powerpoint/2010/main" val="84472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2309659B-7B91-DCFD-609B-ECEA4AD115DE}"/>
              </a:ext>
            </a:extLst>
          </p:cNvPr>
          <p:cNvSpPr>
            <a:spLocks noGrp="1"/>
          </p:cNvSpPr>
          <p:nvPr>
            <p:ph type="title"/>
          </p:nvPr>
        </p:nvSpPr>
        <p:spPr>
          <a:xfrm>
            <a:off x="643467" y="321734"/>
            <a:ext cx="10905066" cy="1135737"/>
          </a:xfrm>
        </p:spPr>
        <p:txBody>
          <a:bodyPr>
            <a:normAutofit fontScale="90000"/>
          </a:bodyPr>
          <a:lstStyle/>
          <a:p>
            <a:br>
              <a:rPr lang="it-IT" sz="3600" dirty="0"/>
            </a:br>
            <a:r>
              <a:rPr lang="it-IT" sz="5300" b="1" dirty="0"/>
              <a:t>Simulazione ad orizzonte finito</a:t>
            </a:r>
          </a:p>
        </p:txBody>
      </p:sp>
      <p:sp>
        <p:nvSpPr>
          <p:cNvPr id="7" name="Segnaposto contenuto 6">
            <a:extLst>
              <a:ext uri="{FF2B5EF4-FFF2-40B4-BE49-F238E27FC236}">
                <a16:creationId xmlns:a16="http://schemas.microsoft.com/office/drawing/2014/main" id="{A771E119-9C70-C8E8-3D07-96227E59EFAB}"/>
              </a:ext>
            </a:extLst>
          </p:cNvPr>
          <p:cNvSpPr>
            <a:spLocks noGrp="1"/>
          </p:cNvSpPr>
          <p:nvPr>
            <p:ph idx="1"/>
          </p:nvPr>
        </p:nvSpPr>
        <p:spPr>
          <a:xfrm>
            <a:off x="643469" y="1782981"/>
            <a:ext cx="11221182" cy="4393982"/>
          </a:xfrm>
        </p:spPr>
        <p:txBody>
          <a:bodyPr>
            <a:noAutofit/>
          </a:bodyPr>
          <a:lstStyle/>
          <a:p>
            <a:r>
              <a:rPr lang="it-IT" sz="2400" dirty="0"/>
              <a:t>Utilizzata per l’analisi dello stato transiente </a:t>
            </a:r>
          </a:p>
          <a:p>
            <a:r>
              <a:rPr lang="it-IT" sz="2400" dirty="0"/>
              <a:t>Tecnica </a:t>
            </a:r>
            <a:r>
              <a:rPr lang="it-IT" sz="2400" i="1" dirty="0"/>
              <a:t>replication</a:t>
            </a:r>
            <a:r>
              <a:rPr lang="it-IT" sz="2400" dirty="0"/>
              <a:t> in particolare 64 repliche da cui sono state ottenute le statistiche mediate</a:t>
            </a:r>
          </a:p>
          <a:p>
            <a:r>
              <a:rPr lang="it-IT" sz="2400" dirty="0"/>
              <a:t>Ogni replica è indipendente, tale indipendenza viene garantita evitando la sovrapposizione effettuando una sola chiamata alla funzione </a:t>
            </a:r>
            <a:r>
              <a:rPr lang="it-IT" sz="2400" dirty="0" err="1"/>
              <a:t>PlantSeeds</a:t>
            </a:r>
            <a:r>
              <a:rPr lang="it-IT" sz="2400" dirty="0"/>
              <a:t>() fuori dal ciclo. </a:t>
            </a:r>
          </a:p>
          <a:p>
            <a:r>
              <a:rPr lang="it-IT" sz="2400" dirty="0"/>
              <a:t>Il tempo massimo di simulazione è 300 minuti (5 ore) ovvero il tempo di reale apertura del centro vaccinale </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Immagine 8" descr="Immagine che contiene tavolo&#10;&#10;Descrizione generata automaticamente">
            <a:extLst>
              <a:ext uri="{FF2B5EF4-FFF2-40B4-BE49-F238E27FC236}">
                <a16:creationId xmlns:a16="http://schemas.microsoft.com/office/drawing/2014/main" id="{2268F664-4EB9-7208-F443-82DE016E5C92}"/>
              </a:ext>
            </a:extLst>
          </p:cNvPr>
          <p:cNvPicPr>
            <a:picLocks noChangeAspect="1"/>
          </p:cNvPicPr>
          <p:nvPr/>
        </p:nvPicPr>
        <p:blipFill rotWithShape="1">
          <a:blip r:embed="rId2"/>
          <a:srcRect l="16508" r="16606" b="30892"/>
          <a:stretch/>
        </p:blipFill>
        <p:spPr>
          <a:xfrm>
            <a:off x="3871404" y="5069615"/>
            <a:ext cx="4119950" cy="1351536"/>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33037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olo 1">
            <a:extLst>
              <a:ext uri="{FF2B5EF4-FFF2-40B4-BE49-F238E27FC236}">
                <a16:creationId xmlns:a16="http://schemas.microsoft.com/office/drawing/2014/main" id="{AA84F775-69DD-673D-ED7A-17427ABBF2A9}"/>
              </a:ext>
            </a:extLst>
          </p:cNvPr>
          <p:cNvSpPr>
            <a:spLocks noGrp="1"/>
          </p:cNvSpPr>
          <p:nvPr>
            <p:ph type="title"/>
          </p:nvPr>
        </p:nvSpPr>
        <p:spPr>
          <a:xfrm>
            <a:off x="643467" y="321734"/>
            <a:ext cx="10905066" cy="1135737"/>
          </a:xfrm>
        </p:spPr>
        <p:txBody>
          <a:bodyPr>
            <a:normAutofit/>
          </a:bodyPr>
          <a:lstStyle/>
          <a:p>
            <a:r>
              <a:rPr lang="it-IT" sz="4800" b="1" dirty="0"/>
              <a:t>Simulazione ad orizzonte infinito</a:t>
            </a:r>
          </a:p>
        </p:txBody>
      </p:sp>
      <p:sp>
        <p:nvSpPr>
          <p:cNvPr id="10" name="CasellaDiTesto 9">
            <a:extLst>
              <a:ext uri="{FF2B5EF4-FFF2-40B4-BE49-F238E27FC236}">
                <a16:creationId xmlns:a16="http://schemas.microsoft.com/office/drawing/2014/main" id="{74561897-B635-EDEF-012C-94345D2F8AFD}"/>
              </a:ext>
            </a:extLst>
          </p:cNvPr>
          <p:cNvSpPr txBox="1"/>
          <p:nvPr/>
        </p:nvSpPr>
        <p:spPr>
          <a:xfrm>
            <a:off x="643467" y="3642034"/>
            <a:ext cx="10435350" cy="2677656"/>
          </a:xfrm>
          <a:prstGeom prst="rect">
            <a:avLst/>
          </a:prstGeom>
          <a:noFill/>
        </p:spPr>
        <p:txBody>
          <a:bodyPr wrap="square" rtlCol="0">
            <a:spAutoFit/>
          </a:bodyPr>
          <a:lstStyle/>
          <a:p>
            <a:pPr marL="285750" indent="-285750">
              <a:buFont typeface="Arial" panose="020B0604020202020204" pitchFamily="34" charset="0"/>
              <a:buChar char="•"/>
            </a:pPr>
            <a:r>
              <a:rPr lang="it-IT" sz="2800" dirty="0"/>
              <a:t>Utilizzata per la fase di </a:t>
            </a:r>
            <a:r>
              <a:rPr lang="it-IT" sz="2800" b="1" dirty="0"/>
              <a:t>verifica</a:t>
            </a:r>
          </a:p>
          <a:p>
            <a:endParaRPr lang="it-IT" sz="2800" dirty="0"/>
          </a:p>
          <a:p>
            <a:pPr marL="285750" indent="-285750">
              <a:buFont typeface="Arial" panose="020B0604020202020204" pitchFamily="34" charset="0"/>
              <a:buChar char="•"/>
            </a:pPr>
            <a:r>
              <a:rPr lang="it-IT" sz="2800" dirty="0"/>
              <a:t>Utilizzata per la fase di </a:t>
            </a:r>
            <a:r>
              <a:rPr lang="it-IT" sz="2800" b="1" dirty="0"/>
              <a:t>validazione</a:t>
            </a:r>
          </a:p>
          <a:p>
            <a:endParaRPr lang="it-IT" sz="2800" dirty="0"/>
          </a:p>
          <a:p>
            <a:pPr marL="285750" indent="-285750">
              <a:buFont typeface="Arial" panose="020B0604020202020204" pitchFamily="34" charset="0"/>
              <a:buChar char="•"/>
            </a:pPr>
            <a:r>
              <a:rPr lang="it-IT" sz="2800" dirty="0"/>
              <a:t>Utilizzata per la progettazione degli esperimenti e l’ottenimento della </a:t>
            </a:r>
            <a:r>
              <a:rPr lang="it-IT" sz="2800" b="1" dirty="0"/>
              <a:t>configurazione ottima</a:t>
            </a:r>
          </a:p>
        </p:txBody>
      </p:sp>
      <p:sp>
        <p:nvSpPr>
          <p:cNvPr id="11" name="Segnaposto contenuto 2">
            <a:extLst>
              <a:ext uri="{FF2B5EF4-FFF2-40B4-BE49-F238E27FC236}">
                <a16:creationId xmlns:a16="http://schemas.microsoft.com/office/drawing/2014/main" id="{F0652888-B3A5-C64A-21BF-032D0E2385B1}"/>
              </a:ext>
            </a:extLst>
          </p:cNvPr>
          <p:cNvSpPr>
            <a:spLocks noGrp="1"/>
          </p:cNvSpPr>
          <p:nvPr>
            <p:ph idx="1"/>
          </p:nvPr>
        </p:nvSpPr>
        <p:spPr>
          <a:xfrm>
            <a:off x="507030" y="1526426"/>
            <a:ext cx="11336498" cy="2017579"/>
          </a:xfrm>
        </p:spPr>
        <p:txBody>
          <a:bodyPr>
            <a:normAutofit fontScale="62500" lnSpcReduction="20000"/>
          </a:bodyPr>
          <a:lstStyle/>
          <a:p>
            <a:r>
              <a:rPr lang="it-IT" sz="4500" dirty="0"/>
              <a:t>Metodo delle </a:t>
            </a:r>
            <a:r>
              <a:rPr lang="it-IT" sz="4500" b="1" dirty="0"/>
              <a:t>batch </a:t>
            </a:r>
            <a:r>
              <a:rPr lang="it-IT" sz="4500" b="1" dirty="0" err="1"/>
              <a:t>means</a:t>
            </a:r>
            <a:endParaRPr lang="it-IT" sz="4500" b="1" dirty="0"/>
          </a:p>
          <a:p>
            <a:pPr marL="0" indent="0">
              <a:buNone/>
            </a:pPr>
            <a:endParaRPr lang="it-IT" sz="4500" dirty="0"/>
          </a:p>
          <a:p>
            <a:pPr lvl="1"/>
            <a:r>
              <a:rPr lang="it-IT" sz="4500" b="1" dirty="0"/>
              <a:t>K = 128</a:t>
            </a:r>
          </a:p>
          <a:p>
            <a:pPr marL="457200" lvl="1" indent="0">
              <a:buNone/>
            </a:pPr>
            <a:endParaRPr lang="it-IT" sz="4500" b="1" dirty="0"/>
          </a:p>
          <a:p>
            <a:pPr lvl="1"/>
            <a:r>
              <a:rPr lang="it-IT" sz="4500" b="1" dirty="0"/>
              <a:t>B = 2048</a:t>
            </a:r>
          </a:p>
          <a:p>
            <a:pPr marL="457200" lvl="1" indent="0">
              <a:buNone/>
            </a:pPr>
            <a:endParaRPr lang="it-IT" sz="2000" dirty="0"/>
          </a:p>
          <a:p>
            <a:pPr marL="0" indent="0">
              <a:buNone/>
            </a:pPr>
            <a:endParaRPr lang="it-IT" sz="2400" dirty="0"/>
          </a:p>
        </p:txBody>
      </p:sp>
    </p:spTree>
    <p:extLst>
      <p:ext uri="{BB962C8B-B14F-4D97-AF65-F5344CB8AC3E}">
        <p14:creationId xmlns:p14="http://schemas.microsoft.com/office/powerpoint/2010/main" val="1064556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Immagine 5">
            <a:extLst>
              <a:ext uri="{FF2B5EF4-FFF2-40B4-BE49-F238E27FC236}">
                <a16:creationId xmlns:a16="http://schemas.microsoft.com/office/drawing/2014/main" id="{F0E3B0AD-A972-556D-5083-AEB25B2CF446}"/>
              </a:ext>
            </a:extLst>
          </p:cNvPr>
          <p:cNvPicPr>
            <a:picLocks noChangeAspect="1"/>
          </p:cNvPicPr>
          <p:nvPr/>
        </p:nvPicPr>
        <p:blipFill>
          <a:blip r:embed="rId2"/>
          <a:stretch>
            <a:fillRect/>
          </a:stretch>
        </p:blipFill>
        <p:spPr>
          <a:xfrm>
            <a:off x="1136650" y="996950"/>
            <a:ext cx="9918700" cy="4864100"/>
          </a:xfrm>
          <a:prstGeom prst="rect">
            <a:avLst/>
          </a:prstGeom>
        </p:spPr>
      </p:pic>
    </p:spTree>
    <p:extLst>
      <p:ext uri="{BB962C8B-B14F-4D97-AF65-F5344CB8AC3E}">
        <p14:creationId xmlns:p14="http://schemas.microsoft.com/office/powerpoint/2010/main" val="1327201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Immagine 1">
            <a:extLst>
              <a:ext uri="{FF2B5EF4-FFF2-40B4-BE49-F238E27FC236}">
                <a16:creationId xmlns:a16="http://schemas.microsoft.com/office/drawing/2014/main" id="{54668C08-90E9-5FED-9AFD-6CCA7F0F1D51}"/>
              </a:ext>
            </a:extLst>
          </p:cNvPr>
          <p:cNvPicPr>
            <a:picLocks noChangeAspect="1"/>
          </p:cNvPicPr>
          <p:nvPr/>
        </p:nvPicPr>
        <p:blipFill>
          <a:blip r:embed="rId2"/>
          <a:stretch>
            <a:fillRect/>
          </a:stretch>
        </p:blipFill>
        <p:spPr>
          <a:xfrm>
            <a:off x="1136650" y="996950"/>
            <a:ext cx="9918700" cy="4864100"/>
          </a:xfrm>
          <a:prstGeom prst="rect">
            <a:avLst/>
          </a:prstGeom>
        </p:spPr>
      </p:pic>
    </p:spTree>
    <p:extLst>
      <p:ext uri="{BB962C8B-B14F-4D97-AF65-F5344CB8AC3E}">
        <p14:creationId xmlns:p14="http://schemas.microsoft.com/office/powerpoint/2010/main" val="1618536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Immagine 2">
            <a:extLst>
              <a:ext uri="{FF2B5EF4-FFF2-40B4-BE49-F238E27FC236}">
                <a16:creationId xmlns:a16="http://schemas.microsoft.com/office/drawing/2014/main" id="{9518EA45-E03C-CFD6-55EE-5F8D887C9AB1}"/>
              </a:ext>
            </a:extLst>
          </p:cNvPr>
          <p:cNvPicPr>
            <a:picLocks noChangeAspect="1"/>
          </p:cNvPicPr>
          <p:nvPr/>
        </p:nvPicPr>
        <p:blipFill>
          <a:blip r:embed="rId2"/>
          <a:stretch>
            <a:fillRect/>
          </a:stretch>
        </p:blipFill>
        <p:spPr>
          <a:xfrm>
            <a:off x="1136650" y="996950"/>
            <a:ext cx="9918700" cy="4864100"/>
          </a:xfrm>
          <a:prstGeom prst="rect">
            <a:avLst/>
          </a:prstGeom>
        </p:spPr>
      </p:pic>
    </p:spTree>
    <p:extLst>
      <p:ext uri="{BB962C8B-B14F-4D97-AF65-F5344CB8AC3E}">
        <p14:creationId xmlns:p14="http://schemas.microsoft.com/office/powerpoint/2010/main" val="548617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Immagine 1">
            <a:extLst>
              <a:ext uri="{FF2B5EF4-FFF2-40B4-BE49-F238E27FC236}">
                <a16:creationId xmlns:a16="http://schemas.microsoft.com/office/drawing/2014/main" id="{FEED17BD-C05E-8EE3-075A-D1D7673FE9A8}"/>
              </a:ext>
            </a:extLst>
          </p:cNvPr>
          <p:cNvPicPr>
            <a:picLocks noChangeAspect="1"/>
          </p:cNvPicPr>
          <p:nvPr/>
        </p:nvPicPr>
        <p:blipFill>
          <a:blip r:embed="rId2"/>
          <a:stretch>
            <a:fillRect/>
          </a:stretch>
        </p:blipFill>
        <p:spPr>
          <a:xfrm>
            <a:off x="1136650" y="996950"/>
            <a:ext cx="9918700" cy="4864100"/>
          </a:xfrm>
          <a:prstGeom prst="rect">
            <a:avLst/>
          </a:prstGeom>
        </p:spPr>
      </p:pic>
    </p:spTree>
    <p:extLst>
      <p:ext uri="{BB962C8B-B14F-4D97-AF65-F5344CB8AC3E}">
        <p14:creationId xmlns:p14="http://schemas.microsoft.com/office/powerpoint/2010/main" val="3265266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Immagine 2">
            <a:extLst>
              <a:ext uri="{FF2B5EF4-FFF2-40B4-BE49-F238E27FC236}">
                <a16:creationId xmlns:a16="http://schemas.microsoft.com/office/drawing/2014/main" id="{C9C820CB-8F00-3153-62CE-69C6EFCF304C}"/>
              </a:ext>
            </a:extLst>
          </p:cNvPr>
          <p:cNvPicPr>
            <a:picLocks noChangeAspect="1"/>
          </p:cNvPicPr>
          <p:nvPr/>
        </p:nvPicPr>
        <p:blipFill rotWithShape="1">
          <a:blip r:embed="rId2"/>
          <a:srcRect l="2064"/>
          <a:stretch/>
        </p:blipFill>
        <p:spPr>
          <a:xfrm>
            <a:off x="1341409" y="996950"/>
            <a:ext cx="9713940" cy="4864100"/>
          </a:xfrm>
          <a:prstGeom prst="rect">
            <a:avLst/>
          </a:prstGeom>
        </p:spPr>
      </p:pic>
    </p:spTree>
    <p:extLst>
      <p:ext uri="{BB962C8B-B14F-4D97-AF65-F5344CB8AC3E}">
        <p14:creationId xmlns:p14="http://schemas.microsoft.com/office/powerpoint/2010/main" val="2632697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Immagine 2">
            <a:extLst>
              <a:ext uri="{FF2B5EF4-FFF2-40B4-BE49-F238E27FC236}">
                <a16:creationId xmlns:a16="http://schemas.microsoft.com/office/drawing/2014/main" id="{F0A8D92D-589A-CE1F-16EA-195E60ED0E42}"/>
              </a:ext>
            </a:extLst>
          </p:cNvPr>
          <p:cNvPicPr>
            <a:picLocks noChangeAspect="1"/>
          </p:cNvPicPr>
          <p:nvPr/>
        </p:nvPicPr>
        <p:blipFill>
          <a:blip r:embed="rId2"/>
          <a:stretch>
            <a:fillRect/>
          </a:stretch>
        </p:blipFill>
        <p:spPr>
          <a:xfrm>
            <a:off x="1238250" y="996950"/>
            <a:ext cx="9715500" cy="4864100"/>
          </a:xfrm>
          <a:prstGeom prst="rect">
            <a:avLst/>
          </a:prstGeom>
        </p:spPr>
      </p:pic>
    </p:spTree>
    <p:extLst>
      <p:ext uri="{BB962C8B-B14F-4D97-AF65-F5344CB8AC3E}">
        <p14:creationId xmlns:p14="http://schemas.microsoft.com/office/powerpoint/2010/main" val="319879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F7EFCD0-9312-84F9-A033-E020F3AC088C}"/>
              </a:ext>
            </a:extLst>
          </p:cNvPr>
          <p:cNvSpPr>
            <a:spLocks noGrp="1"/>
          </p:cNvSpPr>
          <p:nvPr>
            <p:ph type="title"/>
          </p:nvPr>
        </p:nvSpPr>
        <p:spPr>
          <a:xfrm>
            <a:off x="643467" y="321734"/>
            <a:ext cx="10905066" cy="1135737"/>
          </a:xfrm>
        </p:spPr>
        <p:txBody>
          <a:bodyPr>
            <a:normAutofit/>
          </a:bodyPr>
          <a:lstStyle/>
          <a:p>
            <a:r>
              <a:rPr lang="it-IT" sz="3600" b="1"/>
              <a:t>Descrizione del sistema</a:t>
            </a:r>
          </a:p>
        </p:txBody>
      </p:sp>
      <p:sp>
        <p:nvSpPr>
          <p:cNvPr id="3" name="Segnaposto contenuto 2">
            <a:extLst>
              <a:ext uri="{FF2B5EF4-FFF2-40B4-BE49-F238E27FC236}">
                <a16:creationId xmlns:a16="http://schemas.microsoft.com/office/drawing/2014/main" id="{9DB326D1-7B18-F017-0A0A-BA9A67B6EF14}"/>
              </a:ext>
            </a:extLst>
          </p:cNvPr>
          <p:cNvSpPr>
            <a:spLocks noGrp="1"/>
          </p:cNvSpPr>
          <p:nvPr>
            <p:ph idx="1"/>
          </p:nvPr>
        </p:nvSpPr>
        <p:spPr>
          <a:xfrm>
            <a:off x="643467" y="1669955"/>
            <a:ext cx="10905066" cy="4393982"/>
          </a:xfrm>
        </p:spPr>
        <p:txBody>
          <a:bodyPr>
            <a:normAutofit/>
          </a:bodyPr>
          <a:lstStyle/>
          <a:p>
            <a:r>
              <a:rPr lang="it-IT" sz="2400" dirty="0"/>
              <a:t>Realizzazione di una simulazione di un centro vaccinale per l’inoculazione del vaccino antinfluenzale in particolare fa riferimento al giorno 17 dicembre 2022 data in cui la regione Lazio in collaborazione con la provincia di Frosinone ha organizzato una giornata di open day vaccinale. </a:t>
            </a:r>
          </a:p>
          <a:p>
            <a:pPr marL="0" indent="0">
              <a:buNone/>
            </a:pPr>
            <a:endParaRPr lang="it-IT" sz="2400" dirty="0"/>
          </a:p>
          <a:p>
            <a:r>
              <a:rPr lang="it-IT" sz="2400" dirty="0"/>
              <a:t>Il centro garantiva la vaccinazione antinfluenzale dalle ore 8.30 alle ore 13.30 senza preventiva prenotazione.</a:t>
            </a:r>
          </a:p>
          <a:p>
            <a:pPr marL="0" indent="0">
              <a:buNone/>
            </a:pPr>
            <a:endParaRPr lang="it-IT" sz="2400" dirty="0"/>
          </a:p>
          <a:p>
            <a:r>
              <a:rPr lang="it-IT" sz="2400" dirty="0"/>
              <a:t>Sono state messe a disposizione due tipologie di vaccino: il vaccino antinfluenzale inoculato e il vaccino attenuato somministrabile tramite spray nasale destinato a pazienti di età compresa tra i 2 e i 18 anni</a:t>
            </a:r>
            <a:r>
              <a:rPr lang="it-IT" sz="2000" dirty="0"/>
              <a: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615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olo 1">
            <a:extLst>
              <a:ext uri="{FF2B5EF4-FFF2-40B4-BE49-F238E27FC236}">
                <a16:creationId xmlns:a16="http://schemas.microsoft.com/office/drawing/2014/main" id="{BCC14B90-1AAE-D8B4-6D21-427ECD1361A9}"/>
              </a:ext>
            </a:extLst>
          </p:cNvPr>
          <p:cNvSpPr>
            <a:spLocks noGrp="1"/>
          </p:cNvSpPr>
          <p:nvPr>
            <p:ph type="title"/>
          </p:nvPr>
        </p:nvSpPr>
        <p:spPr>
          <a:xfrm>
            <a:off x="643467" y="321734"/>
            <a:ext cx="10905066" cy="1135737"/>
          </a:xfrm>
        </p:spPr>
        <p:txBody>
          <a:bodyPr>
            <a:normAutofit/>
          </a:bodyPr>
          <a:lstStyle/>
          <a:p>
            <a:r>
              <a:rPr lang="it-IT" sz="4800" b="1" dirty="0"/>
              <a:t>Verifica Accettazione</a:t>
            </a:r>
          </a:p>
        </p:txBody>
      </p:sp>
      <p:sp>
        <p:nvSpPr>
          <p:cNvPr id="4" name="CasellaDiTesto 3">
            <a:extLst>
              <a:ext uri="{FF2B5EF4-FFF2-40B4-BE49-F238E27FC236}">
                <a16:creationId xmlns:a16="http://schemas.microsoft.com/office/drawing/2014/main" id="{277ABD2B-2AAA-FB89-6EC8-AB14BC221225}"/>
              </a:ext>
            </a:extLst>
          </p:cNvPr>
          <p:cNvSpPr txBox="1"/>
          <p:nvPr/>
        </p:nvSpPr>
        <p:spPr>
          <a:xfrm>
            <a:off x="927406" y="2400554"/>
            <a:ext cx="3742037" cy="2677656"/>
          </a:xfrm>
          <a:prstGeom prst="rect">
            <a:avLst/>
          </a:prstGeom>
          <a:noFill/>
        </p:spPr>
        <p:txBody>
          <a:bodyPr wrap="square" rtlCol="0">
            <a:spAutoFit/>
          </a:bodyPr>
          <a:lstStyle/>
          <a:p>
            <a:pPr marL="285750" indent="-285750">
              <a:buFont typeface="Arial" panose="020B0604020202020204" pitchFamily="34" charset="0"/>
              <a:buChar char="•"/>
            </a:pPr>
            <a:r>
              <a:rPr lang="el-GR" sz="2400" dirty="0">
                <a:effectLst/>
                <a:latin typeface="CMMI12"/>
              </a:rPr>
              <a:t>λ </a:t>
            </a:r>
            <a:r>
              <a:rPr lang="it-IT" sz="2400" dirty="0">
                <a:effectLst/>
                <a:latin typeface="CMMI12"/>
              </a:rPr>
              <a:t>= </a:t>
            </a:r>
            <a:r>
              <a:rPr lang="it-IT" sz="2400" dirty="0">
                <a:effectLst/>
                <a:latin typeface="CMR12"/>
              </a:rPr>
              <a:t>0.456000 job/min</a:t>
            </a:r>
            <a:endParaRPr lang="el-GR" sz="2400" dirty="0">
              <a:effectLst/>
            </a:endParaRPr>
          </a:p>
          <a:p>
            <a:pPr marL="285750" indent="-285750">
              <a:buFont typeface="Arial" panose="020B0604020202020204" pitchFamily="34" charset="0"/>
              <a:buChar char="•"/>
            </a:pPr>
            <a:r>
              <a:rPr lang="it-IT" sz="2400" b="1" dirty="0"/>
              <a:t>E(</a:t>
            </a:r>
            <a:r>
              <a:rPr lang="it-IT" sz="2400" b="1" dirty="0" err="1"/>
              <a:t>s</a:t>
            </a:r>
            <a:r>
              <a:rPr lang="it-IT" sz="2400" b="1" dirty="0"/>
              <a:t>) </a:t>
            </a:r>
            <a:r>
              <a:rPr lang="it-IT" sz="2400" dirty="0"/>
              <a:t>= 1.941748 min</a:t>
            </a:r>
          </a:p>
          <a:p>
            <a:pPr marL="285750" indent="-285750">
              <a:buFont typeface="Arial" panose="020B0604020202020204" pitchFamily="34" charset="0"/>
              <a:buChar char="•"/>
            </a:pPr>
            <a:r>
              <a:rPr lang="el-GR" sz="2400" b="1" dirty="0">
                <a:effectLst/>
                <a:latin typeface="CMMI12"/>
              </a:rPr>
              <a:t>ρ</a:t>
            </a:r>
            <a:r>
              <a:rPr lang="el-GR" sz="2400" dirty="0">
                <a:effectLst/>
                <a:latin typeface="CMMI12"/>
              </a:rPr>
              <a:t> </a:t>
            </a:r>
            <a:r>
              <a:rPr lang="it-IT" sz="2400" dirty="0">
                <a:effectLst/>
                <a:latin typeface="CMMI12"/>
              </a:rPr>
              <a:t>= 0.885437</a:t>
            </a:r>
            <a:endParaRPr lang="el-GR" sz="2400" dirty="0">
              <a:effectLst/>
            </a:endParaRPr>
          </a:p>
          <a:p>
            <a:pPr marL="285750" indent="-285750">
              <a:buFont typeface="Arial" panose="020B0604020202020204" pitchFamily="34" charset="0"/>
              <a:buChar char="•"/>
            </a:pPr>
            <a:r>
              <a:rPr lang="it-IT" sz="2400" b="1" dirty="0"/>
              <a:t>E(T</a:t>
            </a:r>
            <a:r>
              <a:rPr lang="it-IT" sz="2400" b="1" baseline="-25000" dirty="0"/>
              <a:t>Q</a:t>
            </a:r>
            <a:r>
              <a:rPr lang="it-IT" sz="2400" b="1" dirty="0"/>
              <a:t>) </a:t>
            </a:r>
            <a:r>
              <a:rPr lang="it-IT" sz="2400" dirty="0"/>
              <a:t>= 15.007405 min</a:t>
            </a:r>
          </a:p>
          <a:p>
            <a:pPr marL="285750" indent="-285750">
              <a:buFont typeface="Arial" panose="020B0604020202020204" pitchFamily="34" charset="0"/>
              <a:buChar char="•"/>
            </a:pPr>
            <a:r>
              <a:rPr lang="it-IT" sz="2400" b="1" dirty="0"/>
              <a:t>E(T</a:t>
            </a:r>
            <a:r>
              <a:rPr lang="it-IT" sz="2400" b="1" baseline="-25000" dirty="0"/>
              <a:t>S</a:t>
            </a:r>
            <a:r>
              <a:rPr lang="it-IT" sz="2400" b="1" dirty="0"/>
              <a:t>) </a:t>
            </a:r>
            <a:r>
              <a:rPr lang="it-IT" sz="2400" dirty="0"/>
              <a:t>= 16.949153 min</a:t>
            </a:r>
          </a:p>
          <a:p>
            <a:pPr marL="285750" indent="-285750">
              <a:buFont typeface="Arial" panose="020B0604020202020204" pitchFamily="34" charset="0"/>
              <a:buChar char="•"/>
            </a:pPr>
            <a:r>
              <a:rPr lang="it-IT" sz="2400" b="1" dirty="0"/>
              <a:t>E(</a:t>
            </a:r>
            <a:r>
              <a:rPr lang="it-IT" sz="2400" b="1" dirty="0" err="1"/>
              <a:t>N</a:t>
            </a:r>
            <a:r>
              <a:rPr lang="it-IT" sz="2400" b="1" dirty="0"/>
              <a:t>) </a:t>
            </a:r>
            <a:r>
              <a:rPr lang="it-IT" sz="2400" dirty="0"/>
              <a:t>= 7.728813 job </a:t>
            </a:r>
          </a:p>
          <a:p>
            <a:pPr marL="285750" indent="-285750">
              <a:buFont typeface="Arial" panose="020B0604020202020204" pitchFamily="34" charset="0"/>
              <a:buChar char="•"/>
            </a:pPr>
            <a:r>
              <a:rPr lang="it-IT" sz="2400" b="1" dirty="0"/>
              <a:t>E(N</a:t>
            </a:r>
            <a:r>
              <a:rPr lang="it-IT" sz="2400" b="1" baseline="-25000" dirty="0"/>
              <a:t>Q</a:t>
            </a:r>
            <a:r>
              <a:rPr lang="it-IT" sz="2400" b="1" dirty="0"/>
              <a:t>) </a:t>
            </a:r>
            <a:r>
              <a:rPr lang="it-IT" sz="2400" dirty="0"/>
              <a:t>= 6.843376 job</a:t>
            </a:r>
          </a:p>
        </p:txBody>
      </p:sp>
      <p:sp>
        <p:nvSpPr>
          <p:cNvPr id="5" name="CasellaDiTesto 4">
            <a:extLst>
              <a:ext uri="{FF2B5EF4-FFF2-40B4-BE49-F238E27FC236}">
                <a16:creationId xmlns:a16="http://schemas.microsoft.com/office/drawing/2014/main" id="{F56F3205-03B5-076A-62C1-906F0DEFF3CE}"/>
              </a:ext>
            </a:extLst>
          </p:cNvPr>
          <p:cNvSpPr txBox="1"/>
          <p:nvPr/>
        </p:nvSpPr>
        <p:spPr>
          <a:xfrm>
            <a:off x="934779" y="1699966"/>
            <a:ext cx="2126562" cy="461665"/>
          </a:xfrm>
          <a:prstGeom prst="rect">
            <a:avLst/>
          </a:prstGeom>
          <a:noFill/>
        </p:spPr>
        <p:txBody>
          <a:bodyPr wrap="square" rtlCol="0">
            <a:spAutoFit/>
          </a:bodyPr>
          <a:lstStyle/>
          <a:p>
            <a:r>
              <a:rPr lang="it-IT" sz="2400" b="1" dirty="0"/>
              <a:t>ANALISI</a:t>
            </a:r>
          </a:p>
        </p:txBody>
      </p:sp>
      <p:pic>
        <p:nvPicPr>
          <p:cNvPr id="6" name="Immagine 5">
            <a:extLst>
              <a:ext uri="{FF2B5EF4-FFF2-40B4-BE49-F238E27FC236}">
                <a16:creationId xmlns:a16="http://schemas.microsoft.com/office/drawing/2014/main" id="{5B2DD07E-FCED-C508-5F81-298D64DDD8D1}"/>
              </a:ext>
            </a:extLst>
          </p:cNvPr>
          <p:cNvPicPr>
            <a:picLocks noChangeAspect="1"/>
          </p:cNvPicPr>
          <p:nvPr/>
        </p:nvPicPr>
        <p:blipFill>
          <a:blip r:embed="rId2"/>
          <a:stretch>
            <a:fillRect/>
          </a:stretch>
        </p:blipFill>
        <p:spPr>
          <a:xfrm>
            <a:off x="5971377" y="2016292"/>
            <a:ext cx="5577156" cy="3763346"/>
          </a:xfrm>
          <a:prstGeom prst="rect">
            <a:avLst/>
          </a:prstGeom>
        </p:spPr>
      </p:pic>
      <p:sp>
        <p:nvSpPr>
          <p:cNvPr id="7" name="Rettangolo con angoli arrotondati 6">
            <a:extLst>
              <a:ext uri="{FF2B5EF4-FFF2-40B4-BE49-F238E27FC236}">
                <a16:creationId xmlns:a16="http://schemas.microsoft.com/office/drawing/2014/main" id="{8CB96130-85D3-536D-C805-0D8700058F57}"/>
              </a:ext>
            </a:extLst>
          </p:cNvPr>
          <p:cNvSpPr/>
          <p:nvPr/>
        </p:nvSpPr>
        <p:spPr>
          <a:xfrm>
            <a:off x="599307" y="2176333"/>
            <a:ext cx="4398233" cy="3472668"/>
          </a:xfrm>
          <a:prstGeom prst="roundRect">
            <a:avLst/>
          </a:prstGeom>
          <a:noFill/>
          <a:ln w="222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380094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itolo 1">
            <a:extLst>
              <a:ext uri="{FF2B5EF4-FFF2-40B4-BE49-F238E27FC236}">
                <a16:creationId xmlns:a16="http://schemas.microsoft.com/office/drawing/2014/main" id="{04A07E44-BACB-51D0-6C21-3E3F52FEE446}"/>
              </a:ext>
            </a:extLst>
          </p:cNvPr>
          <p:cNvSpPr>
            <a:spLocks noGrp="1"/>
          </p:cNvSpPr>
          <p:nvPr>
            <p:ph type="title"/>
          </p:nvPr>
        </p:nvSpPr>
        <p:spPr>
          <a:xfrm>
            <a:off x="643467" y="321734"/>
            <a:ext cx="10905066" cy="1135737"/>
          </a:xfrm>
        </p:spPr>
        <p:txBody>
          <a:bodyPr>
            <a:normAutofit/>
          </a:bodyPr>
          <a:lstStyle/>
          <a:p>
            <a:r>
              <a:rPr lang="it-IT" sz="4800" b="1" dirty="0"/>
              <a:t>Verifica Anamnesi</a:t>
            </a:r>
          </a:p>
        </p:txBody>
      </p:sp>
      <p:sp>
        <p:nvSpPr>
          <p:cNvPr id="10" name="CasellaDiTesto 9">
            <a:extLst>
              <a:ext uri="{FF2B5EF4-FFF2-40B4-BE49-F238E27FC236}">
                <a16:creationId xmlns:a16="http://schemas.microsoft.com/office/drawing/2014/main" id="{89F881E8-54B1-231C-E358-184053BECB67}"/>
              </a:ext>
            </a:extLst>
          </p:cNvPr>
          <p:cNvSpPr txBox="1"/>
          <p:nvPr/>
        </p:nvSpPr>
        <p:spPr>
          <a:xfrm>
            <a:off x="927406" y="2400554"/>
            <a:ext cx="3742037" cy="2677656"/>
          </a:xfrm>
          <a:prstGeom prst="rect">
            <a:avLst/>
          </a:prstGeom>
          <a:noFill/>
        </p:spPr>
        <p:txBody>
          <a:bodyPr wrap="square" rtlCol="0">
            <a:spAutoFit/>
          </a:bodyPr>
          <a:lstStyle/>
          <a:p>
            <a:pPr marL="285750" indent="-285750">
              <a:buFont typeface="Arial" panose="020B0604020202020204" pitchFamily="34" charset="0"/>
              <a:buChar char="•"/>
            </a:pPr>
            <a:r>
              <a:rPr lang="el-GR" sz="2400" dirty="0">
                <a:effectLst/>
                <a:latin typeface="CMMI12"/>
              </a:rPr>
              <a:t>λ </a:t>
            </a:r>
            <a:r>
              <a:rPr lang="it-IT" sz="2400" dirty="0">
                <a:effectLst/>
                <a:latin typeface="CMMI12"/>
              </a:rPr>
              <a:t>= </a:t>
            </a:r>
            <a:r>
              <a:rPr lang="it-IT" sz="2400" dirty="0">
                <a:effectLst/>
                <a:latin typeface="CMR12"/>
              </a:rPr>
              <a:t>0.456000 job/min</a:t>
            </a:r>
            <a:endParaRPr lang="el-GR" sz="2400" dirty="0">
              <a:effectLst/>
            </a:endParaRPr>
          </a:p>
          <a:p>
            <a:pPr marL="285750" indent="-285750">
              <a:buFont typeface="Arial" panose="020B0604020202020204" pitchFamily="34" charset="0"/>
              <a:buChar char="•"/>
            </a:pPr>
            <a:r>
              <a:rPr lang="it-IT" sz="2400" b="1" dirty="0"/>
              <a:t>E(</a:t>
            </a:r>
            <a:r>
              <a:rPr lang="it-IT" sz="2400" b="1" dirty="0" err="1"/>
              <a:t>s</a:t>
            </a:r>
            <a:r>
              <a:rPr lang="it-IT" sz="2400" b="1" dirty="0"/>
              <a:t>) </a:t>
            </a:r>
            <a:r>
              <a:rPr lang="it-IT" sz="2400" dirty="0"/>
              <a:t>= 1.666667 min</a:t>
            </a:r>
          </a:p>
          <a:p>
            <a:pPr marL="285750" indent="-285750">
              <a:buFont typeface="Arial" panose="020B0604020202020204" pitchFamily="34" charset="0"/>
              <a:buChar char="•"/>
            </a:pPr>
            <a:r>
              <a:rPr lang="el-GR" sz="2400" b="1" dirty="0">
                <a:effectLst/>
                <a:latin typeface="CMMI12"/>
              </a:rPr>
              <a:t>ρ</a:t>
            </a:r>
            <a:r>
              <a:rPr lang="el-GR" sz="2400" dirty="0">
                <a:effectLst/>
                <a:latin typeface="CMMI12"/>
              </a:rPr>
              <a:t> </a:t>
            </a:r>
            <a:r>
              <a:rPr lang="it-IT" sz="2400" dirty="0">
                <a:effectLst/>
                <a:latin typeface="CMMI12"/>
              </a:rPr>
              <a:t>= 0.760000</a:t>
            </a:r>
            <a:endParaRPr lang="el-GR" sz="2400" dirty="0">
              <a:effectLst/>
            </a:endParaRPr>
          </a:p>
          <a:p>
            <a:pPr marL="285750" indent="-285750">
              <a:buFont typeface="Arial" panose="020B0604020202020204" pitchFamily="34" charset="0"/>
              <a:buChar char="•"/>
            </a:pPr>
            <a:r>
              <a:rPr lang="it-IT" sz="2400" b="1" dirty="0"/>
              <a:t>E(T</a:t>
            </a:r>
            <a:r>
              <a:rPr lang="it-IT" sz="2400" b="1" baseline="-25000" dirty="0"/>
              <a:t>Q</a:t>
            </a:r>
            <a:r>
              <a:rPr lang="it-IT" sz="2400" b="1" dirty="0"/>
              <a:t>) </a:t>
            </a:r>
            <a:r>
              <a:rPr lang="it-IT" sz="2400" dirty="0"/>
              <a:t>= 4.558081 min</a:t>
            </a:r>
          </a:p>
          <a:p>
            <a:pPr marL="285750" indent="-285750">
              <a:buFont typeface="Arial" panose="020B0604020202020204" pitchFamily="34" charset="0"/>
              <a:buChar char="•"/>
            </a:pPr>
            <a:r>
              <a:rPr lang="it-IT" sz="2400" b="1" dirty="0"/>
              <a:t>E(T</a:t>
            </a:r>
            <a:r>
              <a:rPr lang="it-IT" sz="2400" b="1" baseline="-25000" dirty="0"/>
              <a:t>S</a:t>
            </a:r>
            <a:r>
              <a:rPr lang="it-IT" sz="2400" b="1" dirty="0"/>
              <a:t>) </a:t>
            </a:r>
            <a:r>
              <a:rPr lang="it-IT" sz="2400" dirty="0"/>
              <a:t>= 7.891414 min</a:t>
            </a:r>
          </a:p>
          <a:p>
            <a:pPr marL="285750" indent="-285750">
              <a:buFont typeface="Arial" panose="020B0604020202020204" pitchFamily="34" charset="0"/>
              <a:buChar char="•"/>
            </a:pPr>
            <a:r>
              <a:rPr lang="it-IT" sz="2400" b="1" dirty="0"/>
              <a:t>E(</a:t>
            </a:r>
            <a:r>
              <a:rPr lang="it-IT" sz="2400" b="1" dirty="0" err="1"/>
              <a:t>N</a:t>
            </a:r>
            <a:r>
              <a:rPr lang="it-IT" sz="2400" b="1" dirty="0"/>
              <a:t>) </a:t>
            </a:r>
            <a:r>
              <a:rPr lang="it-IT" sz="2400" dirty="0"/>
              <a:t>= 3.598484 job </a:t>
            </a:r>
          </a:p>
          <a:p>
            <a:pPr marL="285750" indent="-285750">
              <a:buFont typeface="Arial" panose="020B0604020202020204" pitchFamily="34" charset="0"/>
              <a:buChar char="•"/>
            </a:pPr>
            <a:r>
              <a:rPr lang="it-IT" sz="2400" b="1" dirty="0"/>
              <a:t>E(N</a:t>
            </a:r>
            <a:r>
              <a:rPr lang="it-IT" sz="2400" b="1" baseline="-25000" dirty="0"/>
              <a:t>Q</a:t>
            </a:r>
            <a:r>
              <a:rPr lang="it-IT" sz="2400" b="1" dirty="0"/>
              <a:t>) </a:t>
            </a:r>
            <a:r>
              <a:rPr lang="it-IT" sz="2400" dirty="0"/>
              <a:t>= 2.078484 job</a:t>
            </a:r>
          </a:p>
        </p:txBody>
      </p:sp>
      <p:sp>
        <p:nvSpPr>
          <p:cNvPr id="11" name="CasellaDiTesto 10">
            <a:extLst>
              <a:ext uri="{FF2B5EF4-FFF2-40B4-BE49-F238E27FC236}">
                <a16:creationId xmlns:a16="http://schemas.microsoft.com/office/drawing/2014/main" id="{2C084922-2420-88EE-268D-B0DB275E892A}"/>
              </a:ext>
            </a:extLst>
          </p:cNvPr>
          <p:cNvSpPr txBox="1"/>
          <p:nvPr/>
        </p:nvSpPr>
        <p:spPr>
          <a:xfrm>
            <a:off x="934779" y="1699966"/>
            <a:ext cx="2126562" cy="461665"/>
          </a:xfrm>
          <a:prstGeom prst="rect">
            <a:avLst/>
          </a:prstGeom>
          <a:noFill/>
        </p:spPr>
        <p:txBody>
          <a:bodyPr wrap="square" rtlCol="0">
            <a:spAutoFit/>
          </a:bodyPr>
          <a:lstStyle/>
          <a:p>
            <a:r>
              <a:rPr lang="it-IT" sz="2400" b="1" dirty="0"/>
              <a:t>ANALISI</a:t>
            </a:r>
          </a:p>
        </p:txBody>
      </p:sp>
      <p:sp>
        <p:nvSpPr>
          <p:cNvPr id="12" name="Rettangolo con angoli arrotondati 11">
            <a:extLst>
              <a:ext uri="{FF2B5EF4-FFF2-40B4-BE49-F238E27FC236}">
                <a16:creationId xmlns:a16="http://schemas.microsoft.com/office/drawing/2014/main" id="{7393C798-22C6-5DC2-673B-4107EF39CB9B}"/>
              </a:ext>
            </a:extLst>
          </p:cNvPr>
          <p:cNvSpPr/>
          <p:nvPr/>
        </p:nvSpPr>
        <p:spPr>
          <a:xfrm>
            <a:off x="599307" y="2176333"/>
            <a:ext cx="4398233" cy="3472668"/>
          </a:xfrm>
          <a:prstGeom prst="roundRect">
            <a:avLst/>
          </a:prstGeom>
          <a:noFill/>
          <a:ln w="222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pic>
        <p:nvPicPr>
          <p:cNvPr id="13" name="Immagine 12">
            <a:extLst>
              <a:ext uri="{FF2B5EF4-FFF2-40B4-BE49-F238E27FC236}">
                <a16:creationId xmlns:a16="http://schemas.microsoft.com/office/drawing/2014/main" id="{1AA884EA-BA7C-908B-E04B-899ACE869CAA}"/>
              </a:ext>
            </a:extLst>
          </p:cNvPr>
          <p:cNvPicPr>
            <a:picLocks noChangeAspect="1"/>
          </p:cNvPicPr>
          <p:nvPr/>
        </p:nvPicPr>
        <p:blipFill>
          <a:blip r:embed="rId2"/>
          <a:stretch>
            <a:fillRect/>
          </a:stretch>
        </p:blipFill>
        <p:spPr>
          <a:xfrm>
            <a:off x="5808133" y="1930798"/>
            <a:ext cx="5740400" cy="3873500"/>
          </a:xfrm>
          <a:prstGeom prst="rect">
            <a:avLst/>
          </a:prstGeom>
        </p:spPr>
      </p:pic>
    </p:spTree>
    <p:extLst>
      <p:ext uri="{BB962C8B-B14F-4D97-AF65-F5344CB8AC3E}">
        <p14:creationId xmlns:p14="http://schemas.microsoft.com/office/powerpoint/2010/main" val="3159192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olo 1">
            <a:extLst>
              <a:ext uri="{FF2B5EF4-FFF2-40B4-BE49-F238E27FC236}">
                <a16:creationId xmlns:a16="http://schemas.microsoft.com/office/drawing/2014/main" id="{1CC73081-F986-B09C-9F72-3532A6282365}"/>
              </a:ext>
            </a:extLst>
          </p:cNvPr>
          <p:cNvSpPr>
            <a:spLocks noGrp="1"/>
          </p:cNvSpPr>
          <p:nvPr>
            <p:ph type="title"/>
          </p:nvPr>
        </p:nvSpPr>
        <p:spPr>
          <a:xfrm>
            <a:off x="643467" y="321734"/>
            <a:ext cx="10905066" cy="1135737"/>
          </a:xfrm>
        </p:spPr>
        <p:txBody>
          <a:bodyPr>
            <a:normAutofit/>
          </a:bodyPr>
          <a:lstStyle/>
          <a:p>
            <a:r>
              <a:rPr lang="it-IT" sz="4800" b="1" dirty="0"/>
              <a:t>Verifica Inoculazione</a:t>
            </a:r>
          </a:p>
        </p:txBody>
      </p:sp>
      <p:sp>
        <p:nvSpPr>
          <p:cNvPr id="5" name="CasellaDiTesto 4">
            <a:extLst>
              <a:ext uri="{FF2B5EF4-FFF2-40B4-BE49-F238E27FC236}">
                <a16:creationId xmlns:a16="http://schemas.microsoft.com/office/drawing/2014/main" id="{6F2B4B48-BFC3-10F9-5B95-91F23306F242}"/>
              </a:ext>
            </a:extLst>
          </p:cNvPr>
          <p:cNvSpPr txBox="1"/>
          <p:nvPr/>
        </p:nvSpPr>
        <p:spPr>
          <a:xfrm>
            <a:off x="927406" y="2400554"/>
            <a:ext cx="3742037" cy="2677656"/>
          </a:xfrm>
          <a:prstGeom prst="rect">
            <a:avLst/>
          </a:prstGeom>
          <a:noFill/>
        </p:spPr>
        <p:txBody>
          <a:bodyPr wrap="square" rtlCol="0">
            <a:spAutoFit/>
          </a:bodyPr>
          <a:lstStyle/>
          <a:p>
            <a:pPr marL="285750" indent="-285750">
              <a:buFont typeface="Arial" panose="020B0604020202020204" pitchFamily="34" charset="0"/>
              <a:buChar char="•"/>
            </a:pPr>
            <a:r>
              <a:rPr lang="el-GR" sz="2400" dirty="0">
                <a:effectLst/>
                <a:latin typeface="CMMI12"/>
              </a:rPr>
              <a:t>λ </a:t>
            </a:r>
            <a:r>
              <a:rPr lang="it-IT" sz="2400" dirty="0">
                <a:effectLst/>
                <a:latin typeface="CMMI12"/>
              </a:rPr>
              <a:t>= </a:t>
            </a:r>
            <a:r>
              <a:rPr lang="it-IT" sz="2400" dirty="0">
                <a:effectLst/>
                <a:latin typeface="CMR12"/>
              </a:rPr>
              <a:t>0.356146 job/min</a:t>
            </a:r>
            <a:endParaRPr lang="el-GR" sz="2400" dirty="0">
              <a:effectLst/>
            </a:endParaRPr>
          </a:p>
          <a:p>
            <a:pPr marL="285750" indent="-285750">
              <a:buFont typeface="Arial" panose="020B0604020202020204" pitchFamily="34" charset="0"/>
              <a:buChar char="•"/>
            </a:pPr>
            <a:r>
              <a:rPr lang="it-IT" sz="2400" b="1" dirty="0"/>
              <a:t>E(</a:t>
            </a:r>
            <a:r>
              <a:rPr lang="it-IT" sz="2400" b="1" dirty="0" err="1"/>
              <a:t>s</a:t>
            </a:r>
            <a:r>
              <a:rPr lang="it-IT" sz="2400" b="1" dirty="0"/>
              <a:t>) </a:t>
            </a:r>
            <a:r>
              <a:rPr lang="it-IT" sz="2400" dirty="0"/>
              <a:t>= 2.008032 min</a:t>
            </a:r>
          </a:p>
          <a:p>
            <a:pPr marL="285750" indent="-285750">
              <a:buFont typeface="Arial" panose="020B0604020202020204" pitchFamily="34" charset="0"/>
              <a:buChar char="•"/>
            </a:pPr>
            <a:r>
              <a:rPr lang="el-GR" sz="2400" b="1" dirty="0">
                <a:effectLst/>
                <a:latin typeface="CMMI12"/>
              </a:rPr>
              <a:t>ρ</a:t>
            </a:r>
            <a:r>
              <a:rPr lang="el-GR" sz="2400" dirty="0">
                <a:effectLst/>
                <a:latin typeface="CMMI12"/>
              </a:rPr>
              <a:t> </a:t>
            </a:r>
            <a:r>
              <a:rPr lang="it-IT" sz="2400" dirty="0">
                <a:effectLst/>
                <a:latin typeface="CMMI12"/>
              </a:rPr>
              <a:t>= 0.715153</a:t>
            </a:r>
            <a:endParaRPr lang="el-GR" sz="2400" dirty="0">
              <a:effectLst/>
            </a:endParaRPr>
          </a:p>
          <a:p>
            <a:pPr marL="285750" indent="-285750">
              <a:buFont typeface="Arial" panose="020B0604020202020204" pitchFamily="34" charset="0"/>
              <a:buChar char="•"/>
            </a:pPr>
            <a:r>
              <a:rPr lang="it-IT" sz="2400" b="1" dirty="0"/>
              <a:t>E(T</a:t>
            </a:r>
            <a:r>
              <a:rPr lang="it-IT" sz="2400" b="1" baseline="-25000" dirty="0"/>
              <a:t>Q</a:t>
            </a:r>
            <a:r>
              <a:rPr lang="it-IT" sz="2400" b="1" dirty="0"/>
              <a:t>) </a:t>
            </a:r>
            <a:r>
              <a:rPr lang="it-IT" sz="2400" dirty="0"/>
              <a:t>= 4.204199 min</a:t>
            </a:r>
          </a:p>
          <a:p>
            <a:pPr marL="285750" indent="-285750">
              <a:buFont typeface="Arial" panose="020B0604020202020204" pitchFamily="34" charset="0"/>
              <a:buChar char="•"/>
            </a:pPr>
            <a:r>
              <a:rPr lang="it-IT" sz="2400" b="1" dirty="0"/>
              <a:t>E(T</a:t>
            </a:r>
            <a:r>
              <a:rPr lang="it-IT" sz="2400" b="1" baseline="-25000" dirty="0"/>
              <a:t>S</a:t>
            </a:r>
            <a:r>
              <a:rPr lang="it-IT" sz="2400" b="1" dirty="0"/>
              <a:t>) </a:t>
            </a:r>
            <a:r>
              <a:rPr lang="it-IT" sz="2400" dirty="0"/>
              <a:t>= 8.220263 min</a:t>
            </a:r>
          </a:p>
          <a:p>
            <a:pPr marL="285750" indent="-285750">
              <a:buFont typeface="Arial" panose="020B0604020202020204" pitchFamily="34" charset="0"/>
              <a:buChar char="•"/>
            </a:pPr>
            <a:r>
              <a:rPr lang="it-IT" sz="2400" b="1" dirty="0"/>
              <a:t>E(</a:t>
            </a:r>
            <a:r>
              <a:rPr lang="it-IT" sz="2400" b="1" dirty="0" err="1"/>
              <a:t>N</a:t>
            </a:r>
            <a:r>
              <a:rPr lang="it-IT" sz="2400" b="1" dirty="0"/>
              <a:t>) </a:t>
            </a:r>
            <a:r>
              <a:rPr lang="it-IT" sz="2400" dirty="0"/>
              <a:t>= 2.927613 job </a:t>
            </a:r>
          </a:p>
          <a:p>
            <a:pPr marL="285750" indent="-285750">
              <a:buFont typeface="Arial" panose="020B0604020202020204" pitchFamily="34" charset="0"/>
              <a:buChar char="•"/>
            </a:pPr>
            <a:r>
              <a:rPr lang="it-IT" sz="2400" b="1" dirty="0"/>
              <a:t>E(N</a:t>
            </a:r>
            <a:r>
              <a:rPr lang="it-IT" sz="2400" b="1" baseline="-25000" dirty="0"/>
              <a:t>Q</a:t>
            </a:r>
            <a:r>
              <a:rPr lang="it-IT" sz="2400" b="1" dirty="0"/>
              <a:t>) </a:t>
            </a:r>
            <a:r>
              <a:rPr lang="it-IT" sz="2400" dirty="0"/>
              <a:t>= 1.497308 job</a:t>
            </a:r>
          </a:p>
        </p:txBody>
      </p:sp>
      <p:sp>
        <p:nvSpPr>
          <p:cNvPr id="6" name="CasellaDiTesto 5">
            <a:extLst>
              <a:ext uri="{FF2B5EF4-FFF2-40B4-BE49-F238E27FC236}">
                <a16:creationId xmlns:a16="http://schemas.microsoft.com/office/drawing/2014/main" id="{92DE3F88-5C57-A245-47ED-C8DCBC0283C0}"/>
              </a:ext>
            </a:extLst>
          </p:cNvPr>
          <p:cNvSpPr txBox="1"/>
          <p:nvPr/>
        </p:nvSpPr>
        <p:spPr>
          <a:xfrm>
            <a:off x="934779" y="1699966"/>
            <a:ext cx="2126562" cy="461665"/>
          </a:xfrm>
          <a:prstGeom prst="rect">
            <a:avLst/>
          </a:prstGeom>
          <a:noFill/>
        </p:spPr>
        <p:txBody>
          <a:bodyPr wrap="square" rtlCol="0">
            <a:spAutoFit/>
          </a:bodyPr>
          <a:lstStyle/>
          <a:p>
            <a:r>
              <a:rPr lang="it-IT" sz="2400" b="1" dirty="0"/>
              <a:t>ANALISI</a:t>
            </a:r>
          </a:p>
        </p:txBody>
      </p:sp>
      <p:sp>
        <p:nvSpPr>
          <p:cNvPr id="7" name="Rettangolo con angoli arrotondati 6">
            <a:extLst>
              <a:ext uri="{FF2B5EF4-FFF2-40B4-BE49-F238E27FC236}">
                <a16:creationId xmlns:a16="http://schemas.microsoft.com/office/drawing/2014/main" id="{23DF4A3E-1279-2C0A-745A-FF8741F502D9}"/>
              </a:ext>
            </a:extLst>
          </p:cNvPr>
          <p:cNvSpPr/>
          <p:nvPr/>
        </p:nvSpPr>
        <p:spPr>
          <a:xfrm>
            <a:off x="599307" y="2176333"/>
            <a:ext cx="4398233" cy="3472668"/>
          </a:xfrm>
          <a:prstGeom prst="roundRect">
            <a:avLst/>
          </a:prstGeom>
          <a:noFill/>
          <a:ln w="222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pic>
        <p:nvPicPr>
          <p:cNvPr id="8" name="Immagine 7">
            <a:extLst>
              <a:ext uri="{FF2B5EF4-FFF2-40B4-BE49-F238E27FC236}">
                <a16:creationId xmlns:a16="http://schemas.microsoft.com/office/drawing/2014/main" id="{BAD93D29-1DFA-E5CC-BFA6-FB4B83A5EEA2}"/>
              </a:ext>
            </a:extLst>
          </p:cNvPr>
          <p:cNvPicPr>
            <a:picLocks noChangeAspect="1"/>
          </p:cNvPicPr>
          <p:nvPr/>
        </p:nvPicPr>
        <p:blipFill>
          <a:blip r:embed="rId2"/>
          <a:stretch>
            <a:fillRect/>
          </a:stretch>
        </p:blipFill>
        <p:spPr>
          <a:xfrm>
            <a:off x="5604222" y="1848864"/>
            <a:ext cx="5740400" cy="3873500"/>
          </a:xfrm>
          <a:prstGeom prst="rect">
            <a:avLst/>
          </a:prstGeom>
        </p:spPr>
      </p:pic>
    </p:spTree>
    <p:extLst>
      <p:ext uri="{BB962C8B-B14F-4D97-AF65-F5344CB8AC3E}">
        <p14:creationId xmlns:p14="http://schemas.microsoft.com/office/powerpoint/2010/main" val="548206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itolo 1">
            <a:extLst>
              <a:ext uri="{FF2B5EF4-FFF2-40B4-BE49-F238E27FC236}">
                <a16:creationId xmlns:a16="http://schemas.microsoft.com/office/drawing/2014/main" id="{565E8A8E-12EE-160E-0958-C9A39119E8AB}"/>
              </a:ext>
            </a:extLst>
          </p:cNvPr>
          <p:cNvSpPr>
            <a:spLocks noGrp="1"/>
          </p:cNvSpPr>
          <p:nvPr>
            <p:ph type="title"/>
          </p:nvPr>
        </p:nvSpPr>
        <p:spPr>
          <a:xfrm>
            <a:off x="643467" y="321734"/>
            <a:ext cx="10905066" cy="1135737"/>
          </a:xfrm>
        </p:spPr>
        <p:txBody>
          <a:bodyPr>
            <a:normAutofit/>
          </a:bodyPr>
          <a:lstStyle/>
          <a:p>
            <a:r>
              <a:rPr lang="it-IT" sz="4800" b="1" dirty="0"/>
              <a:t>Verifica Inoculazione Attenuato</a:t>
            </a:r>
          </a:p>
        </p:txBody>
      </p:sp>
      <p:sp>
        <p:nvSpPr>
          <p:cNvPr id="10" name="CasellaDiTesto 9">
            <a:extLst>
              <a:ext uri="{FF2B5EF4-FFF2-40B4-BE49-F238E27FC236}">
                <a16:creationId xmlns:a16="http://schemas.microsoft.com/office/drawing/2014/main" id="{EE3EA71C-033D-E20A-A777-329FF0EEB0EC}"/>
              </a:ext>
            </a:extLst>
          </p:cNvPr>
          <p:cNvSpPr txBox="1"/>
          <p:nvPr/>
        </p:nvSpPr>
        <p:spPr>
          <a:xfrm>
            <a:off x="927406" y="2400554"/>
            <a:ext cx="3742037" cy="2677656"/>
          </a:xfrm>
          <a:prstGeom prst="rect">
            <a:avLst/>
          </a:prstGeom>
          <a:noFill/>
        </p:spPr>
        <p:txBody>
          <a:bodyPr wrap="square" rtlCol="0">
            <a:spAutoFit/>
          </a:bodyPr>
          <a:lstStyle/>
          <a:p>
            <a:pPr marL="285750" indent="-285750">
              <a:buFont typeface="Arial" panose="020B0604020202020204" pitchFamily="34" charset="0"/>
              <a:buChar char="•"/>
            </a:pPr>
            <a:r>
              <a:rPr lang="el-GR" sz="2400" dirty="0">
                <a:effectLst/>
                <a:latin typeface="CMMI12"/>
              </a:rPr>
              <a:t>λ </a:t>
            </a:r>
            <a:r>
              <a:rPr lang="it-IT" sz="2400" dirty="0">
                <a:effectLst/>
                <a:latin typeface="CMMI12"/>
              </a:rPr>
              <a:t>= </a:t>
            </a:r>
            <a:r>
              <a:rPr lang="it-IT" sz="2400" dirty="0">
                <a:effectLst/>
                <a:latin typeface="CMR12"/>
              </a:rPr>
              <a:t>0.099854 job/min</a:t>
            </a:r>
            <a:endParaRPr lang="el-GR" sz="2400" dirty="0">
              <a:effectLst/>
            </a:endParaRPr>
          </a:p>
          <a:p>
            <a:pPr marL="285750" indent="-285750">
              <a:buFont typeface="Arial" panose="020B0604020202020204" pitchFamily="34" charset="0"/>
              <a:buChar char="•"/>
            </a:pPr>
            <a:r>
              <a:rPr lang="it-IT" sz="2400" b="1" dirty="0"/>
              <a:t>E(</a:t>
            </a:r>
            <a:r>
              <a:rPr lang="it-IT" sz="2400" b="1" dirty="0" err="1"/>
              <a:t>s</a:t>
            </a:r>
            <a:r>
              <a:rPr lang="it-IT" sz="2400" b="1" dirty="0"/>
              <a:t>) </a:t>
            </a:r>
            <a:r>
              <a:rPr lang="it-IT" sz="2400" dirty="0"/>
              <a:t>= 1.388889 min</a:t>
            </a:r>
          </a:p>
          <a:p>
            <a:pPr marL="285750" indent="-285750">
              <a:buFont typeface="Arial" panose="020B0604020202020204" pitchFamily="34" charset="0"/>
              <a:buChar char="•"/>
            </a:pPr>
            <a:r>
              <a:rPr lang="el-GR" sz="2400" b="1" dirty="0">
                <a:effectLst/>
                <a:latin typeface="CMMI12"/>
              </a:rPr>
              <a:t>ρ</a:t>
            </a:r>
            <a:r>
              <a:rPr lang="el-GR" sz="2400" dirty="0">
                <a:effectLst/>
                <a:latin typeface="CMMI12"/>
              </a:rPr>
              <a:t> </a:t>
            </a:r>
            <a:r>
              <a:rPr lang="it-IT" sz="2400" dirty="0">
                <a:effectLst/>
                <a:latin typeface="CMMI12"/>
              </a:rPr>
              <a:t>= 0.138686 </a:t>
            </a:r>
          </a:p>
          <a:p>
            <a:pPr marL="285750" indent="-285750">
              <a:buFont typeface="Arial" panose="020B0604020202020204" pitchFamily="34" charset="0"/>
              <a:buChar char="•"/>
            </a:pPr>
            <a:r>
              <a:rPr lang="it-IT" sz="2400" b="1" dirty="0"/>
              <a:t>E(T</a:t>
            </a:r>
            <a:r>
              <a:rPr lang="it-IT" sz="2400" b="1" baseline="-25000" dirty="0"/>
              <a:t>Q</a:t>
            </a:r>
            <a:r>
              <a:rPr lang="it-IT" sz="2400" b="1" dirty="0"/>
              <a:t>) </a:t>
            </a:r>
            <a:r>
              <a:rPr lang="it-IT" sz="2400" dirty="0"/>
              <a:t>= 0.054475 min</a:t>
            </a:r>
          </a:p>
          <a:p>
            <a:pPr marL="285750" indent="-285750">
              <a:buFont typeface="Arial" panose="020B0604020202020204" pitchFamily="34" charset="0"/>
              <a:buChar char="•"/>
            </a:pPr>
            <a:r>
              <a:rPr lang="it-IT" sz="2400" b="1" dirty="0"/>
              <a:t>E(T</a:t>
            </a:r>
            <a:r>
              <a:rPr lang="it-IT" sz="2400" b="1" baseline="-25000" dirty="0"/>
              <a:t>S</a:t>
            </a:r>
            <a:r>
              <a:rPr lang="it-IT" sz="2400" b="1" dirty="0"/>
              <a:t>) </a:t>
            </a:r>
            <a:r>
              <a:rPr lang="it-IT" sz="2400" dirty="0"/>
              <a:t>= 2.832253 min</a:t>
            </a:r>
          </a:p>
          <a:p>
            <a:pPr marL="285750" indent="-285750">
              <a:buFont typeface="Arial" panose="020B0604020202020204" pitchFamily="34" charset="0"/>
              <a:buChar char="•"/>
            </a:pPr>
            <a:r>
              <a:rPr lang="it-IT" sz="2400" b="1" dirty="0"/>
              <a:t>E(</a:t>
            </a:r>
            <a:r>
              <a:rPr lang="it-IT" sz="2400" b="1" dirty="0" err="1"/>
              <a:t>N</a:t>
            </a:r>
            <a:r>
              <a:rPr lang="it-IT" sz="2400" b="1" dirty="0"/>
              <a:t>) </a:t>
            </a:r>
            <a:r>
              <a:rPr lang="it-IT" sz="2400" dirty="0"/>
              <a:t>= 0.282811 job </a:t>
            </a:r>
          </a:p>
          <a:p>
            <a:pPr marL="285750" indent="-285750">
              <a:buFont typeface="Arial" panose="020B0604020202020204" pitchFamily="34" charset="0"/>
              <a:buChar char="•"/>
            </a:pPr>
            <a:r>
              <a:rPr lang="it-IT" sz="2400" b="1" dirty="0"/>
              <a:t>E(N</a:t>
            </a:r>
            <a:r>
              <a:rPr lang="it-IT" sz="2400" b="1" baseline="-25000" dirty="0"/>
              <a:t>Q</a:t>
            </a:r>
            <a:r>
              <a:rPr lang="it-IT" sz="2400" b="1" dirty="0"/>
              <a:t>) </a:t>
            </a:r>
            <a:r>
              <a:rPr lang="it-IT" sz="2400" dirty="0"/>
              <a:t>= 0.00543954 job</a:t>
            </a:r>
          </a:p>
        </p:txBody>
      </p:sp>
      <p:sp>
        <p:nvSpPr>
          <p:cNvPr id="11" name="CasellaDiTesto 10">
            <a:extLst>
              <a:ext uri="{FF2B5EF4-FFF2-40B4-BE49-F238E27FC236}">
                <a16:creationId xmlns:a16="http://schemas.microsoft.com/office/drawing/2014/main" id="{97E52BCF-EDCB-F507-123E-E96C10BF7989}"/>
              </a:ext>
            </a:extLst>
          </p:cNvPr>
          <p:cNvSpPr txBox="1"/>
          <p:nvPr/>
        </p:nvSpPr>
        <p:spPr>
          <a:xfrm>
            <a:off x="934779" y="1699966"/>
            <a:ext cx="2126562" cy="461665"/>
          </a:xfrm>
          <a:prstGeom prst="rect">
            <a:avLst/>
          </a:prstGeom>
          <a:noFill/>
        </p:spPr>
        <p:txBody>
          <a:bodyPr wrap="square" rtlCol="0">
            <a:spAutoFit/>
          </a:bodyPr>
          <a:lstStyle/>
          <a:p>
            <a:r>
              <a:rPr lang="it-IT" sz="2400" b="1" dirty="0"/>
              <a:t>ANALISI</a:t>
            </a:r>
          </a:p>
        </p:txBody>
      </p:sp>
      <p:sp>
        <p:nvSpPr>
          <p:cNvPr id="12" name="Rettangolo con angoli arrotondati 11">
            <a:extLst>
              <a:ext uri="{FF2B5EF4-FFF2-40B4-BE49-F238E27FC236}">
                <a16:creationId xmlns:a16="http://schemas.microsoft.com/office/drawing/2014/main" id="{F5437CAA-A652-F0D9-8648-72680BEC8CCE}"/>
              </a:ext>
            </a:extLst>
          </p:cNvPr>
          <p:cNvSpPr/>
          <p:nvPr/>
        </p:nvSpPr>
        <p:spPr>
          <a:xfrm>
            <a:off x="599307" y="2176333"/>
            <a:ext cx="4398233" cy="3472668"/>
          </a:xfrm>
          <a:prstGeom prst="roundRect">
            <a:avLst/>
          </a:prstGeom>
          <a:noFill/>
          <a:ln w="222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pic>
        <p:nvPicPr>
          <p:cNvPr id="13" name="Immagine 12">
            <a:extLst>
              <a:ext uri="{FF2B5EF4-FFF2-40B4-BE49-F238E27FC236}">
                <a16:creationId xmlns:a16="http://schemas.microsoft.com/office/drawing/2014/main" id="{232CA95E-845E-2714-13A7-D850DC93E849}"/>
              </a:ext>
            </a:extLst>
          </p:cNvPr>
          <p:cNvPicPr>
            <a:picLocks noChangeAspect="1"/>
          </p:cNvPicPr>
          <p:nvPr/>
        </p:nvPicPr>
        <p:blipFill>
          <a:blip r:embed="rId2"/>
          <a:stretch>
            <a:fillRect/>
          </a:stretch>
        </p:blipFill>
        <p:spPr>
          <a:xfrm>
            <a:off x="5724570" y="1848864"/>
            <a:ext cx="5740400" cy="3873500"/>
          </a:xfrm>
          <a:prstGeom prst="rect">
            <a:avLst/>
          </a:prstGeom>
        </p:spPr>
      </p:pic>
    </p:spTree>
    <p:extLst>
      <p:ext uri="{BB962C8B-B14F-4D97-AF65-F5344CB8AC3E}">
        <p14:creationId xmlns:p14="http://schemas.microsoft.com/office/powerpoint/2010/main" val="1333220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olo 1">
            <a:extLst>
              <a:ext uri="{FF2B5EF4-FFF2-40B4-BE49-F238E27FC236}">
                <a16:creationId xmlns:a16="http://schemas.microsoft.com/office/drawing/2014/main" id="{C264ED3C-486A-C9DE-4111-BCD6FB2DA9F1}"/>
              </a:ext>
            </a:extLst>
          </p:cNvPr>
          <p:cNvSpPr>
            <a:spLocks noGrp="1"/>
          </p:cNvSpPr>
          <p:nvPr>
            <p:ph type="title"/>
          </p:nvPr>
        </p:nvSpPr>
        <p:spPr>
          <a:xfrm>
            <a:off x="0" y="133922"/>
            <a:ext cx="12311270" cy="1135737"/>
          </a:xfrm>
        </p:spPr>
        <p:txBody>
          <a:bodyPr>
            <a:noAutofit/>
          </a:bodyPr>
          <a:lstStyle/>
          <a:p>
            <a:r>
              <a:rPr lang="it-IT" sz="4800" b="1" dirty="0"/>
              <a:t>Controlli di consistenza delle statistiche di output</a:t>
            </a:r>
          </a:p>
        </p:txBody>
      </p:sp>
      <p:sp>
        <p:nvSpPr>
          <p:cNvPr id="5" name="Segnaposto contenuto 2">
            <a:extLst>
              <a:ext uri="{FF2B5EF4-FFF2-40B4-BE49-F238E27FC236}">
                <a16:creationId xmlns:a16="http://schemas.microsoft.com/office/drawing/2014/main" id="{12D17D84-133B-5729-EB4C-98F7814735EC}"/>
              </a:ext>
            </a:extLst>
          </p:cNvPr>
          <p:cNvSpPr>
            <a:spLocks noGrp="1"/>
          </p:cNvSpPr>
          <p:nvPr>
            <p:ph idx="1"/>
          </p:nvPr>
        </p:nvSpPr>
        <p:spPr>
          <a:xfrm>
            <a:off x="643468" y="1782981"/>
            <a:ext cx="11098811" cy="4393982"/>
          </a:xfrm>
        </p:spPr>
        <p:txBody>
          <a:bodyPr>
            <a:normAutofit/>
          </a:bodyPr>
          <a:lstStyle/>
          <a:p>
            <a:r>
              <a:rPr lang="it-IT" sz="2400" dirty="0"/>
              <a:t>Un’altra verifica affrontata riguarda la consistenza delle statistiche di output in particolare si è voluto verificare il rispetto di due specifiche uguaglianze entrambe verificate per i dati precedentemente mostrati</a:t>
            </a:r>
          </a:p>
        </p:txBody>
      </p:sp>
      <p:pic>
        <p:nvPicPr>
          <p:cNvPr id="6" name="Immagine 5" descr="Immagine che contiene testo&#10;&#10;Descrizione generata automaticamente">
            <a:extLst>
              <a:ext uri="{FF2B5EF4-FFF2-40B4-BE49-F238E27FC236}">
                <a16:creationId xmlns:a16="http://schemas.microsoft.com/office/drawing/2014/main" id="{2875487B-5310-05FC-7C6A-6312D0C84D34}"/>
              </a:ext>
            </a:extLst>
          </p:cNvPr>
          <p:cNvPicPr>
            <a:picLocks noChangeAspect="1"/>
          </p:cNvPicPr>
          <p:nvPr/>
        </p:nvPicPr>
        <p:blipFill rotWithShape="1">
          <a:blip r:embed="rId2"/>
          <a:srcRect l="-678" t="30949" r="678" b="19362"/>
          <a:stretch/>
        </p:blipFill>
        <p:spPr>
          <a:xfrm>
            <a:off x="3911389" y="4750345"/>
            <a:ext cx="3633271" cy="984729"/>
          </a:xfrm>
          <a:prstGeom prst="rect">
            <a:avLst/>
          </a:prstGeom>
        </p:spPr>
      </p:pic>
      <p:sp>
        <p:nvSpPr>
          <p:cNvPr id="7" name="Rettangolo con angoli arrotondati 6">
            <a:extLst>
              <a:ext uri="{FF2B5EF4-FFF2-40B4-BE49-F238E27FC236}">
                <a16:creationId xmlns:a16="http://schemas.microsoft.com/office/drawing/2014/main" id="{EE0422F5-6CD2-83BB-7B58-31DAD10D1FC5}"/>
              </a:ext>
            </a:extLst>
          </p:cNvPr>
          <p:cNvSpPr/>
          <p:nvPr/>
        </p:nvSpPr>
        <p:spPr>
          <a:xfrm>
            <a:off x="4094063" y="2994991"/>
            <a:ext cx="3353659" cy="318197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pic>
        <p:nvPicPr>
          <p:cNvPr id="8" name="Immagine 7">
            <a:extLst>
              <a:ext uri="{FF2B5EF4-FFF2-40B4-BE49-F238E27FC236}">
                <a16:creationId xmlns:a16="http://schemas.microsoft.com/office/drawing/2014/main" id="{D3B31E04-08C2-09BD-3742-934EDC1719EF}"/>
              </a:ext>
            </a:extLst>
          </p:cNvPr>
          <p:cNvPicPr>
            <a:picLocks noChangeAspect="1"/>
          </p:cNvPicPr>
          <p:nvPr/>
        </p:nvPicPr>
        <p:blipFill rotWithShape="1">
          <a:blip r:embed="rId3"/>
          <a:srcRect l="6679" t="19466" r="14426" b="31808"/>
          <a:stretch/>
        </p:blipFill>
        <p:spPr>
          <a:xfrm>
            <a:off x="4611757" y="3429000"/>
            <a:ext cx="2385392" cy="1042590"/>
          </a:xfrm>
          <a:prstGeom prst="rect">
            <a:avLst/>
          </a:prstGeom>
        </p:spPr>
      </p:pic>
    </p:spTree>
    <p:extLst>
      <p:ext uri="{BB962C8B-B14F-4D97-AF65-F5344CB8AC3E}">
        <p14:creationId xmlns:p14="http://schemas.microsoft.com/office/powerpoint/2010/main" val="2206384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itolo 1">
            <a:extLst>
              <a:ext uri="{FF2B5EF4-FFF2-40B4-BE49-F238E27FC236}">
                <a16:creationId xmlns:a16="http://schemas.microsoft.com/office/drawing/2014/main" id="{6BD38BFE-AF60-9C52-AB7A-DB78BBFFB523}"/>
              </a:ext>
            </a:extLst>
          </p:cNvPr>
          <p:cNvSpPr>
            <a:spLocks noGrp="1"/>
          </p:cNvSpPr>
          <p:nvPr>
            <p:ph type="title"/>
          </p:nvPr>
        </p:nvSpPr>
        <p:spPr>
          <a:xfrm>
            <a:off x="351845" y="322332"/>
            <a:ext cx="10515600" cy="1325563"/>
          </a:xfrm>
        </p:spPr>
        <p:txBody>
          <a:bodyPr>
            <a:normAutofit/>
          </a:bodyPr>
          <a:lstStyle/>
          <a:p>
            <a:r>
              <a:rPr lang="it-IT" sz="4800" b="1" dirty="0"/>
              <a:t>Prova Stazionarietà </a:t>
            </a:r>
          </a:p>
        </p:txBody>
      </p:sp>
      <p:graphicFrame>
        <p:nvGraphicFramePr>
          <p:cNvPr id="12" name="Tabella 11">
            <a:extLst>
              <a:ext uri="{FF2B5EF4-FFF2-40B4-BE49-F238E27FC236}">
                <a16:creationId xmlns:a16="http://schemas.microsoft.com/office/drawing/2014/main" id="{C64452E6-7768-1E8A-2B2C-1EE1906264D2}"/>
              </a:ext>
            </a:extLst>
          </p:cNvPr>
          <p:cNvGraphicFramePr>
            <a:graphicFrameLocks noGrp="1"/>
          </p:cNvGraphicFramePr>
          <p:nvPr>
            <p:extLst>
              <p:ext uri="{D42A27DB-BD31-4B8C-83A1-F6EECF244321}">
                <p14:modId xmlns:p14="http://schemas.microsoft.com/office/powerpoint/2010/main" val="3841060667"/>
              </p:ext>
            </p:extLst>
          </p:nvPr>
        </p:nvGraphicFramePr>
        <p:xfrm>
          <a:off x="3648765" y="2283423"/>
          <a:ext cx="8128000" cy="1877097"/>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318346627"/>
                    </a:ext>
                  </a:extLst>
                </a:gridCol>
                <a:gridCol w="4064000">
                  <a:extLst>
                    <a:ext uri="{9D8B030D-6E8A-4147-A177-3AD203B41FA5}">
                      <a16:colId xmlns:a16="http://schemas.microsoft.com/office/drawing/2014/main" val="1425048756"/>
                    </a:ext>
                  </a:extLst>
                </a:gridCol>
              </a:tblGrid>
              <a:tr h="370840">
                <a:tc>
                  <a:txBody>
                    <a:bodyPr/>
                    <a:lstStyle/>
                    <a:p>
                      <a:r>
                        <a:rPr lang="it-IT" dirty="0"/>
                        <a:t>Centro</a:t>
                      </a:r>
                    </a:p>
                  </a:txBody>
                  <a:tcPr/>
                </a:tc>
                <a:tc>
                  <a:txBody>
                    <a:bodyPr/>
                    <a:lstStyle/>
                    <a:p>
                      <a:r>
                        <a:rPr lang="it-IT" dirty="0"/>
                        <a:t>Numero minimo di serventi</a:t>
                      </a:r>
                    </a:p>
                  </a:txBody>
                  <a:tcPr/>
                </a:tc>
                <a:extLst>
                  <a:ext uri="{0D108BD9-81ED-4DB2-BD59-A6C34878D82A}">
                    <a16:rowId xmlns:a16="http://schemas.microsoft.com/office/drawing/2014/main" val="3052196268"/>
                  </a:ext>
                </a:extLst>
              </a:tr>
              <a:tr h="393737">
                <a:tc>
                  <a:txBody>
                    <a:bodyPr/>
                    <a:lstStyle/>
                    <a:p>
                      <a:r>
                        <a:rPr lang="it-IT" dirty="0"/>
                        <a:t>Accettazione</a:t>
                      </a:r>
                    </a:p>
                  </a:txBody>
                  <a:tcPr/>
                </a:tc>
                <a:tc>
                  <a:txBody>
                    <a:bodyPr/>
                    <a:lstStyle/>
                    <a:p>
                      <a:r>
                        <a:rPr lang="it-IT" dirty="0"/>
                        <a:t>m = 1</a:t>
                      </a:r>
                    </a:p>
                  </a:txBody>
                  <a:tcPr/>
                </a:tc>
                <a:extLst>
                  <a:ext uri="{0D108BD9-81ED-4DB2-BD59-A6C34878D82A}">
                    <a16:rowId xmlns:a16="http://schemas.microsoft.com/office/drawing/2014/main" val="538584341"/>
                  </a:ext>
                </a:extLst>
              </a:tr>
              <a:tr h="370840">
                <a:tc>
                  <a:txBody>
                    <a:bodyPr/>
                    <a:lstStyle/>
                    <a:p>
                      <a:r>
                        <a:rPr lang="it-IT" dirty="0"/>
                        <a:t>Anamnesi</a:t>
                      </a:r>
                    </a:p>
                  </a:txBody>
                  <a:tcPr/>
                </a:tc>
                <a:tc>
                  <a:txBody>
                    <a:bodyPr/>
                    <a:lstStyle/>
                    <a:p>
                      <a:r>
                        <a:rPr lang="it-IT" dirty="0"/>
                        <a:t>m = 2</a:t>
                      </a:r>
                    </a:p>
                  </a:txBody>
                  <a:tcPr/>
                </a:tc>
                <a:extLst>
                  <a:ext uri="{0D108BD9-81ED-4DB2-BD59-A6C34878D82A}">
                    <a16:rowId xmlns:a16="http://schemas.microsoft.com/office/drawing/2014/main" val="153925305"/>
                  </a:ext>
                </a:extLst>
              </a:tr>
              <a:tr h="370840">
                <a:tc>
                  <a:txBody>
                    <a:bodyPr/>
                    <a:lstStyle/>
                    <a:p>
                      <a:r>
                        <a:rPr lang="it-IT" dirty="0"/>
                        <a:t>Inoculazione</a:t>
                      </a:r>
                    </a:p>
                  </a:txBody>
                  <a:tcPr/>
                </a:tc>
                <a:tc>
                  <a:txBody>
                    <a:bodyPr/>
                    <a:lstStyle/>
                    <a:p>
                      <a:r>
                        <a:rPr lang="it-IT" dirty="0"/>
                        <a:t>m = 2</a:t>
                      </a:r>
                    </a:p>
                  </a:txBody>
                  <a:tcPr/>
                </a:tc>
                <a:extLst>
                  <a:ext uri="{0D108BD9-81ED-4DB2-BD59-A6C34878D82A}">
                    <a16:rowId xmlns:a16="http://schemas.microsoft.com/office/drawing/2014/main" val="3422049542"/>
                  </a:ext>
                </a:extLst>
              </a:tr>
              <a:tr h="370840">
                <a:tc>
                  <a:txBody>
                    <a:bodyPr/>
                    <a:lstStyle/>
                    <a:p>
                      <a:r>
                        <a:rPr lang="it-IT" dirty="0"/>
                        <a:t>Inoculazione Attenuato</a:t>
                      </a:r>
                    </a:p>
                  </a:txBody>
                  <a:tcPr/>
                </a:tc>
                <a:tc>
                  <a:txBody>
                    <a:bodyPr/>
                    <a:lstStyle/>
                    <a:p>
                      <a:r>
                        <a:rPr lang="it-IT" dirty="0"/>
                        <a:t>m = 1</a:t>
                      </a:r>
                    </a:p>
                  </a:txBody>
                  <a:tcPr/>
                </a:tc>
                <a:extLst>
                  <a:ext uri="{0D108BD9-81ED-4DB2-BD59-A6C34878D82A}">
                    <a16:rowId xmlns:a16="http://schemas.microsoft.com/office/drawing/2014/main" val="1220771288"/>
                  </a:ext>
                </a:extLst>
              </a:tr>
            </a:tbl>
          </a:graphicData>
        </a:graphic>
      </p:graphicFrame>
      <p:cxnSp>
        <p:nvCxnSpPr>
          <p:cNvPr id="13" name="Connettore 2 12">
            <a:extLst>
              <a:ext uri="{FF2B5EF4-FFF2-40B4-BE49-F238E27FC236}">
                <a16:creationId xmlns:a16="http://schemas.microsoft.com/office/drawing/2014/main" id="{C08E4F30-DF09-0B3E-4E65-EA50B2419DC7}"/>
              </a:ext>
            </a:extLst>
          </p:cNvPr>
          <p:cNvCxnSpPr/>
          <p:nvPr/>
        </p:nvCxnSpPr>
        <p:spPr>
          <a:xfrm>
            <a:off x="8428383" y="3897796"/>
            <a:ext cx="1325217" cy="1257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90C49857-0C5E-07F3-1DE8-E1505D296626}"/>
              </a:ext>
            </a:extLst>
          </p:cNvPr>
          <p:cNvSpPr txBox="1"/>
          <p:nvPr/>
        </p:nvSpPr>
        <p:spPr>
          <a:xfrm>
            <a:off x="10025997" y="4798776"/>
            <a:ext cx="2036417" cy="1477328"/>
          </a:xfrm>
          <a:prstGeom prst="rect">
            <a:avLst/>
          </a:prstGeom>
          <a:noFill/>
        </p:spPr>
        <p:txBody>
          <a:bodyPr wrap="square" rtlCol="0">
            <a:spAutoFit/>
          </a:bodyPr>
          <a:lstStyle/>
          <a:p>
            <a:r>
              <a:rPr lang="it-IT" dirty="0"/>
              <a:t>Modellato per rispettare la realtà</a:t>
            </a:r>
          </a:p>
          <a:p>
            <a:r>
              <a:rPr lang="it-IT" dirty="0"/>
              <a:t>con 2 serventi per verifica e validazione</a:t>
            </a:r>
          </a:p>
        </p:txBody>
      </p:sp>
      <p:sp>
        <p:nvSpPr>
          <p:cNvPr id="19" name="Rettangolo con angoli arrotondati 18">
            <a:extLst>
              <a:ext uri="{FF2B5EF4-FFF2-40B4-BE49-F238E27FC236}">
                <a16:creationId xmlns:a16="http://schemas.microsoft.com/office/drawing/2014/main" id="{3CCC9C89-348F-783F-3543-AAE3034C96D6}"/>
              </a:ext>
            </a:extLst>
          </p:cNvPr>
          <p:cNvSpPr/>
          <p:nvPr/>
        </p:nvSpPr>
        <p:spPr>
          <a:xfrm>
            <a:off x="9839065" y="4655800"/>
            <a:ext cx="2199781" cy="167359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24" name="CasellaDiTesto 23">
            <a:extLst>
              <a:ext uri="{FF2B5EF4-FFF2-40B4-BE49-F238E27FC236}">
                <a16:creationId xmlns:a16="http://schemas.microsoft.com/office/drawing/2014/main" id="{47FDBC2B-24BD-C942-91F1-D66BA60CE686}"/>
              </a:ext>
            </a:extLst>
          </p:cNvPr>
          <p:cNvSpPr txBox="1"/>
          <p:nvPr/>
        </p:nvSpPr>
        <p:spPr>
          <a:xfrm>
            <a:off x="1341409" y="5335753"/>
            <a:ext cx="6944139" cy="584775"/>
          </a:xfrm>
          <a:prstGeom prst="rect">
            <a:avLst/>
          </a:prstGeom>
          <a:noFill/>
        </p:spPr>
        <p:txBody>
          <a:bodyPr wrap="square" rtlCol="0">
            <a:spAutoFit/>
          </a:bodyPr>
          <a:lstStyle/>
          <a:p>
            <a:r>
              <a:rPr lang="it-IT" sz="3200" dirty="0"/>
              <a:t>Configurazione minima : {1,2,2,1}</a:t>
            </a:r>
          </a:p>
        </p:txBody>
      </p:sp>
      <p:sp>
        <p:nvSpPr>
          <p:cNvPr id="25" name="CasellaDiTesto 24">
            <a:extLst>
              <a:ext uri="{FF2B5EF4-FFF2-40B4-BE49-F238E27FC236}">
                <a16:creationId xmlns:a16="http://schemas.microsoft.com/office/drawing/2014/main" id="{CFE45785-8C10-F5D0-3D5A-DCD3F008DFE5}"/>
              </a:ext>
            </a:extLst>
          </p:cNvPr>
          <p:cNvSpPr txBox="1"/>
          <p:nvPr/>
        </p:nvSpPr>
        <p:spPr>
          <a:xfrm>
            <a:off x="1341408" y="5856869"/>
            <a:ext cx="6944139" cy="584775"/>
          </a:xfrm>
          <a:prstGeom prst="rect">
            <a:avLst/>
          </a:prstGeom>
          <a:noFill/>
        </p:spPr>
        <p:txBody>
          <a:bodyPr wrap="square" rtlCol="0">
            <a:spAutoFit/>
          </a:bodyPr>
          <a:lstStyle/>
          <a:p>
            <a:r>
              <a:rPr lang="it-IT" sz="3200" dirty="0"/>
              <a:t>Configurazione reale : {1,2,2,2}</a:t>
            </a:r>
          </a:p>
        </p:txBody>
      </p:sp>
      <mc:AlternateContent xmlns:mc="http://schemas.openxmlformats.org/markup-compatibility/2006">
        <mc:Choice xmlns:a14="http://schemas.microsoft.com/office/drawing/2010/main" Requires="a14">
          <p:sp>
            <p:nvSpPr>
              <p:cNvPr id="26" name="CasellaDiTesto 25">
                <a:extLst>
                  <a:ext uri="{FF2B5EF4-FFF2-40B4-BE49-F238E27FC236}">
                    <a16:creationId xmlns:a16="http://schemas.microsoft.com/office/drawing/2014/main" id="{A8042235-D141-0229-9FB7-FBFCFCAC5C1B}"/>
                  </a:ext>
                </a:extLst>
              </p:cNvPr>
              <p:cNvSpPr txBox="1"/>
              <p:nvPr/>
            </p:nvSpPr>
            <p:spPr>
              <a:xfrm>
                <a:off x="446890" y="3081519"/>
                <a:ext cx="2754986" cy="87697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it-IT" sz="2800" b="0" i="1" smtClean="0">
                          <a:latin typeface="Cambria Math" panose="02040503050406030204" pitchFamily="18" charset="0"/>
                        </a:rPr>
                        <m:t>𝐸</m:t>
                      </m:r>
                      <m:d>
                        <m:dPr>
                          <m:ctrlPr>
                            <a:rPr lang="it-IT" sz="2800" b="0" i="1" smtClean="0">
                              <a:latin typeface="Cambria Math" panose="02040503050406030204" pitchFamily="18" charset="0"/>
                            </a:rPr>
                          </m:ctrlPr>
                        </m:dPr>
                        <m:e>
                          <m:r>
                            <a:rPr lang="it-IT" sz="2800" b="0" i="1" smtClean="0">
                              <a:latin typeface="Cambria Math" panose="02040503050406030204" pitchFamily="18" charset="0"/>
                            </a:rPr>
                            <m:t>𝑠</m:t>
                          </m:r>
                        </m:e>
                      </m:d>
                      <m:r>
                        <a:rPr lang="it-IT" sz="2800" b="0" i="1" smtClean="0">
                          <a:latin typeface="Cambria Math" panose="02040503050406030204" pitchFamily="18" charset="0"/>
                        </a:rPr>
                        <m:t>= </m:t>
                      </m:r>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1</m:t>
                          </m:r>
                        </m:num>
                        <m:den>
                          <m:r>
                            <a:rPr lang="it-IT" sz="2800" b="0" i="1" smtClean="0">
                              <a:latin typeface="Cambria Math" panose="02040503050406030204" pitchFamily="18" charset="0"/>
                            </a:rPr>
                            <m:t>𝑚</m:t>
                          </m:r>
                          <m:r>
                            <a:rPr lang="it-IT" sz="2800" b="0" i="1" smtClean="0">
                              <a:latin typeface="Cambria Math" panose="02040503050406030204" pitchFamily="18" charset="0"/>
                            </a:rPr>
                            <m:t> ∗ </m:t>
                          </m:r>
                          <m:r>
                            <a:rPr lang="it-IT" sz="2800" b="0" i="1" smtClean="0">
                              <a:latin typeface="Cambria Math" panose="02040503050406030204" pitchFamily="18" charset="0"/>
                              <a:ea typeface="Cambria Math" panose="02040503050406030204" pitchFamily="18" charset="0"/>
                            </a:rPr>
                            <m:t>𝜇</m:t>
                          </m:r>
                        </m:den>
                      </m:f>
                    </m:oMath>
                  </m:oMathPara>
                </a14:m>
                <a:endParaRPr lang="it-IT" sz="2800" dirty="0"/>
              </a:p>
            </p:txBody>
          </p:sp>
        </mc:Choice>
        <mc:Fallback>
          <p:sp>
            <p:nvSpPr>
              <p:cNvPr id="26" name="CasellaDiTesto 25">
                <a:extLst>
                  <a:ext uri="{FF2B5EF4-FFF2-40B4-BE49-F238E27FC236}">
                    <a16:creationId xmlns:a16="http://schemas.microsoft.com/office/drawing/2014/main" id="{A8042235-D141-0229-9FB7-FBFCFCAC5C1B}"/>
                  </a:ext>
                </a:extLst>
              </p:cNvPr>
              <p:cNvSpPr txBox="1">
                <a:spLocks noRot="1" noChangeAspect="1" noMove="1" noResize="1" noEditPoints="1" noAdjustHandles="1" noChangeArrowheads="1" noChangeShapeType="1" noTextEdit="1"/>
              </p:cNvSpPr>
              <p:nvPr/>
            </p:nvSpPr>
            <p:spPr>
              <a:xfrm>
                <a:off x="446890" y="3081519"/>
                <a:ext cx="2754986" cy="876971"/>
              </a:xfrm>
              <a:prstGeom prst="rect">
                <a:avLst/>
              </a:prstGeom>
              <a:blipFill>
                <a:blip r:embed="rId2"/>
                <a:stretch>
                  <a:fillRect t="-1429" b="-20000"/>
                </a:stretch>
              </a:blipFill>
            </p:spPr>
            <p:txBody>
              <a:bodyPr/>
              <a:lstStyle/>
              <a:p>
                <a:r>
                  <a:rPr lang="it-IT">
                    <a:noFill/>
                  </a:rPr>
                  <a:t> </a:t>
                </a:r>
              </a:p>
            </p:txBody>
          </p:sp>
        </mc:Fallback>
      </mc:AlternateContent>
      <p:pic>
        <p:nvPicPr>
          <p:cNvPr id="27" name="Segnaposto contenuto 3">
            <a:extLst>
              <a:ext uri="{FF2B5EF4-FFF2-40B4-BE49-F238E27FC236}">
                <a16:creationId xmlns:a16="http://schemas.microsoft.com/office/drawing/2014/main" id="{832B2B66-A4FC-1911-D70C-162D8021D49C}"/>
              </a:ext>
            </a:extLst>
          </p:cNvPr>
          <p:cNvPicPr>
            <a:picLocks noGrp="1" noChangeAspect="1"/>
          </p:cNvPicPr>
          <p:nvPr>
            <p:ph idx="1"/>
          </p:nvPr>
        </p:nvPicPr>
        <p:blipFill>
          <a:blip r:embed="rId3"/>
          <a:stretch>
            <a:fillRect/>
          </a:stretch>
        </p:blipFill>
        <p:spPr>
          <a:xfrm>
            <a:off x="153004" y="1935308"/>
            <a:ext cx="3269560" cy="1138138"/>
          </a:xfrm>
          <a:prstGeom prst="rect">
            <a:avLst/>
          </a:prstGeom>
        </p:spPr>
      </p:pic>
      <p:sp>
        <p:nvSpPr>
          <p:cNvPr id="28" name="CasellaDiTesto 27">
            <a:extLst>
              <a:ext uri="{FF2B5EF4-FFF2-40B4-BE49-F238E27FC236}">
                <a16:creationId xmlns:a16="http://schemas.microsoft.com/office/drawing/2014/main" id="{807C172D-DF20-3098-2E83-B55BB2D2B9FB}"/>
              </a:ext>
            </a:extLst>
          </p:cNvPr>
          <p:cNvSpPr txBox="1"/>
          <p:nvPr/>
        </p:nvSpPr>
        <p:spPr>
          <a:xfrm>
            <a:off x="2775417" y="2184171"/>
            <a:ext cx="800151" cy="523220"/>
          </a:xfrm>
          <a:prstGeom prst="rect">
            <a:avLst/>
          </a:prstGeom>
          <a:noFill/>
        </p:spPr>
        <p:txBody>
          <a:bodyPr wrap="square" rtlCol="0">
            <a:spAutoFit/>
          </a:bodyPr>
          <a:lstStyle/>
          <a:p>
            <a:r>
              <a:rPr lang="it-IT" sz="2800" dirty="0"/>
              <a:t>&lt; 1</a:t>
            </a:r>
          </a:p>
        </p:txBody>
      </p:sp>
    </p:spTree>
    <p:extLst>
      <p:ext uri="{BB962C8B-B14F-4D97-AF65-F5344CB8AC3E}">
        <p14:creationId xmlns:p14="http://schemas.microsoft.com/office/powerpoint/2010/main" val="1738273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97180D-CF17-B58F-D7F6-D4A93C1CBEF5}"/>
              </a:ext>
            </a:extLst>
          </p:cNvPr>
          <p:cNvSpPr>
            <a:spLocks noGrp="1"/>
          </p:cNvSpPr>
          <p:nvPr>
            <p:ph type="title"/>
          </p:nvPr>
        </p:nvSpPr>
        <p:spPr>
          <a:xfrm>
            <a:off x="643468" y="323622"/>
            <a:ext cx="11548532" cy="1135737"/>
          </a:xfrm>
        </p:spPr>
        <p:txBody>
          <a:bodyPr>
            <a:normAutofit fontScale="90000"/>
          </a:bodyPr>
          <a:lstStyle/>
          <a:p>
            <a:r>
              <a:rPr lang="it-IT" sz="4800" b="1" dirty="0"/>
              <a:t>Verifica sul tempo medio di Risposta del sistema</a:t>
            </a:r>
          </a:p>
        </p:txBody>
      </p:sp>
      <p:sp>
        <p:nvSpPr>
          <p:cNvPr id="3" name="Segnaposto contenuto 2">
            <a:extLst>
              <a:ext uri="{FF2B5EF4-FFF2-40B4-BE49-F238E27FC236}">
                <a16:creationId xmlns:a16="http://schemas.microsoft.com/office/drawing/2014/main" id="{EF5BFB4D-8700-E9B9-6F0C-1C4AC3EC15B2}"/>
              </a:ext>
            </a:extLst>
          </p:cNvPr>
          <p:cNvSpPr>
            <a:spLocks noGrp="1"/>
          </p:cNvSpPr>
          <p:nvPr>
            <p:ph idx="1"/>
          </p:nvPr>
        </p:nvSpPr>
        <p:spPr>
          <a:xfrm>
            <a:off x="643468" y="1782981"/>
            <a:ext cx="11098811" cy="4393982"/>
          </a:xfrm>
        </p:spPr>
        <p:txBody>
          <a:bodyPr>
            <a:normAutofit/>
          </a:bodyPr>
          <a:lstStyle/>
          <a:p>
            <a:r>
              <a:rPr lang="it-IT" sz="2400" dirty="0"/>
              <a:t>Un’ulteriore verifica riguarda il confronto dei risultati ottenuti nell’analisi teorica e i risultati ottenuti lanciando la simulazione ad orizzonte infinito per il tempo medio di risposta globale.</a:t>
            </a:r>
          </a:p>
        </p:txBody>
      </p:sp>
      <p:sp>
        <p:nvSpPr>
          <p:cNvPr id="6" name="Rettangolo con angoli arrotondati 5">
            <a:extLst>
              <a:ext uri="{FF2B5EF4-FFF2-40B4-BE49-F238E27FC236}">
                <a16:creationId xmlns:a16="http://schemas.microsoft.com/office/drawing/2014/main" id="{F41B6394-86FE-DC6D-F6DD-3D181606508D}"/>
              </a:ext>
            </a:extLst>
          </p:cNvPr>
          <p:cNvSpPr/>
          <p:nvPr/>
        </p:nvSpPr>
        <p:spPr>
          <a:xfrm>
            <a:off x="1184405" y="3739976"/>
            <a:ext cx="4050418" cy="268209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pic>
        <p:nvPicPr>
          <p:cNvPr id="7" name="Immagine 6">
            <a:extLst>
              <a:ext uri="{FF2B5EF4-FFF2-40B4-BE49-F238E27FC236}">
                <a16:creationId xmlns:a16="http://schemas.microsoft.com/office/drawing/2014/main" id="{23783A46-8736-2ECA-A0C4-88CFB1E33A6F}"/>
              </a:ext>
            </a:extLst>
          </p:cNvPr>
          <p:cNvPicPr>
            <a:picLocks noChangeAspect="1"/>
          </p:cNvPicPr>
          <p:nvPr/>
        </p:nvPicPr>
        <p:blipFill>
          <a:blip r:embed="rId2"/>
          <a:stretch>
            <a:fillRect/>
          </a:stretch>
        </p:blipFill>
        <p:spPr>
          <a:xfrm>
            <a:off x="1369701" y="3979972"/>
            <a:ext cx="3679826" cy="2372972"/>
          </a:xfrm>
          <a:prstGeom prst="rect">
            <a:avLst/>
          </a:prstGeom>
        </p:spPr>
      </p:pic>
      <p:sp>
        <p:nvSpPr>
          <p:cNvPr id="8" name="CasellaDiTesto 7">
            <a:extLst>
              <a:ext uri="{FF2B5EF4-FFF2-40B4-BE49-F238E27FC236}">
                <a16:creationId xmlns:a16="http://schemas.microsoft.com/office/drawing/2014/main" id="{7D58D3B3-2512-FA99-FD10-2B6106680A42}"/>
              </a:ext>
            </a:extLst>
          </p:cNvPr>
          <p:cNvSpPr txBox="1"/>
          <p:nvPr/>
        </p:nvSpPr>
        <p:spPr>
          <a:xfrm>
            <a:off x="2558118" y="3028098"/>
            <a:ext cx="2491409" cy="461665"/>
          </a:xfrm>
          <a:prstGeom prst="rect">
            <a:avLst/>
          </a:prstGeom>
          <a:noFill/>
        </p:spPr>
        <p:txBody>
          <a:bodyPr wrap="square" rtlCol="0">
            <a:spAutoFit/>
          </a:bodyPr>
          <a:lstStyle/>
          <a:p>
            <a:r>
              <a:rPr lang="it-IT" sz="2400" b="1" dirty="0"/>
              <a:t>ANALISI</a:t>
            </a:r>
          </a:p>
        </p:txBody>
      </p:sp>
      <p:pic>
        <p:nvPicPr>
          <p:cNvPr id="9" name="Immagine 8">
            <a:extLst>
              <a:ext uri="{FF2B5EF4-FFF2-40B4-BE49-F238E27FC236}">
                <a16:creationId xmlns:a16="http://schemas.microsoft.com/office/drawing/2014/main" id="{8F34E285-309E-0376-BFD2-BFD2E9F7AAD3}"/>
              </a:ext>
            </a:extLst>
          </p:cNvPr>
          <p:cNvPicPr>
            <a:picLocks noChangeAspect="1"/>
          </p:cNvPicPr>
          <p:nvPr/>
        </p:nvPicPr>
        <p:blipFill rotWithShape="1">
          <a:blip r:embed="rId3"/>
          <a:srcRect l="9149" t="12957" r="9909" b="19005"/>
          <a:stretch/>
        </p:blipFill>
        <p:spPr>
          <a:xfrm>
            <a:off x="6773224" y="4149565"/>
            <a:ext cx="3683140" cy="1851587"/>
          </a:xfrm>
          <a:prstGeom prst="rect">
            <a:avLst/>
          </a:prstGeom>
        </p:spPr>
      </p:pic>
      <p:sp>
        <p:nvSpPr>
          <p:cNvPr id="11" name="Rettangolo con angoli arrotondati 10">
            <a:extLst>
              <a:ext uri="{FF2B5EF4-FFF2-40B4-BE49-F238E27FC236}">
                <a16:creationId xmlns:a16="http://schemas.microsoft.com/office/drawing/2014/main" id="{44D877DA-E30F-87E1-482E-29C903FA1EAB}"/>
              </a:ext>
            </a:extLst>
          </p:cNvPr>
          <p:cNvSpPr/>
          <p:nvPr/>
        </p:nvSpPr>
        <p:spPr>
          <a:xfrm>
            <a:off x="6488816" y="3739976"/>
            <a:ext cx="4050418" cy="268209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5" name="CasellaDiTesto 14">
            <a:extLst>
              <a:ext uri="{FF2B5EF4-FFF2-40B4-BE49-F238E27FC236}">
                <a16:creationId xmlns:a16="http://schemas.microsoft.com/office/drawing/2014/main" id="{41C95B02-F107-E150-8CC1-A206A9B04939}"/>
              </a:ext>
            </a:extLst>
          </p:cNvPr>
          <p:cNvSpPr txBox="1"/>
          <p:nvPr/>
        </p:nvSpPr>
        <p:spPr>
          <a:xfrm>
            <a:off x="7521056" y="3138108"/>
            <a:ext cx="2491409" cy="461665"/>
          </a:xfrm>
          <a:prstGeom prst="rect">
            <a:avLst/>
          </a:prstGeom>
          <a:noFill/>
        </p:spPr>
        <p:txBody>
          <a:bodyPr wrap="square" rtlCol="0">
            <a:spAutoFit/>
          </a:bodyPr>
          <a:lstStyle/>
          <a:p>
            <a:r>
              <a:rPr lang="it-IT" sz="2400" b="1" dirty="0"/>
              <a:t>SIMULAZIONE</a:t>
            </a:r>
          </a:p>
        </p:txBody>
      </p:sp>
    </p:spTree>
    <p:extLst>
      <p:ext uri="{BB962C8B-B14F-4D97-AF65-F5344CB8AC3E}">
        <p14:creationId xmlns:p14="http://schemas.microsoft.com/office/powerpoint/2010/main" val="680948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olo 1">
            <a:extLst>
              <a:ext uri="{FF2B5EF4-FFF2-40B4-BE49-F238E27FC236}">
                <a16:creationId xmlns:a16="http://schemas.microsoft.com/office/drawing/2014/main" id="{05D3185C-C879-F72E-3A00-F8FE7873F79C}"/>
              </a:ext>
            </a:extLst>
          </p:cNvPr>
          <p:cNvSpPr>
            <a:spLocks noGrp="1"/>
          </p:cNvSpPr>
          <p:nvPr>
            <p:ph type="title"/>
          </p:nvPr>
        </p:nvSpPr>
        <p:spPr>
          <a:xfrm>
            <a:off x="643467" y="321734"/>
            <a:ext cx="10905066" cy="1135737"/>
          </a:xfrm>
        </p:spPr>
        <p:txBody>
          <a:bodyPr>
            <a:normAutofit/>
          </a:bodyPr>
          <a:lstStyle/>
          <a:p>
            <a:r>
              <a:rPr lang="it-IT" sz="4800" b="1" dirty="0"/>
              <a:t>Validazione</a:t>
            </a:r>
          </a:p>
        </p:txBody>
      </p:sp>
      <p:sp>
        <p:nvSpPr>
          <p:cNvPr id="9" name="Segnaposto contenuto 2">
            <a:extLst>
              <a:ext uri="{FF2B5EF4-FFF2-40B4-BE49-F238E27FC236}">
                <a16:creationId xmlns:a16="http://schemas.microsoft.com/office/drawing/2014/main" id="{90B09F2B-6CCB-9B7C-0D43-B2563751ED8D}"/>
              </a:ext>
            </a:extLst>
          </p:cNvPr>
          <p:cNvSpPr>
            <a:spLocks noGrp="1"/>
          </p:cNvSpPr>
          <p:nvPr>
            <p:ph idx="1"/>
          </p:nvPr>
        </p:nvSpPr>
        <p:spPr>
          <a:xfrm>
            <a:off x="643467" y="1782981"/>
            <a:ext cx="10905066" cy="4393982"/>
          </a:xfrm>
        </p:spPr>
        <p:txBody>
          <a:bodyPr>
            <a:normAutofit/>
          </a:bodyPr>
          <a:lstStyle/>
          <a:p>
            <a:pPr marL="0" indent="0">
              <a:buNone/>
            </a:pPr>
            <a:r>
              <a:rPr lang="it-IT" sz="2400" dirty="0"/>
              <a:t>Per poter confermare la coerenza del sistema sono stati eseguiti due test: </a:t>
            </a:r>
          </a:p>
          <a:p>
            <a:pPr marL="0" indent="0">
              <a:buNone/>
            </a:pPr>
            <a:endParaRPr lang="it-IT" sz="2400" dirty="0"/>
          </a:p>
          <a:p>
            <a:pPr marL="457200" indent="-457200">
              <a:buFont typeface="+mj-lt"/>
              <a:buAutoNum type="arabicPeriod"/>
            </a:pPr>
            <a:r>
              <a:rPr lang="it-IT" sz="2400" dirty="0"/>
              <a:t>Il primo test prevede l’aumento del lambda e la verifica che all’aumentare del tasso di arrivo e quindi del numero di pazienti che visitano il centro i tempi di attesa in coda e i tempi di risposta aumentino così come l’utilizzazione. Il tasso di arrivo iniziale è 0.456 job/min aumentato fino a 0.483 job/min</a:t>
            </a:r>
          </a:p>
          <a:p>
            <a:pPr marL="457200" indent="-457200">
              <a:buFont typeface="+mj-lt"/>
              <a:buAutoNum type="arabicPeriod"/>
            </a:pPr>
            <a:endParaRPr lang="it-IT" sz="2400" dirty="0"/>
          </a:p>
          <a:p>
            <a:pPr marL="457200" indent="-457200">
              <a:buFont typeface="+mj-lt"/>
              <a:buAutoNum type="arabicPeriod"/>
            </a:pPr>
            <a:r>
              <a:rPr lang="it-IT" sz="2400" dirty="0"/>
              <a:t> Il secondo test prevede l’aumento del numero di server nel centro di anamnesi. Quello che si aspetta di ottenere è una diminuzione dei tempi di risposta all’aumentare del numero di server</a:t>
            </a:r>
          </a:p>
        </p:txBody>
      </p:sp>
    </p:spTree>
    <p:extLst>
      <p:ext uri="{BB962C8B-B14F-4D97-AF65-F5344CB8AC3E}">
        <p14:creationId xmlns:p14="http://schemas.microsoft.com/office/powerpoint/2010/main" val="3164570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olo 1">
            <a:extLst>
              <a:ext uri="{FF2B5EF4-FFF2-40B4-BE49-F238E27FC236}">
                <a16:creationId xmlns:a16="http://schemas.microsoft.com/office/drawing/2014/main" id="{BAA99FCF-3997-F75F-E61A-681E387B1E53}"/>
              </a:ext>
            </a:extLst>
          </p:cNvPr>
          <p:cNvSpPr>
            <a:spLocks noGrp="1"/>
          </p:cNvSpPr>
          <p:nvPr>
            <p:ph type="title"/>
          </p:nvPr>
        </p:nvSpPr>
        <p:spPr>
          <a:xfrm>
            <a:off x="643467" y="321734"/>
            <a:ext cx="6901193" cy="1135737"/>
          </a:xfrm>
        </p:spPr>
        <p:txBody>
          <a:bodyPr>
            <a:normAutofit/>
          </a:bodyPr>
          <a:lstStyle/>
          <a:p>
            <a:r>
              <a:rPr lang="it-IT" sz="4800" b="1" dirty="0"/>
              <a:t>Validazione (2)</a:t>
            </a:r>
          </a:p>
        </p:txBody>
      </p:sp>
      <p:pic>
        <p:nvPicPr>
          <p:cNvPr id="7" name="Immagine 6">
            <a:extLst>
              <a:ext uri="{FF2B5EF4-FFF2-40B4-BE49-F238E27FC236}">
                <a16:creationId xmlns:a16="http://schemas.microsoft.com/office/drawing/2014/main" id="{AED9EB90-608E-2696-7DAD-03A0D2595353}"/>
              </a:ext>
            </a:extLst>
          </p:cNvPr>
          <p:cNvPicPr>
            <a:picLocks noChangeAspect="1"/>
          </p:cNvPicPr>
          <p:nvPr/>
        </p:nvPicPr>
        <p:blipFill>
          <a:blip r:embed="rId2"/>
          <a:stretch>
            <a:fillRect/>
          </a:stretch>
        </p:blipFill>
        <p:spPr>
          <a:xfrm>
            <a:off x="212701" y="1456011"/>
            <a:ext cx="5992201" cy="3742763"/>
          </a:xfrm>
          <a:prstGeom prst="rect">
            <a:avLst/>
          </a:prstGeom>
        </p:spPr>
      </p:pic>
      <p:pic>
        <p:nvPicPr>
          <p:cNvPr id="10" name="Immagine 9">
            <a:extLst>
              <a:ext uri="{FF2B5EF4-FFF2-40B4-BE49-F238E27FC236}">
                <a16:creationId xmlns:a16="http://schemas.microsoft.com/office/drawing/2014/main" id="{78513AE5-82E4-99B0-1D71-2B114ABF0C71}"/>
              </a:ext>
            </a:extLst>
          </p:cNvPr>
          <p:cNvPicPr>
            <a:picLocks noChangeAspect="1"/>
          </p:cNvPicPr>
          <p:nvPr/>
        </p:nvPicPr>
        <p:blipFill>
          <a:blip r:embed="rId3"/>
          <a:stretch>
            <a:fillRect/>
          </a:stretch>
        </p:blipFill>
        <p:spPr>
          <a:xfrm>
            <a:off x="6096000" y="1456011"/>
            <a:ext cx="5992201" cy="3742763"/>
          </a:xfrm>
          <a:prstGeom prst="rect">
            <a:avLst/>
          </a:prstGeom>
        </p:spPr>
      </p:pic>
    </p:spTree>
    <p:extLst>
      <p:ext uri="{BB962C8B-B14F-4D97-AF65-F5344CB8AC3E}">
        <p14:creationId xmlns:p14="http://schemas.microsoft.com/office/powerpoint/2010/main" val="1632955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olo 1">
            <a:extLst>
              <a:ext uri="{FF2B5EF4-FFF2-40B4-BE49-F238E27FC236}">
                <a16:creationId xmlns:a16="http://schemas.microsoft.com/office/drawing/2014/main" id="{E71729CA-7C03-0EFB-A867-5EFFEBDA1375}"/>
              </a:ext>
            </a:extLst>
          </p:cNvPr>
          <p:cNvSpPr>
            <a:spLocks noGrp="1"/>
          </p:cNvSpPr>
          <p:nvPr>
            <p:ph type="title"/>
          </p:nvPr>
        </p:nvSpPr>
        <p:spPr>
          <a:xfrm>
            <a:off x="643467" y="321734"/>
            <a:ext cx="6901193" cy="1135737"/>
          </a:xfrm>
        </p:spPr>
        <p:txBody>
          <a:bodyPr>
            <a:normAutofit/>
          </a:bodyPr>
          <a:lstStyle/>
          <a:p>
            <a:r>
              <a:rPr lang="it-IT" sz="4800" b="1" dirty="0"/>
              <a:t>Validazione (3)</a:t>
            </a:r>
          </a:p>
        </p:txBody>
      </p:sp>
      <p:pic>
        <p:nvPicPr>
          <p:cNvPr id="5" name="Immagine 4">
            <a:extLst>
              <a:ext uri="{FF2B5EF4-FFF2-40B4-BE49-F238E27FC236}">
                <a16:creationId xmlns:a16="http://schemas.microsoft.com/office/drawing/2014/main" id="{06B759B6-4741-5714-FA0D-000BA0E4362B}"/>
              </a:ext>
            </a:extLst>
          </p:cNvPr>
          <p:cNvPicPr>
            <a:picLocks noChangeAspect="1"/>
          </p:cNvPicPr>
          <p:nvPr/>
        </p:nvPicPr>
        <p:blipFill>
          <a:blip r:embed="rId2"/>
          <a:stretch>
            <a:fillRect/>
          </a:stretch>
        </p:blipFill>
        <p:spPr>
          <a:xfrm>
            <a:off x="238036" y="1768945"/>
            <a:ext cx="5857964" cy="3658918"/>
          </a:xfrm>
          <a:prstGeom prst="rect">
            <a:avLst/>
          </a:prstGeom>
        </p:spPr>
      </p:pic>
      <p:pic>
        <p:nvPicPr>
          <p:cNvPr id="8" name="Immagine 7">
            <a:extLst>
              <a:ext uri="{FF2B5EF4-FFF2-40B4-BE49-F238E27FC236}">
                <a16:creationId xmlns:a16="http://schemas.microsoft.com/office/drawing/2014/main" id="{CE4F6FF4-E75C-E264-22D0-B18C45B3316D}"/>
              </a:ext>
            </a:extLst>
          </p:cNvPr>
          <p:cNvPicPr>
            <a:picLocks noChangeAspect="1"/>
          </p:cNvPicPr>
          <p:nvPr/>
        </p:nvPicPr>
        <p:blipFill>
          <a:blip r:embed="rId3"/>
          <a:stretch>
            <a:fillRect/>
          </a:stretch>
        </p:blipFill>
        <p:spPr>
          <a:xfrm>
            <a:off x="6095999" y="1745586"/>
            <a:ext cx="5857965" cy="3658918"/>
          </a:xfrm>
          <a:prstGeom prst="rect">
            <a:avLst/>
          </a:prstGeom>
        </p:spPr>
      </p:pic>
    </p:spTree>
    <p:extLst>
      <p:ext uri="{BB962C8B-B14F-4D97-AF65-F5344CB8AC3E}">
        <p14:creationId xmlns:p14="http://schemas.microsoft.com/office/powerpoint/2010/main" val="63089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olo 1">
            <a:extLst>
              <a:ext uri="{FF2B5EF4-FFF2-40B4-BE49-F238E27FC236}">
                <a16:creationId xmlns:a16="http://schemas.microsoft.com/office/drawing/2014/main" id="{658AF84F-BFF7-B40F-6E06-F7E23C2C0831}"/>
              </a:ext>
            </a:extLst>
          </p:cNvPr>
          <p:cNvSpPr>
            <a:spLocks noGrp="1"/>
          </p:cNvSpPr>
          <p:nvPr>
            <p:ph type="title"/>
          </p:nvPr>
        </p:nvSpPr>
        <p:spPr>
          <a:xfrm>
            <a:off x="642938" y="322263"/>
            <a:ext cx="10906125" cy="1135062"/>
          </a:xfrm>
        </p:spPr>
        <p:txBody>
          <a:bodyPr>
            <a:normAutofit/>
          </a:bodyPr>
          <a:lstStyle/>
          <a:p>
            <a:r>
              <a:rPr lang="it-IT" sz="4800" b="1" dirty="0"/>
              <a:t>Obiettivo dello studio</a:t>
            </a:r>
          </a:p>
        </p:txBody>
      </p:sp>
      <p:sp>
        <p:nvSpPr>
          <p:cNvPr id="5" name="Segnaposto contenuto 2">
            <a:extLst>
              <a:ext uri="{FF2B5EF4-FFF2-40B4-BE49-F238E27FC236}">
                <a16:creationId xmlns:a16="http://schemas.microsoft.com/office/drawing/2014/main" id="{350100F8-51AD-5342-A2F9-403CB83778CD}"/>
              </a:ext>
            </a:extLst>
          </p:cNvPr>
          <p:cNvSpPr>
            <a:spLocks noGrp="1"/>
          </p:cNvSpPr>
          <p:nvPr>
            <p:ph idx="1"/>
          </p:nvPr>
        </p:nvSpPr>
        <p:spPr>
          <a:xfrm>
            <a:off x="642938" y="1782763"/>
            <a:ext cx="10906125" cy="4394200"/>
          </a:xfrm>
        </p:spPr>
        <p:txBody>
          <a:bodyPr>
            <a:normAutofit/>
          </a:bodyPr>
          <a:lstStyle/>
          <a:p>
            <a:r>
              <a:rPr lang="it-IT" sz="2400" dirty="0"/>
              <a:t>Analisi del tempo medio di risposta del sistema rispettando il seguente </a:t>
            </a:r>
            <a:r>
              <a:rPr lang="it-IT" sz="2400" dirty="0" err="1"/>
              <a:t>QoS</a:t>
            </a:r>
            <a:r>
              <a:rPr lang="it-IT" sz="2400" dirty="0"/>
              <a:t>:</a:t>
            </a:r>
          </a:p>
          <a:p>
            <a:pPr marL="0" indent="0">
              <a:buNone/>
            </a:pPr>
            <a:endParaRPr lang="it-IT" sz="2400" dirty="0"/>
          </a:p>
          <a:p>
            <a:pPr lvl="1"/>
            <a:r>
              <a:rPr lang="it-IT" dirty="0"/>
              <a:t>Il tempo medio di risposta del sistema non deve superare i 25 minuti. I pazienti devono trascorrere all’interno del centro vaccinale non più di 25 minuti da quando entrano a quando escono da esso dopo aver ricevuto la somministrazione del vaccino.</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64784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olo 1">
            <a:extLst>
              <a:ext uri="{FF2B5EF4-FFF2-40B4-BE49-F238E27FC236}">
                <a16:creationId xmlns:a16="http://schemas.microsoft.com/office/drawing/2014/main" id="{E3BABE8A-76D3-3118-18DB-0BFBD2E9AED3}"/>
              </a:ext>
            </a:extLst>
          </p:cNvPr>
          <p:cNvSpPr>
            <a:spLocks noGrp="1"/>
          </p:cNvSpPr>
          <p:nvPr>
            <p:ph type="title"/>
          </p:nvPr>
        </p:nvSpPr>
        <p:spPr>
          <a:xfrm>
            <a:off x="643467" y="321734"/>
            <a:ext cx="9984776" cy="1135737"/>
          </a:xfrm>
        </p:spPr>
        <p:txBody>
          <a:bodyPr>
            <a:noAutofit/>
          </a:bodyPr>
          <a:lstStyle/>
          <a:p>
            <a:r>
              <a:rPr lang="it-IT" sz="4800" b="1" dirty="0"/>
              <a:t>Validazione(4) - Utilizzazione</a:t>
            </a:r>
            <a:endParaRPr lang="it-IT" sz="4800" dirty="0"/>
          </a:p>
        </p:txBody>
      </p:sp>
      <p:pic>
        <p:nvPicPr>
          <p:cNvPr id="7" name="Immagine 6">
            <a:extLst>
              <a:ext uri="{FF2B5EF4-FFF2-40B4-BE49-F238E27FC236}">
                <a16:creationId xmlns:a16="http://schemas.microsoft.com/office/drawing/2014/main" id="{FF53238C-6D67-945F-CD24-89B242AA8C87}"/>
              </a:ext>
            </a:extLst>
          </p:cNvPr>
          <p:cNvPicPr>
            <a:picLocks noChangeAspect="1"/>
          </p:cNvPicPr>
          <p:nvPr/>
        </p:nvPicPr>
        <p:blipFill>
          <a:blip r:embed="rId2"/>
          <a:stretch>
            <a:fillRect/>
          </a:stretch>
        </p:blipFill>
        <p:spPr>
          <a:xfrm>
            <a:off x="66354" y="1222286"/>
            <a:ext cx="6234054" cy="3677502"/>
          </a:xfrm>
          <a:prstGeom prst="rect">
            <a:avLst/>
          </a:prstGeom>
        </p:spPr>
      </p:pic>
      <p:pic>
        <p:nvPicPr>
          <p:cNvPr id="9" name="Immagine 8">
            <a:extLst>
              <a:ext uri="{FF2B5EF4-FFF2-40B4-BE49-F238E27FC236}">
                <a16:creationId xmlns:a16="http://schemas.microsoft.com/office/drawing/2014/main" id="{34A3F2D3-DB8F-37FC-28F4-18C4B5D5F1A6}"/>
              </a:ext>
            </a:extLst>
          </p:cNvPr>
          <p:cNvPicPr>
            <a:picLocks noChangeAspect="1"/>
          </p:cNvPicPr>
          <p:nvPr/>
        </p:nvPicPr>
        <p:blipFill rotWithShape="1">
          <a:blip r:embed="rId3"/>
          <a:srcRect l="2643" r="2337"/>
          <a:stretch/>
        </p:blipFill>
        <p:spPr>
          <a:xfrm>
            <a:off x="6202017" y="2858764"/>
            <a:ext cx="5923629" cy="3677502"/>
          </a:xfrm>
          <a:prstGeom prst="rect">
            <a:avLst/>
          </a:prstGeom>
        </p:spPr>
      </p:pic>
    </p:spTree>
    <p:extLst>
      <p:ext uri="{BB962C8B-B14F-4D97-AF65-F5344CB8AC3E}">
        <p14:creationId xmlns:p14="http://schemas.microsoft.com/office/powerpoint/2010/main" val="15142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olo 1">
            <a:extLst>
              <a:ext uri="{FF2B5EF4-FFF2-40B4-BE49-F238E27FC236}">
                <a16:creationId xmlns:a16="http://schemas.microsoft.com/office/drawing/2014/main" id="{E3BABE8A-76D3-3118-18DB-0BFBD2E9AED3}"/>
              </a:ext>
            </a:extLst>
          </p:cNvPr>
          <p:cNvSpPr>
            <a:spLocks noGrp="1"/>
          </p:cNvSpPr>
          <p:nvPr>
            <p:ph type="title"/>
          </p:nvPr>
        </p:nvSpPr>
        <p:spPr>
          <a:xfrm>
            <a:off x="643467" y="321734"/>
            <a:ext cx="10475107" cy="1135737"/>
          </a:xfrm>
        </p:spPr>
        <p:txBody>
          <a:bodyPr>
            <a:noAutofit/>
          </a:bodyPr>
          <a:lstStyle/>
          <a:p>
            <a:r>
              <a:rPr lang="it-IT" sz="4800" b="1" dirty="0"/>
              <a:t>Validazione(5) - Utilizzazione</a:t>
            </a:r>
            <a:endParaRPr lang="it-IT" sz="4800" dirty="0"/>
          </a:p>
        </p:txBody>
      </p:sp>
      <p:pic>
        <p:nvPicPr>
          <p:cNvPr id="2" name="Immagine 1">
            <a:extLst>
              <a:ext uri="{FF2B5EF4-FFF2-40B4-BE49-F238E27FC236}">
                <a16:creationId xmlns:a16="http://schemas.microsoft.com/office/drawing/2014/main" id="{A9FADD86-B8DE-77B6-BBF0-E25A3065FD5E}"/>
              </a:ext>
            </a:extLst>
          </p:cNvPr>
          <p:cNvPicPr>
            <a:picLocks noChangeAspect="1"/>
          </p:cNvPicPr>
          <p:nvPr/>
        </p:nvPicPr>
        <p:blipFill>
          <a:blip r:embed="rId2"/>
          <a:stretch>
            <a:fillRect/>
          </a:stretch>
        </p:blipFill>
        <p:spPr>
          <a:xfrm>
            <a:off x="360342" y="1383375"/>
            <a:ext cx="5806245" cy="3425135"/>
          </a:xfrm>
          <a:prstGeom prst="rect">
            <a:avLst/>
          </a:prstGeom>
        </p:spPr>
      </p:pic>
      <p:pic>
        <p:nvPicPr>
          <p:cNvPr id="3" name="Immagine 2">
            <a:extLst>
              <a:ext uri="{FF2B5EF4-FFF2-40B4-BE49-F238E27FC236}">
                <a16:creationId xmlns:a16="http://schemas.microsoft.com/office/drawing/2014/main" id="{31F10CF7-5AE4-5207-FF9B-ED8868BBD615}"/>
              </a:ext>
            </a:extLst>
          </p:cNvPr>
          <p:cNvPicPr>
            <a:picLocks noChangeAspect="1"/>
          </p:cNvPicPr>
          <p:nvPr/>
        </p:nvPicPr>
        <p:blipFill rotWithShape="1">
          <a:blip r:embed="rId3"/>
          <a:srcRect l="4156"/>
          <a:stretch/>
        </p:blipFill>
        <p:spPr>
          <a:xfrm>
            <a:off x="6096000" y="3045091"/>
            <a:ext cx="6096000" cy="3491175"/>
          </a:xfrm>
          <a:prstGeom prst="rect">
            <a:avLst/>
          </a:prstGeom>
        </p:spPr>
      </p:pic>
    </p:spTree>
    <p:extLst>
      <p:ext uri="{BB962C8B-B14F-4D97-AF65-F5344CB8AC3E}">
        <p14:creationId xmlns:p14="http://schemas.microsoft.com/office/powerpoint/2010/main" val="3218132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olo 1">
            <a:extLst>
              <a:ext uri="{FF2B5EF4-FFF2-40B4-BE49-F238E27FC236}">
                <a16:creationId xmlns:a16="http://schemas.microsoft.com/office/drawing/2014/main" id="{0293C9DC-07FA-264A-06B7-196357D99892}"/>
              </a:ext>
            </a:extLst>
          </p:cNvPr>
          <p:cNvSpPr>
            <a:spLocks noGrp="1"/>
          </p:cNvSpPr>
          <p:nvPr>
            <p:ph type="title"/>
          </p:nvPr>
        </p:nvSpPr>
        <p:spPr>
          <a:xfrm>
            <a:off x="643467" y="321734"/>
            <a:ext cx="10905066" cy="1135737"/>
          </a:xfrm>
        </p:spPr>
        <p:txBody>
          <a:bodyPr>
            <a:normAutofit/>
          </a:bodyPr>
          <a:lstStyle/>
          <a:p>
            <a:r>
              <a:rPr lang="it-IT" sz="4800" b="1" dirty="0"/>
              <a:t>Validazione (6) – Numero di servers</a:t>
            </a:r>
          </a:p>
        </p:txBody>
      </p:sp>
      <p:pic>
        <p:nvPicPr>
          <p:cNvPr id="8" name="Immagine 7">
            <a:extLst>
              <a:ext uri="{FF2B5EF4-FFF2-40B4-BE49-F238E27FC236}">
                <a16:creationId xmlns:a16="http://schemas.microsoft.com/office/drawing/2014/main" id="{E22D2D2B-A04A-E6B9-E377-1E3975C61513}"/>
              </a:ext>
            </a:extLst>
          </p:cNvPr>
          <p:cNvPicPr>
            <a:picLocks noChangeAspect="1"/>
          </p:cNvPicPr>
          <p:nvPr/>
        </p:nvPicPr>
        <p:blipFill>
          <a:blip r:embed="rId2"/>
          <a:stretch>
            <a:fillRect/>
          </a:stretch>
        </p:blipFill>
        <p:spPr>
          <a:xfrm>
            <a:off x="2162865" y="1303866"/>
            <a:ext cx="8051800" cy="5232400"/>
          </a:xfrm>
          <a:prstGeom prst="rect">
            <a:avLst/>
          </a:prstGeom>
        </p:spPr>
      </p:pic>
    </p:spTree>
    <p:extLst>
      <p:ext uri="{BB962C8B-B14F-4D97-AF65-F5344CB8AC3E}">
        <p14:creationId xmlns:p14="http://schemas.microsoft.com/office/powerpoint/2010/main" val="2183880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olo 1">
            <a:extLst>
              <a:ext uri="{FF2B5EF4-FFF2-40B4-BE49-F238E27FC236}">
                <a16:creationId xmlns:a16="http://schemas.microsoft.com/office/drawing/2014/main" id="{CA5E0518-14AE-F423-AA71-8F492FB876B1}"/>
              </a:ext>
            </a:extLst>
          </p:cNvPr>
          <p:cNvSpPr>
            <a:spLocks noGrp="1"/>
          </p:cNvSpPr>
          <p:nvPr>
            <p:ph type="title"/>
          </p:nvPr>
        </p:nvSpPr>
        <p:spPr>
          <a:xfrm>
            <a:off x="351845" y="322332"/>
            <a:ext cx="10515600" cy="1325563"/>
          </a:xfrm>
        </p:spPr>
        <p:txBody>
          <a:bodyPr>
            <a:normAutofit/>
          </a:bodyPr>
          <a:lstStyle/>
          <a:p>
            <a:r>
              <a:rPr lang="it-IT" sz="4800" b="1" dirty="0"/>
              <a:t>Valutazione </a:t>
            </a:r>
            <a:r>
              <a:rPr lang="it-IT" sz="4800" b="1" dirty="0" err="1"/>
              <a:t>QoS</a:t>
            </a:r>
            <a:endParaRPr lang="it-IT" sz="4800" b="1" dirty="0"/>
          </a:p>
        </p:txBody>
      </p:sp>
      <p:sp>
        <p:nvSpPr>
          <p:cNvPr id="5" name="Segnaposto contenuto 2">
            <a:extLst>
              <a:ext uri="{FF2B5EF4-FFF2-40B4-BE49-F238E27FC236}">
                <a16:creationId xmlns:a16="http://schemas.microsoft.com/office/drawing/2014/main" id="{C5C1A6D8-AC17-E89B-2013-EF1AE1998F77}"/>
              </a:ext>
            </a:extLst>
          </p:cNvPr>
          <p:cNvSpPr txBox="1">
            <a:spLocks/>
          </p:cNvSpPr>
          <p:nvPr/>
        </p:nvSpPr>
        <p:spPr>
          <a:xfrm>
            <a:off x="507030" y="168811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dirty="0"/>
              <a:t>Tale configurazione {1,2,2,2} tuttavia non garantisce il rispetto del </a:t>
            </a:r>
            <a:r>
              <a:rPr lang="it-IT" dirty="0" err="1"/>
              <a:t>QoS</a:t>
            </a:r>
            <a:r>
              <a:rPr lang="it-IT" dirty="0"/>
              <a:t> infatti fa ottenere un tempo di risposta medio pari a 31.880974 min </a:t>
            </a:r>
          </a:p>
        </p:txBody>
      </p:sp>
      <mc:AlternateContent xmlns:mc="http://schemas.openxmlformats.org/markup-compatibility/2006">
        <mc:Choice xmlns:p14="http://schemas.microsoft.com/office/powerpoint/2010/main" Requires="p14">
          <p:contentPart p14:bwMode="auto" r:id="rId2">
            <p14:nvContentPartPr>
              <p14:cNvPr id="9" name="Input penna 8">
                <a:extLst>
                  <a:ext uri="{FF2B5EF4-FFF2-40B4-BE49-F238E27FC236}">
                    <a16:creationId xmlns:a16="http://schemas.microsoft.com/office/drawing/2014/main" id="{EE5D5309-0B1A-37CC-1B9B-11AC7269E76C}"/>
                  </a:ext>
                </a:extLst>
              </p14:cNvPr>
              <p14:cNvContentPartPr/>
              <p14:nvPr/>
            </p14:nvContentPartPr>
            <p14:xfrm>
              <a:off x="3333496" y="3917911"/>
              <a:ext cx="360" cy="360"/>
            </p14:xfrm>
          </p:contentPart>
        </mc:Choice>
        <mc:Fallback>
          <p:pic>
            <p:nvPicPr>
              <p:cNvPr id="9" name="Input penna 8">
                <a:extLst>
                  <a:ext uri="{FF2B5EF4-FFF2-40B4-BE49-F238E27FC236}">
                    <a16:creationId xmlns:a16="http://schemas.microsoft.com/office/drawing/2014/main" id="{EE5D5309-0B1A-37CC-1B9B-11AC7269E76C}"/>
                  </a:ext>
                </a:extLst>
              </p:cNvPr>
              <p:cNvPicPr/>
              <p:nvPr/>
            </p:nvPicPr>
            <p:blipFill>
              <a:blip r:embed="rId3"/>
              <a:stretch>
                <a:fillRect/>
              </a:stretch>
            </p:blipFill>
            <p:spPr>
              <a:xfrm>
                <a:off x="3315496" y="3899911"/>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put penna 9">
                <a:extLst>
                  <a:ext uri="{FF2B5EF4-FFF2-40B4-BE49-F238E27FC236}">
                    <a16:creationId xmlns:a16="http://schemas.microsoft.com/office/drawing/2014/main" id="{CF4D962F-7D10-40C6-0EF4-FEC2E7529FEC}"/>
                  </a:ext>
                </a:extLst>
              </p14:cNvPr>
              <p14:cNvContentPartPr/>
              <p14:nvPr/>
            </p14:nvContentPartPr>
            <p14:xfrm>
              <a:off x="6028096" y="6295711"/>
              <a:ext cx="144000" cy="171360"/>
            </p14:xfrm>
          </p:contentPart>
        </mc:Choice>
        <mc:Fallback>
          <p:pic>
            <p:nvPicPr>
              <p:cNvPr id="10" name="Input penna 9">
                <a:extLst>
                  <a:ext uri="{FF2B5EF4-FFF2-40B4-BE49-F238E27FC236}">
                    <a16:creationId xmlns:a16="http://schemas.microsoft.com/office/drawing/2014/main" id="{CF4D962F-7D10-40C6-0EF4-FEC2E7529FEC}"/>
                  </a:ext>
                </a:extLst>
              </p:cNvPr>
              <p:cNvPicPr/>
              <p:nvPr/>
            </p:nvPicPr>
            <p:blipFill>
              <a:blip r:embed="rId5"/>
              <a:stretch>
                <a:fillRect/>
              </a:stretch>
            </p:blipFill>
            <p:spPr>
              <a:xfrm>
                <a:off x="6010456" y="6278071"/>
                <a:ext cx="179640" cy="207000"/>
              </a:xfrm>
              <a:prstGeom prst="rect">
                <a:avLst/>
              </a:prstGeom>
            </p:spPr>
          </p:pic>
        </mc:Fallback>
      </mc:AlternateContent>
      <p:sp>
        <p:nvSpPr>
          <p:cNvPr id="11" name="CasellaDiTesto 10">
            <a:extLst>
              <a:ext uri="{FF2B5EF4-FFF2-40B4-BE49-F238E27FC236}">
                <a16:creationId xmlns:a16="http://schemas.microsoft.com/office/drawing/2014/main" id="{F0F03BF5-759C-3B7D-2B5C-F328B0A042AE}"/>
              </a:ext>
            </a:extLst>
          </p:cNvPr>
          <p:cNvSpPr txBox="1"/>
          <p:nvPr/>
        </p:nvSpPr>
        <p:spPr>
          <a:xfrm>
            <a:off x="5736683" y="6264063"/>
            <a:ext cx="1338470" cy="369332"/>
          </a:xfrm>
          <a:prstGeom prst="rect">
            <a:avLst/>
          </a:prstGeom>
          <a:noFill/>
        </p:spPr>
        <p:txBody>
          <a:bodyPr wrap="square" rtlCol="0">
            <a:spAutoFit/>
          </a:bodyPr>
          <a:lstStyle/>
          <a:p>
            <a:r>
              <a:rPr lang="it-IT" dirty="0"/>
              <a:t>batch</a:t>
            </a:r>
          </a:p>
        </p:txBody>
      </p:sp>
      <mc:AlternateContent xmlns:mc="http://schemas.openxmlformats.org/markup-compatibility/2006">
        <mc:Choice xmlns:a14="http://schemas.microsoft.com/office/drawing/2010/main" Requires="a14">
          <p:sp>
            <p:nvSpPr>
              <p:cNvPr id="12" name="CasellaDiTesto 11">
                <a:extLst>
                  <a:ext uri="{FF2B5EF4-FFF2-40B4-BE49-F238E27FC236}">
                    <a16:creationId xmlns:a16="http://schemas.microsoft.com/office/drawing/2014/main" id="{D7CC889B-F2A1-805A-1E1D-600F5DD00232}"/>
                  </a:ext>
                </a:extLst>
              </p:cNvPr>
              <p:cNvSpPr txBox="1"/>
              <p:nvPr/>
            </p:nvSpPr>
            <p:spPr>
              <a:xfrm>
                <a:off x="1767363" y="4146152"/>
                <a:ext cx="6108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𝐸</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𝑇</m:t>
                          </m:r>
                        </m:e>
                        <m:sub>
                          <m:r>
                            <a:rPr lang="it-IT" b="0" i="1" smtClean="0">
                              <a:latin typeface="Cambria Math" panose="02040503050406030204" pitchFamily="18" charset="0"/>
                            </a:rPr>
                            <m:t>𝑆</m:t>
                          </m:r>
                        </m:sub>
                      </m:sSub>
                      <m:r>
                        <a:rPr lang="it-IT" b="0" i="1" smtClean="0">
                          <a:latin typeface="Cambria Math" panose="02040503050406030204" pitchFamily="18" charset="0"/>
                        </a:rPr>
                        <m:t>)</m:t>
                      </m:r>
                    </m:oMath>
                  </m:oMathPara>
                </a14:m>
                <a:endParaRPr lang="it-IT" dirty="0"/>
              </a:p>
            </p:txBody>
          </p:sp>
        </mc:Choice>
        <mc:Fallback>
          <p:sp>
            <p:nvSpPr>
              <p:cNvPr id="12" name="CasellaDiTesto 11">
                <a:extLst>
                  <a:ext uri="{FF2B5EF4-FFF2-40B4-BE49-F238E27FC236}">
                    <a16:creationId xmlns:a16="http://schemas.microsoft.com/office/drawing/2014/main" id="{D7CC889B-F2A1-805A-1E1D-600F5DD00232}"/>
                  </a:ext>
                </a:extLst>
              </p:cNvPr>
              <p:cNvSpPr txBox="1">
                <a:spLocks noRot="1" noChangeAspect="1" noMove="1" noResize="1" noEditPoints="1" noAdjustHandles="1" noChangeArrowheads="1" noChangeShapeType="1" noTextEdit="1"/>
              </p:cNvSpPr>
              <p:nvPr/>
            </p:nvSpPr>
            <p:spPr>
              <a:xfrm>
                <a:off x="1767363" y="4146152"/>
                <a:ext cx="610873" cy="276999"/>
              </a:xfrm>
              <a:prstGeom prst="rect">
                <a:avLst/>
              </a:prstGeom>
              <a:blipFill>
                <a:blip r:embed="rId6"/>
                <a:stretch>
                  <a:fillRect l="-8163" t="-4348" r="-12245" b="-34783"/>
                </a:stretch>
              </a:blipFill>
            </p:spPr>
            <p:txBody>
              <a:bodyPr/>
              <a:lstStyle/>
              <a:p>
                <a:r>
                  <a:rPr lang="it-IT">
                    <a:noFill/>
                  </a:rPr>
                  <a:t> </a:t>
                </a:r>
              </a:p>
            </p:txBody>
          </p:sp>
        </mc:Fallback>
      </mc:AlternateContent>
      <p:pic>
        <p:nvPicPr>
          <p:cNvPr id="13" name="Immagine 12">
            <a:extLst>
              <a:ext uri="{FF2B5EF4-FFF2-40B4-BE49-F238E27FC236}">
                <a16:creationId xmlns:a16="http://schemas.microsoft.com/office/drawing/2014/main" id="{8E63C38C-0C4F-2600-5EAD-7D44C196C2A3}"/>
              </a:ext>
            </a:extLst>
          </p:cNvPr>
          <p:cNvPicPr>
            <a:picLocks noChangeAspect="1"/>
          </p:cNvPicPr>
          <p:nvPr/>
        </p:nvPicPr>
        <p:blipFill>
          <a:blip r:embed="rId7"/>
          <a:stretch>
            <a:fillRect/>
          </a:stretch>
        </p:blipFill>
        <p:spPr>
          <a:xfrm>
            <a:off x="2498878" y="2517035"/>
            <a:ext cx="7194244" cy="3812232"/>
          </a:xfrm>
          <a:prstGeom prst="rect">
            <a:avLst/>
          </a:prstGeom>
        </p:spPr>
      </p:pic>
    </p:spTree>
    <p:extLst>
      <p:ext uri="{BB962C8B-B14F-4D97-AF65-F5344CB8AC3E}">
        <p14:creationId xmlns:p14="http://schemas.microsoft.com/office/powerpoint/2010/main" val="3088152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olo 1">
            <a:extLst>
              <a:ext uri="{FF2B5EF4-FFF2-40B4-BE49-F238E27FC236}">
                <a16:creationId xmlns:a16="http://schemas.microsoft.com/office/drawing/2014/main" id="{BD23B18A-8E06-5BD2-2524-EF908FFA5BB2}"/>
              </a:ext>
            </a:extLst>
          </p:cNvPr>
          <p:cNvSpPr txBox="1">
            <a:spLocks/>
          </p:cNvSpPr>
          <p:nvPr/>
        </p:nvSpPr>
        <p:spPr>
          <a:xfrm>
            <a:off x="351845" y="3223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800" b="1" dirty="0"/>
              <a:t>Valutazione </a:t>
            </a:r>
            <a:r>
              <a:rPr lang="it-IT" sz="4800" b="1" dirty="0" err="1"/>
              <a:t>QoS</a:t>
            </a:r>
            <a:r>
              <a:rPr lang="it-IT" sz="4800" b="1" dirty="0"/>
              <a:t> (2)</a:t>
            </a:r>
          </a:p>
        </p:txBody>
      </p:sp>
      <p:sp>
        <p:nvSpPr>
          <p:cNvPr id="8" name="Segnaposto contenuto 2">
            <a:extLst>
              <a:ext uri="{FF2B5EF4-FFF2-40B4-BE49-F238E27FC236}">
                <a16:creationId xmlns:a16="http://schemas.microsoft.com/office/drawing/2014/main" id="{19E2219E-1BF4-0109-C41A-ECDEBB2F2CDE}"/>
              </a:ext>
            </a:extLst>
          </p:cNvPr>
          <p:cNvSpPr txBox="1">
            <a:spLocks/>
          </p:cNvSpPr>
          <p:nvPr/>
        </p:nvSpPr>
        <p:spPr>
          <a:xfrm>
            <a:off x="507030" y="168811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pic>
        <p:nvPicPr>
          <p:cNvPr id="13" name="Immagine 12">
            <a:extLst>
              <a:ext uri="{FF2B5EF4-FFF2-40B4-BE49-F238E27FC236}">
                <a16:creationId xmlns:a16="http://schemas.microsoft.com/office/drawing/2014/main" id="{468A85EC-09BD-57D6-7648-5AC8689C3D7C}"/>
              </a:ext>
            </a:extLst>
          </p:cNvPr>
          <p:cNvPicPr>
            <a:picLocks noChangeAspect="1"/>
          </p:cNvPicPr>
          <p:nvPr/>
        </p:nvPicPr>
        <p:blipFill>
          <a:blip r:embed="rId2"/>
          <a:stretch>
            <a:fillRect/>
          </a:stretch>
        </p:blipFill>
        <p:spPr>
          <a:xfrm>
            <a:off x="2189370" y="1238727"/>
            <a:ext cx="8051800" cy="5257800"/>
          </a:xfrm>
          <a:prstGeom prst="rect">
            <a:avLst/>
          </a:prstGeom>
        </p:spPr>
      </p:pic>
    </p:spTree>
    <p:extLst>
      <p:ext uri="{BB962C8B-B14F-4D97-AF65-F5344CB8AC3E}">
        <p14:creationId xmlns:p14="http://schemas.microsoft.com/office/powerpoint/2010/main" val="1730509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096ABCED-1AB6-B586-5A1A-9820FEC0C0CB}"/>
              </a:ext>
            </a:extLst>
          </p:cNvPr>
          <p:cNvSpPr>
            <a:spLocks noGrp="1"/>
          </p:cNvSpPr>
          <p:nvPr>
            <p:ph type="title"/>
          </p:nvPr>
        </p:nvSpPr>
        <p:spPr>
          <a:xfrm>
            <a:off x="643467" y="321734"/>
            <a:ext cx="10905066" cy="1135737"/>
          </a:xfrm>
        </p:spPr>
        <p:txBody>
          <a:bodyPr>
            <a:normAutofit/>
          </a:bodyPr>
          <a:lstStyle/>
          <a:p>
            <a:r>
              <a:rPr lang="it-IT" sz="4800" b="1" dirty="0"/>
              <a:t>Configurazione {1,3,2,2}</a:t>
            </a:r>
          </a:p>
        </p:txBody>
      </p:sp>
      <p:sp>
        <p:nvSpPr>
          <p:cNvPr id="3" name="Segnaposto contenuto 2">
            <a:extLst>
              <a:ext uri="{FF2B5EF4-FFF2-40B4-BE49-F238E27FC236}">
                <a16:creationId xmlns:a16="http://schemas.microsoft.com/office/drawing/2014/main" id="{04A5BD65-4F46-5DDA-DAA3-050D2DAA91DF}"/>
              </a:ext>
            </a:extLst>
          </p:cNvPr>
          <p:cNvSpPr>
            <a:spLocks noGrp="1"/>
          </p:cNvSpPr>
          <p:nvPr>
            <p:ph idx="1"/>
          </p:nvPr>
        </p:nvSpPr>
        <p:spPr>
          <a:xfrm>
            <a:off x="643469" y="1782981"/>
            <a:ext cx="4008384" cy="4393982"/>
          </a:xfrm>
        </p:spPr>
        <p:txBody>
          <a:bodyPr>
            <a:normAutofit/>
          </a:bodyPr>
          <a:lstStyle/>
          <a:p>
            <a:r>
              <a:rPr lang="it-IT" sz="2400" dirty="0"/>
              <a:t>Questa configurazione permette di ottenere un tempo di risposta pari a 27.552782 min non ancora sufficiente per il rispetto del </a:t>
            </a:r>
            <a:r>
              <a:rPr lang="it-IT" sz="2400" dirty="0" err="1"/>
              <a:t>QoS</a:t>
            </a:r>
            <a:r>
              <a:rPr lang="it-IT" sz="2400" dirty="0"/>
              <a:t>.</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magine 5" descr="Immagine che contiene testo&#10;&#10;Descrizione generata automaticamente">
            <a:extLst>
              <a:ext uri="{FF2B5EF4-FFF2-40B4-BE49-F238E27FC236}">
                <a16:creationId xmlns:a16="http://schemas.microsoft.com/office/drawing/2014/main" id="{B6DCB2BB-35E9-683A-B591-6027FB524CEB}"/>
              </a:ext>
            </a:extLst>
          </p:cNvPr>
          <p:cNvPicPr>
            <a:picLocks noChangeAspect="1"/>
          </p:cNvPicPr>
          <p:nvPr/>
        </p:nvPicPr>
        <p:blipFill>
          <a:blip r:embed="rId2"/>
          <a:stretch>
            <a:fillRect/>
          </a:stretch>
        </p:blipFill>
        <p:spPr>
          <a:xfrm>
            <a:off x="5295320" y="1923817"/>
            <a:ext cx="6253212" cy="4080219"/>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45618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88EAD19-E2EE-ACFA-8840-83BF4BA4EE6A}"/>
              </a:ext>
            </a:extLst>
          </p:cNvPr>
          <p:cNvSpPr>
            <a:spLocks noGrp="1"/>
          </p:cNvSpPr>
          <p:nvPr>
            <p:ph type="title"/>
          </p:nvPr>
        </p:nvSpPr>
        <p:spPr>
          <a:xfrm>
            <a:off x="643467" y="321734"/>
            <a:ext cx="10905066" cy="1135737"/>
          </a:xfrm>
        </p:spPr>
        <p:txBody>
          <a:bodyPr>
            <a:normAutofit/>
          </a:bodyPr>
          <a:lstStyle/>
          <a:p>
            <a:r>
              <a:rPr lang="it-IT" sz="4800" b="1" dirty="0"/>
              <a:t>Configurazione {1,3,3,2}</a:t>
            </a:r>
          </a:p>
        </p:txBody>
      </p:sp>
      <p:sp>
        <p:nvSpPr>
          <p:cNvPr id="7" name="Segnaposto contenuto 2">
            <a:extLst>
              <a:ext uri="{FF2B5EF4-FFF2-40B4-BE49-F238E27FC236}">
                <a16:creationId xmlns:a16="http://schemas.microsoft.com/office/drawing/2014/main" id="{30B1B2F5-5BC2-9BC4-36BF-9D716DA123AA}"/>
              </a:ext>
            </a:extLst>
          </p:cNvPr>
          <p:cNvSpPr>
            <a:spLocks noGrp="1"/>
          </p:cNvSpPr>
          <p:nvPr>
            <p:ph idx="1"/>
          </p:nvPr>
        </p:nvSpPr>
        <p:spPr>
          <a:xfrm>
            <a:off x="643469" y="1782981"/>
            <a:ext cx="4008384" cy="4393982"/>
          </a:xfrm>
        </p:spPr>
        <p:txBody>
          <a:bodyPr>
            <a:normAutofit/>
          </a:bodyPr>
          <a:lstStyle/>
          <a:p>
            <a:r>
              <a:rPr lang="it-IT" sz="2400" dirty="0"/>
              <a:t>Questa configurazione permette di ottenere un tempo di risposta pari a 24.975333 min risulta quindi ottima</a:t>
            </a:r>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Immagine 10">
            <a:extLst>
              <a:ext uri="{FF2B5EF4-FFF2-40B4-BE49-F238E27FC236}">
                <a16:creationId xmlns:a16="http://schemas.microsoft.com/office/drawing/2014/main" id="{A8925D21-0487-DCE6-941D-49F7DAA9B0AD}"/>
              </a:ext>
            </a:extLst>
          </p:cNvPr>
          <p:cNvPicPr>
            <a:picLocks noChangeAspect="1"/>
          </p:cNvPicPr>
          <p:nvPr/>
        </p:nvPicPr>
        <p:blipFill>
          <a:blip r:embed="rId2"/>
          <a:stretch>
            <a:fillRect/>
          </a:stretch>
        </p:blipFill>
        <p:spPr>
          <a:xfrm>
            <a:off x="4651853" y="1612571"/>
            <a:ext cx="7416585" cy="3930051"/>
          </a:xfrm>
          <a:prstGeom prst="rect">
            <a:avLst/>
          </a:prstGeom>
        </p:spPr>
      </p:pic>
    </p:spTree>
    <p:extLst>
      <p:ext uri="{BB962C8B-B14F-4D97-AF65-F5344CB8AC3E}">
        <p14:creationId xmlns:p14="http://schemas.microsoft.com/office/powerpoint/2010/main" val="1643081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88EAD19-E2EE-ACFA-8840-83BF4BA4EE6A}"/>
              </a:ext>
            </a:extLst>
          </p:cNvPr>
          <p:cNvSpPr>
            <a:spLocks noGrp="1"/>
          </p:cNvSpPr>
          <p:nvPr>
            <p:ph type="title"/>
          </p:nvPr>
        </p:nvSpPr>
        <p:spPr>
          <a:xfrm>
            <a:off x="643467" y="321734"/>
            <a:ext cx="10905066" cy="1135737"/>
          </a:xfrm>
        </p:spPr>
        <p:txBody>
          <a:bodyPr>
            <a:normAutofit/>
          </a:bodyPr>
          <a:lstStyle/>
          <a:p>
            <a:r>
              <a:rPr lang="it-IT" sz="4800" b="1" dirty="0"/>
              <a:t>Configurazione {1,3,3,2}</a:t>
            </a:r>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Immagine 9">
            <a:extLst>
              <a:ext uri="{FF2B5EF4-FFF2-40B4-BE49-F238E27FC236}">
                <a16:creationId xmlns:a16="http://schemas.microsoft.com/office/drawing/2014/main" id="{F71EAC12-CF09-406C-6722-82196FD65879}"/>
              </a:ext>
            </a:extLst>
          </p:cNvPr>
          <p:cNvPicPr>
            <a:picLocks noChangeAspect="1"/>
          </p:cNvPicPr>
          <p:nvPr/>
        </p:nvPicPr>
        <p:blipFill>
          <a:blip r:embed="rId2"/>
          <a:stretch>
            <a:fillRect/>
          </a:stretch>
        </p:blipFill>
        <p:spPr>
          <a:xfrm>
            <a:off x="3082207" y="1457471"/>
            <a:ext cx="6790662" cy="4430905"/>
          </a:xfrm>
          <a:prstGeom prst="rect">
            <a:avLst/>
          </a:prstGeom>
        </p:spPr>
      </p:pic>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86539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ACFB29A1-3BFB-BB66-14DB-E2928FDBCA5D}"/>
              </a:ext>
            </a:extLst>
          </p:cNvPr>
          <p:cNvSpPr>
            <a:spLocks noGrp="1"/>
          </p:cNvSpPr>
          <p:nvPr>
            <p:ph type="title"/>
          </p:nvPr>
        </p:nvSpPr>
        <p:spPr>
          <a:xfrm>
            <a:off x="643467" y="321734"/>
            <a:ext cx="10905066" cy="1135737"/>
          </a:xfrm>
        </p:spPr>
        <p:txBody>
          <a:bodyPr>
            <a:normAutofit/>
          </a:bodyPr>
          <a:lstStyle/>
          <a:p>
            <a:r>
              <a:rPr lang="it-IT" sz="4800" b="1" dirty="0"/>
              <a:t>Simulazione ad orizzonte finito</a:t>
            </a:r>
          </a:p>
        </p:txBody>
      </p:sp>
      <p:sp>
        <p:nvSpPr>
          <p:cNvPr id="3" name="Segnaposto contenuto 2">
            <a:extLst>
              <a:ext uri="{FF2B5EF4-FFF2-40B4-BE49-F238E27FC236}">
                <a16:creationId xmlns:a16="http://schemas.microsoft.com/office/drawing/2014/main" id="{F7F4E07B-4948-CF92-D7BC-DFF91ED95AE1}"/>
              </a:ext>
            </a:extLst>
          </p:cNvPr>
          <p:cNvSpPr>
            <a:spLocks noGrp="1"/>
          </p:cNvSpPr>
          <p:nvPr>
            <p:ph idx="1"/>
          </p:nvPr>
        </p:nvSpPr>
        <p:spPr>
          <a:xfrm>
            <a:off x="643469" y="1782981"/>
            <a:ext cx="4008384" cy="4393982"/>
          </a:xfrm>
        </p:spPr>
        <p:txBody>
          <a:bodyPr>
            <a:normAutofit/>
          </a:bodyPr>
          <a:lstStyle/>
          <a:p>
            <a:r>
              <a:rPr lang="it-IT" sz="2400" dirty="0"/>
              <a:t>Una volta ottenuta la configurazione ottima si verifica che il vincolo venga rispettato anche nella simulazione ad orizzonte finito nella quale si ottiene un tempo di risposta del sistema pari a 18.785032 min</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magine 5">
            <a:extLst>
              <a:ext uri="{FF2B5EF4-FFF2-40B4-BE49-F238E27FC236}">
                <a16:creationId xmlns:a16="http://schemas.microsoft.com/office/drawing/2014/main" id="{A03008B2-3535-81AA-2C91-187A9A4BB95D}"/>
              </a:ext>
            </a:extLst>
          </p:cNvPr>
          <p:cNvPicPr>
            <a:picLocks noChangeAspect="1"/>
          </p:cNvPicPr>
          <p:nvPr/>
        </p:nvPicPr>
        <p:blipFill>
          <a:blip r:embed="rId2"/>
          <a:stretch>
            <a:fillRect/>
          </a:stretch>
        </p:blipFill>
        <p:spPr>
          <a:xfrm>
            <a:off x="5295320" y="1923817"/>
            <a:ext cx="6253212" cy="4080219"/>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2760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0D2F9D7-0D17-5FDA-B687-45603FEFAD2E}"/>
              </a:ext>
            </a:extLst>
          </p:cNvPr>
          <p:cNvSpPr>
            <a:spLocks noGrp="1"/>
          </p:cNvSpPr>
          <p:nvPr>
            <p:ph type="title"/>
          </p:nvPr>
        </p:nvSpPr>
        <p:spPr>
          <a:xfrm>
            <a:off x="617571" y="311879"/>
            <a:ext cx="6816899" cy="1137794"/>
          </a:xfrm>
        </p:spPr>
        <p:txBody>
          <a:bodyPr anchor="t">
            <a:normAutofit/>
          </a:bodyPr>
          <a:lstStyle/>
          <a:p>
            <a:r>
              <a:rPr lang="it-IT" sz="4800" b="1" dirty="0"/>
              <a:t>Modello migliorativo</a:t>
            </a:r>
          </a:p>
        </p:txBody>
      </p:sp>
      <p:sp>
        <p:nvSpPr>
          <p:cNvPr id="23"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egnaposto contenuto 2">
            <a:extLst>
              <a:ext uri="{FF2B5EF4-FFF2-40B4-BE49-F238E27FC236}">
                <a16:creationId xmlns:a16="http://schemas.microsoft.com/office/drawing/2014/main" id="{BC652682-39F4-0196-57B9-C2ABC6A9C120}"/>
              </a:ext>
            </a:extLst>
          </p:cNvPr>
          <p:cNvSpPr>
            <a:spLocks noGrp="1"/>
          </p:cNvSpPr>
          <p:nvPr>
            <p:ph idx="1"/>
          </p:nvPr>
        </p:nvSpPr>
        <p:spPr>
          <a:xfrm>
            <a:off x="643467" y="1698170"/>
            <a:ext cx="10713646" cy="4516361"/>
          </a:xfrm>
        </p:spPr>
        <p:txBody>
          <a:bodyPr>
            <a:normAutofit/>
          </a:bodyPr>
          <a:lstStyle/>
          <a:p>
            <a:pPr marL="0" indent="0">
              <a:buNone/>
            </a:pPr>
            <a:r>
              <a:rPr lang="it-IT" sz="2400" dirty="0"/>
              <a:t>Per il modello migliorativo sono state effettuate le seguenti modifiche</a:t>
            </a:r>
          </a:p>
          <a:p>
            <a:pPr marL="0" indent="0">
              <a:buNone/>
            </a:pPr>
            <a:endParaRPr lang="it-IT" sz="2400" dirty="0"/>
          </a:p>
          <a:p>
            <a:pPr lvl="1"/>
            <a:r>
              <a:rPr lang="it-IT" dirty="0"/>
              <a:t>Il centro accettazione diventa un centro con coda singola e servente multiplo</a:t>
            </a:r>
          </a:p>
          <a:p>
            <a:pPr marL="457200" lvl="1" indent="0">
              <a:buNone/>
            </a:pPr>
            <a:endParaRPr lang="it-IT" dirty="0"/>
          </a:p>
          <a:p>
            <a:pPr lvl="1"/>
            <a:r>
              <a:rPr lang="it-IT" dirty="0"/>
              <a:t>Il centro inoculazione attenuato diventa un centro con coda singola e servente singolo</a:t>
            </a:r>
          </a:p>
        </p:txBody>
      </p:sp>
      <p:sp>
        <p:nvSpPr>
          <p:cNvPr id="27"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4112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olo 1">
            <a:extLst>
              <a:ext uri="{FF2B5EF4-FFF2-40B4-BE49-F238E27FC236}">
                <a16:creationId xmlns:a16="http://schemas.microsoft.com/office/drawing/2014/main" id="{22521601-AA10-B672-76E1-C939BE205144}"/>
              </a:ext>
            </a:extLst>
          </p:cNvPr>
          <p:cNvSpPr>
            <a:spLocks noGrp="1"/>
          </p:cNvSpPr>
          <p:nvPr>
            <p:ph type="title"/>
          </p:nvPr>
        </p:nvSpPr>
        <p:spPr>
          <a:xfrm>
            <a:off x="327349" y="304904"/>
            <a:ext cx="10515600" cy="1325563"/>
          </a:xfrm>
        </p:spPr>
        <p:txBody>
          <a:bodyPr>
            <a:normAutofit/>
          </a:bodyPr>
          <a:lstStyle/>
          <a:p>
            <a:r>
              <a:rPr lang="it-IT" sz="4800" b="1" dirty="0"/>
              <a:t>Modello Concettuale</a:t>
            </a:r>
          </a:p>
        </p:txBody>
      </p:sp>
      <p:sp>
        <p:nvSpPr>
          <p:cNvPr id="9" name="Segnaposto contenuto 2">
            <a:extLst>
              <a:ext uri="{FF2B5EF4-FFF2-40B4-BE49-F238E27FC236}">
                <a16:creationId xmlns:a16="http://schemas.microsoft.com/office/drawing/2014/main" id="{032A98B8-8866-DC39-1DCC-460B523B9B83}"/>
              </a:ext>
            </a:extLst>
          </p:cNvPr>
          <p:cNvSpPr txBox="1">
            <a:spLocks/>
          </p:cNvSpPr>
          <p:nvPr/>
        </p:nvSpPr>
        <p:spPr>
          <a:xfrm>
            <a:off x="267992" y="1730772"/>
            <a:ext cx="1122118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000" dirty="0"/>
              <a:t>Sono stati modellati i seguenti centri:</a:t>
            </a:r>
          </a:p>
          <a:p>
            <a:r>
              <a:rPr lang="it-IT" sz="2000" dirty="0"/>
              <a:t>Accettazione (M/M/1)</a:t>
            </a:r>
          </a:p>
          <a:p>
            <a:r>
              <a:rPr lang="it-IT" sz="2000" dirty="0"/>
              <a:t>Anamnesi (M/M/2)</a:t>
            </a:r>
          </a:p>
          <a:p>
            <a:r>
              <a:rPr lang="it-IT" sz="2000" dirty="0"/>
              <a:t>Inoculazione (M/M/2)</a:t>
            </a:r>
          </a:p>
          <a:p>
            <a:r>
              <a:rPr lang="it-IT" sz="2000" dirty="0"/>
              <a:t>Inoculazione Attenuato (M/M/2)</a:t>
            </a:r>
          </a:p>
        </p:txBody>
      </p:sp>
      <p:sp>
        <p:nvSpPr>
          <p:cNvPr id="13" name="CasellaDiTesto 12">
            <a:extLst>
              <a:ext uri="{FF2B5EF4-FFF2-40B4-BE49-F238E27FC236}">
                <a16:creationId xmlns:a16="http://schemas.microsoft.com/office/drawing/2014/main" id="{70858193-7E00-489E-3F32-06901E5216A3}"/>
              </a:ext>
            </a:extLst>
          </p:cNvPr>
          <p:cNvSpPr txBox="1"/>
          <p:nvPr/>
        </p:nvSpPr>
        <p:spPr>
          <a:xfrm>
            <a:off x="327349" y="4444184"/>
            <a:ext cx="3568790" cy="1015663"/>
          </a:xfrm>
          <a:prstGeom prst="rect">
            <a:avLst/>
          </a:prstGeom>
          <a:noFill/>
        </p:spPr>
        <p:txBody>
          <a:bodyPr wrap="square" rtlCol="0">
            <a:spAutoFit/>
          </a:bodyPr>
          <a:lstStyle/>
          <a:p>
            <a:r>
              <a:rPr lang="it-IT" sz="2000" dirty="0"/>
              <a:t>Tutte le code presenti nel sistema seguono la politica di scheduling </a:t>
            </a:r>
            <a:r>
              <a:rPr lang="it-IT" sz="2000" b="1" dirty="0"/>
              <a:t>FIFO</a:t>
            </a:r>
          </a:p>
        </p:txBody>
      </p:sp>
      <p:pic>
        <p:nvPicPr>
          <p:cNvPr id="15" name="Immagine 14">
            <a:extLst>
              <a:ext uri="{FF2B5EF4-FFF2-40B4-BE49-F238E27FC236}">
                <a16:creationId xmlns:a16="http://schemas.microsoft.com/office/drawing/2014/main" id="{C013C824-0D5B-80B9-9B18-61D26A9A9676}"/>
              </a:ext>
            </a:extLst>
          </p:cNvPr>
          <p:cNvPicPr>
            <a:picLocks noChangeAspect="1"/>
          </p:cNvPicPr>
          <p:nvPr/>
        </p:nvPicPr>
        <p:blipFill rotWithShape="1">
          <a:blip r:embed="rId2"/>
          <a:srcRect l="4279" t="9109" b="4598"/>
          <a:stretch/>
        </p:blipFill>
        <p:spPr>
          <a:xfrm>
            <a:off x="3991001" y="2052951"/>
            <a:ext cx="7998345" cy="3811993"/>
          </a:xfrm>
          <a:prstGeom prst="rect">
            <a:avLst/>
          </a:prstGeom>
        </p:spPr>
      </p:pic>
    </p:spTree>
    <p:extLst>
      <p:ext uri="{BB962C8B-B14F-4D97-AF65-F5344CB8AC3E}">
        <p14:creationId xmlns:p14="http://schemas.microsoft.com/office/powerpoint/2010/main" val="2210564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olo 1">
            <a:extLst>
              <a:ext uri="{FF2B5EF4-FFF2-40B4-BE49-F238E27FC236}">
                <a16:creationId xmlns:a16="http://schemas.microsoft.com/office/drawing/2014/main" id="{22521601-AA10-B672-76E1-C939BE205144}"/>
              </a:ext>
            </a:extLst>
          </p:cNvPr>
          <p:cNvSpPr>
            <a:spLocks noGrp="1"/>
          </p:cNvSpPr>
          <p:nvPr>
            <p:ph type="title"/>
          </p:nvPr>
        </p:nvSpPr>
        <p:spPr>
          <a:xfrm>
            <a:off x="327349" y="334744"/>
            <a:ext cx="10515600" cy="1325563"/>
          </a:xfrm>
        </p:spPr>
        <p:txBody>
          <a:bodyPr>
            <a:normAutofit/>
          </a:bodyPr>
          <a:lstStyle/>
          <a:p>
            <a:r>
              <a:rPr lang="it-IT" sz="4800" b="1" dirty="0"/>
              <a:t>Modello Concettuale</a:t>
            </a:r>
          </a:p>
        </p:txBody>
      </p:sp>
      <p:sp>
        <p:nvSpPr>
          <p:cNvPr id="9" name="Segnaposto contenuto 2">
            <a:extLst>
              <a:ext uri="{FF2B5EF4-FFF2-40B4-BE49-F238E27FC236}">
                <a16:creationId xmlns:a16="http://schemas.microsoft.com/office/drawing/2014/main" id="{032A98B8-8866-DC39-1DCC-460B523B9B83}"/>
              </a:ext>
            </a:extLst>
          </p:cNvPr>
          <p:cNvSpPr txBox="1">
            <a:spLocks/>
          </p:cNvSpPr>
          <p:nvPr/>
        </p:nvSpPr>
        <p:spPr>
          <a:xfrm>
            <a:off x="360342" y="1660307"/>
            <a:ext cx="4774738"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400" dirty="0"/>
              <a:t>Sono stati modellati i seguenti centri:</a:t>
            </a:r>
          </a:p>
          <a:p>
            <a:r>
              <a:rPr lang="it-IT" sz="2400" dirty="0"/>
              <a:t>Accettazione (M/M/2)</a:t>
            </a:r>
          </a:p>
          <a:p>
            <a:r>
              <a:rPr lang="it-IT" sz="2400" dirty="0"/>
              <a:t>Anamnesi (M/M/2)</a:t>
            </a:r>
          </a:p>
          <a:p>
            <a:r>
              <a:rPr lang="it-IT" sz="2400" dirty="0"/>
              <a:t>Inoculazione (M/M/2)</a:t>
            </a:r>
          </a:p>
          <a:p>
            <a:r>
              <a:rPr lang="it-IT" sz="2400" dirty="0"/>
              <a:t>Inoculazione Attenuato (M/M/1)</a:t>
            </a:r>
          </a:p>
        </p:txBody>
      </p:sp>
      <p:sp>
        <p:nvSpPr>
          <p:cNvPr id="13" name="CasellaDiTesto 12">
            <a:extLst>
              <a:ext uri="{FF2B5EF4-FFF2-40B4-BE49-F238E27FC236}">
                <a16:creationId xmlns:a16="http://schemas.microsoft.com/office/drawing/2014/main" id="{70858193-7E00-489E-3F32-06901E5216A3}"/>
              </a:ext>
            </a:extLst>
          </p:cNvPr>
          <p:cNvSpPr txBox="1"/>
          <p:nvPr/>
        </p:nvSpPr>
        <p:spPr>
          <a:xfrm>
            <a:off x="327349" y="4329989"/>
            <a:ext cx="3409764" cy="1569660"/>
          </a:xfrm>
          <a:prstGeom prst="rect">
            <a:avLst/>
          </a:prstGeom>
          <a:noFill/>
        </p:spPr>
        <p:txBody>
          <a:bodyPr wrap="square" rtlCol="0">
            <a:spAutoFit/>
          </a:bodyPr>
          <a:lstStyle/>
          <a:p>
            <a:r>
              <a:rPr lang="it-IT" sz="2400" dirty="0"/>
              <a:t>Tutte le code presenti nel sistema seguono la politica di scheduling </a:t>
            </a:r>
            <a:r>
              <a:rPr lang="it-IT" sz="2400" b="1" dirty="0"/>
              <a:t>FIFO</a:t>
            </a:r>
          </a:p>
        </p:txBody>
      </p:sp>
      <p:pic>
        <p:nvPicPr>
          <p:cNvPr id="2" name="Immagine 1">
            <a:extLst>
              <a:ext uri="{FF2B5EF4-FFF2-40B4-BE49-F238E27FC236}">
                <a16:creationId xmlns:a16="http://schemas.microsoft.com/office/drawing/2014/main" id="{89E283F0-A1AA-FC69-D462-2FF59EC7FD97}"/>
              </a:ext>
            </a:extLst>
          </p:cNvPr>
          <p:cNvPicPr>
            <a:picLocks noChangeAspect="1"/>
          </p:cNvPicPr>
          <p:nvPr/>
        </p:nvPicPr>
        <p:blipFill rotWithShape="1">
          <a:blip r:embed="rId2"/>
          <a:srcRect t="9443" r="4260"/>
          <a:stretch/>
        </p:blipFill>
        <p:spPr>
          <a:xfrm>
            <a:off x="4696657" y="2102892"/>
            <a:ext cx="7356144" cy="3712112"/>
          </a:xfrm>
          <a:prstGeom prst="rect">
            <a:avLst/>
          </a:prstGeom>
        </p:spPr>
      </p:pic>
    </p:spTree>
    <p:extLst>
      <p:ext uri="{BB962C8B-B14F-4D97-AF65-F5344CB8AC3E}">
        <p14:creationId xmlns:p14="http://schemas.microsoft.com/office/powerpoint/2010/main" val="2801798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olo 1">
            <a:extLst>
              <a:ext uri="{FF2B5EF4-FFF2-40B4-BE49-F238E27FC236}">
                <a16:creationId xmlns:a16="http://schemas.microsoft.com/office/drawing/2014/main" id="{68B52F5D-DD15-97EA-75E0-C4E98C801EC9}"/>
              </a:ext>
            </a:extLst>
          </p:cNvPr>
          <p:cNvSpPr>
            <a:spLocks noGrp="1"/>
          </p:cNvSpPr>
          <p:nvPr>
            <p:ph type="title"/>
          </p:nvPr>
        </p:nvSpPr>
        <p:spPr>
          <a:xfrm>
            <a:off x="838200" y="365125"/>
            <a:ext cx="10515600" cy="1325563"/>
          </a:xfrm>
        </p:spPr>
        <p:txBody>
          <a:bodyPr>
            <a:normAutofit/>
          </a:bodyPr>
          <a:lstStyle/>
          <a:p>
            <a:r>
              <a:rPr lang="it-IT" sz="4800" b="1" dirty="0"/>
              <a:t>Configurazione Ottima</a:t>
            </a:r>
          </a:p>
        </p:txBody>
      </p:sp>
      <p:sp>
        <p:nvSpPr>
          <p:cNvPr id="6" name="Segnaposto contenuto 2">
            <a:extLst>
              <a:ext uri="{FF2B5EF4-FFF2-40B4-BE49-F238E27FC236}">
                <a16:creationId xmlns:a16="http://schemas.microsoft.com/office/drawing/2014/main" id="{DDFA7877-5097-C0B3-B225-85DEB77518EE}"/>
              </a:ext>
            </a:extLst>
          </p:cNvPr>
          <p:cNvSpPr>
            <a:spLocks noGrp="1"/>
          </p:cNvSpPr>
          <p:nvPr>
            <p:ph idx="1"/>
          </p:nvPr>
        </p:nvSpPr>
        <p:spPr>
          <a:xfrm>
            <a:off x="838200" y="1825625"/>
            <a:ext cx="10515600" cy="4351338"/>
          </a:xfrm>
        </p:spPr>
        <p:txBody>
          <a:bodyPr>
            <a:normAutofit/>
          </a:bodyPr>
          <a:lstStyle/>
          <a:p>
            <a:r>
              <a:rPr lang="it-IT" sz="2400" dirty="0"/>
              <a:t>La configurazione {2,2,2,1} utilizzata per la fase di verifica e validazione risulta essere anche la configurazione ottima permette di ottenere un tempo medio di risposta pari a 17.420526 min inferiore rispetto al limite imposto dal </a:t>
            </a:r>
            <a:r>
              <a:rPr lang="it-IT" sz="2400" dirty="0" err="1"/>
              <a:t>QoS</a:t>
            </a:r>
            <a:endParaRPr lang="it-IT" sz="2400" dirty="0"/>
          </a:p>
        </p:txBody>
      </p:sp>
      <mc:AlternateContent xmlns:mc="http://schemas.openxmlformats.org/markup-compatibility/2006">
        <mc:Choice xmlns:p14="http://schemas.microsoft.com/office/powerpoint/2010/main" Requires="p14">
          <p:contentPart p14:bwMode="auto" r:id="rId2">
            <p14:nvContentPartPr>
              <p14:cNvPr id="7" name="Input penna 6">
                <a:extLst>
                  <a:ext uri="{FF2B5EF4-FFF2-40B4-BE49-F238E27FC236}">
                    <a16:creationId xmlns:a16="http://schemas.microsoft.com/office/drawing/2014/main" id="{1F8F879A-145E-CDEB-2713-4583E345A5C4}"/>
                  </a:ext>
                </a:extLst>
              </p14:cNvPr>
              <p14:cNvContentPartPr/>
              <p14:nvPr/>
            </p14:nvContentPartPr>
            <p14:xfrm>
              <a:off x="2379496" y="4703791"/>
              <a:ext cx="68760" cy="309600"/>
            </p14:xfrm>
          </p:contentPart>
        </mc:Choice>
        <mc:Fallback>
          <p:pic>
            <p:nvPicPr>
              <p:cNvPr id="7" name="Input penna 6">
                <a:extLst>
                  <a:ext uri="{FF2B5EF4-FFF2-40B4-BE49-F238E27FC236}">
                    <a16:creationId xmlns:a16="http://schemas.microsoft.com/office/drawing/2014/main" id="{1F8F879A-145E-CDEB-2713-4583E345A5C4}"/>
                  </a:ext>
                </a:extLst>
              </p:cNvPr>
              <p:cNvPicPr/>
              <p:nvPr/>
            </p:nvPicPr>
            <p:blipFill>
              <a:blip r:embed="rId3"/>
              <a:stretch>
                <a:fillRect/>
              </a:stretch>
            </p:blipFill>
            <p:spPr>
              <a:xfrm>
                <a:off x="2343856" y="4667791"/>
                <a:ext cx="140400" cy="381240"/>
              </a:xfrm>
              <a:prstGeom prst="rect">
                <a:avLst/>
              </a:prstGeom>
            </p:spPr>
          </p:pic>
        </mc:Fallback>
      </mc:AlternateContent>
      <mc:AlternateContent xmlns:mc="http://schemas.openxmlformats.org/markup-compatibility/2006">
        <mc:Choice xmlns:a14="http://schemas.microsoft.com/office/drawing/2010/main" Requires="a14">
          <p:sp>
            <p:nvSpPr>
              <p:cNvPr id="11" name="CasellaDiTesto 10">
                <a:extLst>
                  <a:ext uri="{FF2B5EF4-FFF2-40B4-BE49-F238E27FC236}">
                    <a16:creationId xmlns:a16="http://schemas.microsoft.com/office/drawing/2014/main" id="{61526FC5-5C53-5F46-6AE0-A89AE35BC596}"/>
                  </a:ext>
                </a:extLst>
              </p:cNvPr>
              <p:cNvSpPr txBox="1"/>
              <p:nvPr/>
            </p:nvSpPr>
            <p:spPr>
              <a:xfrm>
                <a:off x="1548572" y="4565291"/>
                <a:ext cx="6108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𝐸</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𝑇</m:t>
                          </m:r>
                        </m:e>
                        <m:sub>
                          <m:r>
                            <a:rPr lang="it-IT" b="0" i="1" smtClean="0">
                              <a:latin typeface="Cambria Math" panose="02040503050406030204" pitchFamily="18" charset="0"/>
                            </a:rPr>
                            <m:t>𝑆</m:t>
                          </m:r>
                        </m:sub>
                      </m:sSub>
                      <m:r>
                        <a:rPr lang="it-IT" b="0" i="1" smtClean="0">
                          <a:latin typeface="Cambria Math" panose="02040503050406030204" pitchFamily="18" charset="0"/>
                        </a:rPr>
                        <m:t>)</m:t>
                      </m:r>
                    </m:oMath>
                  </m:oMathPara>
                </a14:m>
                <a:endParaRPr lang="it-IT" dirty="0"/>
              </a:p>
            </p:txBody>
          </p:sp>
        </mc:Choice>
        <mc:Fallback>
          <p:sp>
            <p:nvSpPr>
              <p:cNvPr id="11" name="CasellaDiTesto 10">
                <a:extLst>
                  <a:ext uri="{FF2B5EF4-FFF2-40B4-BE49-F238E27FC236}">
                    <a16:creationId xmlns:a16="http://schemas.microsoft.com/office/drawing/2014/main" id="{61526FC5-5C53-5F46-6AE0-A89AE35BC596}"/>
                  </a:ext>
                </a:extLst>
              </p:cNvPr>
              <p:cNvSpPr txBox="1">
                <a:spLocks noRot="1" noChangeAspect="1" noMove="1" noResize="1" noEditPoints="1" noAdjustHandles="1" noChangeArrowheads="1" noChangeShapeType="1" noTextEdit="1"/>
              </p:cNvSpPr>
              <p:nvPr/>
            </p:nvSpPr>
            <p:spPr>
              <a:xfrm>
                <a:off x="1548572" y="4565291"/>
                <a:ext cx="610873" cy="276999"/>
              </a:xfrm>
              <a:prstGeom prst="rect">
                <a:avLst/>
              </a:prstGeom>
              <a:blipFill>
                <a:blip r:embed="rId4"/>
                <a:stretch>
                  <a:fillRect l="-6122" r="-14286" b="-34783"/>
                </a:stretch>
              </a:blipFill>
            </p:spPr>
            <p:txBody>
              <a:bodyPr/>
              <a:lstStyle/>
              <a:p>
                <a:r>
                  <a:rPr lang="it-IT">
                    <a:noFill/>
                  </a:rPr>
                  <a:t> </a:t>
                </a:r>
              </a:p>
            </p:txBody>
          </p:sp>
        </mc:Fallback>
      </mc:AlternateContent>
      <p:pic>
        <p:nvPicPr>
          <p:cNvPr id="15" name="Immagine 14">
            <a:extLst>
              <a:ext uri="{FF2B5EF4-FFF2-40B4-BE49-F238E27FC236}">
                <a16:creationId xmlns:a16="http://schemas.microsoft.com/office/drawing/2014/main" id="{D5B5268B-44D8-945F-E84C-FA49DE37CFE1}"/>
              </a:ext>
            </a:extLst>
          </p:cNvPr>
          <p:cNvPicPr>
            <a:picLocks noChangeAspect="1"/>
          </p:cNvPicPr>
          <p:nvPr/>
        </p:nvPicPr>
        <p:blipFill rotWithShape="1">
          <a:blip r:embed="rId5"/>
          <a:srcRect t="5689" b="2722"/>
          <a:stretch/>
        </p:blipFill>
        <p:spPr>
          <a:xfrm>
            <a:off x="2386772" y="2972981"/>
            <a:ext cx="7683500" cy="3885019"/>
          </a:xfrm>
          <a:prstGeom prst="rect">
            <a:avLst/>
          </a:prstGeom>
        </p:spPr>
      </p:pic>
    </p:spTree>
    <p:extLst>
      <p:ext uri="{BB962C8B-B14F-4D97-AF65-F5344CB8AC3E}">
        <p14:creationId xmlns:p14="http://schemas.microsoft.com/office/powerpoint/2010/main" val="763608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olo 1">
            <a:extLst>
              <a:ext uri="{FF2B5EF4-FFF2-40B4-BE49-F238E27FC236}">
                <a16:creationId xmlns:a16="http://schemas.microsoft.com/office/drawing/2014/main" id="{B3FC47D7-F1BC-139C-4F6C-A675B520FDFA}"/>
              </a:ext>
            </a:extLst>
          </p:cNvPr>
          <p:cNvSpPr>
            <a:spLocks noGrp="1"/>
          </p:cNvSpPr>
          <p:nvPr>
            <p:ph type="title"/>
          </p:nvPr>
        </p:nvSpPr>
        <p:spPr>
          <a:xfrm>
            <a:off x="838200" y="365125"/>
            <a:ext cx="10515600" cy="1325563"/>
          </a:xfrm>
        </p:spPr>
        <p:txBody>
          <a:bodyPr>
            <a:normAutofit/>
          </a:bodyPr>
          <a:lstStyle/>
          <a:p>
            <a:r>
              <a:rPr lang="it-IT" sz="4800" b="1" dirty="0"/>
              <a:t>Configurazione Ottima (2)</a:t>
            </a:r>
          </a:p>
        </p:txBody>
      </p:sp>
      <p:pic>
        <p:nvPicPr>
          <p:cNvPr id="13" name="Immagine 12">
            <a:extLst>
              <a:ext uri="{FF2B5EF4-FFF2-40B4-BE49-F238E27FC236}">
                <a16:creationId xmlns:a16="http://schemas.microsoft.com/office/drawing/2014/main" id="{1A7FF377-5856-532E-1A83-E0FCEEDC9613}"/>
              </a:ext>
            </a:extLst>
          </p:cNvPr>
          <p:cNvPicPr>
            <a:picLocks noChangeAspect="1"/>
          </p:cNvPicPr>
          <p:nvPr/>
        </p:nvPicPr>
        <p:blipFill>
          <a:blip r:embed="rId2"/>
          <a:stretch>
            <a:fillRect/>
          </a:stretch>
        </p:blipFill>
        <p:spPr>
          <a:xfrm>
            <a:off x="2148867" y="1280545"/>
            <a:ext cx="7912100" cy="5245100"/>
          </a:xfrm>
          <a:prstGeom prst="rect">
            <a:avLst/>
          </a:prstGeom>
        </p:spPr>
      </p:pic>
    </p:spTree>
    <p:extLst>
      <p:ext uri="{BB962C8B-B14F-4D97-AF65-F5344CB8AC3E}">
        <p14:creationId xmlns:p14="http://schemas.microsoft.com/office/powerpoint/2010/main" val="4122854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olo 1">
            <a:extLst>
              <a:ext uri="{FF2B5EF4-FFF2-40B4-BE49-F238E27FC236}">
                <a16:creationId xmlns:a16="http://schemas.microsoft.com/office/drawing/2014/main" id="{27B7FF70-DFE8-0F1C-81CB-982EA07748B6}"/>
              </a:ext>
            </a:extLst>
          </p:cNvPr>
          <p:cNvSpPr txBox="1">
            <a:spLocks/>
          </p:cNvSpPr>
          <p:nvPr/>
        </p:nvSpPr>
        <p:spPr>
          <a:xfrm>
            <a:off x="537663" y="3711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800" b="1" dirty="0"/>
              <a:t>Simulazione ad orizzonte finito - Tempi</a:t>
            </a:r>
          </a:p>
        </p:txBody>
      </p:sp>
      <p:sp>
        <p:nvSpPr>
          <p:cNvPr id="5" name="Segnaposto contenuto 2">
            <a:extLst>
              <a:ext uri="{FF2B5EF4-FFF2-40B4-BE49-F238E27FC236}">
                <a16:creationId xmlns:a16="http://schemas.microsoft.com/office/drawing/2014/main" id="{E12CA040-7217-758B-8C85-29194AF91634}"/>
              </a:ext>
            </a:extLst>
          </p:cNvPr>
          <p:cNvSpPr>
            <a:spLocks noGrp="1"/>
          </p:cNvSpPr>
          <p:nvPr>
            <p:ph idx="1"/>
          </p:nvPr>
        </p:nvSpPr>
        <p:spPr>
          <a:xfrm>
            <a:off x="539079" y="1852130"/>
            <a:ext cx="9362021" cy="4351338"/>
          </a:xfrm>
        </p:spPr>
        <p:txBody>
          <a:bodyPr/>
          <a:lstStyle/>
          <a:p>
            <a:pPr marL="0" indent="0">
              <a:buNone/>
            </a:pPr>
            <a:r>
              <a:rPr lang="it-IT" dirty="0"/>
              <a:t>Il tempo che si ottiene nella finestra di 300 min è:</a:t>
            </a:r>
          </a:p>
        </p:txBody>
      </p:sp>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BFB1E61E-9A7F-EDEE-9F50-AA2606702454}"/>
                  </a:ext>
                </a:extLst>
              </p:cNvPr>
              <p:cNvSpPr txBox="1"/>
              <p:nvPr/>
            </p:nvSpPr>
            <p:spPr>
              <a:xfrm>
                <a:off x="4002746" y="2385149"/>
                <a:ext cx="4609150"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𝐸</m:t>
                      </m:r>
                      <m:d>
                        <m:dPr>
                          <m:ctrlPr>
                            <a:rPr lang="it-IT" sz="2400" b="0" i="1" smtClean="0">
                              <a:latin typeface="Cambria Math" panose="02040503050406030204" pitchFamily="18" charset="0"/>
                            </a:rPr>
                          </m:ctrlPr>
                        </m:dPr>
                        <m:e>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𝑇</m:t>
                              </m:r>
                            </m:e>
                            <m:sub>
                              <m:r>
                                <a:rPr lang="it-IT" sz="2400" b="0" i="1" smtClean="0">
                                  <a:latin typeface="Cambria Math" panose="02040503050406030204" pitchFamily="18" charset="0"/>
                                </a:rPr>
                                <m:t>𝑆</m:t>
                              </m:r>
                            </m:sub>
                          </m:sSub>
                        </m:e>
                      </m:d>
                      <m:r>
                        <a:rPr lang="it-IT" sz="2400" b="0" i="1" smtClean="0">
                          <a:latin typeface="Cambria Math" panose="02040503050406030204" pitchFamily="18" charset="0"/>
                        </a:rPr>
                        <m:t>=15.473371 +/- 0.760495</m:t>
                      </m:r>
                    </m:oMath>
                  </m:oMathPara>
                </a14:m>
                <a:endParaRPr lang="it-IT" sz="2400" dirty="0"/>
              </a:p>
            </p:txBody>
          </p:sp>
        </mc:Choice>
        <mc:Fallback>
          <p:sp>
            <p:nvSpPr>
              <p:cNvPr id="6" name="CasellaDiTesto 5">
                <a:extLst>
                  <a:ext uri="{FF2B5EF4-FFF2-40B4-BE49-F238E27FC236}">
                    <a16:creationId xmlns:a16="http://schemas.microsoft.com/office/drawing/2014/main" id="{BFB1E61E-9A7F-EDEE-9F50-AA2606702454}"/>
                  </a:ext>
                </a:extLst>
              </p:cNvPr>
              <p:cNvSpPr txBox="1">
                <a:spLocks noRot="1" noChangeAspect="1" noMove="1" noResize="1" noEditPoints="1" noAdjustHandles="1" noChangeArrowheads="1" noChangeShapeType="1" noTextEdit="1"/>
              </p:cNvSpPr>
              <p:nvPr/>
            </p:nvSpPr>
            <p:spPr>
              <a:xfrm>
                <a:off x="4002746" y="2385149"/>
                <a:ext cx="4609150" cy="369332"/>
              </a:xfrm>
              <a:prstGeom prst="rect">
                <a:avLst/>
              </a:prstGeom>
              <a:blipFill>
                <a:blip r:embed="rId2"/>
                <a:stretch>
                  <a:fillRect l="-824" t="-6667" r="-549" b="-400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84F97160-707E-D79B-3065-151F551A7996}"/>
                  </a:ext>
                </a:extLst>
              </p:cNvPr>
              <p:cNvSpPr txBox="1"/>
              <p:nvPr/>
            </p:nvSpPr>
            <p:spPr>
              <a:xfrm>
                <a:off x="1348143" y="4379572"/>
                <a:ext cx="6108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𝐸</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𝑇</m:t>
                          </m:r>
                        </m:e>
                        <m:sub>
                          <m:r>
                            <a:rPr lang="it-IT" b="0" i="1" smtClean="0">
                              <a:latin typeface="Cambria Math" panose="02040503050406030204" pitchFamily="18" charset="0"/>
                            </a:rPr>
                            <m:t>𝑆</m:t>
                          </m:r>
                        </m:sub>
                      </m:sSub>
                      <m:r>
                        <a:rPr lang="it-IT" b="0" i="1" smtClean="0">
                          <a:latin typeface="Cambria Math" panose="02040503050406030204" pitchFamily="18" charset="0"/>
                        </a:rPr>
                        <m:t>)</m:t>
                      </m:r>
                    </m:oMath>
                  </m:oMathPara>
                </a14:m>
                <a:endParaRPr lang="it-IT" dirty="0"/>
              </a:p>
            </p:txBody>
          </p:sp>
        </mc:Choice>
        <mc:Fallback>
          <p:sp>
            <p:nvSpPr>
              <p:cNvPr id="7" name="CasellaDiTesto 6">
                <a:extLst>
                  <a:ext uri="{FF2B5EF4-FFF2-40B4-BE49-F238E27FC236}">
                    <a16:creationId xmlns:a16="http://schemas.microsoft.com/office/drawing/2014/main" id="{84F97160-707E-D79B-3065-151F551A7996}"/>
                  </a:ext>
                </a:extLst>
              </p:cNvPr>
              <p:cNvSpPr txBox="1">
                <a:spLocks noRot="1" noChangeAspect="1" noMove="1" noResize="1" noEditPoints="1" noAdjustHandles="1" noChangeArrowheads="1" noChangeShapeType="1" noTextEdit="1"/>
              </p:cNvSpPr>
              <p:nvPr/>
            </p:nvSpPr>
            <p:spPr>
              <a:xfrm>
                <a:off x="1348143" y="4379572"/>
                <a:ext cx="610873" cy="276999"/>
              </a:xfrm>
              <a:prstGeom prst="rect">
                <a:avLst/>
              </a:prstGeom>
              <a:blipFill>
                <a:blip r:embed="rId3"/>
                <a:stretch>
                  <a:fillRect l="-8163" r="-12245" b="-34783"/>
                </a:stretch>
              </a:blipFill>
            </p:spPr>
            <p:txBody>
              <a:bodyPr/>
              <a:lstStyle/>
              <a:p>
                <a:r>
                  <a:rPr lang="it-IT">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8" name="Input penna 7">
                <a:extLst>
                  <a:ext uri="{FF2B5EF4-FFF2-40B4-BE49-F238E27FC236}">
                    <a16:creationId xmlns:a16="http://schemas.microsoft.com/office/drawing/2014/main" id="{AFABBAE9-64D4-646D-E884-B996419D89F3}"/>
                  </a:ext>
                </a:extLst>
              </p14:cNvPr>
              <p14:cNvContentPartPr/>
              <p14:nvPr/>
            </p14:nvContentPartPr>
            <p14:xfrm>
              <a:off x="1876936" y="4689031"/>
              <a:ext cx="164160" cy="244800"/>
            </p14:xfrm>
          </p:contentPart>
        </mc:Choice>
        <mc:Fallback>
          <p:pic>
            <p:nvPicPr>
              <p:cNvPr id="8" name="Input penna 7">
                <a:extLst>
                  <a:ext uri="{FF2B5EF4-FFF2-40B4-BE49-F238E27FC236}">
                    <a16:creationId xmlns:a16="http://schemas.microsoft.com/office/drawing/2014/main" id="{AFABBAE9-64D4-646D-E884-B996419D89F3}"/>
                  </a:ext>
                </a:extLst>
              </p:cNvPr>
              <p:cNvPicPr/>
              <p:nvPr/>
            </p:nvPicPr>
            <p:blipFill>
              <a:blip r:embed="rId5"/>
              <a:stretch>
                <a:fillRect/>
              </a:stretch>
            </p:blipFill>
            <p:spPr>
              <a:xfrm>
                <a:off x="1841296" y="4653391"/>
                <a:ext cx="235800" cy="316440"/>
              </a:xfrm>
              <a:prstGeom prst="rect">
                <a:avLst/>
              </a:prstGeom>
            </p:spPr>
          </p:pic>
        </mc:Fallback>
      </mc:AlternateContent>
      <p:pic>
        <p:nvPicPr>
          <p:cNvPr id="11" name="Immagine 10">
            <a:extLst>
              <a:ext uri="{FF2B5EF4-FFF2-40B4-BE49-F238E27FC236}">
                <a16:creationId xmlns:a16="http://schemas.microsoft.com/office/drawing/2014/main" id="{FD9F1087-E62E-D0AA-0D37-50A0B84A2FB1}"/>
              </a:ext>
            </a:extLst>
          </p:cNvPr>
          <p:cNvPicPr>
            <a:picLocks noChangeAspect="1"/>
          </p:cNvPicPr>
          <p:nvPr/>
        </p:nvPicPr>
        <p:blipFill>
          <a:blip r:embed="rId6"/>
          <a:stretch>
            <a:fillRect/>
          </a:stretch>
        </p:blipFill>
        <p:spPr>
          <a:xfrm>
            <a:off x="1839413" y="2819400"/>
            <a:ext cx="7912100" cy="4038600"/>
          </a:xfrm>
          <a:prstGeom prst="rect">
            <a:avLst/>
          </a:prstGeom>
        </p:spPr>
      </p:pic>
    </p:spTree>
    <p:extLst>
      <p:ext uri="{BB962C8B-B14F-4D97-AF65-F5344CB8AC3E}">
        <p14:creationId xmlns:p14="http://schemas.microsoft.com/office/powerpoint/2010/main" val="3958357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Connettore 2 8">
            <a:extLst>
              <a:ext uri="{FF2B5EF4-FFF2-40B4-BE49-F238E27FC236}">
                <a16:creationId xmlns:a16="http://schemas.microsoft.com/office/drawing/2014/main" id="{1DEFA31E-6626-69F4-A3F8-0B7F6D45E6C5}"/>
              </a:ext>
            </a:extLst>
          </p:cNvPr>
          <p:cNvCxnSpPr>
            <a:cxnSpLocks/>
          </p:cNvCxnSpPr>
          <p:nvPr/>
        </p:nvCxnSpPr>
        <p:spPr>
          <a:xfrm>
            <a:off x="602809" y="2315491"/>
            <a:ext cx="14889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CasellaDiTesto 12">
            <a:extLst>
              <a:ext uri="{FF2B5EF4-FFF2-40B4-BE49-F238E27FC236}">
                <a16:creationId xmlns:a16="http://schemas.microsoft.com/office/drawing/2014/main" id="{EC2667BB-EC20-3271-8260-8285FCC29FA7}"/>
              </a:ext>
            </a:extLst>
          </p:cNvPr>
          <p:cNvSpPr txBox="1"/>
          <p:nvPr/>
        </p:nvSpPr>
        <p:spPr>
          <a:xfrm>
            <a:off x="450140" y="1831570"/>
            <a:ext cx="1741924" cy="369332"/>
          </a:xfrm>
          <a:prstGeom prst="rect">
            <a:avLst/>
          </a:prstGeom>
          <a:noFill/>
        </p:spPr>
        <p:txBody>
          <a:bodyPr wrap="square" rtlCol="0">
            <a:spAutoFit/>
          </a:bodyPr>
          <a:lstStyle/>
          <a:p>
            <a:r>
              <a:rPr lang="it-IT" sz="1800" dirty="0"/>
              <a:t>24.975333 min</a:t>
            </a:r>
            <a:endParaRPr lang="it-IT" dirty="0"/>
          </a:p>
        </p:txBody>
      </p:sp>
      <p:cxnSp>
        <p:nvCxnSpPr>
          <p:cNvPr id="15" name="Connettore 2 14">
            <a:extLst>
              <a:ext uri="{FF2B5EF4-FFF2-40B4-BE49-F238E27FC236}">
                <a16:creationId xmlns:a16="http://schemas.microsoft.com/office/drawing/2014/main" id="{A2CD2E2C-C757-191B-42A6-53624D345838}"/>
              </a:ext>
            </a:extLst>
          </p:cNvPr>
          <p:cNvCxnSpPr>
            <a:cxnSpLocks/>
          </p:cNvCxnSpPr>
          <p:nvPr/>
        </p:nvCxnSpPr>
        <p:spPr>
          <a:xfrm flipH="1">
            <a:off x="9931382" y="3569376"/>
            <a:ext cx="161715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CasellaDiTesto 16">
            <a:extLst>
              <a:ext uri="{FF2B5EF4-FFF2-40B4-BE49-F238E27FC236}">
                <a16:creationId xmlns:a16="http://schemas.microsoft.com/office/drawing/2014/main" id="{8002DC42-6120-1308-B6D3-63F10A485C6C}"/>
              </a:ext>
            </a:extLst>
          </p:cNvPr>
          <p:cNvSpPr txBox="1"/>
          <p:nvPr/>
        </p:nvSpPr>
        <p:spPr>
          <a:xfrm>
            <a:off x="9963720" y="3081383"/>
            <a:ext cx="1741924" cy="369332"/>
          </a:xfrm>
          <a:prstGeom prst="rect">
            <a:avLst/>
          </a:prstGeom>
          <a:noFill/>
        </p:spPr>
        <p:txBody>
          <a:bodyPr wrap="square" rtlCol="0">
            <a:spAutoFit/>
          </a:bodyPr>
          <a:lstStyle/>
          <a:p>
            <a:r>
              <a:rPr lang="it-IT" sz="1800" dirty="0"/>
              <a:t>17.420526</a:t>
            </a:r>
            <a:r>
              <a:rPr lang="it-IT" dirty="0"/>
              <a:t> min</a:t>
            </a:r>
          </a:p>
        </p:txBody>
      </p:sp>
      <p:sp>
        <p:nvSpPr>
          <p:cNvPr id="19" name="Rettangolo con angoli arrotondati 18">
            <a:extLst>
              <a:ext uri="{FF2B5EF4-FFF2-40B4-BE49-F238E27FC236}">
                <a16:creationId xmlns:a16="http://schemas.microsoft.com/office/drawing/2014/main" id="{D3D74BBD-C0E4-0738-301C-9736E460FC1D}"/>
              </a:ext>
            </a:extLst>
          </p:cNvPr>
          <p:cNvSpPr/>
          <p:nvPr/>
        </p:nvSpPr>
        <p:spPr>
          <a:xfrm>
            <a:off x="377288" y="1821631"/>
            <a:ext cx="1741924" cy="379271"/>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20" name="Rettangolo con angoli arrotondati 19">
            <a:extLst>
              <a:ext uri="{FF2B5EF4-FFF2-40B4-BE49-F238E27FC236}">
                <a16:creationId xmlns:a16="http://schemas.microsoft.com/office/drawing/2014/main" id="{037DA1F9-D1F8-DCFF-71E7-4D552ECC2D82}"/>
              </a:ext>
            </a:extLst>
          </p:cNvPr>
          <p:cNvSpPr/>
          <p:nvPr/>
        </p:nvSpPr>
        <p:spPr>
          <a:xfrm>
            <a:off x="9974506" y="3076125"/>
            <a:ext cx="1530902" cy="35287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pic>
        <p:nvPicPr>
          <p:cNvPr id="21" name="Immagine 20">
            <a:extLst>
              <a:ext uri="{FF2B5EF4-FFF2-40B4-BE49-F238E27FC236}">
                <a16:creationId xmlns:a16="http://schemas.microsoft.com/office/drawing/2014/main" id="{DFC66C7A-2DBD-B918-B684-908AC1A97B44}"/>
              </a:ext>
            </a:extLst>
          </p:cNvPr>
          <p:cNvPicPr>
            <a:picLocks noChangeAspect="1"/>
          </p:cNvPicPr>
          <p:nvPr/>
        </p:nvPicPr>
        <p:blipFill>
          <a:blip r:embed="rId2"/>
          <a:stretch>
            <a:fillRect/>
          </a:stretch>
        </p:blipFill>
        <p:spPr>
          <a:xfrm>
            <a:off x="2192064" y="1806489"/>
            <a:ext cx="7747396" cy="4812588"/>
          </a:xfrm>
          <a:prstGeom prst="rect">
            <a:avLst/>
          </a:prstGeom>
        </p:spPr>
      </p:pic>
      <p:sp>
        <p:nvSpPr>
          <p:cNvPr id="22" name="Titolo 1">
            <a:extLst>
              <a:ext uri="{FF2B5EF4-FFF2-40B4-BE49-F238E27FC236}">
                <a16:creationId xmlns:a16="http://schemas.microsoft.com/office/drawing/2014/main" id="{2F2CE6F5-A4AC-F68B-D99E-ACBDBC3ECA30}"/>
              </a:ext>
            </a:extLst>
          </p:cNvPr>
          <p:cNvSpPr>
            <a:spLocks noGrp="1"/>
          </p:cNvSpPr>
          <p:nvPr>
            <p:ph type="title"/>
          </p:nvPr>
        </p:nvSpPr>
        <p:spPr>
          <a:xfrm>
            <a:off x="0" y="189944"/>
            <a:ext cx="12192000" cy="1135737"/>
          </a:xfrm>
        </p:spPr>
        <p:txBody>
          <a:bodyPr>
            <a:normAutofit fontScale="90000"/>
          </a:bodyPr>
          <a:lstStyle/>
          <a:p>
            <a:r>
              <a:rPr lang="it-IT" sz="4800" b="1" dirty="0"/>
              <a:t>Confronto con modello precedente – Orizzonte infinito</a:t>
            </a:r>
          </a:p>
        </p:txBody>
      </p:sp>
    </p:spTree>
    <p:extLst>
      <p:ext uri="{BB962C8B-B14F-4D97-AF65-F5344CB8AC3E}">
        <p14:creationId xmlns:p14="http://schemas.microsoft.com/office/powerpoint/2010/main" val="3908235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magine 3">
            <a:extLst>
              <a:ext uri="{FF2B5EF4-FFF2-40B4-BE49-F238E27FC236}">
                <a16:creationId xmlns:a16="http://schemas.microsoft.com/office/drawing/2014/main" id="{6456B953-44BA-FAD4-47D6-5270669BBA6A}"/>
              </a:ext>
            </a:extLst>
          </p:cNvPr>
          <p:cNvPicPr>
            <a:picLocks noChangeAspect="1"/>
          </p:cNvPicPr>
          <p:nvPr/>
        </p:nvPicPr>
        <p:blipFill>
          <a:blip r:embed="rId2"/>
          <a:stretch>
            <a:fillRect/>
          </a:stretch>
        </p:blipFill>
        <p:spPr>
          <a:xfrm>
            <a:off x="1341409" y="1260889"/>
            <a:ext cx="9556942" cy="4924203"/>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put penna 4">
                <a:extLst>
                  <a:ext uri="{FF2B5EF4-FFF2-40B4-BE49-F238E27FC236}">
                    <a16:creationId xmlns:a16="http://schemas.microsoft.com/office/drawing/2014/main" id="{EB2DA2A9-24FA-3874-F109-D6E0353497F7}"/>
                  </a:ext>
                </a:extLst>
              </p14:cNvPr>
              <p14:cNvContentPartPr/>
              <p14:nvPr/>
            </p14:nvContentPartPr>
            <p14:xfrm>
              <a:off x="1429096" y="3599671"/>
              <a:ext cx="211680" cy="319320"/>
            </p14:xfrm>
          </p:contentPart>
        </mc:Choice>
        <mc:Fallback>
          <p:pic>
            <p:nvPicPr>
              <p:cNvPr id="5" name="Input penna 4">
                <a:extLst>
                  <a:ext uri="{FF2B5EF4-FFF2-40B4-BE49-F238E27FC236}">
                    <a16:creationId xmlns:a16="http://schemas.microsoft.com/office/drawing/2014/main" id="{EB2DA2A9-24FA-3874-F109-D6E0353497F7}"/>
                  </a:ext>
                </a:extLst>
              </p:cNvPr>
              <p:cNvPicPr/>
              <p:nvPr/>
            </p:nvPicPr>
            <p:blipFill>
              <a:blip r:embed="rId4"/>
              <a:stretch>
                <a:fillRect/>
              </a:stretch>
            </p:blipFill>
            <p:spPr>
              <a:xfrm>
                <a:off x="1393456" y="3563671"/>
                <a:ext cx="283320" cy="390960"/>
              </a:xfrm>
              <a:prstGeom prst="rect">
                <a:avLst/>
              </a:prstGeom>
            </p:spPr>
          </p:pic>
        </mc:Fallback>
      </mc:AlternateContent>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1188D0F2-5DD4-21C1-86F1-C9FA432EFCCA}"/>
                  </a:ext>
                </a:extLst>
              </p:cNvPr>
              <p:cNvSpPr txBox="1"/>
              <p:nvPr/>
            </p:nvSpPr>
            <p:spPr>
              <a:xfrm>
                <a:off x="988212" y="3584490"/>
                <a:ext cx="6108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𝐸</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𝑇</m:t>
                          </m:r>
                        </m:e>
                        <m:sub>
                          <m:r>
                            <a:rPr lang="it-IT" b="0" i="1" smtClean="0">
                              <a:latin typeface="Cambria Math" panose="02040503050406030204" pitchFamily="18" charset="0"/>
                            </a:rPr>
                            <m:t>𝑆</m:t>
                          </m:r>
                        </m:sub>
                      </m:sSub>
                      <m:r>
                        <a:rPr lang="it-IT" b="0" i="1" smtClean="0">
                          <a:latin typeface="Cambria Math" panose="02040503050406030204" pitchFamily="18" charset="0"/>
                        </a:rPr>
                        <m:t>)</m:t>
                      </m:r>
                    </m:oMath>
                  </m:oMathPara>
                </a14:m>
                <a:endParaRPr lang="it-IT" dirty="0"/>
              </a:p>
            </p:txBody>
          </p:sp>
        </mc:Choice>
        <mc:Fallback>
          <p:sp>
            <p:nvSpPr>
              <p:cNvPr id="6" name="CasellaDiTesto 5">
                <a:extLst>
                  <a:ext uri="{FF2B5EF4-FFF2-40B4-BE49-F238E27FC236}">
                    <a16:creationId xmlns:a16="http://schemas.microsoft.com/office/drawing/2014/main" id="{1188D0F2-5DD4-21C1-86F1-C9FA432EFCCA}"/>
                  </a:ext>
                </a:extLst>
              </p:cNvPr>
              <p:cNvSpPr txBox="1">
                <a:spLocks noRot="1" noChangeAspect="1" noMove="1" noResize="1" noEditPoints="1" noAdjustHandles="1" noChangeArrowheads="1" noChangeShapeType="1" noTextEdit="1"/>
              </p:cNvSpPr>
              <p:nvPr/>
            </p:nvSpPr>
            <p:spPr>
              <a:xfrm>
                <a:off x="988212" y="3584490"/>
                <a:ext cx="610873" cy="276999"/>
              </a:xfrm>
              <a:prstGeom prst="rect">
                <a:avLst/>
              </a:prstGeom>
              <a:blipFill>
                <a:blip r:embed="rId5"/>
                <a:stretch>
                  <a:fillRect l="-8163" t="-4545" r="-14286" b="-36364"/>
                </a:stretch>
              </a:blipFill>
            </p:spPr>
            <p:txBody>
              <a:bodyPr/>
              <a:lstStyle/>
              <a:p>
                <a:r>
                  <a:rPr lang="it-IT">
                    <a:noFill/>
                  </a:rPr>
                  <a:t> </a:t>
                </a:r>
              </a:p>
            </p:txBody>
          </p:sp>
        </mc:Fallback>
      </mc:AlternateContent>
      <p:sp>
        <p:nvSpPr>
          <p:cNvPr id="7" name="Titolo 1">
            <a:extLst>
              <a:ext uri="{FF2B5EF4-FFF2-40B4-BE49-F238E27FC236}">
                <a16:creationId xmlns:a16="http://schemas.microsoft.com/office/drawing/2014/main" id="{17543787-5FF2-B367-AA09-D623FCF3986A}"/>
              </a:ext>
            </a:extLst>
          </p:cNvPr>
          <p:cNvSpPr>
            <a:spLocks noGrp="1"/>
          </p:cNvSpPr>
          <p:nvPr>
            <p:ph type="title"/>
          </p:nvPr>
        </p:nvSpPr>
        <p:spPr>
          <a:xfrm>
            <a:off x="159026" y="99169"/>
            <a:ext cx="12192000" cy="1135737"/>
          </a:xfrm>
        </p:spPr>
        <p:txBody>
          <a:bodyPr>
            <a:normAutofit fontScale="90000"/>
          </a:bodyPr>
          <a:lstStyle/>
          <a:p>
            <a:r>
              <a:rPr lang="it-IT" sz="4800" b="1" dirty="0"/>
              <a:t>Confronto con modello precedente – Orizzonte finito</a:t>
            </a:r>
          </a:p>
        </p:txBody>
      </p:sp>
    </p:spTree>
    <p:extLst>
      <p:ext uri="{BB962C8B-B14F-4D97-AF65-F5344CB8AC3E}">
        <p14:creationId xmlns:p14="http://schemas.microsoft.com/office/powerpoint/2010/main" val="2042590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olo 1">
            <a:extLst>
              <a:ext uri="{FF2B5EF4-FFF2-40B4-BE49-F238E27FC236}">
                <a16:creationId xmlns:a16="http://schemas.microsoft.com/office/drawing/2014/main" id="{03AD4CAB-BA69-0123-3706-C625E43BB0B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800" b="1" dirty="0"/>
              <a:t>Altro modello migliorativo</a:t>
            </a:r>
          </a:p>
        </p:txBody>
      </p:sp>
      <p:sp>
        <p:nvSpPr>
          <p:cNvPr id="9" name="Segnaposto contenuto 2">
            <a:extLst>
              <a:ext uri="{FF2B5EF4-FFF2-40B4-BE49-F238E27FC236}">
                <a16:creationId xmlns:a16="http://schemas.microsoft.com/office/drawing/2014/main" id="{3D095BB8-E47A-6616-A1C5-AF9A2C9F93F8}"/>
              </a:ext>
            </a:extLst>
          </p:cNvPr>
          <p:cNvSpPr>
            <a:spLocks noGrp="1"/>
          </p:cNvSpPr>
          <p:nvPr>
            <p:ph idx="1"/>
          </p:nvPr>
        </p:nvSpPr>
        <p:spPr>
          <a:xfrm>
            <a:off x="838200" y="1825625"/>
            <a:ext cx="10515600" cy="4351338"/>
          </a:xfrm>
        </p:spPr>
        <p:txBody>
          <a:bodyPr/>
          <a:lstStyle/>
          <a:p>
            <a:r>
              <a:rPr lang="it-IT" dirty="0"/>
              <a:t>Modificare il centro accettazione e farlo diventare coda singola a servente multiplo</a:t>
            </a:r>
          </a:p>
          <a:p>
            <a:r>
              <a:rPr lang="it-IT" dirty="0"/>
              <a:t>Lasciare invariato il centro inoculazione attenuato (M/M/k)</a:t>
            </a:r>
          </a:p>
        </p:txBody>
      </p:sp>
      <p:sp>
        <p:nvSpPr>
          <p:cNvPr id="11" name="Rettangolo con angoli arrotondati 10">
            <a:extLst>
              <a:ext uri="{FF2B5EF4-FFF2-40B4-BE49-F238E27FC236}">
                <a16:creationId xmlns:a16="http://schemas.microsoft.com/office/drawing/2014/main" id="{C0E32AF3-E121-3232-4AF4-6590E346DF0C}"/>
              </a:ext>
            </a:extLst>
          </p:cNvPr>
          <p:cNvSpPr/>
          <p:nvPr/>
        </p:nvSpPr>
        <p:spPr>
          <a:xfrm>
            <a:off x="6208611" y="5367147"/>
            <a:ext cx="5486868" cy="96520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FB6A5A69-C461-F445-720A-31878DEA8BDA}"/>
              </a:ext>
            </a:extLst>
          </p:cNvPr>
          <p:cNvSpPr/>
          <p:nvPr/>
        </p:nvSpPr>
        <p:spPr>
          <a:xfrm>
            <a:off x="1179879" y="3988904"/>
            <a:ext cx="5372100" cy="945322"/>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5" name="CasellaDiTesto 14">
            <a:extLst>
              <a:ext uri="{FF2B5EF4-FFF2-40B4-BE49-F238E27FC236}">
                <a16:creationId xmlns:a16="http://schemas.microsoft.com/office/drawing/2014/main" id="{F3344F01-62CB-5EC7-CFBF-6995BE514097}"/>
              </a:ext>
            </a:extLst>
          </p:cNvPr>
          <p:cNvSpPr txBox="1"/>
          <p:nvPr/>
        </p:nvSpPr>
        <p:spPr>
          <a:xfrm>
            <a:off x="1916160" y="3411246"/>
            <a:ext cx="4179840" cy="461665"/>
          </a:xfrm>
          <a:prstGeom prst="rect">
            <a:avLst/>
          </a:prstGeom>
          <a:noFill/>
        </p:spPr>
        <p:txBody>
          <a:bodyPr wrap="square" rtlCol="0">
            <a:spAutoFit/>
          </a:bodyPr>
          <a:lstStyle/>
          <a:p>
            <a:r>
              <a:rPr lang="it-IT" sz="2400" b="1" dirty="0"/>
              <a:t>Secondo modello migliorativo</a:t>
            </a:r>
          </a:p>
        </p:txBody>
      </p:sp>
      <p:sp>
        <p:nvSpPr>
          <p:cNvPr id="17" name="CasellaDiTesto 16">
            <a:extLst>
              <a:ext uri="{FF2B5EF4-FFF2-40B4-BE49-F238E27FC236}">
                <a16:creationId xmlns:a16="http://schemas.microsoft.com/office/drawing/2014/main" id="{6AF9F991-43E7-3B46-A296-3CB04E1A039A}"/>
              </a:ext>
            </a:extLst>
          </p:cNvPr>
          <p:cNvSpPr txBox="1"/>
          <p:nvPr/>
        </p:nvSpPr>
        <p:spPr>
          <a:xfrm>
            <a:off x="7062830" y="4847974"/>
            <a:ext cx="4179840" cy="461665"/>
          </a:xfrm>
          <a:prstGeom prst="rect">
            <a:avLst/>
          </a:prstGeom>
          <a:noFill/>
        </p:spPr>
        <p:txBody>
          <a:bodyPr wrap="square" rtlCol="0">
            <a:spAutoFit/>
          </a:bodyPr>
          <a:lstStyle/>
          <a:p>
            <a:r>
              <a:rPr lang="it-IT" sz="2400" b="1" dirty="0"/>
              <a:t>Primo modello migliorativo</a:t>
            </a:r>
          </a:p>
        </p:txBody>
      </p:sp>
      <mc:AlternateContent xmlns:mc="http://schemas.openxmlformats.org/markup-compatibility/2006">
        <mc:Choice xmlns:a14="http://schemas.microsoft.com/office/drawing/2010/main" Requires="a14">
          <p:sp>
            <p:nvSpPr>
              <p:cNvPr id="19" name="CasellaDiTesto 18">
                <a:extLst>
                  <a:ext uri="{FF2B5EF4-FFF2-40B4-BE49-F238E27FC236}">
                    <a16:creationId xmlns:a16="http://schemas.microsoft.com/office/drawing/2014/main" id="{4C9D1F50-3487-FE53-1FC3-37671C0458C6}"/>
                  </a:ext>
                </a:extLst>
              </p:cNvPr>
              <p:cNvSpPr txBox="1"/>
              <p:nvPr/>
            </p:nvSpPr>
            <p:spPr>
              <a:xfrm>
                <a:off x="1639250" y="4276899"/>
                <a:ext cx="4609150" cy="1099468"/>
              </a:xfrm>
              <a:prstGeom prst="rect">
                <a:avLst/>
              </a:prstGeom>
              <a:noFill/>
            </p:spPr>
            <p:txBody>
              <a:bodyPr wrap="square" lIns="0" tIns="0" rIns="0" bIns="0" rtlCol="0">
                <a:spAutoFit/>
              </a:bodyPr>
              <a:lstStyle/>
              <a:p>
                <a14:m>
                  <m:oMath xmlns:m="http://schemas.openxmlformats.org/officeDocument/2006/math">
                    <m:r>
                      <a:rPr lang="it-IT" sz="2400" b="0" i="1" smtClean="0">
                        <a:latin typeface="Cambria Math" panose="02040503050406030204" pitchFamily="18" charset="0"/>
                      </a:rPr>
                      <m:t>𝐸</m:t>
                    </m:r>
                    <m:d>
                      <m:dPr>
                        <m:ctrlPr>
                          <a:rPr lang="it-IT" sz="2400" b="0" i="1" smtClean="0">
                            <a:latin typeface="Cambria Math" panose="02040503050406030204" pitchFamily="18" charset="0"/>
                          </a:rPr>
                        </m:ctrlPr>
                      </m:dPr>
                      <m:e>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𝑇</m:t>
                            </m:r>
                          </m:e>
                          <m:sub>
                            <m:r>
                              <a:rPr lang="it-IT" sz="2400" b="0" i="1" smtClean="0">
                                <a:latin typeface="Cambria Math" panose="02040503050406030204" pitchFamily="18" charset="0"/>
                              </a:rPr>
                              <m:t>𝑆</m:t>
                            </m:r>
                          </m:sub>
                        </m:sSub>
                      </m:e>
                    </m:d>
                    <m:r>
                      <a:rPr lang="it-IT" sz="2400" b="0" i="1" smtClean="0">
                        <a:latin typeface="Cambria Math" panose="02040503050406030204" pitchFamily="18" charset="0"/>
                      </a:rPr>
                      <m:t>=</m:t>
                    </m:r>
                    <m:r>
                      <m:rPr>
                        <m:nor/>
                      </m:rPr>
                      <a:rPr lang="it-IT" sz="2400"/>
                      <m:t>17.297140</m:t>
                    </m:r>
                    <m:r>
                      <m:rPr>
                        <m:nor/>
                      </m:rPr>
                      <a:rPr lang="it-IT" sz="2400" b="0" i="0" smtClean="0"/>
                      <m:t> </m:t>
                    </m:r>
                    <m:r>
                      <m:rPr>
                        <m:nor/>
                      </m:rPr>
                      <a:rPr lang="it-IT" sz="2400"/>
                      <m:t>±</m:t>
                    </m:r>
                    <m:r>
                      <m:rPr>
                        <m:nor/>
                      </m:rPr>
                      <a:rPr lang="it-IT" sz="2400" b="0" i="0" smtClean="0"/>
                      <m:t> </m:t>
                    </m:r>
                    <m:r>
                      <m:rPr>
                        <m:nor/>
                      </m:rPr>
                      <a:rPr lang="it-IT" sz="2400"/>
                      <m:t>0.206816</m:t>
                    </m:r>
                  </m:oMath>
                </a14:m>
                <a:r>
                  <a:rPr lang="it-IT" dirty="0"/>
                  <a:t> </a:t>
                </a:r>
                <a:r>
                  <a:rPr lang="it-IT" sz="2400" dirty="0"/>
                  <a:t>min</a:t>
                </a:r>
                <a:br>
                  <a:rPr lang="it-IT" dirty="0"/>
                </a:br>
                <a:endParaRPr lang="it-IT" sz="2400" dirty="0"/>
              </a:p>
              <a:p>
                <a:endParaRPr lang="it-IT" sz="2400" dirty="0"/>
              </a:p>
            </p:txBody>
          </p:sp>
        </mc:Choice>
        <mc:Fallback>
          <p:sp>
            <p:nvSpPr>
              <p:cNvPr id="19" name="CasellaDiTesto 18">
                <a:extLst>
                  <a:ext uri="{FF2B5EF4-FFF2-40B4-BE49-F238E27FC236}">
                    <a16:creationId xmlns:a16="http://schemas.microsoft.com/office/drawing/2014/main" id="{4C9D1F50-3487-FE53-1FC3-37671C0458C6}"/>
                  </a:ext>
                </a:extLst>
              </p:cNvPr>
              <p:cNvSpPr txBox="1">
                <a:spLocks noRot="1" noChangeAspect="1" noMove="1" noResize="1" noEditPoints="1" noAdjustHandles="1" noChangeArrowheads="1" noChangeShapeType="1" noTextEdit="1"/>
              </p:cNvSpPr>
              <p:nvPr/>
            </p:nvSpPr>
            <p:spPr>
              <a:xfrm>
                <a:off x="1639250" y="4276899"/>
                <a:ext cx="4609150" cy="1099468"/>
              </a:xfrm>
              <a:prstGeom prst="rect">
                <a:avLst/>
              </a:prstGeom>
              <a:blipFill>
                <a:blip r:embed="rId2"/>
                <a:stretch>
                  <a:fillRect l="-2473" t="-6818"/>
                </a:stretch>
              </a:blipFill>
            </p:spPr>
            <p:txBody>
              <a:bodyPr/>
              <a:lstStyle/>
              <a:p>
                <a:r>
                  <a:rPr lang="it-IT">
                    <a:noFill/>
                  </a:rPr>
                  <a:t> </a:t>
                </a:r>
              </a:p>
            </p:txBody>
          </p:sp>
        </mc:Fallback>
      </mc:AlternateContent>
    </p:spTree>
    <p:extLst>
      <p:ext uri="{BB962C8B-B14F-4D97-AF65-F5344CB8AC3E}">
        <p14:creationId xmlns:p14="http://schemas.microsoft.com/office/powerpoint/2010/main" val="2156152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asellaDiTesto 3">
            <a:extLst>
              <a:ext uri="{FF2B5EF4-FFF2-40B4-BE49-F238E27FC236}">
                <a16:creationId xmlns:a16="http://schemas.microsoft.com/office/drawing/2014/main" id="{64442A88-5100-517A-DDB4-A1F9EDDDEDE0}"/>
              </a:ext>
            </a:extLst>
          </p:cNvPr>
          <p:cNvSpPr txBox="1"/>
          <p:nvPr/>
        </p:nvSpPr>
        <p:spPr>
          <a:xfrm>
            <a:off x="2237012" y="2396020"/>
            <a:ext cx="7621733" cy="2065960"/>
          </a:xfrm>
          <a:prstGeom prst="rect">
            <a:avLst/>
          </a:prstGeom>
          <a:noFill/>
        </p:spPr>
        <p:txBody>
          <a:bodyPr vert="horz" lIns="91440" tIns="45720" rIns="91440" bIns="45720" rtlCol="0" anchor="ctr">
            <a:normAutofit/>
          </a:bodyPr>
          <a:lstStyle/>
          <a:p>
            <a:pPr algn="ctr" defTabSz="914400">
              <a:lnSpc>
                <a:spcPct val="90000"/>
              </a:lnSpc>
              <a:spcBef>
                <a:spcPct val="0"/>
              </a:spcBef>
              <a:spcAft>
                <a:spcPts val="600"/>
              </a:spcAft>
            </a:pPr>
            <a:r>
              <a:rPr lang="en-US" sz="5400" b="1" kern="1200" dirty="0" err="1">
                <a:solidFill>
                  <a:srgbClr val="080808"/>
                </a:solidFill>
                <a:latin typeface="+mj-lt"/>
                <a:ea typeface="+mj-ea"/>
                <a:cs typeface="+mj-cs"/>
              </a:rPr>
              <a:t>Grazie</a:t>
            </a:r>
            <a:r>
              <a:rPr lang="en-US" sz="5400" b="1" kern="1200" dirty="0">
                <a:solidFill>
                  <a:srgbClr val="080808"/>
                </a:solidFill>
                <a:latin typeface="+mj-lt"/>
                <a:ea typeface="+mj-ea"/>
                <a:cs typeface="+mj-cs"/>
              </a:rPr>
              <a:t> per </a:t>
            </a:r>
            <a:r>
              <a:rPr lang="en-US" sz="5400" b="1" kern="1200" dirty="0" err="1">
                <a:solidFill>
                  <a:srgbClr val="080808"/>
                </a:solidFill>
                <a:latin typeface="+mj-lt"/>
                <a:ea typeface="+mj-ea"/>
                <a:cs typeface="+mj-cs"/>
              </a:rPr>
              <a:t>l’attenzione</a:t>
            </a:r>
            <a:r>
              <a:rPr lang="en-US" sz="5400" b="1" kern="1200" dirty="0">
                <a:solidFill>
                  <a:srgbClr val="080808"/>
                </a:solidFill>
                <a:latin typeface="+mj-lt"/>
                <a:ea typeface="+mj-ea"/>
                <a:cs typeface="+mj-cs"/>
              </a:rPr>
              <a:t>!</a:t>
            </a:r>
          </a:p>
        </p:txBody>
      </p:sp>
      <p:sp>
        <p:nvSpPr>
          <p:cNvPr id="25" name="Freeform: Shape 24">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3160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olo 1">
            <a:extLst>
              <a:ext uri="{FF2B5EF4-FFF2-40B4-BE49-F238E27FC236}">
                <a16:creationId xmlns:a16="http://schemas.microsoft.com/office/drawing/2014/main" id="{C2228D78-91DA-7ED4-E526-BD41540EB20F}"/>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800" b="1" dirty="0"/>
              <a:t>Modello Concettuale (2)</a:t>
            </a:r>
          </a:p>
        </p:txBody>
      </p:sp>
      <p:sp>
        <p:nvSpPr>
          <p:cNvPr id="5" name="CasellaDiTesto 4">
            <a:extLst>
              <a:ext uri="{FF2B5EF4-FFF2-40B4-BE49-F238E27FC236}">
                <a16:creationId xmlns:a16="http://schemas.microsoft.com/office/drawing/2014/main" id="{07C6273D-9C55-E307-D9DD-5EB6628F948F}"/>
              </a:ext>
            </a:extLst>
          </p:cNvPr>
          <p:cNvSpPr txBox="1"/>
          <p:nvPr/>
        </p:nvSpPr>
        <p:spPr>
          <a:xfrm>
            <a:off x="600602" y="1313336"/>
            <a:ext cx="10361231" cy="2677656"/>
          </a:xfrm>
          <a:prstGeom prst="rect">
            <a:avLst/>
          </a:prstGeom>
          <a:noFill/>
        </p:spPr>
        <p:txBody>
          <a:bodyPr wrap="square" rtlCol="0">
            <a:spAutoFit/>
          </a:bodyPr>
          <a:lstStyle/>
          <a:p>
            <a:r>
              <a:rPr lang="it-IT" sz="2400" b="1" dirty="0"/>
              <a:t>Lo stato del sistema </a:t>
            </a:r>
            <a:r>
              <a:rPr lang="it-IT" sz="2400" dirty="0"/>
              <a:t>è una sua caratterizzazione completa ad ogni istante temporale in particolare essi sono:</a:t>
            </a:r>
          </a:p>
          <a:p>
            <a:pPr marL="742950" lvl="1" indent="-285750">
              <a:buFont typeface="Arial" panose="020B0604020202020204" pitchFamily="34" charset="0"/>
              <a:buChar char="•"/>
            </a:pPr>
            <a:r>
              <a:rPr lang="it-IT" sz="2400" dirty="0"/>
              <a:t>Numero di utenti per centro</a:t>
            </a:r>
          </a:p>
          <a:p>
            <a:pPr marL="742950" lvl="1" indent="-285750">
              <a:buFont typeface="Arial" panose="020B0604020202020204" pitchFamily="34" charset="0"/>
              <a:buChar char="•"/>
            </a:pPr>
            <a:r>
              <a:rPr lang="it-IT" sz="2400" dirty="0"/>
              <a:t>Numero di utenti in servizio</a:t>
            </a:r>
          </a:p>
          <a:p>
            <a:pPr marL="742950" lvl="1" indent="-285750">
              <a:buFont typeface="Arial" panose="020B0604020202020204" pitchFamily="34" charset="0"/>
              <a:buChar char="•"/>
            </a:pPr>
            <a:r>
              <a:rPr lang="it-IT" sz="2400" dirty="0"/>
              <a:t>Numero di utenti in coda</a:t>
            </a:r>
          </a:p>
          <a:p>
            <a:pPr marL="742950" lvl="1" indent="-285750">
              <a:buFont typeface="Arial" panose="020B0604020202020204" pitchFamily="34" charset="0"/>
              <a:buChar char="•"/>
            </a:pPr>
            <a:r>
              <a:rPr lang="it-IT" sz="2400" dirty="0"/>
              <a:t>Stato di ogni servente che può essere </a:t>
            </a:r>
            <a:r>
              <a:rPr lang="it-IT" sz="2400" dirty="0" err="1"/>
              <a:t>idle</a:t>
            </a:r>
            <a:r>
              <a:rPr lang="it-IT" sz="2400" dirty="0"/>
              <a:t> o </a:t>
            </a:r>
            <a:r>
              <a:rPr lang="it-IT" sz="2400" dirty="0" err="1"/>
              <a:t>busy</a:t>
            </a:r>
            <a:endParaRPr lang="it-IT" sz="2400" dirty="0"/>
          </a:p>
          <a:p>
            <a:pPr marL="742950" lvl="1" indent="-285750">
              <a:buFont typeface="Arial" panose="020B0604020202020204" pitchFamily="34" charset="0"/>
              <a:buChar char="•"/>
            </a:pPr>
            <a:r>
              <a:rPr lang="it-IT" sz="2400" dirty="0"/>
              <a:t>Stato di ogni coda che può essere vuota o non vuota</a:t>
            </a:r>
          </a:p>
        </p:txBody>
      </p:sp>
      <p:sp>
        <p:nvSpPr>
          <p:cNvPr id="6" name="CasellaDiTesto 5">
            <a:extLst>
              <a:ext uri="{FF2B5EF4-FFF2-40B4-BE49-F238E27FC236}">
                <a16:creationId xmlns:a16="http://schemas.microsoft.com/office/drawing/2014/main" id="{B8253BD8-74B7-48EC-7CBD-B28CC938DB40}"/>
              </a:ext>
            </a:extLst>
          </p:cNvPr>
          <p:cNvSpPr txBox="1"/>
          <p:nvPr/>
        </p:nvSpPr>
        <p:spPr>
          <a:xfrm>
            <a:off x="600601" y="3990992"/>
            <a:ext cx="10961833" cy="2308324"/>
          </a:xfrm>
          <a:prstGeom prst="rect">
            <a:avLst/>
          </a:prstGeom>
          <a:noFill/>
        </p:spPr>
        <p:txBody>
          <a:bodyPr wrap="square" rtlCol="0">
            <a:spAutoFit/>
          </a:bodyPr>
          <a:lstStyle/>
          <a:p>
            <a:r>
              <a:rPr lang="it-IT" sz="2400" b="1" dirty="0"/>
              <a:t>Gli eventi </a:t>
            </a:r>
            <a:r>
              <a:rPr lang="it-IT" sz="2400" dirty="0"/>
              <a:t>causano un cambiamento dello stato del sistema e questo si verifica per gli eventi di completamento e arrivo nel centro. In particolare il completamento in un centro risulta essere l’arrivo per il centro che lo segue.</a:t>
            </a:r>
          </a:p>
          <a:p>
            <a:endParaRPr lang="it-IT" sz="2400" dirty="0"/>
          </a:p>
          <a:p>
            <a:pPr marL="285750" indent="-285750">
              <a:buFont typeface="Arial" panose="020B0604020202020204" pitchFamily="34" charset="0"/>
              <a:buChar char="•"/>
            </a:pPr>
            <a:r>
              <a:rPr lang="it-IT" sz="2400" dirty="0"/>
              <a:t>Completamento in Accettazione        Arrivo in Anamnesi</a:t>
            </a:r>
          </a:p>
          <a:p>
            <a:pPr marL="285750" indent="-285750">
              <a:buFont typeface="Arial" panose="020B0604020202020204" pitchFamily="34" charset="0"/>
              <a:buChar char="•"/>
            </a:pPr>
            <a:r>
              <a:rPr lang="it-IT" sz="2400" dirty="0"/>
              <a:t>Completamento in Anamnesi       Arrivo in Inoculazione o Inoculazione Attenuato</a:t>
            </a:r>
          </a:p>
        </p:txBody>
      </p:sp>
      <p:cxnSp>
        <p:nvCxnSpPr>
          <p:cNvPr id="7" name="Connettore 2 6">
            <a:extLst>
              <a:ext uri="{FF2B5EF4-FFF2-40B4-BE49-F238E27FC236}">
                <a16:creationId xmlns:a16="http://schemas.microsoft.com/office/drawing/2014/main" id="{5CFC2FE1-0C4F-3FE4-81C7-E31F02CDB15A}"/>
              </a:ext>
            </a:extLst>
          </p:cNvPr>
          <p:cNvCxnSpPr>
            <a:cxnSpLocks/>
          </p:cNvCxnSpPr>
          <p:nvPr/>
        </p:nvCxnSpPr>
        <p:spPr>
          <a:xfrm>
            <a:off x="5000077" y="5736649"/>
            <a:ext cx="371831"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15" name="Connettore 2 14">
            <a:extLst>
              <a:ext uri="{FF2B5EF4-FFF2-40B4-BE49-F238E27FC236}">
                <a16:creationId xmlns:a16="http://schemas.microsoft.com/office/drawing/2014/main" id="{590E73ED-97D6-AD1D-09A4-4DF08494E97A}"/>
              </a:ext>
            </a:extLst>
          </p:cNvPr>
          <p:cNvCxnSpPr>
            <a:cxnSpLocks/>
          </p:cNvCxnSpPr>
          <p:nvPr/>
        </p:nvCxnSpPr>
        <p:spPr>
          <a:xfrm>
            <a:off x="4598504" y="6087832"/>
            <a:ext cx="401573"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1610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D4C0BA6-2949-B170-6873-321FD37D4728}"/>
              </a:ext>
            </a:extLst>
          </p:cNvPr>
          <p:cNvSpPr>
            <a:spLocks noGrp="1"/>
          </p:cNvSpPr>
          <p:nvPr>
            <p:ph type="title"/>
          </p:nvPr>
        </p:nvSpPr>
        <p:spPr>
          <a:xfrm>
            <a:off x="643467" y="321734"/>
            <a:ext cx="10905066" cy="1135737"/>
          </a:xfrm>
        </p:spPr>
        <p:txBody>
          <a:bodyPr>
            <a:normAutofit/>
          </a:bodyPr>
          <a:lstStyle/>
          <a:p>
            <a:r>
              <a:rPr lang="it-IT" sz="4800" b="1" dirty="0"/>
              <a:t>Modello delle specifiche</a:t>
            </a:r>
          </a:p>
        </p:txBody>
      </p:sp>
      <p:sp>
        <p:nvSpPr>
          <p:cNvPr id="5" name="Segnaposto contenuto 4">
            <a:extLst>
              <a:ext uri="{FF2B5EF4-FFF2-40B4-BE49-F238E27FC236}">
                <a16:creationId xmlns:a16="http://schemas.microsoft.com/office/drawing/2014/main" id="{364B87E8-F32F-4B74-D01C-2CFDE5592473}"/>
              </a:ext>
            </a:extLst>
          </p:cNvPr>
          <p:cNvSpPr>
            <a:spLocks noGrp="1"/>
          </p:cNvSpPr>
          <p:nvPr>
            <p:ph idx="1"/>
          </p:nvPr>
        </p:nvSpPr>
        <p:spPr>
          <a:xfrm>
            <a:off x="643467" y="1782981"/>
            <a:ext cx="10905066" cy="4393982"/>
          </a:xfrm>
        </p:spPr>
        <p:txBody>
          <a:bodyPr>
            <a:normAutofit/>
          </a:bodyPr>
          <a:lstStyle/>
          <a:p>
            <a:r>
              <a:rPr lang="it-IT" sz="2400" b="1" dirty="0"/>
              <a:t>Probabilità di Routing:</a:t>
            </a:r>
          </a:p>
          <a:p>
            <a:pPr lvl="1"/>
            <a:r>
              <a:rPr lang="it-IT" dirty="0"/>
              <a:t>prob_vaccino = 100%</a:t>
            </a:r>
          </a:p>
          <a:p>
            <a:pPr lvl="1"/>
            <a:r>
              <a:rPr lang="it-IT" dirty="0"/>
              <a:t>prob_vaccino_attenuato = 21.897819%</a:t>
            </a:r>
          </a:p>
          <a:p>
            <a:endParaRPr lang="it-IT" sz="2400" dirty="0"/>
          </a:p>
          <a:p>
            <a:r>
              <a:rPr lang="it-IT" sz="2400" b="1" dirty="0"/>
              <a:t>Tassi di Arrivo:</a:t>
            </a:r>
          </a:p>
          <a:p>
            <a:pPr lvl="1"/>
            <a:r>
              <a:rPr lang="it-IT" dirty="0"/>
              <a:t>Tasso di arrivo nel centro di accettazione ed anamnesi = 0.456 job/min </a:t>
            </a:r>
          </a:p>
          <a:p>
            <a:pPr lvl="1"/>
            <a:r>
              <a:rPr lang="it-IT" dirty="0"/>
              <a:t>Tasso di arrivo nel centro di inoculazione = 0.356146 job/min</a:t>
            </a:r>
          </a:p>
          <a:p>
            <a:pPr lvl="1"/>
            <a:r>
              <a:rPr lang="it-IT" dirty="0"/>
              <a:t>Tasso di servizio per il centro di inoculazione attenuato = 0.099854 job/min</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6787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Segnaposto contenuto 2">
            <a:extLst>
              <a:ext uri="{FF2B5EF4-FFF2-40B4-BE49-F238E27FC236}">
                <a16:creationId xmlns:a16="http://schemas.microsoft.com/office/drawing/2014/main" id="{6D4503B9-4056-35A6-9807-EDA5041F39D0}"/>
              </a:ext>
            </a:extLst>
          </p:cNvPr>
          <p:cNvSpPr>
            <a:spLocks noGrp="1"/>
          </p:cNvSpPr>
          <p:nvPr>
            <p:ph idx="1"/>
          </p:nvPr>
        </p:nvSpPr>
        <p:spPr>
          <a:xfrm>
            <a:off x="643467" y="1782981"/>
            <a:ext cx="10905066" cy="2017580"/>
          </a:xfrm>
        </p:spPr>
        <p:txBody>
          <a:bodyPr>
            <a:normAutofit/>
          </a:bodyPr>
          <a:lstStyle/>
          <a:p>
            <a:r>
              <a:rPr lang="it-IT" sz="2400" b="1" dirty="0"/>
              <a:t>Tasso di servizio dei diversi centri: </a:t>
            </a:r>
          </a:p>
          <a:p>
            <a:pPr lvl="1"/>
            <a:r>
              <a:rPr lang="it-IT" dirty="0"/>
              <a:t>Accettazione = 0.515 job/min</a:t>
            </a:r>
          </a:p>
          <a:p>
            <a:pPr lvl="1"/>
            <a:r>
              <a:rPr lang="it-IT" dirty="0"/>
              <a:t>Anamnesi = 0.3 job/min</a:t>
            </a:r>
          </a:p>
          <a:p>
            <a:pPr lvl="1"/>
            <a:r>
              <a:rPr lang="it-IT" dirty="0"/>
              <a:t>Inoculazione = 0.249 job/min</a:t>
            </a:r>
          </a:p>
          <a:p>
            <a:pPr lvl="1"/>
            <a:r>
              <a:rPr lang="it-IT" dirty="0"/>
              <a:t>Inoculazione Attenuato = 0.36 job/min</a:t>
            </a:r>
          </a:p>
        </p:txBody>
      </p:sp>
      <p:sp>
        <p:nvSpPr>
          <p:cNvPr id="9" name="CasellaDiTesto 8">
            <a:extLst>
              <a:ext uri="{FF2B5EF4-FFF2-40B4-BE49-F238E27FC236}">
                <a16:creationId xmlns:a16="http://schemas.microsoft.com/office/drawing/2014/main" id="{5D2A7A74-7C93-4CEF-D01C-DC968BA0605A}"/>
              </a:ext>
            </a:extLst>
          </p:cNvPr>
          <p:cNvSpPr txBox="1"/>
          <p:nvPr/>
        </p:nvSpPr>
        <p:spPr>
          <a:xfrm>
            <a:off x="643467" y="4082785"/>
            <a:ext cx="10905066" cy="2492990"/>
          </a:xfrm>
          <a:prstGeom prst="rect">
            <a:avLst/>
          </a:prstGeom>
          <a:noFill/>
        </p:spPr>
        <p:txBody>
          <a:bodyPr wrap="square" rtlCol="0">
            <a:spAutoFit/>
          </a:bodyPr>
          <a:lstStyle/>
          <a:p>
            <a:pPr marL="342900" indent="-342900">
              <a:buFont typeface="Arial" panose="020B0604020202020204" pitchFamily="34" charset="0"/>
              <a:buChar char="•"/>
            </a:pPr>
            <a:r>
              <a:rPr lang="it-IT" sz="2400" b="1" dirty="0"/>
              <a:t>Assunzioni:</a:t>
            </a:r>
          </a:p>
          <a:p>
            <a:pPr marL="742950" lvl="1" indent="-285750">
              <a:buFont typeface="Arial" panose="020B0604020202020204" pitchFamily="34" charset="0"/>
              <a:buChar char="•"/>
            </a:pPr>
            <a:r>
              <a:rPr lang="it-IT" sz="2400" dirty="0"/>
              <a:t>I pazienti hanno un comportamento one step</a:t>
            </a:r>
          </a:p>
          <a:p>
            <a:pPr marL="742950" lvl="1" indent="-285750">
              <a:buFont typeface="Arial" panose="020B0604020202020204" pitchFamily="34" charset="0"/>
              <a:buChar char="•"/>
            </a:pPr>
            <a:r>
              <a:rPr lang="it-IT" sz="2400" dirty="0"/>
              <a:t>Sistema non-</a:t>
            </a:r>
            <a:r>
              <a:rPr lang="it-IT" sz="2400" dirty="0" err="1"/>
              <a:t>preemptive</a:t>
            </a:r>
            <a:endParaRPr lang="it-IT" sz="2400" dirty="0"/>
          </a:p>
          <a:p>
            <a:pPr marL="742950" lvl="1" indent="-285750">
              <a:buFont typeface="Arial" panose="020B0604020202020204" pitchFamily="34" charset="0"/>
              <a:buChar char="•"/>
            </a:pPr>
            <a:r>
              <a:rPr lang="it-IT" sz="2400" dirty="0"/>
              <a:t>Distribuzione </a:t>
            </a:r>
            <a:r>
              <a:rPr lang="it-IT" sz="2400" dirty="0" err="1"/>
              <a:t>poissoniana</a:t>
            </a:r>
            <a:r>
              <a:rPr lang="it-IT" sz="2400" dirty="0"/>
              <a:t> degli arrivi</a:t>
            </a:r>
          </a:p>
          <a:p>
            <a:pPr marL="742950" lvl="1" indent="-285750">
              <a:buFont typeface="Arial" panose="020B0604020202020204" pitchFamily="34" charset="0"/>
              <a:buChar char="•"/>
            </a:pPr>
            <a:r>
              <a:rPr lang="it-IT" sz="2400" dirty="0"/>
              <a:t>Tempi di servizio esponenziali</a:t>
            </a:r>
          </a:p>
          <a:p>
            <a:endParaRPr lang="it-IT" dirty="0"/>
          </a:p>
          <a:p>
            <a:endParaRPr lang="it-IT" dirty="0"/>
          </a:p>
        </p:txBody>
      </p:sp>
      <p:sp>
        <p:nvSpPr>
          <p:cNvPr id="11" name="Titolo 1">
            <a:extLst>
              <a:ext uri="{FF2B5EF4-FFF2-40B4-BE49-F238E27FC236}">
                <a16:creationId xmlns:a16="http://schemas.microsoft.com/office/drawing/2014/main" id="{626C8F46-AE41-2E56-4D36-6F7D6CE89C7D}"/>
              </a:ext>
            </a:extLst>
          </p:cNvPr>
          <p:cNvSpPr>
            <a:spLocks noGrp="1"/>
          </p:cNvSpPr>
          <p:nvPr>
            <p:ph type="title"/>
          </p:nvPr>
        </p:nvSpPr>
        <p:spPr>
          <a:xfrm>
            <a:off x="643467" y="321734"/>
            <a:ext cx="10905066" cy="1135737"/>
          </a:xfrm>
        </p:spPr>
        <p:txBody>
          <a:bodyPr>
            <a:normAutofit/>
          </a:bodyPr>
          <a:lstStyle/>
          <a:p>
            <a:r>
              <a:rPr lang="it-IT" sz="4800" b="1" dirty="0"/>
              <a:t>Modello delle specifiche (2)</a:t>
            </a:r>
          </a:p>
        </p:txBody>
      </p:sp>
    </p:spTree>
    <p:extLst>
      <p:ext uri="{BB962C8B-B14F-4D97-AF65-F5344CB8AC3E}">
        <p14:creationId xmlns:p14="http://schemas.microsoft.com/office/powerpoint/2010/main" val="35185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DB5A16-E778-98EB-88E0-42AD80CF395B}"/>
              </a:ext>
            </a:extLst>
          </p:cNvPr>
          <p:cNvSpPr>
            <a:spLocks noGrp="1"/>
          </p:cNvSpPr>
          <p:nvPr>
            <p:ph type="title"/>
          </p:nvPr>
        </p:nvSpPr>
        <p:spPr>
          <a:xfrm>
            <a:off x="643467" y="321734"/>
            <a:ext cx="10905066" cy="1135737"/>
          </a:xfrm>
        </p:spPr>
        <p:txBody>
          <a:bodyPr>
            <a:normAutofit/>
          </a:bodyPr>
          <a:lstStyle/>
          <a:p>
            <a:r>
              <a:rPr lang="it-IT" sz="4800" b="1" dirty="0"/>
              <a:t>Politiche di scheduling</a:t>
            </a:r>
          </a:p>
        </p:txBody>
      </p:sp>
      <p:sp>
        <p:nvSpPr>
          <p:cNvPr id="3" name="Segnaposto contenuto 2">
            <a:extLst>
              <a:ext uri="{FF2B5EF4-FFF2-40B4-BE49-F238E27FC236}">
                <a16:creationId xmlns:a16="http://schemas.microsoft.com/office/drawing/2014/main" id="{23A3433B-8DB4-573C-535F-0D36DEE2659D}"/>
              </a:ext>
            </a:extLst>
          </p:cNvPr>
          <p:cNvSpPr>
            <a:spLocks noGrp="1"/>
          </p:cNvSpPr>
          <p:nvPr>
            <p:ph idx="1"/>
          </p:nvPr>
        </p:nvSpPr>
        <p:spPr>
          <a:xfrm>
            <a:off x="643467" y="1782981"/>
            <a:ext cx="10905066" cy="4393982"/>
          </a:xfrm>
        </p:spPr>
        <p:txBody>
          <a:bodyPr>
            <a:normAutofit/>
          </a:bodyPr>
          <a:lstStyle/>
          <a:p>
            <a:pPr marL="0" indent="0">
              <a:buNone/>
            </a:pPr>
            <a:r>
              <a:rPr lang="it-IT" sz="2400" dirty="0">
                <a:effectLst/>
                <a:latin typeface="CMR12"/>
              </a:rPr>
              <a:t>Tutte le code presenti all’interno del sistema (coda per l’accettazione, coda per l’anamnesi, coda per l’inoculazione e coda per l’inoculazione attenuato) seguono la politica di scheduling </a:t>
            </a:r>
            <a:r>
              <a:rPr lang="it-IT" sz="2400" dirty="0">
                <a:effectLst/>
                <a:latin typeface="CMBX12"/>
              </a:rPr>
              <a:t>FIFO</a:t>
            </a:r>
            <a:r>
              <a:rPr lang="it-IT" sz="2400" dirty="0">
                <a:effectLst/>
                <a:latin typeface="CMR12"/>
              </a:rPr>
              <a:t>, con tempi di arrivo e di servizio esponenziali. E’ </a:t>
            </a:r>
            <a:r>
              <a:rPr lang="it-IT" sz="2400" dirty="0" err="1">
                <a:effectLst/>
                <a:latin typeface="CMR12"/>
              </a:rPr>
              <a:t>ra</a:t>
            </a:r>
            <a:r>
              <a:rPr lang="it-IT" sz="2400" dirty="0">
                <a:effectLst/>
                <a:latin typeface="CMR12"/>
              </a:rPr>
              <a:t>- </a:t>
            </a:r>
            <a:r>
              <a:rPr lang="it-IT" sz="2400" dirty="0" err="1">
                <a:effectLst/>
                <a:latin typeface="CMR12"/>
              </a:rPr>
              <a:t>gionevole</a:t>
            </a:r>
            <a:r>
              <a:rPr lang="it-IT" sz="2400" dirty="0">
                <a:effectLst/>
                <a:latin typeface="CMR12"/>
              </a:rPr>
              <a:t> infatti pensare che il primo job o paziente avr</a:t>
            </a:r>
            <a:r>
              <a:rPr lang="it-IT" sz="2400" dirty="0">
                <a:latin typeface="CMR12"/>
              </a:rPr>
              <a:t>à</a:t>
            </a:r>
            <a:r>
              <a:rPr lang="it-IT" sz="2400" dirty="0">
                <a:effectLst/>
                <a:latin typeface="CMR12"/>
              </a:rPr>
              <a:t> precedenza sui job che lo susseguono in base all’istante di arrivo. Inoltre vengono modellate come </a:t>
            </a:r>
            <a:r>
              <a:rPr lang="it-IT" sz="2400" dirty="0">
                <a:effectLst/>
                <a:latin typeface="CMBX12"/>
              </a:rPr>
              <a:t>Non- </a:t>
            </a:r>
            <a:r>
              <a:rPr lang="it-IT" sz="2400" dirty="0" err="1">
                <a:effectLst/>
                <a:latin typeface="CMBX12"/>
              </a:rPr>
              <a:t>Preemptive</a:t>
            </a:r>
            <a:r>
              <a:rPr lang="it-IT" sz="2400" dirty="0">
                <a:effectLst/>
                <a:latin typeface="CMBX12"/>
              </a:rPr>
              <a:t> </a:t>
            </a:r>
            <a:r>
              <a:rPr lang="it-IT" sz="2400" dirty="0">
                <a:effectLst/>
                <a:latin typeface="CMR12"/>
              </a:rPr>
              <a:t>poich</a:t>
            </a:r>
            <a:r>
              <a:rPr lang="it-IT" sz="2400" dirty="0">
                <a:latin typeface="CMR12"/>
              </a:rPr>
              <a:t>é</a:t>
            </a:r>
            <a:r>
              <a:rPr lang="it-IT" sz="2400" dirty="0">
                <a:effectLst/>
                <a:latin typeface="CMR12"/>
              </a:rPr>
              <a:t> non c’è reale necessità di prelazione. Non `e infatti necessario che un job in servizio venga interrotto da un job appena arrivato con </a:t>
            </a:r>
            <a:r>
              <a:rPr lang="it-IT" sz="2400" dirty="0" err="1">
                <a:effectLst/>
                <a:latin typeface="CMR12"/>
              </a:rPr>
              <a:t>prioprità</a:t>
            </a:r>
            <a:r>
              <a:rPr lang="it-IT" sz="2400" dirty="0">
                <a:effectLst/>
                <a:latin typeface="CMR12"/>
              </a:rPr>
              <a:t> più alta poich</a:t>
            </a:r>
            <a:r>
              <a:rPr lang="it-IT" sz="2400" dirty="0">
                <a:latin typeface="CMR12"/>
              </a:rPr>
              <a:t>é</a:t>
            </a:r>
            <a:r>
              <a:rPr lang="it-IT" sz="2400" dirty="0">
                <a:effectLst/>
                <a:latin typeface="CMR12"/>
              </a:rPr>
              <a:t> il sistema non riguarda situazione emergenziali. </a:t>
            </a:r>
            <a:endParaRPr lang="it-IT" sz="2400" dirty="0"/>
          </a:p>
        </p:txBody>
      </p:sp>
    </p:spTree>
    <p:extLst>
      <p:ext uri="{BB962C8B-B14F-4D97-AF65-F5344CB8AC3E}">
        <p14:creationId xmlns:p14="http://schemas.microsoft.com/office/powerpoint/2010/main" val="202862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8A1E0D-DADE-6789-6D2D-441588B903A4}"/>
              </a:ext>
            </a:extLst>
          </p:cNvPr>
          <p:cNvSpPr>
            <a:spLocks noGrp="1"/>
          </p:cNvSpPr>
          <p:nvPr>
            <p:ph type="title"/>
          </p:nvPr>
        </p:nvSpPr>
        <p:spPr>
          <a:xfrm>
            <a:off x="643467" y="321734"/>
            <a:ext cx="4970877" cy="1135737"/>
          </a:xfrm>
        </p:spPr>
        <p:txBody>
          <a:bodyPr>
            <a:normAutofit/>
          </a:bodyPr>
          <a:lstStyle/>
          <a:p>
            <a:r>
              <a:rPr lang="it-IT" sz="4800" b="1" dirty="0"/>
              <a:t>Modelli Analitici</a:t>
            </a:r>
          </a:p>
        </p:txBody>
      </p:sp>
      <p:sp>
        <p:nvSpPr>
          <p:cNvPr id="3" name="Segnaposto contenuto 2">
            <a:extLst>
              <a:ext uri="{FF2B5EF4-FFF2-40B4-BE49-F238E27FC236}">
                <a16:creationId xmlns:a16="http://schemas.microsoft.com/office/drawing/2014/main" id="{1E8615E0-4193-04CC-C671-431AFFDDF4D1}"/>
              </a:ext>
            </a:extLst>
          </p:cNvPr>
          <p:cNvSpPr>
            <a:spLocks noGrp="1"/>
          </p:cNvSpPr>
          <p:nvPr>
            <p:ph idx="1"/>
          </p:nvPr>
        </p:nvSpPr>
        <p:spPr>
          <a:xfrm>
            <a:off x="643468" y="1782981"/>
            <a:ext cx="4970877" cy="4393982"/>
          </a:xfrm>
        </p:spPr>
        <p:txBody>
          <a:bodyPr>
            <a:normAutofit/>
          </a:bodyPr>
          <a:lstStyle/>
          <a:p>
            <a:r>
              <a:rPr lang="it-IT" dirty="0"/>
              <a:t>Coda Singola a servente singolo: </a:t>
            </a:r>
          </a:p>
          <a:p>
            <a:endParaRPr lang="it-IT" sz="2000" dirty="0"/>
          </a:p>
        </p:txBody>
      </p:sp>
      <p:pic>
        <p:nvPicPr>
          <p:cNvPr id="4" name="Immagine 3" descr="Immagine che contiene testo&#10;&#10;Descrizione generata automaticamente">
            <a:extLst>
              <a:ext uri="{FF2B5EF4-FFF2-40B4-BE49-F238E27FC236}">
                <a16:creationId xmlns:a16="http://schemas.microsoft.com/office/drawing/2014/main" id="{7E11EBA7-5EFF-AB3E-422A-583C6F99A359}"/>
              </a:ext>
            </a:extLst>
          </p:cNvPr>
          <p:cNvPicPr>
            <a:picLocks noChangeAspect="1"/>
          </p:cNvPicPr>
          <p:nvPr/>
        </p:nvPicPr>
        <p:blipFill rotWithShape="1">
          <a:blip r:embed="rId2"/>
          <a:srcRect l="4019" r="6711"/>
          <a:stretch/>
        </p:blipFill>
        <p:spPr>
          <a:xfrm>
            <a:off x="6257813" y="791641"/>
            <a:ext cx="5290720" cy="5274716"/>
          </a:xfrm>
          <a:prstGeom prst="rect">
            <a:avLst/>
          </a:prstGeom>
        </p:spPr>
      </p:pic>
    </p:spTree>
    <p:extLst>
      <p:ext uri="{BB962C8B-B14F-4D97-AF65-F5344CB8AC3E}">
        <p14:creationId xmlns:p14="http://schemas.microsoft.com/office/powerpoint/2010/main" val="2180643279"/>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14409</TotalTime>
  <Words>1562</Words>
  <Application>Microsoft Macintosh PowerPoint</Application>
  <PresentationFormat>Widescreen</PresentationFormat>
  <Paragraphs>194</Paragraphs>
  <Slides>47</Slides>
  <Notes>0</Notes>
  <HiddenSlides>4</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47</vt:i4>
      </vt:variant>
    </vt:vector>
  </HeadingPairs>
  <TitlesOfParts>
    <vt:vector size="55" baseType="lpstr">
      <vt:lpstr>Arial</vt:lpstr>
      <vt:lpstr>Calibri</vt:lpstr>
      <vt:lpstr>Calibri Light</vt:lpstr>
      <vt:lpstr>Cambria Math</vt:lpstr>
      <vt:lpstr>CMBX12</vt:lpstr>
      <vt:lpstr>CMMI12</vt:lpstr>
      <vt:lpstr>CMR12</vt:lpstr>
      <vt:lpstr>Tema di Office</vt:lpstr>
      <vt:lpstr>Analisi dei tempi di risposta di un centro vaccinale per l’inoculazione del vaccino antinfluenzale</vt:lpstr>
      <vt:lpstr>Descrizione del sistema</vt:lpstr>
      <vt:lpstr>Obiettivo dello studio</vt:lpstr>
      <vt:lpstr>Modello Concettuale</vt:lpstr>
      <vt:lpstr>Presentazione standard di PowerPoint</vt:lpstr>
      <vt:lpstr>Modello delle specifiche</vt:lpstr>
      <vt:lpstr>Modello delle specifiche (2)</vt:lpstr>
      <vt:lpstr>Politiche di scheduling</vt:lpstr>
      <vt:lpstr>Modelli Analitici</vt:lpstr>
      <vt:lpstr>Modelli Analitici (2)</vt:lpstr>
      <vt:lpstr>Modello Computazionale</vt:lpstr>
      <vt:lpstr> Simulazione ad orizzonte finito</vt:lpstr>
      <vt:lpstr>Simulazione ad orizzonte infinito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Verifica Accettazione</vt:lpstr>
      <vt:lpstr>Verifica Anamnesi</vt:lpstr>
      <vt:lpstr>Verifica Inoculazione</vt:lpstr>
      <vt:lpstr>Verifica Inoculazione Attenuato</vt:lpstr>
      <vt:lpstr>Controlli di consistenza delle statistiche di output</vt:lpstr>
      <vt:lpstr>Prova Stazionarietà </vt:lpstr>
      <vt:lpstr>Verifica sul tempo medio di Risposta del sistema</vt:lpstr>
      <vt:lpstr>Validazione</vt:lpstr>
      <vt:lpstr>Validazione (2)</vt:lpstr>
      <vt:lpstr>Validazione (3)</vt:lpstr>
      <vt:lpstr>Validazione(4) - Utilizzazione</vt:lpstr>
      <vt:lpstr>Validazione(5) - Utilizzazione</vt:lpstr>
      <vt:lpstr>Validazione (6) – Numero di servers</vt:lpstr>
      <vt:lpstr>Valutazione QoS</vt:lpstr>
      <vt:lpstr>Presentazione standard di PowerPoint</vt:lpstr>
      <vt:lpstr>Configurazione {1,3,2,2}</vt:lpstr>
      <vt:lpstr>Configurazione {1,3,3,2}</vt:lpstr>
      <vt:lpstr>Configurazione {1,3,3,2}</vt:lpstr>
      <vt:lpstr>Simulazione ad orizzonte finito</vt:lpstr>
      <vt:lpstr>Modello migliorativo</vt:lpstr>
      <vt:lpstr>Modello Concettuale</vt:lpstr>
      <vt:lpstr>Configurazione Ottima</vt:lpstr>
      <vt:lpstr>Configurazione Ottima (2)</vt:lpstr>
      <vt:lpstr>Presentazione standard di PowerPoint</vt:lpstr>
      <vt:lpstr>Confronto con modello precedente – Orizzonte infinito</vt:lpstr>
      <vt:lpstr>Confronto con modello precedente – Orizzonte finito</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 dei tempi di risposta di un centro vaccinale per l’inoculazione del vaccino antinfluenzale</dc:title>
  <dc:creator>giulia menichini</dc:creator>
  <cp:lastModifiedBy>giulia menichini</cp:lastModifiedBy>
  <cp:revision>27</cp:revision>
  <dcterms:created xsi:type="dcterms:W3CDTF">2023-02-06T14:10:37Z</dcterms:created>
  <dcterms:modified xsi:type="dcterms:W3CDTF">2023-02-16T14:19:38Z</dcterms:modified>
</cp:coreProperties>
</file>