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enichini" initials="GM" lastIdx="1" clrIdx="0">
    <p:extLst>
      <p:ext uri="{19B8F6BF-5375-455C-9EA6-DF929625EA0E}">
        <p15:presenceInfo xmlns:p15="http://schemas.microsoft.com/office/powerpoint/2012/main" userId="a71a71cef22ed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ulia%20Menichini\Desktop\Copia%20di%20TCO%20Example%202021%20v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ulia%20Menichini\Desktop\Copia%20di%20TCO%20Example%202021%20v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iulia%20Menichini\Desktop\Copia%20di%20TCO%20Example%202021%20v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year TCO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'TCO comparison'!$B$15</c:f>
              <c:strCache>
                <c:ptCount val="1"/>
                <c:pt idx="0">
                  <c:v>Hardware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'TCO comparison'!$A$16:$A$17</c:f>
              <c:strCache>
                <c:ptCount val="2"/>
                <c:pt idx="0">
                  <c:v>x86</c:v>
                </c:pt>
                <c:pt idx="1">
                  <c:v>LinuxONE</c:v>
                </c:pt>
              </c:strCache>
            </c:strRef>
          </c:cat>
          <c:val>
            <c:numRef>
              <c:f>'TCO comparison'!$B$16:$B$17</c:f>
              <c:numCache>
                <c:formatCode>_-* #,##0\ _€_-;\-* #,##0\ _€_-;_-* "-"\ _€_-;_-@_-</c:formatCode>
                <c:ptCount val="2"/>
                <c:pt idx="0">
                  <c:v>992759.97600000002</c:v>
                </c:pt>
                <c:pt idx="1">
                  <c:v>7308000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72-4EF5-8B02-798379CA56CA}"/>
            </c:ext>
          </c:extLst>
        </c:ser>
        <c:ser>
          <c:idx val="1"/>
          <c:order val="1"/>
          <c:tx>
            <c:strRef>
              <c:f>'TCO comparison'!$C$15</c:f>
              <c:strCache>
                <c:ptCount val="1"/>
                <c:pt idx="0">
                  <c:v>Software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'TCO comparison'!$A$16:$A$17</c:f>
              <c:strCache>
                <c:ptCount val="2"/>
                <c:pt idx="0">
                  <c:v>x86</c:v>
                </c:pt>
                <c:pt idx="1">
                  <c:v>LinuxONE</c:v>
                </c:pt>
              </c:strCache>
            </c:strRef>
          </c:cat>
          <c:val>
            <c:numRef>
              <c:f>'TCO comparison'!$C$16:$C$17</c:f>
              <c:numCache>
                <c:formatCode>_-* #,##0\ _€_-;\-* #,##0\ _€_-;_-* "-"\ _€_-;_-@_-</c:formatCode>
                <c:ptCount val="2"/>
                <c:pt idx="0">
                  <c:v>23888830</c:v>
                </c:pt>
                <c:pt idx="1">
                  <c:v>9493351.1999999993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72-4EF5-8B02-798379CA56CA}"/>
            </c:ext>
          </c:extLst>
        </c:ser>
        <c:ser>
          <c:idx val="2"/>
          <c:order val="2"/>
          <c:tx>
            <c:strRef>
              <c:f>'TCO comparison'!$D$15</c:f>
              <c:strCache>
                <c:ptCount val="1"/>
                <c:pt idx="0">
                  <c:v>People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'TCO comparison'!$A$16:$A$17</c:f>
              <c:strCache>
                <c:ptCount val="2"/>
                <c:pt idx="0">
                  <c:v>x86</c:v>
                </c:pt>
                <c:pt idx="1">
                  <c:v>LinuxONE</c:v>
                </c:pt>
              </c:strCache>
            </c:strRef>
          </c:cat>
          <c:val>
            <c:numRef>
              <c:f>'TCO comparison'!$D$16:$D$17</c:f>
              <c:numCache>
                <c:formatCode>_-* #,##0\ _€_-;\-* #,##0\ _€_-;_-* "-"\ _€_-;_-@_-</c:formatCode>
                <c:ptCount val="2"/>
                <c:pt idx="0">
                  <c:v>2000000</c:v>
                </c:pt>
                <c:pt idx="1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72-4EF5-8B02-798379CA56CA}"/>
            </c:ext>
          </c:extLst>
        </c:ser>
        <c:ser>
          <c:idx val="3"/>
          <c:order val="3"/>
          <c:tx>
            <c:strRef>
              <c:f>'TCO comparison'!$E$15</c:f>
              <c:strCache>
                <c:ptCount val="1"/>
                <c:pt idx="0">
                  <c:v>Network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'TCO comparison'!$A$16:$A$17</c:f>
              <c:strCache>
                <c:ptCount val="2"/>
                <c:pt idx="0">
                  <c:v>x86</c:v>
                </c:pt>
                <c:pt idx="1">
                  <c:v>LinuxONE</c:v>
                </c:pt>
              </c:strCache>
            </c:strRef>
          </c:cat>
          <c:val>
            <c:numRef>
              <c:f>'TCO comparison'!$E$16:$E$17</c:f>
              <c:numCache>
                <c:formatCode>_-* #,##0\ _€_-;\-* #,##0\ _€_-;_-* "-"\ _€_-;_-@_-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572-4EF5-8B02-798379CA56CA}"/>
            </c:ext>
          </c:extLst>
        </c:ser>
        <c:ser>
          <c:idx val="4"/>
          <c:order val="4"/>
          <c:tx>
            <c:strRef>
              <c:f>'TCO comparison'!$F$15</c:f>
              <c:strCache>
                <c:ptCount val="1"/>
                <c:pt idx="0">
                  <c:v>Facilities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'TCO comparison'!$A$16:$A$17</c:f>
              <c:strCache>
                <c:ptCount val="2"/>
                <c:pt idx="0">
                  <c:v>x86</c:v>
                </c:pt>
                <c:pt idx="1">
                  <c:v>LinuxONE</c:v>
                </c:pt>
              </c:strCache>
            </c:strRef>
          </c:cat>
          <c:val>
            <c:numRef>
              <c:f>'TCO comparison'!$F$16:$F$17</c:f>
              <c:numCache>
                <c:formatCode>_-* #,##0\ _€_-;\-* #,##0\ _€_-;_-* "-"\ _€_-;_-@_-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72-4EF5-8B02-798379CA56CA}"/>
            </c:ext>
          </c:extLst>
        </c:ser>
        <c:ser>
          <c:idx val="5"/>
          <c:order val="5"/>
          <c:tx>
            <c:strRef>
              <c:f>'TCO comparison'!$G$15</c:f>
              <c:strCache>
                <c:ptCount val="1"/>
                <c:pt idx="0">
                  <c:v>DR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'TCO comparison'!$A$16:$A$17</c:f>
              <c:strCache>
                <c:ptCount val="2"/>
                <c:pt idx="0">
                  <c:v>x86</c:v>
                </c:pt>
                <c:pt idx="1">
                  <c:v>LinuxONE</c:v>
                </c:pt>
              </c:strCache>
            </c:strRef>
          </c:cat>
          <c:val>
            <c:numRef>
              <c:f>'TCO comparison'!$G$16:$G$17</c:f>
              <c:numCache>
                <c:formatCode>_-* #,##0\ _€_-;\-* #,##0\ _€_-;_-* "-"\ _€_-;_-@_-</c:formatCode>
                <c:ptCount val="2"/>
                <c:pt idx="0">
                  <c:v>17343369.984000001</c:v>
                </c:pt>
                <c:pt idx="1">
                  <c:v>453600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572-4EF5-8B02-798379CA56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266815"/>
        <c:axId val="263497871"/>
      </c:barChart>
      <c:catAx>
        <c:axId val="14426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63497871"/>
        <c:crosses val="autoZero"/>
        <c:auto val="1"/>
        <c:lblAlgn val="ctr"/>
        <c:lblOffset val="100"/>
        <c:noMultiLvlLbl val="0"/>
      </c:catAx>
      <c:valAx>
        <c:axId val="26349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_€_-;\-* #,##0\ _€_-;_-* &quot;-&quot;\ _€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4266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TCO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Comparison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'TCO comparison'!$U$37</c:f>
              <c:strCache>
                <c:ptCount val="1"/>
                <c:pt idx="0">
                  <c:v>x86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'TCO comparison'!$T$38:$T$52</c:f>
              <c:numCache>
                <c:formatCode>General</c:formatCode>
                <c:ptCount val="1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  <c:pt idx="13">
                  <c:v>2000</c:v>
                </c:pt>
                <c:pt idx="14">
                  <c:v>3000</c:v>
                </c:pt>
              </c:numCache>
            </c:numRef>
          </c:xVal>
          <c:yVal>
            <c:numRef>
              <c:f>'TCO comparison'!$U$38:$U$52</c:f>
              <c:numCache>
                <c:formatCode>#,##0</c:formatCode>
                <c:ptCount val="15"/>
                <c:pt idx="0">
                  <c:v>553768</c:v>
                </c:pt>
                <c:pt idx="1">
                  <c:v>625498</c:v>
                </c:pt>
                <c:pt idx="2">
                  <c:v>792868</c:v>
                </c:pt>
                <c:pt idx="3">
                  <c:v>1104242</c:v>
                </c:pt>
                <c:pt idx="4" formatCode="_-* #,##0\ _€_-;\-* #,##0\ _€_-;_-* &quot;-&quot;\ _€_-;_-@_-">
                  <c:v>1876296</c:v>
                </c:pt>
                <c:pt idx="5" formatCode="_-* #,##0\ _€_-;\-* #,##0\ _€_-;_-* &quot;-&quot;\ _€_-;_-@_-">
                  <c:v>2426770</c:v>
                </c:pt>
                <c:pt idx="6" formatCode="_-* #,##0\ _€_-;\-* #,##0\ _€_-;_-* &quot;-&quot;\ _€_-;_-@_-">
                  <c:v>3373837</c:v>
                </c:pt>
                <c:pt idx="7" formatCode="_-* #,##0\ _€_-;\-* #,##0\ _€_-;_-* &quot;-&quot;\ _€_-;_-@_-">
                  <c:v>4021223</c:v>
                </c:pt>
                <c:pt idx="8" formatCode="_-* #,##0\ _€_-;\-* #,##0\ _€_-;_-* &quot;-&quot;\ _€_-;_-@_-">
                  <c:v>4710365</c:v>
                </c:pt>
                <c:pt idx="9" formatCode="_-* #,##0\ _€_-;\-* #,##0\ _€_-;_-* &quot;-&quot;\ _€_-;_-@_-">
                  <c:v>5380661</c:v>
                </c:pt>
                <c:pt idx="10" formatCode="_-* #,##0\ _€_-;\-* #,##0\ _€_-;_-* &quot;-&quot;\ _€_-;_-@_-">
                  <c:v>6243169</c:v>
                </c:pt>
                <c:pt idx="11" formatCode="_-* #,##0\ _€_-;\-* #,##0\ _€_-;_-* &quot;-&quot;\ _€_-;_-@_-">
                  <c:v>6626001</c:v>
                </c:pt>
                <c:pt idx="12" formatCode="_-* #,##0\ _€_-;\-* #,##0\ _€_-;_-* &quot;-&quot;\ _€_-;_-@_-">
                  <c:v>7153109</c:v>
                </c:pt>
                <c:pt idx="13" formatCode="_-* #,##0\ _€_-;\-* #,##0\ _€_-;_-* &quot;-&quot;\ _€_-;_-@_-">
                  <c:v>12595026</c:v>
                </c:pt>
                <c:pt idx="14">
                  <c:v>18033751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A2-477F-AFC2-49B86D97DB0B}"/>
            </c:ext>
          </c:extLst>
        </c:ser>
        <c:ser>
          <c:idx val="1"/>
          <c:order val="1"/>
          <c:tx>
            <c:strRef>
              <c:f>'TCO comparison'!$V$37</c:f>
              <c:strCache>
                <c:ptCount val="1"/>
                <c:pt idx="0">
                  <c:v>LinuxOne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'TCO comparison'!$T$38:$T$52</c:f>
              <c:numCache>
                <c:formatCode>General</c:formatCode>
                <c:ptCount val="1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  <c:pt idx="13">
                  <c:v>2000</c:v>
                </c:pt>
                <c:pt idx="14">
                  <c:v>3000</c:v>
                </c:pt>
              </c:numCache>
            </c:numRef>
          </c:xVal>
          <c:yVal>
            <c:numRef>
              <c:f>'TCO comparison'!$V$38:$V$52</c:f>
              <c:numCache>
                <c:formatCode>#,##0</c:formatCode>
                <c:ptCount val="15"/>
                <c:pt idx="0">
                  <c:v>1473494</c:v>
                </c:pt>
                <c:pt idx="1">
                  <c:v>1473494</c:v>
                </c:pt>
                <c:pt idx="2">
                  <c:v>1473494</c:v>
                </c:pt>
                <c:pt idx="3">
                  <c:v>1473494</c:v>
                </c:pt>
                <c:pt idx="4" formatCode="_-* #,##0\ _€_-;\-* #,##0\ _€_-;_-* &quot;-&quot;\ _€_-;_-@_-">
                  <c:v>1599520</c:v>
                </c:pt>
                <c:pt idx="5" formatCode="_-* #,##0\ _€_-;\-* #,##0\ _€_-;_-* &quot;-&quot;\ _€_-;_-@_-">
                  <c:v>1599520</c:v>
                </c:pt>
                <c:pt idx="6" formatCode="_-* #,##0\ _€_-;\-* #,##0\ _€_-;_-* &quot;-&quot;\ _€_-;_-@_-">
                  <c:v>1843174</c:v>
                </c:pt>
                <c:pt idx="7" formatCode="_-* #,##0\ _€_-;\-* #,##0\ _€_-;_-* &quot;-&quot;\ _€_-;_-@_-">
                  <c:v>1969201</c:v>
                </c:pt>
                <c:pt idx="8" formatCode="_-* #,##0\ _€_-;\-* #,##0\ _€_-;_-* &quot;-&quot;\ _€_-;_-@_-">
                  <c:v>1969201</c:v>
                </c:pt>
                <c:pt idx="9" formatCode="_-* #,##0\ _€_-;\-* #,##0\ _€_-;_-* &quot;-&quot;\ _€_-;_-@_-">
                  <c:v>2380854</c:v>
                </c:pt>
                <c:pt idx="10" formatCode="_-* #,##0\ _€_-;\-* #,##0\ _€_-;_-* &quot;-&quot;\ _€_-;_-@_-">
                  <c:v>2590881</c:v>
                </c:pt>
                <c:pt idx="11" formatCode="_-* #,##0\ _€_-;\-* #,##0\ _€_-;_-* &quot;-&quot;\ _€_-;_-@_-">
                  <c:v>2590881</c:v>
                </c:pt>
                <c:pt idx="12" formatCode="_-* #,##0\ _€_-;\-* #,##0\ _€_-;_-* &quot;-&quot;\ _€_-;_-@_-">
                  <c:v>3002535</c:v>
                </c:pt>
                <c:pt idx="13" formatCode="_-* #,##0\ _€_-;\-* #,##0\ _€_-;_-* &quot;-&quot;\ _€_-;_-@_-">
                  <c:v>5077602</c:v>
                </c:pt>
                <c:pt idx="14" formatCode="_-* #,##0\ _€_-;\-* #,##0\ _€_-;_-* &quot;-&quot;\ _€_-;_-@_-">
                  <c:v>6942943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0A2-477F-AFC2-49B86D97D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4484288"/>
        <c:axId val="1954479712"/>
      </c:scatterChart>
      <c:valAx>
        <c:axId val="1954484288"/>
        <c:scaling>
          <c:orientation val="minMax"/>
          <c:max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100" baseline="0">
                    <a:solidFill>
                      <a:schemeClr val="tx1"/>
                    </a:solidFill>
                  </a:rPr>
                  <a:t>TPS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54479712"/>
        <c:crosses val="autoZero"/>
        <c:crossBetween val="midCat"/>
        <c:majorUnit val="300"/>
      </c:valAx>
      <c:valAx>
        <c:axId val="195447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100" baseline="0" dirty="0">
                    <a:solidFill>
                      <a:schemeClr val="tx1"/>
                    </a:solidFill>
                  </a:rPr>
                  <a:t>COSTS (</a:t>
                </a:r>
                <a:r>
                  <a:rPr lang="it-IT" sz="1100" b="0" i="0" u="none" strike="noStrike" cap="all" baseline="0" dirty="0">
                    <a:solidFill>
                      <a:schemeClr val="tx1"/>
                    </a:solidFill>
                    <a:effectLst/>
                  </a:rPr>
                  <a:t>€)</a:t>
                </a:r>
                <a:endParaRPr lang="it-IT" sz="1100" baseline="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544842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619976585308026"/>
          <c:y val="0.13348643441461305"/>
          <c:w val="0.19139323345040679"/>
          <c:h val="6.51583631000336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>
          <a:lumMod val="75000"/>
        </a:schemeClr>
      </a:solidFill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it-IT" baseline="0">
                <a:solidFill>
                  <a:sysClr val="windowText" lastClr="000000"/>
                </a:solidFill>
              </a:rPr>
              <a:t>TCO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6638048025637694"/>
          <c:y val="0.12935141630161268"/>
          <c:w val="0.79568866291508467"/>
          <c:h val="0.61109386870989124"/>
        </c:manualLayout>
      </c:layout>
      <c:scatterChart>
        <c:scatterStyle val="lineMarker"/>
        <c:varyColors val="0"/>
        <c:ser>
          <c:idx val="0"/>
          <c:order val="0"/>
          <c:tx>
            <c:strRef>
              <c:f>'TCO comparison'!$S$60</c:f>
              <c:strCache>
                <c:ptCount val="1"/>
                <c:pt idx="0">
                  <c:v>X86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'TCO comparison'!$R$61:$R$65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</c:numCache>
            </c:numRef>
          </c:xVal>
          <c:yVal>
            <c:numRef>
              <c:f>'TCO comparison'!$S$61:$S$65</c:f>
              <c:numCache>
                <c:formatCode>#,##0</c:formatCode>
                <c:ptCount val="5"/>
                <c:pt idx="0">
                  <c:v>1104242</c:v>
                </c:pt>
                <c:pt idx="1">
                  <c:v>1367524</c:v>
                </c:pt>
                <c:pt idx="2" formatCode="_-* #,##0\ _€_-;\-* #,##0\ _€_-;_-* &quot;-&quot;\ _€_-;_-@_-">
                  <c:v>1876296</c:v>
                </c:pt>
                <c:pt idx="3">
                  <c:v>2163488</c:v>
                </c:pt>
                <c:pt idx="4" formatCode="_-* #,##0\ _€_-;\-* #,##0\ _€_-;_-* &quot;-&quot;\ _€_-;_-@_-">
                  <c:v>2426770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F4-4F9C-8CC8-38239F898049}"/>
            </c:ext>
          </c:extLst>
        </c:ser>
        <c:ser>
          <c:idx val="1"/>
          <c:order val="1"/>
          <c:tx>
            <c:strRef>
              <c:f>'TCO comparison'!$T$60</c:f>
              <c:strCache>
                <c:ptCount val="1"/>
                <c:pt idx="0">
                  <c:v>LinuxOne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'TCO comparison'!$R$61:$R$65</c:f>
              <c:numCache>
                <c:formatCode>General</c:formatCode>
                <c:ptCount val="5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</c:numCache>
            </c:numRef>
          </c:xVal>
          <c:yVal>
            <c:numRef>
              <c:f>'TCO comparison'!$T$61:$T$65</c:f>
              <c:numCache>
                <c:formatCode>#,##0</c:formatCode>
                <c:ptCount val="5"/>
                <c:pt idx="0">
                  <c:v>1473494</c:v>
                </c:pt>
                <c:pt idx="1">
                  <c:v>1473594</c:v>
                </c:pt>
                <c:pt idx="2" formatCode="_-* #,##0\ _€_-;\-* #,##0\ _€_-;_-* &quot;-&quot;\ _€_-;_-@_-">
                  <c:v>1599520</c:v>
                </c:pt>
                <c:pt idx="3">
                  <c:v>1599520</c:v>
                </c:pt>
                <c:pt idx="4" formatCode="_-* #,##0\ _€_-;\-* #,##0\ _€_-;_-* &quot;-&quot;\ _€_-;_-@_-">
                  <c:v>1599520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BF4-4F9C-8CC8-38239F898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918864"/>
        <c:axId val="1921920944"/>
      </c:scatterChart>
      <c:valAx>
        <c:axId val="1921918864"/>
        <c:scaling>
          <c:orientation val="minMax"/>
          <c:max val="30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 baseline="0">
                    <a:solidFill>
                      <a:sysClr val="windowText" lastClr="000000"/>
                    </a:solidFill>
                  </a:rPr>
                  <a:t>TPS</a:t>
                </a:r>
              </a:p>
            </c:rich>
          </c:tx>
          <c:layout>
            <c:manualLayout>
              <c:xMode val="edge"/>
              <c:yMode val="edge"/>
              <c:x val="0.50171202818961846"/>
              <c:y val="0.847523574305611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21920944"/>
        <c:crosses val="autoZero"/>
        <c:crossBetween val="midCat"/>
        <c:majorUnit val="50"/>
      </c:valAx>
      <c:valAx>
        <c:axId val="192192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 baseline="0">
                    <a:solidFill>
                      <a:sysClr val="windowText" lastClr="000000"/>
                    </a:solidFill>
                  </a:rPr>
                  <a:t>COSTS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921918864"/>
        <c:crosses val="autoZero"/>
        <c:crossBetween val="midCat"/>
      </c:valAx>
      <c:spPr>
        <a:noFill/>
        <a:ln>
          <a:solidFill>
            <a:schemeClr val="accent6">
              <a:lumMod val="7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71328394432538011"/>
          <c:y val="0.87506560194839134"/>
          <c:w val="0.25124025251451731"/>
          <c:h val="6.55583461388647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6">
          <a:lumMod val="75000"/>
        </a:schemeClr>
      </a:solidFill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0T17:48:08.831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2ACBB-03BD-4AC5-AED1-6BC252355AF7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2402A-8D4F-4CC2-8870-549F6BF8AD5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04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C9E70-1299-489C-B980-77B7A9E60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3E7153-829E-4299-9FEE-F93E2467C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2E002B-1845-4107-A620-A16FCB6D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7383-6692-44A6-99A8-493D5640D32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E4607D-EFFD-4D5F-85CE-05CF4980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0CEC8-E00F-44AA-81A9-E9C7A192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EF0-4A5D-4967-958C-4D3ED53256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9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A48DE-1F88-466C-AEC4-D20A4266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781D54-BC5E-4C38-A04A-BDF26002A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2787F5-EEBA-45D3-B381-5097D880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7383-6692-44A6-99A8-493D5640D32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095479-373D-41AB-9C0B-8A4C77A8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AD3441-7EBC-45DF-AB46-59C66901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EF0-4A5D-4967-958C-4D3ED53256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623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F1BD915-5874-4B48-B240-D0AAC7F64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677075-1B9C-4D5D-A1DB-7A10A852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CACB06-B5ED-497F-9711-EA43FC98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7383-6692-44A6-99A8-493D5640D32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23685C-C93E-4F1C-B51A-7D2BB260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3680F6-9A65-434E-8909-D65DA9F8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EF0-4A5D-4967-958C-4D3ED53256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56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44663-4B76-4E73-BBBB-2AE8D0A3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44D5C9-D248-49B0-83E7-DC690037E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9E87F1-183A-437B-BF6B-74B6B428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7383-6692-44A6-99A8-493D5640D32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1EEB6E-E1C8-45E6-9AA4-84E01D35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F70443-B022-491D-ADF6-B61D486C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EF0-4A5D-4967-958C-4D3ED53256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45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775078-2E4B-4119-8392-66727040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DEF0DD-5FE3-409E-9991-D8B6F0148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A78F58-2513-445E-8809-722DC1B6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7383-6692-44A6-99A8-493D5640D32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FDCDFF-00F2-4444-B920-09DDBBC9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F7B78A-6C96-4013-9814-9C073770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EF0-4A5D-4967-958C-4D3ED53256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9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63353D-1B41-4E34-9802-E24E90A6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DE49E3-6F49-4F79-91D9-1CC5B090C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8403F9-EBE1-4C50-B61A-9B9EDA3C2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E78A61-9077-44FD-A28D-2E12BC4C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7383-6692-44A6-99A8-493D5640D32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F1261A-D7CB-4A16-B53B-31A00AAE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DBA8F8-EFE6-4368-80F3-B1A88C6A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EF0-4A5D-4967-958C-4D3ED53256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11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38DA41-B7E8-473B-92E8-087950A2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2CA780-BB54-475E-92DB-79813E3B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914F29-8A2B-44DB-945E-B2CBE5FD9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989865-2632-483F-962A-C57A950B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2C803F1-51CA-4370-87E7-CFCB84A13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D06FEC-FB43-4159-99B6-99D02668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7383-6692-44A6-99A8-493D5640D32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092BD73-7B6B-4E9A-BD1B-0E3322AE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EE5B2B-EAAC-4626-B6F1-60DB4206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EF0-4A5D-4967-958C-4D3ED53256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79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AA0FA-F485-4AAA-9390-48A4A711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ACC16C-4561-4AA2-B8CE-27D24200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7383-6692-44A6-99A8-493D5640D32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F365FA-4A36-4E69-93BA-4E87A26A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A460F61-BB44-4C60-9F78-23E357F1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EF0-4A5D-4967-958C-4D3ED53256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68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7BBA7D6-2F20-4417-81CC-E986825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7383-6692-44A6-99A8-493D5640D32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3D45FC4-224D-4148-B89C-C53E25C4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D21690-35FD-4CCF-A57C-18D88D3A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EF0-4A5D-4967-958C-4D3ED53256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5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00976-897D-4E82-B563-EAFF0004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ACC1EE-5E54-4927-B8B1-0582A73D9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39D716-136C-4860-B306-1D453A51A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7D1267-C068-4891-AE2C-9F1F07DE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7383-6692-44A6-99A8-493D5640D32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7BE22C-2246-403E-9352-492804CE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849464-8243-43CB-85A5-9BC8AB03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EF0-4A5D-4967-958C-4D3ED53256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86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84423-AB8D-4338-9138-DAB0F217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06CEFF5-D492-4786-9757-5CC0F9CDC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FD6133-C45C-40B1-9AFC-BCFF37390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69EE80-5877-4D11-BB8D-0E6BAE2A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7383-6692-44A6-99A8-493D5640D32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67AC1B-E8F5-4A32-85FE-6CAF0B4A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B8A1F9-77E5-4A1D-94B6-4A4024D3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EEF0-4A5D-4967-958C-4D3ED53256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5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0DDA446-ED37-4F06-8616-D562DBE6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31FA98-7B40-4AD1-B7DD-E5046E9B0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295494-D971-4E35-96D5-AA676567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A7383-6692-44A6-99A8-493D5640D320}" type="datetimeFigureOut">
              <a:rPr lang="it-IT" smtClean="0"/>
              <a:t>02/04/2021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00D75B-3187-4DA9-91A3-6C6D2385D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555FF5-EF92-47AF-BC39-4D97ACADF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EEF0-4A5D-4967-958C-4D3ED532569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B5CF462-054A-409B-96F6-EEBD508FC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1055098"/>
            <a:ext cx="11241919" cy="4747805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+mn-lt"/>
              </a:rPr>
              <a:t>Enterprise IT - TCO over 5 years</a:t>
            </a:r>
            <a:br>
              <a:rPr lang="en-US" sz="5400" dirty="0">
                <a:latin typeface="+mn-lt"/>
              </a:rPr>
            </a:br>
            <a:r>
              <a:rPr lang="en-US" sz="5400" dirty="0">
                <a:latin typeface="+mn-lt"/>
              </a:rPr>
              <a:t>Homework</a:t>
            </a:r>
            <a:endParaRPr lang="it-IT" sz="54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14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94CE8-8E48-45E4-B045-E3E1369E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36" y="433150"/>
            <a:ext cx="10515600" cy="1325563"/>
          </a:xfrm>
        </p:spPr>
        <p:txBody>
          <a:bodyPr/>
          <a:lstStyle/>
          <a:p>
            <a:r>
              <a:rPr lang="it-IT" b="1" dirty="0" err="1">
                <a:latin typeface="+mn-lt"/>
              </a:rPr>
              <a:t>LinuxOne</a:t>
            </a:r>
            <a:r>
              <a:rPr lang="it-IT" b="1" dirty="0">
                <a:latin typeface="+mn-lt"/>
              </a:rPr>
              <a:t> vs x86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F2B7F0-8F3B-4DD6-B95D-79837A9D6DC3}"/>
              </a:ext>
            </a:extLst>
          </p:cNvPr>
          <p:cNvSpPr txBox="1"/>
          <p:nvPr/>
        </p:nvSpPr>
        <p:spPr>
          <a:xfrm>
            <a:off x="1085279" y="2044585"/>
            <a:ext cx="108527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By </a:t>
            </a:r>
            <a:r>
              <a:rPr lang="it-IT" sz="2400" dirty="0" err="1"/>
              <a:t>analyzing</a:t>
            </a:r>
            <a:r>
              <a:rPr lang="it-IT" sz="2400" dirty="0"/>
              <a:t> the </a:t>
            </a:r>
            <a:r>
              <a:rPr lang="it-IT" sz="2400" dirty="0" err="1"/>
              <a:t>configuration</a:t>
            </a:r>
            <a:r>
              <a:rPr lang="it-IT" sz="2400" dirty="0"/>
              <a:t> in </a:t>
            </a:r>
            <a:r>
              <a:rPr lang="it-IT" sz="2400" dirty="0" err="1"/>
              <a:t>LinuxOne</a:t>
            </a:r>
            <a:r>
              <a:rPr lang="it-IT" sz="2400" dirty="0"/>
              <a:t> and x86 </a:t>
            </a:r>
            <a:r>
              <a:rPr lang="it-IT" sz="2400" dirty="0" err="1"/>
              <a:t>environment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</a:t>
            </a:r>
            <a:r>
              <a:rPr lang="it-IT" sz="2400" dirty="0" err="1"/>
              <a:t>was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to </a:t>
            </a:r>
            <a:r>
              <a:rPr lang="it-IT" sz="2400" dirty="0" err="1"/>
              <a:t>run</a:t>
            </a:r>
            <a:r>
              <a:rPr lang="it-IT" sz="2400" dirty="0"/>
              <a:t> a model for </a:t>
            </a:r>
            <a:r>
              <a:rPr lang="it-IT" sz="2400" dirty="0" err="1"/>
              <a:t>calculating</a:t>
            </a:r>
            <a:r>
              <a:rPr lang="it-IT" sz="2400" dirty="0"/>
              <a:t> the TCO over 5 </a:t>
            </a:r>
            <a:r>
              <a:rPr lang="it-IT" sz="2400" dirty="0" err="1"/>
              <a:t>years</a:t>
            </a:r>
            <a:r>
              <a:rPr lang="it-IT" sz="2400" dirty="0"/>
              <a:t>. </a:t>
            </a:r>
            <a:r>
              <a:rPr lang="it-IT" sz="2400" dirty="0" err="1"/>
              <a:t>This</a:t>
            </a:r>
            <a:r>
              <a:rPr lang="it-IT" sz="2400" dirty="0"/>
              <a:t> model </a:t>
            </a:r>
            <a:r>
              <a:rPr lang="it-IT" sz="2400" dirty="0" err="1"/>
              <a:t>showed</a:t>
            </a:r>
            <a:r>
              <a:rPr lang="it-IT" sz="2400" dirty="0"/>
              <a:t> </a:t>
            </a:r>
            <a:r>
              <a:rPr lang="it-IT" sz="2400" dirty="0" err="1"/>
              <a:t>how</a:t>
            </a:r>
            <a:r>
              <a:rPr lang="it-IT" sz="2400" dirty="0"/>
              <a:t> the </a:t>
            </a:r>
            <a:r>
              <a:rPr lang="it-IT" sz="2400" dirty="0" err="1"/>
              <a:t>LinuxOne</a:t>
            </a:r>
            <a:r>
              <a:rPr lang="it-IT" sz="2400" dirty="0"/>
              <a:t> </a:t>
            </a:r>
            <a:r>
              <a:rPr lang="it-IT" sz="2400" dirty="0" err="1"/>
              <a:t>environment</a:t>
            </a:r>
            <a:r>
              <a:rPr lang="it-IT" sz="2400" dirty="0"/>
              <a:t> (with 2 servers and 42 cores) </a:t>
            </a:r>
            <a:r>
              <a:rPr lang="it-IT" sz="2400" dirty="0" err="1"/>
              <a:t>allows</a:t>
            </a:r>
            <a:r>
              <a:rPr lang="it-IT" sz="2400" dirty="0"/>
              <a:t> to reduce the </a:t>
            </a:r>
            <a:r>
              <a:rPr lang="it-IT" sz="2400" dirty="0" err="1"/>
              <a:t>total</a:t>
            </a:r>
            <a:r>
              <a:rPr lang="it-IT" sz="2400" dirty="0"/>
              <a:t> costs by </a:t>
            </a:r>
            <a:r>
              <a:rPr lang="it-IT" sz="2400" dirty="0" err="1"/>
              <a:t>about</a:t>
            </a:r>
            <a:r>
              <a:rPr lang="it-IT" sz="2400" dirty="0"/>
              <a:t> 60% </a:t>
            </a:r>
            <a:r>
              <a:rPr lang="it-IT" sz="2400" dirty="0" err="1"/>
              <a:t>compared</a:t>
            </a:r>
            <a:r>
              <a:rPr lang="it-IT" sz="2400" dirty="0"/>
              <a:t> to the x86 </a:t>
            </a:r>
            <a:r>
              <a:rPr lang="it-IT" sz="2400" dirty="0" err="1"/>
              <a:t>environment</a:t>
            </a:r>
            <a:r>
              <a:rPr lang="it-IT" sz="2400" dirty="0"/>
              <a:t> (34 servers and 766 cores)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0202D8F-9ED1-4541-A479-F5F1AF5EA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77845"/>
              </p:ext>
            </p:extLst>
          </p:nvPr>
        </p:nvGraphicFramePr>
        <p:xfrm>
          <a:off x="1708728" y="4224337"/>
          <a:ext cx="8077200" cy="942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323007802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45040568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58830989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132689176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45988217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24286472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1513761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1" u="none" strike="noStrike" dirty="0">
                          <a:effectLst/>
                        </a:rPr>
                        <a:t>Cumulative Costs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 err="1">
                          <a:effectLst/>
                        </a:rPr>
                        <a:t>Year</a:t>
                      </a:r>
                      <a:r>
                        <a:rPr lang="it-IT" sz="1200" b="1" u="none" strike="noStrike" dirty="0">
                          <a:effectLst/>
                        </a:rPr>
                        <a:t> 1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 err="1">
                          <a:effectLst/>
                        </a:rPr>
                        <a:t>Year</a:t>
                      </a:r>
                      <a:r>
                        <a:rPr lang="it-IT" sz="1200" b="1" u="none" strike="noStrike" dirty="0">
                          <a:effectLst/>
                        </a:rPr>
                        <a:t> 2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 err="1">
                          <a:effectLst/>
                        </a:rPr>
                        <a:t>Year</a:t>
                      </a:r>
                      <a:r>
                        <a:rPr lang="it-IT" sz="1200" b="1" u="none" strike="noStrike" dirty="0">
                          <a:effectLst/>
                        </a:rPr>
                        <a:t> 3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 err="1">
                          <a:effectLst/>
                        </a:rPr>
                        <a:t>Year</a:t>
                      </a:r>
                      <a:r>
                        <a:rPr lang="it-IT" sz="1200" b="1" u="none" strike="noStrike" dirty="0">
                          <a:effectLst/>
                        </a:rPr>
                        <a:t> 4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 err="1">
                          <a:effectLst/>
                        </a:rPr>
                        <a:t>Year</a:t>
                      </a:r>
                      <a:r>
                        <a:rPr lang="it-IT" sz="1200" b="1" u="none" strike="noStrike" dirty="0">
                          <a:effectLst/>
                        </a:rPr>
                        <a:t> 5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1" u="none" strike="noStrike" dirty="0">
                          <a:effectLst/>
                        </a:rPr>
                        <a:t>TOTALE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25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x86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          6.093.784   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               7.719.095   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                 9.344.405   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           10.969.716   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          12.595.026   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                     46.722.026   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14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>
                          <a:effectLst/>
                        </a:rPr>
                        <a:t>LinuxONE</a:t>
                      </a:r>
                      <a:endParaRPr lang="it-IT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          2.950.909   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               3.383.182   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                 3.815.455   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              4.446.529   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            5.077.602   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u="none" strike="noStrike" dirty="0">
                          <a:effectLst/>
                        </a:rPr>
                        <a:t>                     19.673.677   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776232"/>
                  </a:ext>
                </a:extLst>
              </a:tr>
            </a:tbl>
          </a:graphicData>
        </a:graphic>
      </p:graphicFrame>
      <p:sp>
        <p:nvSpPr>
          <p:cNvPr id="6" name="Ovale 5">
            <a:extLst>
              <a:ext uri="{FF2B5EF4-FFF2-40B4-BE49-F238E27FC236}">
                <a16:creationId xmlns:a16="http://schemas.microsoft.com/office/drawing/2014/main" id="{540458EE-9E3F-484D-A1D5-FB5D4B591296}"/>
              </a:ext>
            </a:extLst>
          </p:cNvPr>
          <p:cNvSpPr/>
          <p:nvPr/>
        </p:nvSpPr>
        <p:spPr>
          <a:xfrm>
            <a:off x="8414330" y="4156364"/>
            <a:ext cx="1302326" cy="11761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8DE833C-93F6-4BF0-8528-915B7D2367B4}"/>
              </a:ext>
            </a:extLst>
          </p:cNvPr>
          <p:cNvSpPr txBox="1"/>
          <p:nvPr/>
        </p:nvSpPr>
        <p:spPr>
          <a:xfrm>
            <a:off x="10293930" y="4245142"/>
            <a:ext cx="159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Saving</a:t>
            </a:r>
            <a:r>
              <a:rPr lang="it-IT" dirty="0"/>
              <a:t> = 57,8%</a:t>
            </a:r>
          </a:p>
        </p:txBody>
      </p: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C6EC9DFD-A483-47D3-9DEE-A738DF8922DC}"/>
              </a:ext>
            </a:extLst>
          </p:cNvPr>
          <p:cNvCxnSpPr>
            <a:cxnSpLocks/>
            <a:stCxn id="6" idx="7"/>
          </p:cNvCxnSpPr>
          <p:nvPr/>
        </p:nvCxnSpPr>
        <p:spPr>
          <a:xfrm rot="5400000" flipH="1" flipV="1">
            <a:off x="9909766" y="3861311"/>
            <a:ext cx="83460" cy="851122"/>
          </a:xfrm>
          <a:prstGeom prst="curvedConnector4">
            <a:avLst>
              <a:gd name="adj1" fmla="val 273904"/>
              <a:gd name="adj2" fmla="val 9267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44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71713-A103-4674-BC56-6A8BB512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+mn-lt"/>
              </a:rPr>
              <a:t>Personal </a:t>
            </a:r>
            <a:r>
              <a:rPr lang="it-IT" b="1" dirty="0" err="1">
                <a:latin typeface="+mn-lt"/>
              </a:rPr>
              <a:t>considerations</a:t>
            </a:r>
            <a:endParaRPr lang="it-IT" b="1" dirty="0">
              <a:latin typeface="+mn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6BA87C-7C00-4C45-97C9-90C0CAE0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62"/>
            <a:ext cx="10515600" cy="2008438"/>
          </a:xfrm>
        </p:spPr>
        <p:txBody>
          <a:bodyPr/>
          <a:lstStyle/>
          <a:p>
            <a:r>
              <a:rPr lang="it-IT" dirty="0"/>
              <a:t>For 90% of the </a:t>
            </a:r>
            <a:r>
              <a:rPr lang="it-IT" dirty="0" err="1"/>
              <a:t>peak</a:t>
            </a:r>
            <a:r>
              <a:rPr lang="it-IT" dirty="0"/>
              <a:t> (4000 TPS) in the </a:t>
            </a:r>
            <a:r>
              <a:rPr lang="it-IT" dirty="0" err="1"/>
              <a:t>LinuxOne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use </a:t>
            </a:r>
            <a:r>
              <a:rPr lang="it-IT" dirty="0" err="1"/>
              <a:t>spare</a:t>
            </a:r>
            <a:r>
              <a:rPr lang="it-IT" dirty="0"/>
              <a:t> cores to </a:t>
            </a:r>
            <a:r>
              <a:rPr lang="it-IT" dirty="0" err="1"/>
              <a:t>redistribute</a:t>
            </a:r>
            <a:r>
              <a:rPr lang="it-IT" dirty="0"/>
              <a:t> the load. The </a:t>
            </a:r>
            <a:r>
              <a:rPr lang="it-IT" dirty="0" err="1"/>
              <a:t>spare</a:t>
            </a:r>
            <a:r>
              <a:rPr lang="it-IT" dirty="0"/>
              <a:t> cores can be </a:t>
            </a:r>
            <a:r>
              <a:rPr lang="it-IT" dirty="0" err="1"/>
              <a:t>activated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so </a:t>
            </a:r>
            <a:r>
              <a:rPr lang="it-IT" dirty="0" err="1"/>
              <a:t>they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costs. </a:t>
            </a:r>
          </a:p>
          <a:p>
            <a:pPr lvl="1"/>
            <a:r>
              <a:rPr lang="it-IT" dirty="0"/>
              <a:t>In the x86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use the high reliability </a:t>
            </a:r>
            <a:r>
              <a:rPr lang="it-IT" dirty="0" err="1"/>
              <a:t>environment</a:t>
            </a:r>
            <a:r>
              <a:rPr lang="it-IT" dirty="0"/>
              <a:t> and in case of </a:t>
            </a:r>
            <a:r>
              <a:rPr lang="it-IT" dirty="0" err="1"/>
              <a:t>peaks</a:t>
            </a:r>
            <a:r>
              <a:rPr lang="it-IT" dirty="0"/>
              <a:t> use the DR cores.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482011-33A7-4DD9-BAC8-BCBBA6B0CD0D}"/>
              </a:ext>
            </a:extLst>
          </p:cNvPr>
          <p:cNvSpPr txBox="1"/>
          <p:nvPr/>
        </p:nvSpPr>
        <p:spPr>
          <a:xfrm>
            <a:off x="838200" y="3512362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For 8000 TPS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necessary</a:t>
            </a:r>
            <a:r>
              <a:rPr lang="it-IT" sz="2800" dirty="0"/>
              <a:t> to </a:t>
            </a:r>
            <a:r>
              <a:rPr lang="it-IT" sz="2800" dirty="0" err="1"/>
              <a:t>modify</a:t>
            </a:r>
            <a:r>
              <a:rPr lang="it-IT" sz="2800" dirty="0"/>
              <a:t> the system by </a:t>
            </a:r>
            <a:r>
              <a:rPr lang="it-IT" sz="2800" dirty="0" err="1"/>
              <a:t>oversizing</a:t>
            </a:r>
            <a:r>
              <a:rPr lang="it-IT" sz="2800" dirty="0"/>
              <a:t> </a:t>
            </a:r>
            <a:r>
              <a:rPr lang="it-IT" sz="2800" dirty="0" err="1"/>
              <a:t>it</a:t>
            </a:r>
            <a:r>
              <a:rPr lang="it-IT" sz="2800" dirty="0"/>
              <a:t> so </a:t>
            </a:r>
            <a:r>
              <a:rPr lang="it-IT" sz="2800" dirty="0" err="1"/>
              <a:t>it</a:t>
            </a:r>
            <a:r>
              <a:rPr lang="it-IT" sz="2800" dirty="0"/>
              <a:t> can </a:t>
            </a:r>
            <a:r>
              <a:rPr lang="it-IT" sz="2800" dirty="0" err="1"/>
              <a:t>guarantee</a:t>
            </a:r>
            <a:r>
              <a:rPr lang="it-IT" sz="2800" dirty="0"/>
              <a:t> high reliability and </a:t>
            </a:r>
            <a:r>
              <a:rPr lang="it-IT" sz="2800" dirty="0" err="1"/>
              <a:t>disaster</a:t>
            </a:r>
            <a:r>
              <a:rPr lang="it-IT" sz="2800" dirty="0"/>
              <a:t> recovery </a:t>
            </a:r>
            <a:r>
              <a:rPr lang="it-IT" sz="2800" dirty="0" err="1"/>
              <a:t>but</a:t>
            </a:r>
            <a:r>
              <a:rPr lang="it-IT" sz="2800" dirty="0"/>
              <a:t> </a:t>
            </a:r>
            <a:r>
              <a:rPr lang="it-IT" sz="2800" dirty="0" err="1"/>
              <a:t>this</a:t>
            </a:r>
            <a:r>
              <a:rPr lang="it-IT" sz="2800" dirty="0"/>
              <a:t> </a:t>
            </a:r>
            <a:r>
              <a:rPr lang="it-IT" sz="2800" dirty="0" err="1"/>
              <a:t>requires</a:t>
            </a:r>
            <a:r>
              <a:rPr lang="it-IT" sz="2800" dirty="0"/>
              <a:t> a </a:t>
            </a:r>
            <a:r>
              <a:rPr lang="it-IT" sz="2800" dirty="0" err="1"/>
              <a:t>great</a:t>
            </a:r>
            <a:r>
              <a:rPr lang="it-IT" sz="2800" dirty="0"/>
              <a:t> </a:t>
            </a:r>
            <a:r>
              <a:rPr lang="it-IT" sz="2800" dirty="0" err="1"/>
              <a:t>increase</a:t>
            </a:r>
            <a:r>
              <a:rPr lang="it-IT" sz="2800" dirty="0"/>
              <a:t> in </a:t>
            </a:r>
            <a:r>
              <a:rPr lang="it-IT" sz="2800" dirty="0" err="1"/>
              <a:t>terms</a:t>
            </a:r>
            <a:r>
              <a:rPr lang="it-IT" sz="2800" dirty="0"/>
              <a:t> of costs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increase</a:t>
            </a:r>
            <a:r>
              <a:rPr lang="it-IT" sz="2800" dirty="0"/>
              <a:t> by </a:t>
            </a:r>
            <a:r>
              <a:rPr lang="it-IT" sz="2800" dirty="0" err="1"/>
              <a:t>about</a:t>
            </a:r>
            <a:r>
              <a:rPr lang="it-IT" sz="2800" dirty="0"/>
              <a:t> 71%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5E4725C-BC5C-4B30-B95A-456A0866A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43874"/>
              </p:ext>
            </p:extLst>
          </p:nvPr>
        </p:nvGraphicFramePr>
        <p:xfrm>
          <a:off x="2790638" y="5156887"/>
          <a:ext cx="2829985" cy="1003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412">
                  <a:extLst>
                    <a:ext uri="{9D8B030D-6E8A-4147-A177-3AD203B41FA5}">
                      <a16:colId xmlns:a16="http://schemas.microsoft.com/office/drawing/2014/main" val="460515550"/>
                    </a:ext>
                  </a:extLst>
                </a:gridCol>
                <a:gridCol w="1389573">
                  <a:extLst>
                    <a:ext uri="{9D8B030D-6E8A-4147-A177-3AD203B41FA5}">
                      <a16:colId xmlns:a16="http://schemas.microsoft.com/office/drawing/2014/main" val="2872243657"/>
                    </a:ext>
                  </a:extLst>
                </a:gridCol>
              </a:tblGrid>
              <a:tr h="250828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TPS</a:t>
                      </a:r>
                      <a:endParaRPr lang="it-IT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TCO</a:t>
                      </a:r>
                      <a:endParaRPr lang="it-IT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169962"/>
                  </a:ext>
                </a:extLst>
              </a:tr>
              <a:tr h="250828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2000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5.077.602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0909"/>
                  </a:ext>
                </a:extLst>
              </a:tr>
              <a:tr h="250828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4000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9.219.338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046946"/>
                  </a:ext>
                </a:extLst>
              </a:tr>
              <a:tr h="250828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8000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17.511.209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05009"/>
                  </a:ext>
                </a:extLst>
              </a:tr>
            </a:tbl>
          </a:graphicData>
        </a:graphic>
      </p:graphicFrame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3CFCDEA-6767-467D-B412-AB5C9C5773A5}"/>
              </a:ext>
            </a:extLst>
          </p:cNvPr>
          <p:cNvCxnSpPr/>
          <p:nvPr/>
        </p:nvCxnSpPr>
        <p:spPr>
          <a:xfrm>
            <a:off x="5620623" y="5511567"/>
            <a:ext cx="111573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945B17A-D355-477C-9271-C40EF0C1241F}"/>
              </a:ext>
            </a:extLst>
          </p:cNvPr>
          <p:cNvCxnSpPr/>
          <p:nvPr/>
        </p:nvCxnSpPr>
        <p:spPr>
          <a:xfrm>
            <a:off x="5620623" y="6040073"/>
            <a:ext cx="111573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49B21FDF-574B-408D-BD39-43B09A087CF2}"/>
              </a:ext>
            </a:extLst>
          </p:cNvPr>
          <p:cNvSpPr/>
          <p:nvPr/>
        </p:nvSpPr>
        <p:spPr>
          <a:xfrm>
            <a:off x="6792385" y="5158259"/>
            <a:ext cx="2608977" cy="1067741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71% </a:t>
            </a:r>
            <a:r>
              <a:rPr lang="it-IT" dirty="0" err="1"/>
              <a:t>increase</a:t>
            </a:r>
            <a:r>
              <a:rPr lang="it-IT" dirty="0"/>
              <a:t> in costs</a:t>
            </a:r>
          </a:p>
        </p:txBody>
      </p:sp>
    </p:spTree>
    <p:extLst>
      <p:ext uri="{BB962C8B-B14F-4D97-AF65-F5344CB8AC3E}">
        <p14:creationId xmlns:p14="http://schemas.microsoft.com/office/powerpoint/2010/main" val="266672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E44D73-DA40-41F7-AF10-708FA8A7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Why</a:t>
            </a:r>
            <a:r>
              <a:rPr lang="it-IT" b="1" dirty="0"/>
              <a:t> </a:t>
            </a:r>
            <a:r>
              <a:rPr lang="it-IT" b="1" dirty="0" err="1"/>
              <a:t>choose</a:t>
            </a:r>
            <a:r>
              <a:rPr lang="it-IT" b="1" dirty="0"/>
              <a:t> </a:t>
            </a:r>
            <a:r>
              <a:rPr lang="it-IT" b="1" dirty="0" err="1"/>
              <a:t>LinuxOne</a:t>
            </a:r>
            <a:r>
              <a:rPr lang="it-IT" b="1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015419-C2D3-4482-A0C7-94D4FE11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i="0" dirty="0">
                <a:effectLst/>
              </a:rPr>
              <a:t>xtremely stable, requiring minimal human interaction which reduces the risk of human error.</a:t>
            </a:r>
          </a:p>
          <a:p>
            <a:r>
              <a:rPr lang="en-US" i="0" dirty="0">
                <a:effectLst/>
              </a:rPr>
              <a:t>High availability approaching 100% uptime</a:t>
            </a:r>
            <a:endParaRPr lang="en-US" u="none" strike="noStrike" dirty="0"/>
          </a:p>
          <a:p>
            <a:r>
              <a:rPr lang="it-IT" i="0" dirty="0">
                <a:effectLst/>
              </a:rPr>
              <a:t>Extreme</a:t>
            </a:r>
            <a:r>
              <a:rPr lang="it-IT" dirty="0"/>
              <a:t> </a:t>
            </a:r>
            <a:r>
              <a:rPr lang="it-IT" dirty="0" err="1"/>
              <a:t>scalability</a:t>
            </a:r>
            <a:endParaRPr lang="en-US" i="0" dirty="0">
              <a:effectLst/>
            </a:endParaRPr>
          </a:p>
          <a:p>
            <a:r>
              <a:rPr lang="en-US" dirty="0"/>
              <a:t>S</a:t>
            </a:r>
            <a:r>
              <a:rPr lang="en-US" i="0" dirty="0">
                <a:effectLst/>
              </a:rPr>
              <a:t>upporting exponential transactional and workload growth with diminishing costs per unit of work</a:t>
            </a:r>
          </a:p>
          <a:p>
            <a:r>
              <a:rPr lang="en-US" dirty="0">
                <a:solidFill>
                  <a:srgbClr val="FF0000"/>
                </a:solidFill>
              </a:rPr>
              <a:t>Cut TCO by 50%  or more </a:t>
            </a:r>
            <a:r>
              <a:rPr lang="en-US" i="0" dirty="0">
                <a:solidFill>
                  <a:srgbClr val="FF0000"/>
                </a:solidFill>
                <a:effectLst/>
              </a:rPr>
              <a:t>with savings across hardware, software, financing, personnel, power and facilities costs</a:t>
            </a:r>
            <a:endParaRPr lang="en-US" dirty="0">
              <a:solidFill>
                <a:srgbClr val="FF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372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ECEF6-1E0D-41B9-B47E-BA64AE36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73" y="18255"/>
            <a:ext cx="11983453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Description of the environment UC &amp; required TPS </a:t>
            </a:r>
            <a:endParaRPr lang="it-IT" b="1" dirty="0">
              <a:latin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EF9FD6-3A2D-4D89-B03F-1AE2E28E3C19}"/>
              </a:ext>
            </a:extLst>
          </p:cNvPr>
          <p:cNvSpPr txBox="1"/>
          <p:nvPr/>
        </p:nvSpPr>
        <p:spPr>
          <a:xfrm>
            <a:off x="419099" y="1245083"/>
            <a:ext cx="1181501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UC: Credit Card (CC) Transaction for a Bank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/>
              <a:t>Every</a:t>
            </a:r>
            <a:r>
              <a:rPr lang="it-IT" sz="2400" dirty="0"/>
              <a:t> CC </a:t>
            </a:r>
            <a:r>
              <a:rPr lang="it-IT" sz="2400" dirty="0" err="1"/>
              <a:t>transaction</a:t>
            </a:r>
            <a:r>
              <a:rPr lang="it-IT" sz="2400" dirty="0"/>
              <a:t> </a:t>
            </a:r>
            <a:r>
              <a:rPr lang="it-IT" sz="2400" dirty="0" err="1"/>
              <a:t>requires</a:t>
            </a:r>
            <a:r>
              <a:rPr lang="it-IT" sz="2400" dirty="0"/>
              <a:t>: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Checking the CC is valid,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Checking the POS is valid,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Checking the money amount is valid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That the specific CC is within single transaction limits, daily limits and monthly limits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If the CC is pre-loaded CC, that there is sufficient money in the basket</a:t>
            </a:r>
            <a:endParaRPr lang="it-IT" sz="20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BAEFB5-7B41-4EAF-97D8-C9FFB9B62346}"/>
              </a:ext>
            </a:extLst>
          </p:cNvPr>
          <p:cNvSpPr txBox="1"/>
          <p:nvPr/>
        </p:nvSpPr>
        <p:spPr>
          <a:xfrm>
            <a:off x="376989" y="3775715"/>
            <a:ext cx="11899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 if the transaction is suspect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Run AI to warn or stop suspect transactions 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10ECFEB-E936-4D39-AD02-95BC6CA504B2}"/>
              </a:ext>
            </a:extLst>
          </p:cNvPr>
          <p:cNvSpPr txBox="1"/>
          <p:nvPr/>
        </p:nvSpPr>
        <p:spPr>
          <a:xfrm>
            <a:off x="382581" y="4540187"/>
            <a:ext cx="11899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POS requires a second identification step, perform that step and check complete successfully,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 the end of the transaction, issue OK or abort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Store all the information about the transaction whatever is the exit status</a:t>
            </a:r>
            <a:endParaRPr lang="it-IT" sz="2400" dirty="0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65BA5ED-9301-443B-8031-56542EB0F76B}"/>
              </a:ext>
            </a:extLst>
          </p:cNvPr>
          <p:cNvSpPr/>
          <p:nvPr/>
        </p:nvSpPr>
        <p:spPr>
          <a:xfrm>
            <a:off x="7173829" y="1210210"/>
            <a:ext cx="4829673" cy="187604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This conceptual transaction is made of many IT transactions</a:t>
            </a:r>
            <a:r>
              <a:rPr lang="en-US" sz="2400" b="1" dirty="0">
                <a:solidFill>
                  <a:schemeClr val="bg1"/>
                </a:solidFill>
              </a:rPr>
              <a:t>. Let's assume that an x86 core is able to perform 20 TPS of the these conceptual transactions</a:t>
            </a:r>
            <a:endParaRPr lang="it-IT" sz="2400" b="1" dirty="0">
              <a:solidFill>
                <a:schemeClr val="bg1"/>
              </a:solidFill>
            </a:endParaRP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73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90D39D-3AC9-4E3B-9BA8-BDD9F63D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latin typeface="+mn-lt"/>
              </a:rPr>
              <a:t>Sizing</a:t>
            </a:r>
            <a:endParaRPr lang="it-IT" b="1" dirty="0">
              <a:latin typeface="+mn-lt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F861EF-B0A0-4ADF-99D0-49FEC64AC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"/>
          <a:stretch/>
        </p:blipFill>
        <p:spPr>
          <a:xfrm>
            <a:off x="838200" y="1556916"/>
            <a:ext cx="10442510" cy="160438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6A2919-26F4-418C-9945-1F26F2680F27}"/>
              </a:ext>
            </a:extLst>
          </p:cNvPr>
          <p:cNvSpPr txBox="1"/>
          <p:nvPr/>
        </p:nvSpPr>
        <p:spPr>
          <a:xfrm>
            <a:off x="838200" y="3977645"/>
            <a:ext cx="112753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input provided is that the systems must support up to 2000 TPS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Our input is that a x86 core is able to process 15 TPS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Based on literature and what said previously, a </a:t>
            </a:r>
            <a:r>
              <a:rPr lang="en-US" sz="2800" dirty="0" err="1"/>
              <a:t>LinuxONE</a:t>
            </a:r>
            <a:r>
              <a:rPr lang="en-US" sz="2800" dirty="0"/>
              <a:t> core (aka IFL) is able to perform 10x TPS, therefore 150 TPS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27319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A1E8F8-7E25-4A59-9CD7-F986261E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16" y="216108"/>
            <a:ext cx="11074167" cy="4253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Technical Architectures for the two cases </a:t>
            </a:r>
            <a:endParaRPr lang="it-IT" b="1" dirty="0">
              <a:latin typeface="+mn-lt"/>
            </a:endParaRPr>
          </a:p>
        </p:txBody>
      </p:sp>
      <p:pic>
        <p:nvPicPr>
          <p:cNvPr id="5" name="Segnaposto contenuto 4" descr="Immagine che contiene testo, interni, elettronico, computer&#10;&#10;Descrizione generata automaticamente">
            <a:extLst>
              <a:ext uri="{FF2B5EF4-FFF2-40B4-BE49-F238E27FC236}">
                <a16:creationId xmlns:a16="http://schemas.microsoft.com/office/drawing/2014/main" id="{B9FC7064-63BC-465B-B4FE-B0DFF7DB7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" t="3629" r="2991" b="7894"/>
          <a:stretch/>
        </p:blipFill>
        <p:spPr>
          <a:xfrm>
            <a:off x="2508962" y="1168019"/>
            <a:ext cx="2185359" cy="1637307"/>
          </a:xfrm>
        </p:spPr>
      </p:pic>
      <p:pic>
        <p:nvPicPr>
          <p:cNvPr id="6" name="Segnaposto contenuto 4" descr="Immagine che contiene testo, interni, elettronico, computer&#10;&#10;Descrizione generata automaticamente">
            <a:extLst>
              <a:ext uri="{FF2B5EF4-FFF2-40B4-BE49-F238E27FC236}">
                <a16:creationId xmlns:a16="http://schemas.microsoft.com/office/drawing/2014/main" id="{B7DCB831-E3C8-46FB-A5CA-304A5307B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" t="3629" r="2991" b="7894"/>
          <a:stretch/>
        </p:blipFill>
        <p:spPr>
          <a:xfrm>
            <a:off x="6660259" y="1195480"/>
            <a:ext cx="2113926" cy="15837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D381C-47EC-4C1E-9C98-9CB2470F2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897" y="4196825"/>
            <a:ext cx="706366" cy="17593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6BC9B72-5442-438F-AF21-5E713BFAE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308" y="4172027"/>
            <a:ext cx="726279" cy="180894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468959E-59A7-4569-88CE-5F3F41616871}"/>
              </a:ext>
            </a:extLst>
          </p:cNvPr>
          <p:cNvSpPr txBox="1"/>
          <p:nvPr/>
        </p:nvSpPr>
        <p:spPr>
          <a:xfrm>
            <a:off x="2530313" y="860446"/>
            <a:ext cx="220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SITE 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065BBA-2D71-42E7-9AD1-171936193E07}"/>
              </a:ext>
            </a:extLst>
          </p:cNvPr>
          <p:cNvSpPr txBox="1"/>
          <p:nvPr/>
        </p:nvSpPr>
        <p:spPr>
          <a:xfrm>
            <a:off x="6614423" y="863045"/>
            <a:ext cx="220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SITE 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CB425B0-41E5-4AFA-B56C-663A30BB4C1C}"/>
              </a:ext>
            </a:extLst>
          </p:cNvPr>
          <p:cNvSpPr txBox="1"/>
          <p:nvPr/>
        </p:nvSpPr>
        <p:spPr>
          <a:xfrm>
            <a:off x="2497233" y="3879724"/>
            <a:ext cx="220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SITE 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C52951B-F386-42F7-B158-5C4F4474FB84}"/>
              </a:ext>
            </a:extLst>
          </p:cNvPr>
          <p:cNvSpPr txBox="1"/>
          <p:nvPr/>
        </p:nvSpPr>
        <p:spPr>
          <a:xfrm>
            <a:off x="6627861" y="3798076"/>
            <a:ext cx="220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SITE 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28C46C7-B660-4157-9AA6-32E9BE26A7E3}"/>
              </a:ext>
            </a:extLst>
          </p:cNvPr>
          <p:cNvSpPr txBox="1"/>
          <p:nvPr/>
        </p:nvSpPr>
        <p:spPr>
          <a:xfrm>
            <a:off x="9688202" y="1299942"/>
            <a:ext cx="27223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CASE 1:</a:t>
            </a:r>
          </a:p>
          <a:p>
            <a:r>
              <a:rPr lang="it-IT" sz="2000" dirty="0"/>
              <a:t>X86 servers:</a:t>
            </a:r>
          </a:p>
          <a:p>
            <a:r>
              <a:rPr lang="it-IT" sz="2000" dirty="0"/>
              <a:t>Rack server with </a:t>
            </a:r>
            <a:r>
              <a:rPr lang="de-DE" sz="2000" dirty="0"/>
              <a:t>Intel Xeon Gold 6226 2.7GH (12 </a:t>
            </a:r>
            <a:r>
              <a:rPr lang="de-DE" sz="2000" dirty="0" err="1"/>
              <a:t>cores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34 </a:t>
            </a:r>
            <a:r>
              <a:rPr lang="de-DE" sz="2000" dirty="0" err="1"/>
              <a:t>servers</a:t>
            </a:r>
            <a:r>
              <a:rPr lang="de-DE" sz="2000" dirty="0"/>
              <a:t> </a:t>
            </a:r>
          </a:p>
          <a:p>
            <a:r>
              <a:rPr lang="de-DE" sz="2000" dirty="0"/>
              <a:t>766 </a:t>
            </a:r>
            <a:r>
              <a:rPr lang="de-DE" sz="2000" dirty="0" err="1"/>
              <a:t>cores</a:t>
            </a:r>
            <a:endParaRPr lang="de-DE" sz="2000" dirty="0"/>
          </a:p>
          <a:p>
            <a:endParaRPr lang="de-DE" sz="2000" dirty="0"/>
          </a:p>
          <a:p>
            <a:endParaRPr lang="de-DE" sz="2000" b="1" dirty="0"/>
          </a:p>
          <a:p>
            <a:r>
              <a:rPr lang="de-DE" sz="2000" b="1" dirty="0"/>
              <a:t>CASE 2:</a:t>
            </a:r>
          </a:p>
          <a:p>
            <a:r>
              <a:rPr lang="de-DE" sz="2000" dirty="0" err="1"/>
              <a:t>LinuxOne</a:t>
            </a:r>
            <a:r>
              <a:rPr lang="de-DE" sz="2000" dirty="0"/>
              <a:t> </a:t>
            </a:r>
            <a:r>
              <a:rPr lang="de-DE" sz="2000" dirty="0" err="1"/>
              <a:t>servers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2 </a:t>
            </a:r>
            <a:r>
              <a:rPr lang="de-DE" sz="2000" dirty="0" err="1"/>
              <a:t>servers</a:t>
            </a:r>
            <a:r>
              <a:rPr lang="de-DE" sz="2000" dirty="0"/>
              <a:t> </a:t>
            </a:r>
          </a:p>
          <a:p>
            <a:r>
              <a:rPr lang="de-DE" sz="2000" dirty="0"/>
              <a:t>42 </a:t>
            </a:r>
            <a:r>
              <a:rPr lang="de-DE" sz="2000" dirty="0" err="1"/>
              <a:t>cores</a:t>
            </a:r>
            <a:r>
              <a:rPr lang="de-DE" sz="2000" dirty="0"/>
              <a:t> (IFL)</a:t>
            </a:r>
          </a:p>
          <a:p>
            <a:r>
              <a:rPr lang="de-DE" sz="2000" dirty="0"/>
              <a:t>and 28 </a:t>
            </a:r>
            <a:r>
              <a:rPr lang="de-DE" sz="2000" dirty="0" err="1"/>
              <a:t>spares</a:t>
            </a:r>
            <a:r>
              <a:rPr lang="de-DE" sz="2000" dirty="0"/>
              <a:t> (CBU)</a:t>
            </a:r>
            <a:endParaRPr lang="it-IT" sz="2000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479ED33-8F34-46A1-A37D-62A7F68D4C74}"/>
              </a:ext>
            </a:extLst>
          </p:cNvPr>
          <p:cNvSpPr/>
          <p:nvPr/>
        </p:nvSpPr>
        <p:spPr>
          <a:xfrm>
            <a:off x="2006491" y="794665"/>
            <a:ext cx="3254929" cy="286778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82589297-E190-4A0D-A9A1-787AD1FF2234}"/>
              </a:ext>
            </a:extLst>
          </p:cNvPr>
          <p:cNvSpPr/>
          <p:nvPr/>
        </p:nvSpPr>
        <p:spPr>
          <a:xfrm>
            <a:off x="6048659" y="826148"/>
            <a:ext cx="3338819" cy="2804814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6E8C816C-4C26-4EBE-862A-46382FB5E8BE}"/>
              </a:ext>
            </a:extLst>
          </p:cNvPr>
          <p:cNvSpPr/>
          <p:nvPr/>
        </p:nvSpPr>
        <p:spPr>
          <a:xfrm>
            <a:off x="1973414" y="3872488"/>
            <a:ext cx="3254929" cy="2867780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5995A5C5-FBF1-44BF-9F6A-537F46B6D23D}"/>
              </a:ext>
            </a:extLst>
          </p:cNvPr>
          <p:cNvSpPr/>
          <p:nvPr/>
        </p:nvSpPr>
        <p:spPr>
          <a:xfrm>
            <a:off x="6026329" y="3818252"/>
            <a:ext cx="3300239" cy="2877021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9EF591F-5713-4013-B0D9-4101B476452C}"/>
              </a:ext>
            </a:extLst>
          </p:cNvPr>
          <p:cNvCxnSpPr>
            <a:cxnSpLocks/>
          </p:cNvCxnSpPr>
          <p:nvPr/>
        </p:nvCxnSpPr>
        <p:spPr>
          <a:xfrm>
            <a:off x="4840125" y="2156593"/>
            <a:ext cx="166996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75748CB6-00BB-470C-9694-6C7A7A4F9FAF}"/>
              </a:ext>
            </a:extLst>
          </p:cNvPr>
          <p:cNvCxnSpPr>
            <a:cxnSpLocks/>
          </p:cNvCxnSpPr>
          <p:nvPr/>
        </p:nvCxnSpPr>
        <p:spPr>
          <a:xfrm>
            <a:off x="4737602" y="5310914"/>
            <a:ext cx="166996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88E9767-EEE4-4B4C-9E96-69C6CAF6877A}"/>
              </a:ext>
            </a:extLst>
          </p:cNvPr>
          <p:cNvSpPr txBox="1"/>
          <p:nvPr/>
        </p:nvSpPr>
        <p:spPr>
          <a:xfrm>
            <a:off x="2332510" y="2779268"/>
            <a:ext cx="1092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Prod</a:t>
            </a:r>
            <a:endParaRPr lang="it-IT" sz="1400" b="1" dirty="0"/>
          </a:p>
          <a:p>
            <a:pPr algn="ctr"/>
            <a:r>
              <a:rPr lang="it-IT" sz="1400" dirty="0"/>
              <a:t>8 servers</a:t>
            </a:r>
          </a:p>
          <a:p>
            <a:pPr algn="ctr"/>
            <a:r>
              <a:rPr lang="it-IT" sz="1400" dirty="0"/>
              <a:t>182 cores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6648228-FAB0-4BD3-87AC-D48FBA8A5B3A}"/>
              </a:ext>
            </a:extLst>
          </p:cNvPr>
          <p:cNvSpPr txBox="1"/>
          <p:nvPr/>
        </p:nvSpPr>
        <p:spPr>
          <a:xfrm>
            <a:off x="3152575" y="2797192"/>
            <a:ext cx="962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Pre-Prod</a:t>
            </a:r>
            <a:endParaRPr lang="it-IT" sz="1400" b="1" dirty="0"/>
          </a:p>
          <a:p>
            <a:pPr algn="ctr"/>
            <a:r>
              <a:rPr lang="it-IT" sz="1400" dirty="0"/>
              <a:t>6 servers</a:t>
            </a:r>
          </a:p>
          <a:p>
            <a:pPr algn="ctr"/>
            <a:r>
              <a:rPr lang="it-IT" sz="1400" dirty="0"/>
              <a:t>134 cores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8A8869C-02A3-4A41-8034-7B8C5C628320}"/>
              </a:ext>
            </a:extLst>
          </p:cNvPr>
          <p:cNvSpPr txBox="1"/>
          <p:nvPr/>
        </p:nvSpPr>
        <p:spPr>
          <a:xfrm>
            <a:off x="3841023" y="2799714"/>
            <a:ext cx="1147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Dev</a:t>
            </a:r>
          </a:p>
          <a:p>
            <a:pPr algn="ctr"/>
            <a:r>
              <a:rPr lang="it-IT" sz="1400" dirty="0"/>
              <a:t>3 server</a:t>
            </a:r>
          </a:p>
          <a:p>
            <a:pPr algn="ctr"/>
            <a:r>
              <a:rPr lang="it-IT" sz="1400" dirty="0"/>
              <a:t>67 cores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DA38A35-2612-4E54-8626-6CA7FA96711C}"/>
              </a:ext>
            </a:extLst>
          </p:cNvPr>
          <p:cNvSpPr txBox="1"/>
          <p:nvPr/>
        </p:nvSpPr>
        <p:spPr>
          <a:xfrm>
            <a:off x="6684948" y="2767733"/>
            <a:ext cx="1092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Test</a:t>
            </a:r>
          </a:p>
          <a:p>
            <a:pPr algn="ctr"/>
            <a:r>
              <a:rPr lang="it-IT" sz="1400" dirty="0"/>
              <a:t>3 servers</a:t>
            </a:r>
          </a:p>
          <a:p>
            <a:pPr algn="ctr"/>
            <a:r>
              <a:rPr lang="it-IT" sz="1400" dirty="0"/>
              <a:t>67 cores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CC4ED66-8E36-4F40-B84A-78E681CA7567}"/>
              </a:ext>
            </a:extLst>
          </p:cNvPr>
          <p:cNvSpPr txBox="1"/>
          <p:nvPr/>
        </p:nvSpPr>
        <p:spPr>
          <a:xfrm>
            <a:off x="7650797" y="2771470"/>
            <a:ext cx="1147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DR</a:t>
            </a:r>
          </a:p>
          <a:p>
            <a:pPr algn="ctr"/>
            <a:r>
              <a:rPr lang="it-IT" sz="1400" dirty="0"/>
              <a:t>14 server</a:t>
            </a:r>
          </a:p>
          <a:p>
            <a:pPr algn="ctr"/>
            <a:r>
              <a:rPr lang="it-IT" sz="1400" dirty="0"/>
              <a:t>316 cores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7E69B01-A475-46D3-8A82-873372854F12}"/>
              </a:ext>
            </a:extLst>
          </p:cNvPr>
          <p:cNvSpPr txBox="1"/>
          <p:nvPr/>
        </p:nvSpPr>
        <p:spPr>
          <a:xfrm>
            <a:off x="2120374" y="6106434"/>
            <a:ext cx="10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Prod</a:t>
            </a:r>
            <a:endParaRPr lang="it-IT" sz="1400" b="1" dirty="0"/>
          </a:p>
          <a:p>
            <a:pPr algn="ctr"/>
            <a:r>
              <a:rPr lang="it-IT" sz="1400" dirty="0"/>
              <a:t>14 cores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4F9FEA8-5DB1-484A-8A91-4E44B8F534D8}"/>
              </a:ext>
            </a:extLst>
          </p:cNvPr>
          <p:cNvSpPr txBox="1"/>
          <p:nvPr/>
        </p:nvSpPr>
        <p:spPr>
          <a:xfrm>
            <a:off x="2923278" y="6100234"/>
            <a:ext cx="114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Dev</a:t>
            </a:r>
          </a:p>
          <a:p>
            <a:pPr algn="ctr"/>
            <a:r>
              <a:rPr lang="it-IT" sz="1400" dirty="0"/>
              <a:t>7 cores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98F5DDA-EF14-418C-915C-325A3705A2DE}"/>
              </a:ext>
            </a:extLst>
          </p:cNvPr>
          <p:cNvSpPr txBox="1"/>
          <p:nvPr/>
        </p:nvSpPr>
        <p:spPr>
          <a:xfrm>
            <a:off x="3740816" y="6089575"/>
            <a:ext cx="114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Spare</a:t>
            </a:r>
            <a:endParaRPr lang="it-IT" sz="1400" b="1" dirty="0"/>
          </a:p>
          <a:p>
            <a:pPr algn="ctr"/>
            <a:r>
              <a:rPr lang="it-IT" sz="1400" dirty="0"/>
              <a:t>14 CBU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6112870-0755-4292-964D-B6132D8F8167}"/>
              </a:ext>
            </a:extLst>
          </p:cNvPr>
          <p:cNvSpPr txBox="1"/>
          <p:nvPr/>
        </p:nvSpPr>
        <p:spPr>
          <a:xfrm>
            <a:off x="2875418" y="5869096"/>
            <a:ext cx="2115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 </a:t>
            </a:r>
            <a:r>
              <a:rPr lang="it-IT" sz="1400" dirty="0" err="1"/>
              <a:t>LinuxONE</a:t>
            </a:r>
            <a:r>
              <a:rPr lang="it-IT" sz="1400" dirty="0"/>
              <a:t> with: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016DEF3-8430-4599-84F9-93BD79EE5312}"/>
              </a:ext>
            </a:extLst>
          </p:cNvPr>
          <p:cNvSpPr txBox="1"/>
          <p:nvPr/>
        </p:nvSpPr>
        <p:spPr>
          <a:xfrm>
            <a:off x="6981865" y="5827169"/>
            <a:ext cx="2115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 </a:t>
            </a:r>
            <a:r>
              <a:rPr lang="it-IT" sz="1400" dirty="0" err="1"/>
              <a:t>LinuxONE</a:t>
            </a:r>
            <a:r>
              <a:rPr lang="it-IT" sz="1400" dirty="0"/>
              <a:t> with: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280121B-BDF2-403E-A54B-CB7CAE33712F}"/>
              </a:ext>
            </a:extLst>
          </p:cNvPr>
          <p:cNvSpPr txBox="1"/>
          <p:nvPr/>
        </p:nvSpPr>
        <p:spPr>
          <a:xfrm>
            <a:off x="6337134" y="6089575"/>
            <a:ext cx="10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Pre-Prod</a:t>
            </a:r>
            <a:endParaRPr lang="it-IT" sz="1400" b="1" dirty="0"/>
          </a:p>
          <a:p>
            <a:pPr algn="ctr"/>
            <a:r>
              <a:rPr lang="it-IT" sz="1400" dirty="0"/>
              <a:t>14 cores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BF29273-8E8D-4ED8-B2A5-3522E933FF1A}"/>
              </a:ext>
            </a:extLst>
          </p:cNvPr>
          <p:cNvSpPr txBox="1"/>
          <p:nvPr/>
        </p:nvSpPr>
        <p:spPr>
          <a:xfrm>
            <a:off x="7143342" y="6089575"/>
            <a:ext cx="114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/>
              <a:t>Dev</a:t>
            </a:r>
          </a:p>
          <a:p>
            <a:pPr algn="ctr"/>
            <a:r>
              <a:rPr lang="it-IT" sz="1400" dirty="0"/>
              <a:t>7 cores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BF52C14-7BB8-4290-96E7-43BBEDF4AF34}"/>
              </a:ext>
            </a:extLst>
          </p:cNvPr>
          <p:cNvSpPr txBox="1"/>
          <p:nvPr/>
        </p:nvSpPr>
        <p:spPr>
          <a:xfrm>
            <a:off x="8004683" y="6056895"/>
            <a:ext cx="114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Spare</a:t>
            </a:r>
            <a:endParaRPr lang="it-IT" sz="1400" b="1" dirty="0"/>
          </a:p>
          <a:p>
            <a:pPr algn="ctr"/>
            <a:r>
              <a:rPr lang="it-IT" sz="1400" dirty="0"/>
              <a:t>14 CBU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4ED2F6A8-3D7F-494A-AD3D-087AA1199B14}"/>
              </a:ext>
            </a:extLst>
          </p:cNvPr>
          <p:cNvSpPr/>
          <p:nvPr/>
        </p:nvSpPr>
        <p:spPr>
          <a:xfrm>
            <a:off x="218114" y="1375794"/>
            <a:ext cx="1568741" cy="13956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Inputs: </a:t>
            </a:r>
            <a:r>
              <a:rPr lang="it-IT" dirty="0" err="1"/>
              <a:t>Workload</a:t>
            </a:r>
            <a:r>
              <a:rPr lang="it-IT" dirty="0"/>
              <a:t>= 2000 TPS </a:t>
            </a:r>
          </a:p>
        </p:txBody>
      </p:sp>
    </p:spTree>
    <p:extLst>
      <p:ext uri="{BB962C8B-B14F-4D97-AF65-F5344CB8AC3E}">
        <p14:creationId xmlns:p14="http://schemas.microsoft.com/office/powerpoint/2010/main" val="393205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780CD2-8900-466A-A3D1-997D74D4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73" y="121844"/>
            <a:ext cx="10432060" cy="1120236"/>
          </a:xfrm>
        </p:spPr>
        <p:txBody>
          <a:bodyPr/>
          <a:lstStyle/>
          <a:p>
            <a:r>
              <a:rPr lang="en-US" b="1" dirty="0"/>
              <a:t>TCO Comparison on 5 years </a:t>
            </a:r>
            <a:endParaRPr lang="it-IT" b="1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D7E92D8-A432-4CE3-84CA-1822E2F0F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47" y="986280"/>
            <a:ext cx="9650835" cy="232141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BAA7533-2EB7-47AD-8081-F479B13418B6}"/>
              </a:ext>
            </a:extLst>
          </p:cNvPr>
          <p:cNvSpPr txBox="1"/>
          <p:nvPr/>
        </p:nvSpPr>
        <p:spPr>
          <a:xfrm>
            <a:off x="709126" y="3335804"/>
            <a:ext cx="1064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Above schemas summarize the TCO for the different environments on 5 years, for each cost component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The savings with the </a:t>
            </a:r>
            <a:r>
              <a:rPr lang="en-US" dirty="0" err="1"/>
              <a:t>LinuxONE</a:t>
            </a:r>
            <a:r>
              <a:rPr lang="en-US" dirty="0"/>
              <a:t> platform is 53% vs the x86 equivalent platform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7EA06C-B297-4CC7-8F0F-1A39D7C0E3AE}"/>
              </a:ext>
            </a:extLst>
          </p:cNvPr>
          <p:cNvSpPr txBox="1"/>
          <p:nvPr/>
        </p:nvSpPr>
        <p:spPr>
          <a:xfrm>
            <a:off x="727873" y="3932930"/>
            <a:ext cx="1060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diagrams highlights the component contribution to total cost and cost per year that make the accumulated TCO</a:t>
            </a:r>
            <a:endParaRPr lang="it-IT" dirty="0"/>
          </a:p>
        </p:txBody>
      </p:sp>
      <p:graphicFrame>
        <p:nvGraphicFramePr>
          <p:cNvPr id="8" name="Chart 3">
            <a:extLst>
              <a:ext uri="{FF2B5EF4-FFF2-40B4-BE49-F238E27FC236}">
                <a16:creationId xmlns:a16="http://schemas.microsoft.com/office/drawing/2014/main" id="{64FDB1F2-3180-489E-95DC-143EAEDFDD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317421"/>
              </p:ext>
            </p:extLst>
          </p:nvPr>
        </p:nvGraphicFramePr>
        <p:xfrm>
          <a:off x="856946" y="4530055"/>
          <a:ext cx="4327449" cy="2206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Immagine 12">
            <a:extLst>
              <a:ext uri="{FF2B5EF4-FFF2-40B4-BE49-F238E27FC236}">
                <a16:creationId xmlns:a16="http://schemas.microsoft.com/office/drawing/2014/main" id="{44AA3F55-68E5-43DD-8AFF-E34940842E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t="4738" r="-1"/>
          <a:stretch/>
        </p:blipFill>
        <p:spPr>
          <a:xfrm>
            <a:off x="5184395" y="4530055"/>
            <a:ext cx="6831588" cy="21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30577-DC9B-4ABD-9580-EE2120C8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20" y="238435"/>
            <a:ext cx="10515600" cy="1325563"/>
          </a:xfrm>
        </p:spPr>
        <p:txBody>
          <a:bodyPr/>
          <a:lstStyle/>
          <a:p>
            <a:r>
              <a:rPr lang="it-IT" b="1" dirty="0"/>
              <a:t>x86 TCO </a:t>
            </a:r>
            <a:r>
              <a:rPr lang="it-IT" b="1" dirty="0" err="1"/>
              <a:t>Assumptions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153C1F-BDDE-4480-98A3-4C5FFAF9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656"/>
            <a:ext cx="5626769" cy="2168860"/>
          </a:xfrm>
        </p:spPr>
        <p:txBody>
          <a:bodyPr>
            <a:normAutofit fontScale="92500" lnSpcReduction="10000"/>
          </a:bodyPr>
          <a:lstStyle/>
          <a:p>
            <a:r>
              <a:rPr lang="it-IT" b="1" dirty="0"/>
              <a:t>Hardware:</a:t>
            </a:r>
          </a:p>
          <a:p>
            <a:pPr lvl="1"/>
            <a:r>
              <a:rPr lang="en-US" sz="2200" dirty="0"/>
              <a:t>Dell Smart Value PowerEdge R740XD2 Server Standard Intel Xeon Gold 6226 2.7GH (12 cores)</a:t>
            </a:r>
          </a:p>
          <a:p>
            <a:pPr lvl="1"/>
            <a:r>
              <a:rPr lang="it-IT" sz="2200" dirty="0"/>
              <a:t> </a:t>
            </a:r>
            <a:r>
              <a:rPr lang="it-IT" sz="2200" dirty="0" err="1"/>
              <a:t>Acquisition</a:t>
            </a:r>
            <a:r>
              <a:rPr lang="it-IT" sz="2200" dirty="0"/>
              <a:t> cost: 11.785€ - 35% discount </a:t>
            </a:r>
          </a:p>
          <a:p>
            <a:pPr lvl="1"/>
            <a:r>
              <a:rPr lang="en-US" sz="2200" dirty="0"/>
              <a:t>Support for following years is 20% of purchase price</a:t>
            </a:r>
            <a:endParaRPr lang="it-IT" sz="2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79A274-59A4-4042-8D0D-4BF6F8744CFF}"/>
              </a:ext>
            </a:extLst>
          </p:cNvPr>
          <p:cNvSpPr txBox="1"/>
          <p:nvPr/>
        </p:nvSpPr>
        <p:spPr>
          <a:xfrm>
            <a:off x="838199" y="3410952"/>
            <a:ext cx="5626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Network</a:t>
            </a:r>
            <a:r>
              <a:rPr lang="it-IT" sz="2000" dirty="0"/>
              <a:t>: </a:t>
            </a:r>
            <a:r>
              <a:rPr lang="en-US" sz="2000" dirty="0"/>
              <a:t>7000€ per Server -30% disc </a:t>
            </a:r>
            <a:r>
              <a:rPr lang="en-US" sz="2000" dirty="0" err="1"/>
              <a:t>Maint</a:t>
            </a:r>
            <a:r>
              <a:rPr lang="en-US" sz="2000" dirty="0"/>
              <a:t>  10% of PP from y2 </a:t>
            </a:r>
            <a:endParaRPr lang="it-IT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E29FE0-70D9-43BE-8CD1-B31E5BABC500}"/>
              </a:ext>
            </a:extLst>
          </p:cNvPr>
          <p:cNvSpPr txBox="1"/>
          <p:nvPr/>
        </p:nvSpPr>
        <p:spPr>
          <a:xfrm>
            <a:off x="838197" y="4088061"/>
            <a:ext cx="5626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People: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One FTE covers 30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Average</a:t>
            </a:r>
            <a:r>
              <a:rPr lang="it-IT" sz="2000" dirty="0"/>
              <a:t> </a:t>
            </a:r>
            <a:r>
              <a:rPr lang="it-IT" sz="2000" dirty="0" err="1"/>
              <a:t>yearly</a:t>
            </a:r>
            <a:r>
              <a:rPr lang="it-IT" sz="2000" dirty="0"/>
              <a:t> </a:t>
            </a:r>
            <a:r>
              <a:rPr lang="it-IT" sz="2000" dirty="0" err="1"/>
              <a:t>fully</a:t>
            </a:r>
            <a:r>
              <a:rPr lang="it-IT" sz="2000" dirty="0"/>
              <a:t> </a:t>
            </a:r>
            <a:r>
              <a:rPr lang="it-IT" sz="2000" dirty="0" err="1"/>
              <a:t>loaded</a:t>
            </a:r>
            <a:r>
              <a:rPr lang="it-IT" sz="2000" dirty="0"/>
              <a:t> costs 100000 €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10FD0B-AE31-47EC-934E-4BDFA5002A76}"/>
              </a:ext>
            </a:extLst>
          </p:cNvPr>
          <p:cNvSpPr txBox="1"/>
          <p:nvPr/>
        </p:nvSpPr>
        <p:spPr>
          <a:xfrm>
            <a:off x="838196" y="5032391"/>
            <a:ext cx="6090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Space: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Fully</a:t>
            </a:r>
            <a:r>
              <a:rPr lang="it-IT" sz="2000" dirty="0"/>
              <a:t> </a:t>
            </a:r>
            <a:r>
              <a:rPr lang="it-IT" sz="2000" dirty="0" err="1"/>
              <a:t>loaded</a:t>
            </a:r>
            <a:r>
              <a:rPr lang="it-IT" sz="2000" dirty="0"/>
              <a:t> cost of </a:t>
            </a:r>
            <a:r>
              <a:rPr lang="it-IT" sz="2000" dirty="0" err="1"/>
              <a:t>space</a:t>
            </a:r>
            <a:r>
              <a:rPr lang="it-IT" sz="2000" dirty="0"/>
              <a:t> per </a:t>
            </a:r>
            <a:r>
              <a:rPr lang="it-IT" sz="2000" dirty="0" err="1"/>
              <a:t>sq</a:t>
            </a:r>
            <a:r>
              <a:rPr lang="it-IT" sz="2000" dirty="0"/>
              <a:t> </a:t>
            </a:r>
            <a:r>
              <a:rPr lang="it-IT" sz="2000" dirty="0" err="1"/>
              <a:t>meter</a:t>
            </a:r>
            <a:r>
              <a:rPr lang="it-IT" sz="2000" dirty="0"/>
              <a:t> 2600€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0A155DB-3E71-4FE2-9D13-835D07690FFC}"/>
              </a:ext>
            </a:extLst>
          </p:cNvPr>
          <p:cNvSpPr txBox="1"/>
          <p:nvPr/>
        </p:nvSpPr>
        <p:spPr>
          <a:xfrm>
            <a:off x="755978" y="5911679"/>
            <a:ext cx="5791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Electricity</a:t>
            </a:r>
            <a:r>
              <a:rPr lang="it-IT" sz="20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Electricity</a:t>
            </a:r>
            <a:r>
              <a:rPr lang="it-IT" sz="2000" dirty="0"/>
              <a:t> cost </a:t>
            </a:r>
            <a:r>
              <a:rPr lang="it-IT" sz="2000" dirty="0" err="1"/>
              <a:t>at</a:t>
            </a:r>
            <a:r>
              <a:rPr lang="it-IT" sz="2000" dirty="0"/>
              <a:t> the </a:t>
            </a:r>
            <a:r>
              <a:rPr lang="it-IT" sz="2000" dirty="0" err="1"/>
              <a:t>sites</a:t>
            </a:r>
            <a:r>
              <a:rPr lang="it-IT" sz="2000" dirty="0"/>
              <a:t> 0,10 €/Kwh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55B6A7-583E-4DA0-88BA-0EB07D4889B4}"/>
              </a:ext>
            </a:extLst>
          </p:cNvPr>
          <p:cNvSpPr txBox="1"/>
          <p:nvPr/>
        </p:nvSpPr>
        <p:spPr>
          <a:xfrm>
            <a:off x="6270694" y="1456656"/>
            <a:ext cx="572703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600" b="1" dirty="0"/>
              <a:t>Software: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OS: subscription 2000€/year – 20% disc per socket</a:t>
            </a:r>
            <a:endParaRPr lang="it-I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VM: </a:t>
            </a:r>
            <a:r>
              <a:rPr lang="it-IT" sz="2000" dirty="0" err="1"/>
              <a:t>license</a:t>
            </a:r>
            <a:r>
              <a:rPr lang="it-IT" sz="2000" dirty="0"/>
              <a:t> 5000</a:t>
            </a:r>
            <a:r>
              <a:rPr lang="en-US" sz="2000" dirty="0"/>
              <a:t> €/socket -20% disc </a:t>
            </a:r>
            <a:r>
              <a:rPr lang="en-US" sz="2000" dirty="0" err="1"/>
              <a:t>maint</a:t>
            </a:r>
            <a:r>
              <a:rPr lang="en-US" sz="2000" dirty="0"/>
              <a:t>  20% of purchase price from y2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Application Server: license 100€/PVU -75% disc (70 PVU per core) </a:t>
            </a:r>
            <a:r>
              <a:rPr lang="en-US" sz="2000" dirty="0" err="1"/>
              <a:t>maint</a:t>
            </a:r>
            <a:r>
              <a:rPr lang="en-US" sz="2000" dirty="0"/>
              <a:t>  20% of purchase price from y2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DB (MySQL Cluster Carrier Grade Edition </a:t>
            </a:r>
            <a:r>
              <a:rPr lang="en-US" sz="2000" dirty="0" err="1"/>
              <a:t>Subscriptio</a:t>
            </a:r>
            <a:r>
              <a:rPr lang="en-US" sz="2000" dirty="0"/>
              <a:t>): license 17.964€ for socket -75% disc </a:t>
            </a:r>
            <a:r>
              <a:rPr lang="en-US" sz="2000" dirty="0" err="1"/>
              <a:t>maint</a:t>
            </a:r>
            <a:r>
              <a:rPr lang="en-US" sz="2000" dirty="0"/>
              <a:t>  20% of purchase price from y2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Replication Tools: subscription 3000€/year – 75% disc per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Monitoring Tools: license @5.000€/server -40% disc. </a:t>
            </a:r>
            <a:r>
              <a:rPr lang="en-US" sz="2000" dirty="0" err="1"/>
              <a:t>Maint</a:t>
            </a:r>
            <a:r>
              <a:rPr lang="en-US" sz="2000" dirty="0"/>
              <a:t> @ 20% of PP from y2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Security Tools: license 5.000€/server -40% disc. </a:t>
            </a:r>
            <a:r>
              <a:rPr lang="en-US" sz="2000" dirty="0" err="1"/>
              <a:t>Maint</a:t>
            </a:r>
            <a:r>
              <a:rPr lang="en-US" sz="2000" dirty="0"/>
              <a:t> @ 20% of from y2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535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2BFC0-10B8-4E29-A1DB-A9617248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42" y="0"/>
            <a:ext cx="10515600" cy="1325563"/>
          </a:xfrm>
        </p:spPr>
        <p:txBody>
          <a:bodyPr/>
          <a:lstStyle/>
          <a:p>
            <a:r>
              <a:rPr lang="it-IT" b="1" dirty="0" err="1"/>
              <a:t>LinuxONE</a:t>
            </a:r>
            <a:r>
              <a:rPr lang="it-IT" b="1" dirty="0"/>
              <a:t> TCO </a:t>
            </a:r>
            <a:r>
              <a:rPr lang="it-IT" b="1" dirty="0" err="1"/>
              <a:t>Assumptions</a:t>
            </a:r>
            <a:endParaRPr lang="it-IT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C4ADF61-1DA2-40FA-8E94-2235622354C4}"/>
              </a:ext>
            </a:extLst>
          </p:cNvPr>
          <p:cNvSpPr txBox="1"/>
          <p:nvPr/>
        </p:nvSpPr>
        <p:spPr>
          <a:xfrm>
            <a:off x="571500" y="1492091"/>
            <a:ext cx="6005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Hardware: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LinuxONE</a:t>
            </a:r>
            <a:r>
              <a:rPr lang="en-US" sz="2000" dirty="0"/>
              <a:t> servers 1420000€ for 3 years – 30% disc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Maint  10% PP </a:t>
            </a:r>
            <a:r>
              <a:rPr lang="fr-FR" sz="2000" dirty="0" err="1"/>
              <a:t>from</a:t>
            </a:r>
            <a:r>
              <a:rPr lang="fr-FR" sz="2000" dirty="0"/>
              <a:t> y4</a:t>
            </a:r>
            <a:endParaRPr lang="it-I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3B8A16-9DDF-4565-A0FC-C99399942381}"/>
              </a:ext>
            </a:extLst>
          </p:cNvPr>
          <p:cNvSpPr txBox="1"/>
          <p:nvPr/>
        </p:nvSpPr>
        <p:spPr>
          <a:xfrm>
            <a:off x="571500" y="2817654"/>
            <a:ext cx="600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14000€ per </a:t>
            </a:r>
            <a:r>
              <a:rPr lang="it-IT" sz="2000" dirty="0" err="1"/>
              <a:t>LinuxONE</a:t>
            </a:r>
            <a:r>
              <a:rPr lang="it-IT" sz="2000" dirty="0"/>
              <a:t> Server -30% disc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Maint</a:t>
            </a:r>
            <a:r>
              <a:rPr lang="en-US" sz="2000" dirty="0"/>
              <a:t>  10% of PP from y2</a:t>
            </a:r>
            <a:endParaRPr lang="it-IT" sz="20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D7A787-6BF9-4EBB-A106-DF1088D9F549}"/>
              </a:ext>
            </a:extLst>
          </p:cNvPr>
          <p:cNvSpPr txBox="1"/>
          <p:nvPr/>
        </p:nvSpPr>
        <p:spPr>
          <a:xfrm>
            <a:off x="571500" y="3752789"/>
            <a:ext cx="5524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One FTE covers 10 servers</a:t>
            </a:r>
            <a:endParaRPr lang="it-I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yearly fully loaded costs 10000€</a:t>
            </a:r>
            <a:endParaRPr lang="it-IT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63B3C31-13FE-45F3-81DA-327A2170A0E7}"/>
              </a:ext>
            </a:extLst>
          </p:cNvPr>
          <p:cNvSpPr txBox="1"/>
          <p:nvPr/>
        </p:nvSpPr>
        <p:spPr>
          <a:xfrm>
            <a:off x="571500" y="4734704"/>
            <a:ext cx="5524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Fully</a:t>
            </a:r>
            <a:r>
              <a:rPr lang="it-IT" sz="2000" dirty="0"/>
              <a:t> </a:t>
            </a:r>
            <a:r>
              <a:rPr lang="it-IT" sz="2000" dirty="0" err="1"/>
              <a:t>loaded</a:t>
            </a:r>
            <a:r>
              <a:rPr lang="it-IT" sz="2000" dirty="0"/>
              <a:t> cost of </a:t>
            </a:r>
            <a:r>
              <a:rPr lang="it-IT" sz="2000" dirty="0" err="1"/>
              <a:t>space</a:t>
            </a:r>
            <a:r>
              <a:rPr lang="it-IT" sz="2000" dirty="0"/>
              <a:t> per </a:t>
            </a:r>
            <a:r>
              <a:rPr lang="it-IT" sz="2000" dirty="0" err="1"/>
              <a:t>sq</a:t>
            </a:r>
            <a:r>
              <a:rPr lang="it-IT" sz="2000" dirty="0"/>
              <a:t> </a:t>
            </a:r>
            <a:r>
              <a:rPr lang="it-IT" sz="2000" dirty="0" err="1"/>
              <a:t>meter</a:t>
            </a:r>
            <a:r>
              <a:rPr lang="it-IT" sz="2000" dirty="0"/>
              <a:t> 2800</a:t>
            </a:r>
            <a:r>
              <a:rPr lang="en-US" sz="2000" dirty="0"/>
              <a:t>€</a:t>
            </a:r>
            <a:endParaRPr lang="it-IT" sz="20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8E33F12-DCEC-45C4-8F79-C6EEA726A3F2}"/>
              </a:ext>
            </a:extLst>
          </p:cNvPr>
          <p:cNvSpPr txBox="1"/>
          <p:nvPr/>
        </p:nvSpPr>
        <p:spPr>
          <a:xfrm>
            <a:off x="637442" y="5750367"/>
            <a:ext cx="593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Electricity</a:t>
            </a:r>
            <a:endParaRPr lang="it-IT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Cost per kWh 0,10</a:t>
            </a:r>
            <a:r>
              <a:rPr lang="en-US" sz="2000" dirty="0"/>
              <a:t>€</a:t>
            </a:r>
            <a:endParaRPr lang="it-IT" sz="20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C4FE5BF-B2CE-4E7D-83A4-BBA6A36D7F85}"/>
              </a:ext>
            </a:extLst>
          </p:cNvPr>
          <p:cNvSpPr txBox="1"/>
          <p:nvPr/>
        </p:nvSpPr>
        <p:spPr>
          <a:xfrm>
            <a:off x="6412214" y="1279526"/>
            <a:ext cx="5386141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Software: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OS: subscription 6000€/year – 20% disc per socket</a:t>
            </a:r>
            <a:endParaRPr lang="it-I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VM: </a:t>
            </a:r>
            <a:r>
              <a:rPr lang="it-IT" sz="2000" dirty="0" err="1"/>
              <a:t>included</a:t>
            </a:r>
            <a:r>
              <a:rPr lang="it-IT" sz="2000" dirty="0"/>
              <a:t> in HW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Application Server: license 100€/PVU -50% disc (1200 PVU per core) </a:t>
            </a:r>
            <a:r>
              <a:rPr lang="en-US" sz="2000" dirty="0" err="1"/>
              <a:t>maint</a:t>
            </a:r>
            <a:r>
              <a:rPr lang="en-US" sz="2000" dirty="0"/>
              <a:t>  20% of purchase price from y2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DB (MySQL Cluster Carrier Grade Edition </a:t>
            </a:r>
            <a:r>
              <a:rPr lang="en-US" sz="2000" dirty="0" err="1"/>
              <a:t>Subscriptio</a:t>
            </a:r>
            <a:r>
              <a:rPr lang="en-US" sz="2000" dirty="0"/>
              <a:t>): license 17.964€ for socket -50% disc </a:t>
            </a:r>
            <a:r>
              <a:rPr lang="en-US" sz="2000" dirty="0" err="1"/>
              <a:t>maint</a:t>
            </a:r>
            <a:r>
              <a:rPr lang="en-US" sz="2000" dirty="0"/>
              <a:t>  20% of purchase price from y2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Replication Tools: subscription 3000€/year – 75% disc per 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Monitoring Tools: license 5.000€/server -40% disc. </a:t>
            </a:r>
            <a:r>
              <a:rPr lang="en-US" sz="2000" dirty="0" err="1"/>
              <a:t>Maint</a:t>
            </a:r>
            <a:r>
              <a:rPr lang="en-US" sz="2000" dirty="0"/>
              <a:t>  20% of PP from y2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Security Tools: license @5.000€/server -40% disc. </a:t>
            </a:r>
            <a:r>
              <a:rPr lang="en-US" sz="2000" dirty="0" err="1"/>
              <a:t>Maint</a:t>
            </a:r>
            <a:r>
              <a:rPr lang="en-US" sz="2000" dirty="0"/>
              <a:t>  20% of from y2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197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07A9C-37A7-4BDA-A50E-E5DE7307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16" y="0"/>
            <a:ext cx="10515600" cy="1325563"/>
          </a:xfrm>
        </p:spPr>
        <p:txBody>
          <a:bodyPr/>
          <a:lstStyle/>
          <a:p>
            <a:r>
              <a:rPr lang="it-IT" b="1" dirty="0"/>
              <a:t>TCO </a:t>
            </a:r>
            <a:r>
              <a:rPr lang="it-IT" b="1" dirty="0" err="1"/>
              <a:t>comparison</a:t>
            </a:r>
            <a:endParaRPr lang="it-IT" b="1" dirty="0"/>
          </a:p>
        </p:txBody>
      </p:sp>
      <p:cxnSp>
        <p:nvCxnSpPr>
          <p:cNvPr id="12" name="Connettore curvo 11">
            <a:extLst>
              <a:ext uri="{FF2B5EF4-FFF2-40B4-BE49-F238E27FC236}">
                <a16:creationId xmlns:a16="http://schemas.microsoft.com/office/drawing/2014/main" id="{1911FAB7-9355-43FD-A9D9-EDDF1F32CDFB}"/>
              </a:ext>
            </a:extLst>
          </p:cNvPr>
          <p:cNvCxnSpPr>
            <a:cxnSpLocks/>
          </p:cNvCxnSpPr>
          <p:nvPr/>
        </p:nvCxnSpPr>
        <p:spPr>
          <a:xfrm>
            <a:off x="3564292" y="1595046"/>
            <a:ext cx="2512503" cy="835597"/>
          </a:xfrm>
          <a:prstGeom prst="curvedConnector3">
            <a:avLst>
              <a:gd name="adj1" fmla="val 99082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9DF9CDF-516E-4E7D-9589-8B5616FFC5B2}"/>
              </a:ext>
            </a:extLst>
          </p:cNvPr>
          <p:cNvSpPr txBox="1"/>
          <p:nvPr/>
        </p:nvSpPr>
        <p:spPr>
          <a:xfrm>
            <a:off x="6789368" y="892408"/>
            <a:ext cx="5253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graph</a:t>
            </a:r>
            <a:r>
              <a:rPr lang="it-IT" sz="2000" dirty="0"/>
              <a:t> </a:t>
            </a:r>
            <a:r>
              <a:rPr lang="it-IT" sz="2000" dirty="0" err="1"/>
              <a:t>showing</a:t>
            </a:r>
            <a:r>
              <a:rPr lang="it-IT" sz="2000" dirty="0"/>
              <a:t> the TPS on the X </a:t>
            </a:r>
            <a:r>
              <a:rPr lang="it-IT" sz="2000" dirty="0" err="1"/>
              <a:t>axis</a:t>
            </a:r>
            <a:r>
              <a:rPr lang="it-IT" sz="2000" dirty="0"/>
              <a:t> and the costs on the Y </a:t>
            </a:r>
            <a:r>
              <a:rPr lang="it-IT" sz="2000" dirty="0" err="1"/>
              <a:t>axis</a:t>
            </a:r>
            <a:r>
              <a:rPr lang="it-IT" sz="2000" dirty="0"/>
              <a:t> and </a:t>
            </a:r>
            <a:r>
              <a:rPr lang="it-IT" sz="2000" dirty="0" err="1"/>
              <a:t>has</a:t>
            </a:r>
            <a:r>
              <a:rPr lang="it-IT" sz="2000" dirty="0"/>
              <a:t> </a:t>
            </a:r>
            <a:r>
              <a:rPr lang="it-IT" sz="2000" dirty="0" err="1"/>
              <a:t>two</a:t>
            </a:r>
            <a:r>
              <a:rPr lang="it-IT" sz="2000" dirty="0"/>
              <a:t> lines </a:t>
            </a:r>
            <a:r>
              <a:rPr lang="it-IT" sz="2000" dirty="0" err="1"/>
              <a:t>representing</a:t>
            </a:r>
            <a:r>
              <a:rPr lang="it-IT" sz="2000" dirty="0"/>
              <a:t> the TCO for the x86 </a:t>
            </a:r>
            <a:r>
              <a:rPr lang="it-IT" sz="2000" dirty="0" err="1"/>
              <a:t>platform</a:t>
            </a:r>
            <a:r>
              <a:rPr lang="it-IT" sz="2000" dirty="0"/>
              <a:t> and the </a:t>
            </a:r>
            <a:r>
              <a:rPr lang="it-IT" sz="2000" dirty="0" err="1"/>
              <a:t>linuxOne</a:t>
            </a:r>
            <a:r>
              <a:rPr lang="it-IT" sz="2000" dirty="0"/>
              <a:t> </a:t>
            </a:r>
            <a:r>
              <a:rPr lang="it-IT" sz="2000" dirty="0" err="1"/>
              <a:t>platform</a:t>
            </a:r>
            <a:r>
              <a:rPr lang="it-IT" sz="2000" dirty="0"/>
              <a:t> </a:t>
            </a:r>
            <a:r>
              <a:rPr lang="it-IT" sz="2000" dirty="0" err="1"/>
              <a:t>respectively</a:t>
            </a:r>
            <a:endParaRPr lang="it-IT" sz="2000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4788254D-8712-44DA-A67B-19985E192D37}"/>
              </a:ext>
            </a:extLst>
          </p:cNvPr>
          <p:cNvSpPr/>
          <p:nvPr/>
        </p:nvSpPr>
        <p:spPr>
          <a:xfrm>
            <a:off x="6832862" y="798367"/>
            <a:ext cx="5166305" cy="1511522"/>
          </a:xfrm>
          <a:prstGeom prst="round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2" name="Segnaposto contenuto 21">
            <a:extLst>
              <a:ext uri="{FF2B5EF4-FFF2-40B4-BE49-F238E27FC236}">
                <a16:creationId xmlns:a16="http://schemas.microsoft.com/office/drawing/2014/main" id="{9ECC53DC-83EB-4F3F-9ABC-B463DE8CF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869169"/>
              </p:ext>
            </p:extLst>
          </p:nvPr>
        </p:nvGraphicFramePr>
        <p:xfrm>
          <a:off x="3564292" y="2565918"/>
          <a:ext cx="8434875" cy="3760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AF8DDC6B-EE17-439D-9AEF-882A5AB69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512"/>
              </p:ext>
            </p:extLst>
          </p:nvPr>
        </p:nvGraphicFramePr>
        <p:xfrm>
          <a:off x="345233" y="1325563"/>
          <a:ext cx="3071456" cy="3760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4033">
                  <a:extLst>
                    <a:ext uri="{9D8B030D-6E8A-4147-A177-3AD203B41FA5}">
                      <a16:colId xmlns:a16="http://schemas.microsoft.com/office/drawing/2014/main" val="59458051"/>
                    </a:ext>
                  </a:extLst>
                </a:gridCol>
                <a:gridCol w="994585">
                  <a:extLst>
                    <a:ext uri="{9D8B030D-6E8A-4147-A177-3AD203B41FA5}">
                      <a16:colId xmlns:a16="http://schemas.microsoft.com/office/drawing/2014/main" val="828431848"/>
                    </a:ext>
                  </a:extLst>
                </a:gridCol>
                <a:gridCol w="912838">
                  <a:extLst>
                    <a:ext uri="{9D8B030D-6E8A-4147-A177-3AD203B41FA5}">
                      <a16:colId xmlns:a16="http://schemas.microsoft.com/office/drawing/2014/main" val="2165766566"/>
                    </a:ext>
                  </a:extLst>
                </a:gridCol>
              </a:tblGrid>
              <a:tr h="272124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COSTO(€)</a:t>
                      </a:r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x86</a:t>
                      </a:r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LinuxOne</a:t>
                      </a:r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3764"/>
                  </a:ext>
                </a:extLst>
              </a:tr>
              <a:tr h="23258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10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553.768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1.473.494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445583"/>
                  </a:ext>
                </a:extLst>
              </a:tr>
              <a:tr h="23258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30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625.498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1.473.494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222868"/>
                  </a:ext>
                </a:extLst>
              </a:tr>
              <a:tr h="23258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50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792.868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1.473.494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17651"/>
                  </a:ext>
                </a:extLst>
              </a:tr>
              <a:tr h="23258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1.104.242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1.473.494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91161"/>
                  </a:ext>
                </a:extLst>
              </a:tr>
              <a:tr h="23258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200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  1.876.296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1.599.520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17386"/>
                  </a:ext>
                </a:extLst>
              </a:tr>
              <a:tr h="23258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300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  2.426.770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1.599.520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43720"/>
                  </a:ext>
                </a:extLst>
              </a:tr>
              <a:tr h="23258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400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  3.373.837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1.843.174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896689"/>
                  </a:ext>
                </a:extLst>
              </a:tr>
              <a:tr h="23258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500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  4.021.223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1.969.201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041924"/>
                  </a:ext>
                </a:extLst>
              </a:tr>
              <a:tr h="23258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600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  4.710.365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1.969.201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14082"/>
                  </a:ext>
                </a:extLst>
              </a:tr>
              <a:tr h="23258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700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  5.380.661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2.380.854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03532"/>
                  </a:ext>
                </a:extLst>
              </a:tr>
              <a:tr h="23258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800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  6.243.169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2.590.881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403150"/>
                  </a:ext>
                </a:extLst>
              </a:tr>
              <a:tr h="23258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900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        6.626.001  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2.590.881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03525"/>
                  </a:ext>
                </a:extLst>
              </a:tr>
              <a:tr h="23258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        7.153.109  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3.002.535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164657"/>
                  </a:ext>
                </a:extLst>
              </a:tr>
              <a:tr h="23258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2000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      12.595.026  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5.077.602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837709"/>
                  </a:ext>
                </a:extLst>
              </a:tr>
              <a:tr h="23258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3000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18.033.751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 dirty="0">
                          <a:effectLst/>
                        </a:rPr>
                        <a:t>      6.942.943  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51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77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2330A-65DA-453E-A924-EF087392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b="1" dirty="0" err="1"/>
              <a:t>Considerations</a:t>
            </a:r>
            <a:r>
              <a:rPr lang="it-IT" b="1" dirty="0"/>
              <a:t> on the </a:t>
            </a:r>
            <a:r>
              <a:rPr lang="it-IT" b="1" dirty="0" err="1"/>
              <a:t>convenience</a:t>
            </a:r>
            <a:r>
              <a:rPr lang="it-IT" b="1" dirty="0"/>
              <a:t>: x86 vs </a:t>
            </a:r>
            <a:r>
              <a:rPr lang="it-IT" b="1" dirty="0" err="1"/>
              <a:t>LinuxOne</a:t>
            </a:r>
            <a:endParaRPr lang="it-IT" b="1" dirty="0"/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F0DB7EE7-2926-4F33-8F7C-B59CD1F94D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804636"/>
              </p:ext>
            </p:extLst>
          </p:nvPr>
        </p:nvGraphicFramePr>
        <p:xfrm>
          <a:off x="838200" y="1886587"/>
          <a:ext cx="6482954" cy="3711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0AAAEAAC-12EF-449B-9895-315199CEE4C5}"/>
              </a:ext>
            </a:extLst>
          </p:cNvPr>
          <p:cNvSpPr/>
          <p:nvPr/>
        </p:nvSpPr>
        <p:spPr>
          <a:xfrm>
            <a:off x="3149600" y="2955636"/>
            <a:ext cx="951345" cy="105294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D80FE242-33C9-49A9-AA25-52673A2DB942}"/>
              </a:ext>
            </a:extLst>
          </p:cNvPr>
          <p:cNvSpPr/>
          <p:nvPr/>
        </p:nvSpPr>
        <p:spPr>
          <a:xfrm>
            <a:off x="7573368" y="2486331"/>
            <a:ext cx="4303098" cy="25122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From the </a:t>
            </a:r>
            <a:r>
              <a:rPr lang="it-IT" sz="2400" dirty="0" err="1"/>
              <a:t>graph</a:t>
            </a:r>
            <a:r>
              <a:rPr lang="it-IT" sz="2400" dirty="0"/>
              <a:t> </a:t>
            </a:r>
            <a:r>
              <a:rPr lang="it-IT" sz="2400" dirty="0" err="1"/>
              <a:t>we</a:t>
            </a:r>
            <a:r>
              <a:rPr lang="it-IT" sz="2400" dirty="0"/>
              <a:t> can </a:t>
            </a:r>
            <a:r>
              <a:rPr lang="it-IT" sz="2400" dirty="0" err="1"/>
              <a:t>see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for TPS =170 the </a:t>
            </a:r>
            <a:r>
              <a:rPr lang="it-IT" sz="2400" dirty="0" err="1"/>
              <a:t>LinuxOne</a:t>
            </a:r>
            <a:r>
              <a:rPr lang="it-IT" sz="2400" dirty="0"/>
              <a:t> </a:t>
            </a:r>
            <a:r>
              <a:rPr lang="it-IT" sz="2400" dirty="0" err="1"/>
              <a:t>platform</a:t>
            </a:r>
            <a:r>
              <a:rPr lang="it-IT" sz="2400" dirty="0"/>
              <a:t> and the x86 </a:t>
            </a:r>
            <a:r>
              <a:rPr lang="it-IT" sz="2400" dirty="0" err="1"/>
              <a:t>platform</a:t>
            </a:r>
            <a:r>
              <a:rPr lang="it-IT" sz="2400" dirty="0"/>
              <a:t> </a:t>
            </a:r>
            <a:r>
              <a:rPr lang="it-IT" sz="2400" dirty="0" err="1"/>
              <a:t>have</a:t>
            </a:r>
            <a:r>
              <a:rPr lang="it-IT" sz="2400" dirty="0"/>
              <a:t> </a:t>
            </a:r>
            <a:r>
              <a:rPr lang="it-IT" sz="2400" dirty="0" err="1"/>
              <a:t>similar</a:t>
            </a:r>
            <a:r>
              <a:rPr lang="it-IT" sz="2400" dirty="0"/>
              <a:t> Total Cost of Ownership (TCO).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5692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2854</TotalTime>
  <Words>1261</Words>
  <Application>Microsoft Office PowerPoint</Application>
  <PresentationFormat>Widescreen</PresentationFormat>
  <Paragraphs>218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di Office</vt:lpstr>
      <vt:lpstr>Enterprise IT - TCO over 5 years Homework</vt:lpstr>
      <vt:lpstr>Description of the environment UC &amp; required TPS </vt:lpstr>
      <vt:lpstr>Sizing</vt:lpstr>
      <vt:lpstr>Technical Architectures for the two cases </vt:lpstr>
      <vt:lpstr>TCO Comparison on 5 years </vt:lpstr>
      <vt:lpstr>x86 TCO Assumptions</vt:lpstr>
      <vt:lpstr>LinuxONE TCO Assumptions</vt:lpstr>
      <vt:lpstr>TCO comparison</vt:lpstr>
      <vt:lpstr>Considerations on the convenience: x86 vs LinuxOne</vt:lpstr>
      <vt:lpstr>LinuxOne vs x86</vt:lpstr>
      <vt:lpstr>Personal considerations</vt:lpstr>
      <vt:lpstr>Why choose LinuxOne?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Simplified Case Study Homework</dc:title>
  <dc:creator>Giulia Menichini</dc:creator>
  <cp:lastModifiedBy>Giulia Menichini</cp:lastModifiedBy>
  <cp:revision>39</cp:revision>
  <dcterms:created xsi:type="dcterms:W3CDTF">2021-03-29T16:41:13Z</dcterms:created>
  <dcterms:modified xsi:type="dcterms:W3CDTF">2021-04-02T08:26:39Z</dcterms:modified>
</cp:coreProperties>
</file>