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88" r:id="rId2"/>
    <p:sldMasterId id="2147483912" r:id="rId3"/>
  </p:sldMasterIdLst>
  <p:notesMasterIdLst>
    <p:notesMasterId r:id="rId17"/>
  </p:notesMasterIdLst>
  <p:sldIdLst>
    <p:sldId id="256" r:id="rId4"/>
    <p:sldId id="257" r:id="rId5"/>
    <p:sldId id="263" r:id="rId6"/>
    <p:sldId id="260" r:id="rId7"/>
    <p:sldId id="261" r:id="rId8"/>
    <p:sldId id="262" r:id="rId9"/>
    <p:sldId id="258" r:id="rId10"/>
    <p:sldId id="264" r:id="rId11"/>
    <p:sldId id="265" r:id="rId12"/>
    <p:sldId id="266" r:id="rId13"/>
    <p:sldId id="268" r:id="rId14"/>
    <p:sldId id="267"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E98EC-023C-4CEA-B1E1-B57FCA2310C3}" type="datetimeFigureOut">
              <a:rPr lang="en-GB" smtClean="0"/>
              <a:pPr/>
              <a:t>16/05/2019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4427F-1153-4820-8C78-14CA8374AD19}" type="slidenum">
              <a:rPr lang="en-GB" smtClean="0"/>
              <a:pPr/>
              <a:t>‹#›</a:t>
            </a:fld>
            <a:endParaRPr lang="en-GB"/>
          </a:p>
        </p:txBody>
      </p:sp>
    </p:spTree>
    <p:extLst>
      <p:ext uri="{BB962C8B-B14F-4D97-AF65-F5344CB8AC3E}">
        <p14:creationId xmlns:p14="http://schemas.microsoft.com/office/powerpoint/2010/main" val="295150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B34427F-1153-4820-8C78-14CA8374AD19}" type="slidenum">
              <a:rPr lang="en-GB" smtClean="0"/>
              <a:pPr/>
              <a:t>2</a:t>
            </a:fld>
            <a:endParaRPr lang="en-GB"/>
          </a:p>
        </p:txBody>
      </p:sp>
    </p:spTree>
    <p:extLst>
      <p:ext uri="{BB962C8B-B14F-4D97-AF65-F5344CB8AC3E}">
        <p14:creationId xmlns:p14="http://schemas.microsoft.com/office/powerpoint/2010/main" val="104140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F46BB7E1-C48C-4476-B415-CCAA3B8A0968}" type="datetimeFigureOut">
              <a:rPr lang="en-US" smtClean="0"/>
              <a:pPr/>
              <a:t>5/16/2019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2F9B794-59FE-42B6-B389-99793AB1C138}"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46BB7E1-C48C-4476-B415-CCAA3B8A0968}" type="datetimeFigureOut">
              <a:rPr lang="en-US" smtClean="0"/>
              <a:pPr/>
              <a:t>5/16/2019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2F9B794-59FE-42B6-B389-99793AB1C1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2F9B794-59FE-42B6-B389-99793AB1C13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46BB7E1-C48C-4476-B415-CCAA3B8A0968}" type="datetimeFigureOut">
              <a:rPr lang="en-US" smtClean="0"/>
              <a:pPr/>
              <a:t>5/16/2019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2F9B794-59FE-42B6-B389-99793AB1C13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F46BB7E1-C48C-4476-B415-CCAA3B8A0968}" type="datetimeFigureOut">
              <a:rPr lang="en-US" smtClean="0"/>
              <a:pPr/>
              <a:t>5/16/2019</a:t>
            </a:fld>
            <a:endParaRPr lang="en-US"/>
          </a:p>
        </p:txBody>
      </p:sp>
      <p:sp>
        <p:nvSpPr>
          <p:cNvPr id="10" name="Slide Number Placeholder 9"/>
          <p:cNvSpPr>
            <a:spLocks noGrp="1"/>
          </p:cNvSpPr>
          <p:nvPr>
            <p:ph type="sldNum" sz="quarter" idx="16"/>
          </p:nvPr>
        </p:nvSpPr>
        <p:spPr/>
        <p:txBody>
          <a:bodyPr rtlCol="0"/>
          <a:lstStyle/>
          <a:p>
            <a:fld id="{02F9B794-59FE-42B6-B389-99793AB1C13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46BB7E1-C48C-4476-B415-CCAA3B8A0968}" type="datetimeFigureOut">
              <a:rPr lang="en-US" smtClean="0"/>
              <a:pPr/>
              <a:t>5/16/2019</a:t>
            </a:fld>
            <a:endParaRPr lang="en-US"/>
          </a:p>
        </p:txBody>
      </p:sp>
      <p:sp>
        <p:nvSpPr>
          <p:cNvPr id="12" name="Slide Number Placeholder 11"/>
          <p:cNvSpPr>
            <a:spLocks noGrp="1"/>
          </p:cNvSpPr>
          <p:nvPr>
            <p:ph type="sldNum" sz="quarter" idx="16"/>
          </p:nvPr>
        </p:nvSpPr>
        <p:spPr/>
        <p:txBody>
          <a:bodyPr rtlCol="0"/>
          <a:lstStyle/>
          <a:p>
            <a:fld id="{02F9B794-59FE-42B6-B389-99793AB1C13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46BB7E1-C48C-4476-B415-CCAA3B8A0968}" type="datetimeFigureOut">
              <a:rPr lang="en-US" smtClean="0"/>
              <a:pPr/>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2F9B794-59FE-42B6-B389-99793AB1C13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BB7E1-C48C-4476-B415-CCAA3B8A0968}"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2F9B794-59FE-42B6-B389-99793AB1C13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46BB7E1-C48C-4476-B415-CCAA3B8A096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2F9B794-59FE-42B6-B389-99793AB1C13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46BB7E1-C48C-4476-B415-CCAA3B8A0968}" type="datetimeFigureOut">
              <a:rPr lang="en-US" smtClean="0"/>
              <a:pPr/>
              <a:t>5/16/2019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2F9B794-59FE-42B6-B389-99793AB1C13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2F9B794-59FE-42B6-B389-99793AB1C1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6BB7E1-C48C-4476-B415-CCAA3B8A096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6BB7E1-C48C-4476-B415-CCAA3B8A0968}"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6BB7E1-C48C-4476-B415-CCAA3B8A0968}" type="datetimeFigureOut">
              <a:rPr lang="en-US" smtClean="0"/>
              <a:pPr/>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BB7E1-C48C-4476-B415-CCAA3B8A0968}"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F46BB7E1-C48C-4476-B415-CCAA3B8A0968}" type="datetimeFigureOut">
              <a:rPr lang="en-US" smtClean="0"/>
              <a:pPr/>
              <a:t>5/16/2019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2F9B794-59FE-42B6-B389-99793AB1C138}"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BB7E1-C48C-4476-B415-CCAA3B8A096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BB7E1-C48C-4476-B415-CCAA3B8A096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6BB7E1-C48C-4476-B415-CCAA3B8A096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6BB7E1-C48C-4476-B415-CCAA3B8A096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02F9B794-59FE-42B6-B389-99793AB1C138}"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46BB7E1-C48C-4476-B415-CCAA3B8A0968}"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02F9B794-59FE-42B6-B389-99793AB1C1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46BB7E1-C48C-4476-B415-CCAA3B8A0968}" type="datetimeFigureOut">
              <a:rPr lang="en-US" smtClean="0"/>
              <a:pPr/>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9B794-59FE-42B6-B389-99793AB1C138}"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BB7E1-C48C-4476-B415-CCAA3B8A0968}"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9B794-59FE-42B6-B389-99793AB1C1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F46BB7E1-C48C-4476-B415-CCAA3B8A0968}" type="datetimeFigureOut">
              <a:rPr lang="en-US" smtClean="0"/>
              <a:pPr/>
              <a:t>5/16/2019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2F9B794-59FE-42B6-B389-99793AB1C138}"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F46BB7E1-C48C-4476-B415-CCAA3B8A0968}" type="datetimeFigureOut">
              <a:rPr lang="en-US" smtClean="0"/>
              <a:pPr/>
              <a:t>5/16/2019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2F9B794-59FE-42B6-B389-99793AB1C138}"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46BB7E1-C48C-4476-B415-CCAA3B8A0968}" type="datetimeFigureOut">
              <a:rPr lang="en-US" smtClean="0"/>
              <a:pPr/>
              <a:t>5/16/2019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2F9B794-59FE-42B6-B389-99793AB1C138}"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46BB7E1-C48C-4476-B415-CCAA3B8A0968}" type="datetimeFigureOut">
              <a:rPr lang="en-US" smtClean="0"/>
              <a:pPr/>
              <a:t>5/16/2019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F9B794-59FE-42B6-B389-99793AB1C1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BB7E1-C48C-4476-B415-CCAA3B8A0968}" type="datetimeFigureOut">
              <a:rPr lang="en-US" smtClean="0"/>
              <a:pPr/>
              <a:t>5/16/2019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9B794-59FE-42B6-B389-99793AB1C1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13.xml.rels><?xml version="1.0" encoding="UTF-8" standalone="yes"?>
<Relationships xmlns="http://schemas.openxmlformats.org/package/2006/relationships"><Relationship Id="rId2" Type="http://schemas.openxmlformats.org/officeDocument/2006/relationships/hyperlink" Target="https://ro.wikipedia.org/wiki/Iluminis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785926"/>
            <a:ext cx="8572560" cy="1814525"/>
          </a:xfrm>
        </p:spPr>
        <p:txBody>
          <a:bodyPr>
            <a:normAutofit/>
          </a:bodyPr>
          <a:lstStyle/>
          <a:p>
            <a:r>
              <a:rPr lang="ro-RO" sz="8800" u="sng" dirty="0">
                <a:latin typeface="Vivaldi" pitchFamily="66" charset="0"/>
              </a:rPr>
              <a:t>Principiile iluministe</a:t>
            </a:r>
          </a:p>
        </p:txBody>
      </p:sp>
      <p:sp>
        <p:nvSpPr>
          <p:cNvPr id="3" name="Subtitle 2"/>
          <p:cNvSpPr>
            <a:spLocks noGrp="1"/>
          </p:cNvSpPr>
          <p:nvPr>
            <p:ph type="subTitle" idx="1"/>
          </p:nvPr>
        </p:nvSpPr>
        <p:spPr>
          <a:xfrm>
            <a:off x="6072198" y="4643446"/>
            <a:ext cx="2771804" cy="1281106"/>
          </a:xfrm>
        </p:spPr>
        <p:txBody>
          <a:bodyPr>
            <a:noAutofit/>
          </a:bodyPr>
          <a:lstStyle/>
          <a:p>
            <a:pPr algn="just"/>
            <a:r>
              <a:rPr lang="ro-RO" sz="2400" dirty="0">
                <a:solidFill>
                  <a:schemeClr val="tx1"/>
                </a:solidFill>
                <a:latin typeface="Mistral" pitchFamily="66" charset="0"/>
              </a:rPr>
              <a:t>Șichet Camelia</a:t>
            </a:r>
          </a:p>
          <a:p>
            <a:pPr algn="just"/>
            <a:r>
              <a:rPr lang="ro-RO" sz="2400" dirty="0">
                <a:solidFill>
                  <a:schemeClr val="tx1"/>
                </a:solidFill>
                <a:latin typeface="Mistral" pitchFamily="66" charset="0"/>
              </a:rPr>
              <a:t>Silvășan Alexandra</a:t>
            </a:r>
          </a:p>
          <a:p>
            <a:pPr algn="just"/>
            <a:r>
              <a:rPr lang="ro-RO" sz="2400" dirty="0">
                <a:solidFill>
                  <a:schemeClr val="tx1"/>
                </a:solidFill>
                <a:latin typeface="Mistral" pitchFamily="66" charset="0"/>
              </a:rPr>
              <a:t>Clasa a X-a B</a:t>
            </a:r>
            <a:r>
              <a:rPr lang="en-US" sz="2400">
                <a:solidFill>
                  <a:schemeClr val="tx1"/>
                </a:solidFill>
                <a:latin typeface="Mistral" pitchFamily="66" charset="0"/>
              </a:rPr>
              <a:t> CNME</a:t>
            </a:r>
            <a:endParaRPr lang="ro-RO" sz="2400" dirty="0">
              <a:solidFill>
                <a:schemeClr val="tx1"/>
              </a:solidFill>
              <a:latin typeface="Mistral"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842992" cy="1143000"/>
          </a:xfrm>
        </p:spPr>
        <p:txBody>
          <a:bodyPr/>
          <a:lstStyle/>
          <a:p>
            <a:r>
              <a:rPr lang="en-GB" sz="3600" dirty="0"/>
              <a:t>Montesquieu</a:t>
            </a:r>
          </a:p>
        </p:txBody>
      </p:sp>
      <p:sp>
        <p:nvSpPr>
          <p:cNvPr id="3" name="Content Placeholder 2"/>
          <p:cNvSpPr>
            <a:spLocks noGrp="1"/>
          </p:cNvSpPr>
          <p:nvPr>
            <p:ph idx="1"/>
          </p:nvPr>
        </p:nvSpPr>
        <p:spPr>
          <a:xfrm>
            <a:off x="457200" y="1396536"/>
            <a:ext cx="6203032" cy="4775981"/>
          </a:xfrm>
        </p:spPr>
        <p:txBody>
          <a:bodyPr>
            <a:noAutofit/>
          </a:bodyPr>
          <a:lstStyle/>
          <a:p>
            <a:pPr marL="0" indent="0">
              <a:buNone/>
            </a:pPr>
            <a:r>
              <a:rPr lang="en-GB" sz="2000" dirty="0"/>
              <a:t>Charles-Louis de </a:t>
            </a:r>
            <a:r>
              <a:rPr lang="en-GB" sz="2000" dirty="0" err="1"/>
              <a:t>Secondat</a:t>
            </a:r>
            <a:r>
              <a:rPr lang="en-GB" sz="2000" dirty="0"/>
              <a:t>, Baron de La </a:t>
            </a:r>
            <a:r>
              <a:rPr lang="en-GB" sz="2000" dirty="0" err="1"/>
              <a:t>Brède</a:t>
            </a:r>
            <a:r>
              <a:rPr lang="en-GB" sz="2000" dirty="0"/>
              <a:t> et de Montesquieu </a:t>
            </a:r>
            <a:r>
              <a:rPr lang="ro-RO" sz="2000" dirty="0"/>
              <a:t>,</a:t>
            </a:r>
            <a:r>
              <a:rPr lang="en-GB" sz="2000" dirty="0"/>
              <a:t>de </a:t>
            </a:r>
            <a:r>
              <a:rPr lang="en-GB" sz="2000" dirty="0" err="1"/>
              <a:t>regulă</a:t>
            </a:r>
            <a:r>
              <a:rPr lang="en-GB" sz="2000" dirty="0"/>
              <a:t> </a:t>
            </a:r>
            <a:r>
              <a:rPr lang="en-GB" sz="2000" dirty="0" err="1"/>
              <a:t>menționat</a:t>
            </a:r>
            <a:r>
              <a:rPr lang="en-GB" sz="2000" dirty="0"/>
              <a:t> </a:t>
            </a:r>
            <a:r>
              <a:rPr lang="en-GB" sz="2000" dirty="0" err="1"/>
              <a:t>doar</a:t>
            </a:r>
            <a:r>
              <a:rPr lang="en-GB" sz="2000" dirty="0"/>
              <a:t> ca </a:t>
            </a:r>
            <a:r>
              <a:rPr lang="en-GB" sz="2000" dirty="0" err="1"/>
              <a:t>Montesquie</a:t>
            </a:r>
            <a:r>
              <a:rPr lang="ro-RO" sz="2000" dirty="0"/>
              <a:t>u</a:t>
            </a:r>
            <a:r>
              <a:rPr lang="en-GB" sz="2000" dirty="0"/>
              <a:t>, s-a </a:t>
            </a:r>
            <a:r>
              <a:rPr lang="en-GB" sz="2000" dirty="0" err="1"/>
              <a:t>născut</a:t>
            </a:r>
            <a:r>
              <a:rPr lang="en-GB" sz="2000" dirty="0"/>
              <a:t> </a:t>
            </a:r>
            <a:r>
              <a:rPr lang="en-GB" sz="2000" dirty="0" err="1"/>
              <a:t>în</a:t>
            </a:r>
            <a:r>
              <a:rPr lang="en-GB" sz="2000" dirty="0"/>
              <a:t> </a:t>
            </a:r>
            <a:r>
              <a:rPr lang="en-GB" sz="2000" dirty="0" err="1"/>
              <a:t>castelul</a:t>
            </a:r>
            <a:r>
              <a:rPr lang="en-GB" sz="2000" dirty="0"/>
              <a:t> din la </a:t>
            </a:r>
            <a:r>
              <a:rPr lang="en-GB" sz="2000" dirty="0" err="1"/>
              <a:t>Brède</a:t>
            </a:r>
            <a:r>
              <a:rPr lang="en-GB" sz="2000" dirty="0"/>
              <a:t>, </a:t>
            </a:r>
            <a:r>
              <a:rPr lang="en-GB" sz="2000" dirty="0" err="1"/>
              <a:t>lângă</a:t>
            </a:r>
            <a:r>
              <a:rPr lang="en-GB" sz="2000" dirty="0"/>
              <a:t> Bordeaux,</a:t>
            </a:r>
            <a:r>
              <a:rPr lang="ro-RO" sz="2000" dirty="0"/>
              <a:t> a</a:t>
            </a:r>
            <a:r>
              <a:rPr lang="en-GB" sz="2000" dirty="0"/>
              <a:t> </a:t>
            </a:r>
            <a:r>
              <a:rPr lang="en-GB" sz="2000" dirty="0" err="1"/>
              <a:t>fost</a:t>
            </a:r>
            <a:r>
              <a:rPr lang="en-GB" sz="2000" dirty="0"/>
              <a:t> </a:t>
            </a:r>
            <a:r>
              <a:rPr lang="en-GB" sz="2000" dirty="0" err="1"/>
              <a:t>una</a:t>
            </a:r>
            <a:r>
              <a:rPr lang="en-GB" sz="2000" dirty="0"/>
              <a:t> din </a:t>
            </a:r>
            <a:r>
              <a:rPr lang="en-GB" sz="2000" dirty="0" err="1"/>
              <a:t>cele</a:t>
            </a:r>
            <a:r>
              <a:rPr lang="en-GB" sz="2000" dirty="0"/>
              <a:t> </a:t>
            </a:r>
            <a:r>
              <a:rPr lang="en-GB" sz="2000" dirty="0" err="1"/>
              <a:t>mai</a:t>
            </a:r>
            <a:r>
              <a:rPr lang="en-GB" sz="2000" dirty="0"/>
              <a:t> </a:t>
            </a:r>
            <a:r>
              <a:rPr lang="en-GB" sz="2000" dirty="0" err="1"/>
              <a:t>complexe</a:t>
            </a:r>
            <a:r>
              <a:rPr lang="en-GB" sz="2000" dirty="0"/>
              <a:t> </a:t>
            </a:r>
            <a:r>
              <a:rPr lang="en-GB" sz="2000" dirty="0" err="1"/>
              <a:t>și</a:t>
            </a:r>
            <a:r>
              <a:rPr lang="en-GB" sz="2000" dirty="0"/>
              <a:t> </a:t>
            </a:r>
            <a:r>
              <a:rPr lang="en-GB" sz="2000" dirty="0" err="1"/>
              <a:t>importante</a:t>
            </a:r>
            <a:r>
              <a:rPr lang="en-GB" sz="2000" dirty="0"/>
              <a:t> </a:t>
            </a:r>
            <a:r>
              <a:rPr lang="en-GB" sz="2000" dirty="0" err="1"/>
              <a:t>figuri</a:t>
            </a:r>
            <a:r>
              <a:rPr lang="en-GB" sz="2000" dirty="0"/>
              <a:t> ale </a:t>
            </a:r>
            <a:r>
              <a:rPr lang="en-GB" sz="2000" dirty="0" err="1"/>
              <a:t>iluminismului</a:t>
            </a:r>
            <a:r>
              <a:rPr lang="en-GB" sz="2000" dirty="0"/>
              <a:t> </a:t>
            </a:r>
            <a:r>
              <a:rPr lang="en-GB" sz="2000" dirty="0" err="1"/>
              <a:t>francez.A</a:t>
            </a:r>
            <a:r>
              <a:rPr lang="en-GB" sz="2000" dirty="0"/>
              <a:t> </a:t>
            </a:r>
            <a:r>
              <a:rPr lang="en-GB" sz="2000" dirty="0" err="1"/>
              <a:t>activat</a:t>
            </a:r>
            <a:r>
              <a:rPr lang="en-GB" sz="2000" dirty="0"/>
              <a:t> </a:t>
            </a:r>
            <a:r>
              <a:rPr lang="en-GB" sz="2000" dirty="0" err="1"/>
              <a:t>în</a:t>
            </a:r>
            <a:r>
              <a:rPr lang="en-GB" sz="2000" dirty="0"/>
              <a:t> </a:t>
            </a:r>
            <a:r>
              <a:rPr lang="en-GB" sz="2000" dirty="0" err="1"/>
              <a:t>calitate</a:t>
            </a:r>
            <a:r>
              <a:rPr lang="en-GB" sz="2000" dirty="0"/>
              <a:t> de </a:t>
            </a:r>
            <a:r>
              <a:rPr lang="en-GB" sz="2000" dirty="0" err="1"/>
              <a:t>consilier</a:t>
            </a:r>
            <a:r>
              <a:rPr lang="en-GB" sz="2000" dirty="0"/>
              <a:t> </a:t>
            </a:r>
            <a:r>
              <a:rPr lang="en-GB" sz="2000" dirty="0" err="1"/>
              <a:t>în</a:t>
            </a:r>
            <a:r>
              <a:rPr lang="en-GB" sz="2000" dirty="0"/>
              <a:t> </a:t>
            </a:r>
            <a:r>
              <a:rPr lang="en-GB" sz="2000" dirty="0" err="1"/>
              <a:t>parlamentul</a:t>
            </a:r>
            <a:r>
              <a:rPr lang="en-GB" sz="2000" dirty="0"/>
              <a:t> de la Bordeaux, </a:t>
            </a:r>
            <a:r>
              <a:rPr lang="en-GB" sz="2000" dirty="0" err="1"/>
              <a:t>devenind</a:t>
            </a:r>
            <a:r>
              <a:rPr lang="en-GB" sz="2000" dirty="0"/>
              <a:t> </a:t>
            </a:r>
            <a:r>
              <a:rPr lang="en-GB" sz="2000" dirty="0" err="1"/>
              <a:t>președintele</a:t>
            </a:r>
            <a:r>
              <a:rPr lang="en-GB" sz="2000" dirty="0"/>
              <a:t> </a:t>
            </a:r>
            <a:r>
              <a:rPr lang="en-GB" sz="2000" dirty="0" err="1"/>
              <a:t>acestuia</a:t>
            </a:r>
            <a:r>
              <a:rPr lang="en-GB" sz="2000" dirty="0"/>
              <a:t> </a:t>
            </a:r>
            <a:r>
              <a:rPr lang="en-GB" sz="2000" dirty="0" err="1"/>
              <a:t>după</a:t>
            </a:r>
            <a:r>
              <a:rPr lang="en-GB" sz="2000" dirty="0"/>
              <a:t> </a:t>
            </a:r>
            <a:r>
              <a:rPr lang="en-GB" sz="2000" dirty="0" err="1"/>
              <a:t>moartea</a:t>
            </a:r>
            <a:r>
              <a:rPr lang="en-GB" sz="2000" dirty="0"/>
              <a:t> </a:t>
            </a:r>
            <a:r>
              <a:rPr lang="en-GB" sz="2000" dirty="0" err="1"/>
              <a:t>unuia</a:t>
            </a:r>
            <a:r>
              <a:rPr lang="en-GB" sz="2000" dirty="0"/>
              <a:t> din </a:t>
            </a:r>
            <a:r>
              <a:rPr lang="en-GB" sz="2000" dirty="0" err="1"/>
              <a:t>unchii</a:t>
            </a:r>
            <a:r>
              <a:rPr lang="en-GB" sz="2000" dirty="0"/>
              <a:t> </a:t>
            </a:r>
            <a:r>
              <a:rPr lang="en-GB" sz="2000" dirty="0" err="1"/>
              <a:t>săi</a:t>
            </a:r>
            <a:r>
              <a:rPr lang="en-GB" sz="2000" dirty="0"/>
              <a:t>, </a:t>
            </a:r>
            <a:r>
              <a:rPr lang="en-GB" sz="2000" dirty="0" err="1"/>
              <a:t>căruia</a:t>
            </a:r>
            <a:r>
              <a:rPr lang="en-GB" sz="2000" dirty="0"/>
              <a:t> </a:t>
            </a:r>
            <a:r>
              <a:rPr lang="en-GB" sz="2000" dirty="0" err="1"/>
              <a:t>i</a:t>
            </a:r>
            <a:r>
              <a:rPr lang="en-GB" sz="2000" dirty="0"/>
              <a:t>-a </a:t>
            </a:r>
            <a:r>
              <a:rPr lang="en-GB" sz="2000" dirty="0" err="1"/>
              <a:t>moștenit</a:t>
            </a:r>
            <a:r>
              <a:rPr lang="en-GB" sz="2000" dirty="0"/>
              <a:t> </a:t>
            </a:r>
            <a:r>
              <a:rPr lang="en-GB" sz="2000" dirty="0" err="1"/>
              <a:t>titlul</a:t>
            </a:r>
            <a:r>
              <a:rPr lang="en-GB" sz="2000" dirty="0"/>
              <a:t> </a:t>
            </a:r>
            <a:r>
              <a:rPr lang="en-GB" sz="2000" dirty="0" err="1"/>
              <a:t>și</a:t>
            </a:r>
            <a:r>
              <a:rPr lang="en-GB" sz="2000" dirty="0"/>
              <a:t> </a:t>
            </a:r>
            <a:r>
              <a:rPr lang="en-GB" sz="2000" dirty="0" err="1"/>
              <a:t>funcția</a:t>
            </a:r>
            <a:r>
              <a:rPr lang="en-GB" sz="2000" dirty="0"/>
              <a:t>. </a:t>
            </a:r>
            <a:r>
              <a:rPr lang="en-GB" sz="2000" dirty="0" err="1"/>
              <a:t>În</a:t>
            </a:r>
            <a:r>
              <a:rPr lang="en-GB" sz="2000" dirty="0"/>
              <a:t> 1728, a </a:t>
            </a:r>
            <a:r>
              <a:rPr lang="en-GB" sz="2000" dirty="0" err="1"/>
              <a:t>devenit</a:t>
            </a:r>
            <a:r>
              <a:rPr lang="en-GB" sz="2000" dirty="0"/>
              <a:t> </a:t>
            </a:r>
            <a:r>
              <a:rPr lang="en-GB" sz="2000" dirty="0" err="1"/>
              <a:t>membru</a:t>
            </a:r>
            <a:r>
              <a:rPr lang="en-GB" sz="2000" dirty="0"/>
              <a:t> al </a:t>
            </a:r>
            <a:r>
              <a:rPr lang="en-GB" sz="2000" dirty="0" err="1"/>
              <a:t>Academiei</a:t>
            </a:r>
            <a:r>
              <a:rPr lang="en-GB" sz="2000" dirty="0"/>
              <a:t> </a:t>
            </a:r>
            <a:r>
              <a:rPr lang="en-GB" sz="2000" dirty="0" err="1"/>
              <a:t>Franceze.Opera</a:t>
            </a:r>
            <a:r>
              <a:rPr lang="en-GB" sz="2000" dirty="0"/>
              <a:t> </a:t>
            </a:r>
            <a:r>
              <a:rPr lang="en-GB" sz="2000" dirty="0" err="1"/>
              <a:t>sa</a:t>
            </a:r>
            <a:r>
              <a:rPr lang="en-GB" sz="2000" dirty="0"/>
              <a:t> </a:t>
            </a:r>
            <a:r>
              <a:rPr lang="en-GB" sz="2000" dirty="0" err="1"/>
              <a:t>majoră</a:t>
            </a:r>
            <a:r>
              <a:rPr lang="en-GB" sz="2000" dirty="0"/>
              <a:t>, </a:t>
            </a:r>
            <a:r>
              <a:rPr lang="en-GB" sz="2000" i="1" dirty="0" err="1"/>
              <a:t>Scrisori</a:t>
            </a:r>
            <a:r>
              <a:rPr lang="en-GB" sz="2000" i="1" dirty="0"/>
              <a:t> </a:t>
            </a:r>
            <a:r>
              <a:rPr lang="en-GB" sz="2000" i="1" dirty="0" err="1"/>
              <a:t>persane</a:t>
            </a:r>
            <a:r>
              <a:rPr lang="en-GB" sz="2000" dirty="0"/>
              <a:t> „</a:t>
            </a:r>
            <a:r>
              <a:rPr lang="ro-RO" sz="2000" dirty="0" err="1"/>
              <a:t>P</a:t>
            </a:r>
            <a:r>
              <a:rPr lang="en-GB" sz="2000" dirty="0" err="1"/>
              <a:t>rofundă</a:t>
            </a:r>
            <a:r>
              <a:rPr lang="en-GB" sz="2000" dirty="0"/>
              <a:t> </a:t>
            </a:r>
            <a:r>
              <a:rPr lang="en-GB" sz="2000" dirty="0" err="1"/>
              <a:t>alegorie</a:t>
            </a:r>
            <a:r>
              <a:rPr lang="en-GB" sz="2000" dirty="0"/>
              <a:t> a </a:t>
            </a:r>
            <a:r>
              <a:rPr lang="en-GB" sz="2000" dirty="0" err="1"/>
              <a:t>dragostei</a:t>
            </a:r>
            <a:r>
              <a:rPr lang="en-GB" sz="2000" dirty="0"/>
              <a:t>, </a:t>
            </a:r>
            <a:r>
              <a:rPr lang="en-GB" sz="2000" dirty="0" err="1"/>
              <a:t>moralei</a:t>
            </a:r>
            <a:r>
              <a:rPr lang="en-GB" sz="2000" dirty="0"/>
              <a:t>, </a:t>
            </a:r>
            <a:r>
              <a:rPr lang="en-GB" sz="2000" dirty="0" err="1"/>
              <a:t>politicii</a:t>
            </a:r>
            <a:r>
              <a:rPr lang="en-GB" sz="2000" dirty="0"/>
              <a:t> </a:t>
            </a:r>
            <a:r>
              <a:rPr lang="en-GB" sz="2000" dirty="0" err="1"/>
              <a:t>și</a:t>
            </a:r>
            <a:r>
              <a:rPr lang="en-GB" sz="2000" dirty="0"/>
              <a:t> </a:t>
            </a:r>
            <a:r>
              <a:rPr lang="en-GB" sz="2000" dirty="0" err="1"/>
              <a:t>religiei</a:t>
            </a:r>
            <a:r>
              <a:rPr lang="en-GB" sz="2000" dirty="0"/>
              <a:t>“ , s-a </a:t>
            </a:r>
            <a:r>
              <a:rPr lang="en-GB" sz="2000" dirty="0" err="1"/>
              <a:t>bucurat</a:t>
            </a:r>
            <a:r>
              <a:rPr lang="en-GB" sz="2000" dirty="0"/>
              <a:t> de un </a:t>
            </a:r>
            <a:r>
              <a:rPr lang="en-GB" sz="2000" dirty="0" err="1"/>
              <a:t>succes</a:t>
            </a:r>
            <a:r>
              <a:rPr lang="en-GB" sz="2000" dirty="0"/>
              <a:t> </a:t>
            </a:r>
            <a:r>
              <a:rPr lang="en-GB" sz="2000" dirty="0" err="1"/>
              <a:t>imens</a:t>
            </a:r>
            <a:r>
              <a:rPr lang="en-GB" sz="2000" dirty="0"/>
              <a:t> </a:t>
            </a:r>
            <a:r>
              <a:rPr lang="en-GB" sz="2000" dirty="0" err="1"/>
              <a:t>și</a:t>
            </a:r>
            <a:r>
              <a:rPr lang="en-GB" sz="2000" dirty="0"/>
              <a:t> </a:t>
            </a:r>
            <a:r>
              <a:rPr lang="en-GB" sz="2000" dirty="0" err="1"/>
              <a:t>imediat</a:t>
            </a:r>
            <a:r>
              <a:rPr lang="en-GB" sz="2000" dirty="0"/>
              <a:t>. </a:t>
            </a:r>
            <a:r>
              <a:rPr lang="en-GB" sz="2000" dirty="0" err="1"/>
              <a:t>Cartea</a:t>
            </a:r>
            <a:r>
              <a:rPr lang="en-GB" sz="2000" dirty="0"/>
              <a:t> </a:t>
            </a:r>
            <a:r>
              <a:rPr lang="en-GB" sz="2000" dirty="0" err="1"/>
              <a:t>este</a:t>
            </a:r>
            <a:r>
              <a:rPr lang="en-GB" sz="2000" dirty="0"/>
              <a:t> </a:t>
            </a:r>
            <a:r>
              <a:rPr lang="en-GB" sz="2000" dirty="0" err="1"/>
              <a:t>concepută</a:t>
            </a:r>
            <a:r>
              <a:rPr lang="en-GB" sz="2000" dirty="0"/>
              <a:t> sub forma </a:t>
            </a:r>
            <a:r>
              <a:rPr lang="en-GB" sz="2000" dirty="0" err="1"/>
              <a:t>unei</a:t>
            </a:r>
            <a:r>
              <a:rPr lang="en-GB" sz="2000" dirty="0"/>
              <a:t> </a:t>
            </a:r>
            <a:r>
              <a:rPr lang="en-GB" sz="2000" dirty="0" err="1"/>
              <a:t>colecții</a:t>
            </a:r>
            <a:r>
              <a:rPr lang="en-GB" sz="2000" dirty="0"/>
              <a:t> de </a:t>
            </a:r>
            <a:r>
              <a:rPr lang="en-GB" sz="2000" dirty="0" err="1"/>
              <a:t>scrisori</a:t>
            </a:r>
            <a:r>
              <a:rPr lang="en-GB" sz="2000" dirty="0"/>
              <a:t>, </a:t>
            </a:r>
            <a:r>
              <a:rPr lang="en-GB" sz="2000" dirty="0" err="1"/>
              <a:t>despre</a:t>
            </a:r>
            <a:r>
              <a:rPr lang="en-GB" sz="2000" dirty="0"/>
              <a:t> care se </a:t>
            </a:r>
            <a:r>
              <a:rPr lang="en-GB" sz="2000" dirty="0" err="1"/>
              <a:t>presupune</a:t>
            </a:r>
            <a:r>
              <a:rPr lang="en-GB" sz="2000" dirty="0"/>
              <a:t> a fi </a:t>
            </a:r>
            <a:r>
              <a:rPr lang="en-GB" sz="2000" dirty="0" err="1"/>
              <a:t>fost</a:t>
            </a:r>
            <a:r>
              <a:rPr lang="en-GB" sz="2000" dirty="0"/>
              <a:t> </a:t>
            </a:r>
            <a:r>
              <a:rPr lang="en-GB" sz="2000" dirty="0" err="1"/>
              <a:t>scrise</a:t>
            </a:r>
            <a:r>
              <a:rPr lang="en-GB" sz="2000" dirty="0"/>
              <a:t> de </a:t>
            </a:r>
            <a:r>
              <a:rPr lang="en-GB" sz="2000" dirty="0" err="1"/>
              <a:t>călători</a:t>
            </a:r>
            <a:r>
              <a:rPr lang="en-GB" sz="2000" dirty="0"/>
              <a:t> </a:t>
            </a:r>
            <a:r>
              <a:rPr lang="en-GB" sz="2000" dirty="0" err="1"/>
              <a:t>în</a:t>
            </a:r>
            <a:r>
              <a:rPr lang="en-GB" sz="2000" dirty="0"/>
              <a:t> Persia </a:t>
            </a:r>
            <a:r>
              <a:rPr lang="en-GB" sz="2000" dirty="0" err="1"/>
              <a:t>și</a:t>
            </a:r>
            <a:r>
              <a:rPr lang="en-GB" sz="2000" dirty="0"/>
              <a:t> de </a:t>
            </a:r>
            <a:r>
              <a:rPr lang="en-GB" sz="2000" dirty="0" err="1"/>
              <a:t>prietenii</a:t>
            </a:r>
            <a:r>
              <a:rPr lang="en-GB" sz="2000" dirty="0"/>
              <a:t> </a:t>
            </a:r>
            <a:r>
              <a:rPr lang="en-GB" sz="2000" dirty="0" err="1"/>
              <a:t>acestora</a:t>
            </a:r>
            <a:r>
              <a:rPr lang="en-GB" sz="2000" dirty="0"/>
              <a:t> din Europa. </a:t>
            </a:r>
            <a:endParaRPr lang="ro-RO" sz="2000" dirty="0"/>
          </a:p>
          <a:p>
            <a:pPr marL="0" indent="0">
              <a:buNone/>
            </a:pPr>
            <a:r>
              <a:rPr lang="ro-RO" sz="2000" dirty="0"/>
              <a:t>9</a:t>
            </a:r>
            <a:endParaRPr lang="en-GB" sz="2000" dirty="0"/>
          </a:p>
          <a:p>
            <a:pPr marL="0" indent="0">
              <a:buNone/>
            </a:pPr>
            <a:endParaRPr lang="en-GB"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6615782" y="2420888"/>
            <a:ext cx="2276698" cy="2756590"/>
          </a:xfrm>
          <a:prstGeom prst="rect">
            <a:avLst/>
          </a:prstGeom>
        </p:spPr>
      </p:pic>
    </p:spTree>
    <p:extLst>
      <p:ext uri="{BB962C8B-B14F-4D97-AF65-F5344CB8AC3E}">
        <p14:creationId xmlns:p14="http://schemas.microsoft.com/office/powerpoint/2010/main" val="234246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419056" cy="1143000"/>
          </a:xfrm>
        </p:spPr>
        <p:txBody>
          <a:bodyPr>
            <a:normAutofit/>
          </a:bodyPr>
          <a:lstStyle/>
          <a:p>
            <a:r>
              <a:rPr lang="en-GB" sz="3600" dirty="0">
                <a:latin typeface="Times New Roman" panose="02020603050405020304" pitchFamily="18" charset="0"/>
                <a:cs typeface="Times New Roman" panose="02020603050405020304" pitchFamily="18" charset="0"/>
              </a:rPr>
              <a:t>Jean Jacques Rousseau</a:t>
            </a:r>
            <a:endParaRPr lang="en-GB" sz="3600" dirty="0"/>
          </a:p>
        </p:txBody>
      </p:sp>
      <p:sp>
        <p:nvSpPr>
          <p:cNvPr id="3" name="Content Placeholder 2"/>
          <p:cNvSpPr>
            <a:spLocks noGrp="1"/>
          </p:cNvSpPr>
          <p:nvPr>
            <p:ph idx="1"/>
          </p:nvPr>
        </p:nvSpPr>
        <p:spPr>
          <a:xfrm>
            <a:off x="461043" y="1628800"/>
            <a:ext cx="5695133" cy="4526280"/>
          </a:xfrm>
        </p:spPr>
        <p:txBody>
          <a:bodyPr>
            <a:normAutofit lnSpcReduction="10000"/>
          </a:bodyPr>
          <a:lstStyle/>
          <a:p>
            <a:pPr marL="0" indent="0">
              <a:buNone/>
            </a:pPr>
            <a:r>
              <a:rPr lang="en-GB" sz="2000" dirty="0">
                <a:latin typeface="Times New Roman" panose="02020603050405020304" pitchFamily="18" charset="0"/>
                <a:cs typeface="Times New Roman" panose="02020603050405020304" pitchFamily="18" charset="0"/>
              </a:rPr>
              <a:t>Jean Jacques Rousseau a </a:t>
            </a:r>
            <a:r>
              <a:rPr lang="en-GB" sz="2000" dirty="0" err="1">
                <a:latin typeface="Times New Roman" panose="02020603050405020304" pitchFamily="18" charset="0"/>
                <a:cs typeface="Times New Roman" panose="02020603050405020304" pitchFamily="18" charset="0"/>
              </a:rPr>
              <a:t>fost</a:t>
            </a:r>
            <a:r>
              <a:rPr lang="en-GB" sz="2000" dirty="0">
                <a:latin typeface="Times New Roman" panose="02020603050405020304" pitchFamily="18" charset="0"/>
                <a:cs typeface="Times New Roman" panose="02020603050405020304" pitchFamily="18" charset="0"/>
              </a:rPr>
              <a:t> un </a:t>
            </a:r>
            <a:r>
              <a:rPr lang="en-GB" sz="2000" dirty="0" err="1">
                <a:latin typeface="Times New Roman" panose="02020603050405020304" pitchFamily="18" charset="0"/>
                <a:cs typeface="Times New Roman" panose="02020603050405020304" pitchFamily="18" charset="0"/>
              </a:rPr>
              <a:t>filozof</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francez</a:t>
            </a:r>
            <a:r>
              <a:rPr lang="en-GB" sz="2000" dirty="0">
                <a:latin typeface="Times New Roman" panose="02020603050405020304" pitchFamily="18" charset="0"/>
                <a:cs typeface="Times New Roman" panose="02020603050405020304" pitchFamily="18" charset="0"/>
              </a:rPr>
              <a:t> de </a:t>
            </a:r>
            <a:r>
              <a:rPr lang="en-GB" sz="2000" dirty="0" err="1">
                <a:latin typeface="Times New Roman" panose="02020603050405020304" pitchFamily="18" charset="0"/>
                <a:cs typeface="Times New Roman" panose="02020603050405020304" pitchFamily="18" charset="0"/>
              </a:rPr>
              <a:t>origine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geneveză</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scriitor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și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compozitor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unul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dintre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cei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iluștri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gânditori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Iluminismului</a:t>
            </a:r>
            <a:r>
              <a:rPr lang="en-GB" sz="2000" dirty="0">
                <a:latin typeface="Times New Roman" panose="02020603050405020304" pitchFamily="18" charset="0"/>
                <a:cs typeface="Times New Roman" panose="02020603050405020304" pitchFamily="18" charset="0"/>
              </a:rPr>
              <a:t>. A </a:t>
            </a:r>
            <a:r>
              <a:rPr lang="en-GB" sz="2000" dirty="0" err="1">
                <a:latin typeface="Times New Roman" panose="02020603050405020304" pitchFamily="18" charset="0"/>
                <a:cs typeface="Times New Roman" panose="02020603050405020304" pitchFamily="18" charset="0"/>
              </a:rPr>
              <a:t>influențat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hotărâtor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alături</a:t>
            </a:r>
            <a:r>
              <a:rPr lang="en-GB" sz="2000" dirty="0">
                <a:latin typeface="Times New Roman" panose="02020603050405020304" pitchFamily="18" charset="0"/>
                <a:cs typeface="Times New Roman" panose="02020603050405020304" pitchFamily="18" charset="0"/>
              </a:rPr>
              <a:t> de Voltaire </a:t>
            </a:r>
            <a:r>
              <a:rPr lang="en-GB" sz="2000" dirty="0" err="1">
                <a:latin typeface="Times New Roman" panose="02020603050405020304" pitchFamily="18" charset="0"/>
                <a:cs typeface="Times New Roman" panose="02020603050405020304" pitchFamily="18" charset="0"/>
              </a:rPr>
              <a:t>și</a:t>
            </a:r>
            <a:r>
              <a:rPr lang="en-GB" sz="2000" dirty="0">
                <a:latin typeface="Times New Roman" panose="02020603050405020304" pitchFamily="18" charset="0"/>
                <a:cs typeface="Times New Roman" panose="02020603050405020304" pitchFamily="18" charset="0"/>
              </a:rPr>
              <a:t> Diderot, </a:t>
            </a:r>
            <a:r>
              <a:rPr lang="en-GB" sz="2000" dirty="0" err="1">
                <a:latin typeface="Times New Roman" panose="02020603050405020304" pitchFamily="18" charset="0"/>
                <a:cs typeface="Times New Roman" panose="02020603050405020304" pitchFamily="18" charset="0"/>
              </a:rPr>
              <a:t>spiritul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revoluționar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principiile</a:t>
            </a:r>
            <a:r>
              <a:rPr lang="en-GB" sz="2000" dirty="0">
                <a:latin typeface="Times New Roman" panose="02020603050405020304" pitchFamily="18" charset="0"/>
                <a:cs typeface="Times New Roman" panose="02020603050405020304" pitchFamily="18" charset="0"/>
              </a:rPr>
              <a:t> de </a:t>
            </a:r>
            <a:r>
              <a:rPr lang="en-GB" sz="2000" dirty="0" err="1">
                <a:latin typeface="Times New Roman" panose="02020603050405020304" pitchFamily="18" charset="0"/>
                <a:cs typeface="Times New Roman" panose="02020603050405020304" pitchFamily="18" charset="0"/>
              </a:rPr>
              <a:t>drept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și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conștiința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socială</a:t>
            </a:r>
            <a:r>
              <a:rPr lang="en-GB" sz="2000" dirty="0">
                <a:latin typeface="Times New Roman" panose="02020603050405020304" pitchFamily="18" charset="0"/>
                <a:cs typeface="Times New Roman" panose="02020603050405020304" pitchFamily="18" charset="0"/>
              </a:rPr>
              <a:t> a </a:t>
            </a:r>
            <a:r>
              <a:rPr lang="en-GB" sz="2000" dirty="0" err="1">
                <a:latin typeface="Times New Roman" panose="02020603050405020304" pitchFamily="18" charset="0"/>
                <a:cs typeface="Times New Roman" panose="02020603050405020304" pitchFamily="18" charset="0"/>
              </a:rPr>
              <a:t>epocii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ideile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lui</a:t>
            </a:r>
            <a:r>
              <a:rPr lang="en-GB" sz="2000" dirty="0">
                <a:latin typeface="Times New Roman" panose="02020603050405020304" pitchFamily="18" charset="0"/>
                <a:cs typeface="Times New Roman" panose="02020603050405020304" pitchFamily="18" charset="0"/>
              </a:rPr>
              <a:t> se </a:t>
            </a:r>
            <a:r>
              <a:rPr lang="en-GB" sz="2000" dirty="0" err="1">
                <a:latin typeface="Times New Roman" panose="02020603050405020304" pitchFamily="18" charset="0"/>
                <a:cs typeface="Times New Roman" panose="02020603050405020304" pitchFamily="18" charset="0"/>
              </a:rPr>
              <a:t>regăsesc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masiv</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în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schimbările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promovate</a:t>
            </a:r>
            <a:r>
              <a:rPr lang="en-GB" sz="2000" dirty="0">
                <a:latin typeface="Times New Roman" panose="02020603050405020304" pitchFamily="18" charset="0"/>
                <a:cs typeface="Times New Roman" panose="02020603050405020304" pitchFamily="18" charset="0"/>
              </a:rPr>
              <a:t> de </a:t>
            </a:r>
            <a:r>
              <a:rPr lang="en-GB" sz="2000" dirty="0" err="1">
                <a:latin typeface="Times New Roman" panose="02020603050405020304" pitchFamily="18" charset="0"/>
                <a:cs typeface="Times New Roman" panose="02020603050405020304" pitchFamily="18" charset="0"/>
              </a:rPr>
              <a:t>Revoluția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franceză</a:t>
            </a:r>
            <a:r>
              <a:rPr lang="en-GB" sz="2000" dirty="0">
                <a:latin typeface="Times New Roman" panose="02020603050405020304" pitchFamily="18" charset="0"/>
                <a:cs typeface="Times New Roman" panose="02020603050405020304" pitchFamily="18" charset="0"/>
              </a:rPr>
              <a:t> din 1789 .</a:t>
            </a:r>
            <a:r>
              <a:rPr lang="en-GB" dirty="0"/>
              <a:t> </a:t>
            </a:r>
            <a:r>
              <a:rPr lang="en-GB" sz="2000" dirty="0">
                <a:latin typeface="Times New Roman" panose="02020603050405020304" pitchFamily="18" charset="0"/>
                <a:cs typeface="Times New Roman" panose="02020603050405020304" pitchFamily="18" charset="0"/>
              </a:rPr>
              <a:t>Rousseau a </a:t>
            </a:r>
            <a:r>
              <a:rPr lang="en-GB" sz="2000" dirty="0" err="1">
                <a:latin typeface="Times New Roman" panose="02020603050405020304" pitchFamily="18" charset="0"/>
                <a:cs typeface="Times New Roman" panose="02020603050405020304" pitchFamily="18" charset="0"/>
              </a:rPr>
              <a:t>menținut</a:t>
            </a:r>
            <a:r>
              <a:rPr lang="en-GB" sz="2000" dirty="0">
                <a:latin typeface="Times New Roman" panose="02020603050405020304" pitchFamily="18" charset="0"/>
                <a:cs typeface="Times New Roman" panose="02020603050405020304" pitchFamily="18" charset="0"/>
              </a:rPr>
              <a:t> o </a:t>
            </a:r>
            <a:r>
              <a:rPr lang="en-GB" sz="2000" dirty="0" err="1">
                <a:latin typeface="Times New Roman" panose="02020603050405020304" pitchFamily="18" charset="0"/>
                <a:cs typeface="Times New Roman" panose="02020603050405020304" pitchFamily="18" charset="0"/>
              </a:rPr>
              <a:t>profesie</a:t>
            </a:r>
            <a:r>
              <a:rPr lang="en-GB" sz="2000" dirty="0">
                <a:latin typeface="Times New Roman" panose="02020603050405020304" pitchFamily="18" charset="0"/>
                <a:cs typeface="Times New Roman" panose="02020603050405020304" pitchFamily="18" charset="0"/>
              </a:rPr>
              <a:t> a </a:t>
            </a:r>
            <a:r>
              <a:rPr lang="en-GB" sz="2000" dirty="0" err="1">
                <a:latin typeface="Times New Roman" panose="02020603050405020304" pitchFamily="18" charset="0"/>
                <a:cs typeface="Times New Roman" panose="02020603050405020304" pitchFamily="18" charset="0"/>
              </a:rPr>
              <a:t>acestei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filosofii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religioase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și</a:t>
            </a:r>
            <a:r>
              <a:rPr lang="en-GB" sz="2000" dirty="0">
                <a:latin typeface="Times New Roman" panose="02020603050405020304" pitchFamily="18" charset="0"/>
                <a:cs typeface="Times New Roman" panose="02020603050405020304" pitchFamily="18" charset="0"/>
              </a:rPr>
              <a:t> a </a:t>
            </a:r>
            <a:r>
              <a:rPr lang="en-GB" sz="2000" dirty="0" err="1">
                <a:latin typeface="Times New Roman" panose="02020603050405020304" pitchFamily="18" charset="0"/>
                <a:cs typeface="Times New Roman" panose="02020603050405020304" pitchFamily="18" charset="0"/>
              </a:rPr>
              <a:t>lui</a:t>
            </a:r>
            <a:r>
              <a:rPr lang="en-GB" sz="2000" dirty="0">
                <a:latin typeface="Times New Roman" panose="02020603050405020304" pitchFamily="18" charset="0"/>
                <a:cs typeface="Times New Roman" panose="02020603050405020304" pitchFamily="18" charset="0"/>
              </a:rPr>
              <a:t> Jean Calvin ca om de </a:t>
            </a:r>
            <a:r>
              <a:rPr lang="en-GB" sz="2000" dirty="0" err="1">
                <a:latin typeface="Times New Roman" panose="02020603050405020304" pitchFamily="18" charset="0"/>
                <a:cs typeface="Times New Roman" panose="02020603050405020304" pitchFamily="18" charset="0"/>
              </a:rPr>
              <a:t>drept</a:t>
            </a:r>
            <a:r>
              <a:rPr lang="en-GB" sz="2000" dirty="0">
                <a:latin typeface="Times New Roman" panose="02020603050405020304" pitchFamily="18" charset="0"/>
                <a:cs typeface="Times New Roman" panose="02020603050405020304" pitchFamily="18" charset="0"/>
              </a:rPr>
              <a:t> modern </a:t>
            </a:r>
            <a:r>
              <a:rPr lang="en-GB" sz="2000" dirty="0" err="1">
                <a:latin typeface="Times New Roman" panose="02020603050405020304" pitchFamily="18" charset="0"/>
                <a:cs typeface="Times New Roman" panose="02020603050405020304" pitchFamily="18" charset="0"/>
              </a:rPr>
              <a:t>pe</a:t>
            </a:r>
            <a:r>
              <a:rPr lang="en-GB" sz="2000" dirty="0">
                <a:latin typeface="Times New Roman" panose="02020603050405020304" pitchFamily="18" charset="0"/>
                <a:cs typeface="Times New Roman" panose="02020603050405020304" pitchFamily="18" charset="0"/>
              </a:rPr>
              <a:t> tot </a:t>
            </a:r>
            <a:r>
              <a:rPr lang="en-GB" sz="2000" dirty="0" err="1">
                <a:latin typeface="Times New Roman" panose="02020603050405020304" pitchFamily="18" charset="0"/>
                <a:cs typeface="Times New Roman" panose="02020603050405020304" pitchFamily="18" charset="0"/>
              </a:rPr>
              <a:t>restul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vieții</a:t>
            </a:r>
            <a:r>
              <a:rPr lang="en-GB" sz="2000" dirty="0">
                <a:latin typeface="Times New Roman" panose="02020603050405020304" pitchFamily="18" charset="0"/>
                <a:cs typeface="Times New Roman" panose="02020603050405020304" pitchFamily="18" charset="0"/>
              </a:rPr>
              <a:t> sale. </a:t>
            </a:r>
            <a:r>
              <a:rPr lang="en-GB" sz="2000" dirty="0" err="1">
                <a:latin typeface="Times New Roman" panose="02020603050405020304" pitchFamily="18" charset="0"/>
                <a:cs typeface="Times New Roman" panose="02020603050405020304" pitchFamily="18" charset="0"/>
              </a:rPr>
              <a:t>Opiniile</a:t>
            </a:r>
            <a:r>
              <a:rPr lang="en-GB" sz="2000" dirty="0">
                <a:latin typeface="Times New Roman" panose="02020603050405020304" pitchFamily="18" charset="0"/>
                <a:cs typeface="Times New Roman" panose="02020603050405020304" pitchFamily="18" charset="0"/>
              </a:rPr>
              <a:t> sale </a:t>
            </a:r>
            <a:r>
              <a:rPr lang="en-GB" sz="2000" dirty="0" err="1">
                <a:latin typeface="Times New Roman" panose="02020603050405020304" pitchFamily="18" charset="0"/>
                <a:cs typeface="Times New Roman" panose="02020603050405020304" pitchFamily="18" charset="0"/>
              </a:rPr>
              <a:t>despre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religie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prezentate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în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lucrările</a:t>
            </a:r>
            <a:r>
              <a:rPr lang="en-GB" sz="2000" dirty="0">
                <a:latin typeface="Times New Roman" panose="02020603050405020304" pitchFamily="18" charset="0"/>
                <a:cs typeface="Times New Roman" panose="02020603050405020304" pitchFamily="18" charset="0"/>
              </a:rPr>
              <a:t> sale de </a:t>
            </a:r>
            <a:r>
              <a:rPr lang="en-GB" sz="2000" dirty="0" err="1">
                <a:latin typeface="Times New Roman" panose="02020603050405020304" pitchFamily="18" charset="0"/>
                <a:cs typeface="Times New Roman" panose="02020603050405020304" pitchFamily="18" charset="0"/>
              </a:rPr>
              <a:t>filozofie</a:t>
            </a:r>
            <a:r>
              <a:rPr lang="en-GB" sz="2000" dirty="0">
                <a:latin typeface="Times New Roman" panose="02020603050405020304" pitchFamily="18" charset="0"/>
                <a:cs typeface="Times New Roman" panose="02020603050405020304" pitchFamily="18" charset="0"/>
              </a:rPr>
              <a:t> pot </a:t>
            </a:r>
            <a:r>
              <a:rPr lang="en-GB" sz="2000" dirty="0" err="1">
                <a:latin typeface="Times New Roman" panose="02020603050405020304" pitchFamily="18" charset="0"/>
                <a:cs typeface="Times New Roman" panose="02020603050405020304" pitchFamily="18" charset="0"/>
              </a:rPr>
              <a:t>totuși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să</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lovească</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unii</a:t>
            </a:r>
            <a:r>
              <a:rPr lang="en-GB" sz="2000" dirty="0">
                <a:latin typeface="Times New Roman" panose="02020603050405020304" pitchFamily="18" charset="0"/>
                <a:cs typeface="Times New Roman" panose="02020603050405020304" pitchFamily="18" charset="0"/>
              </a:rPr>
              <a:t> ca </a:t>
            </a:r>
            <a:r>
              <a:rPr lang="en-GB" sz="2000" dirty="0" err="1">
                <a:latin typeface="Times New Roman" panose="02020603050405020304" pitchFamily="18" charset="0"/>
                <a:cs typeface="Times New Roman" panose="02020603050405020304" pitchFamily="18" charset="0"/>
              </a:rPr>
              <a:t>fiind</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discordanți</a:t>
            </a:r>
            <a:r>
              <a:rPr lang="en-GB" sz="2000" dirty="0">
                <a:latin typeface="Times New Roman" panose="02020603050405020304" pitchFamily="18" charset="0"/>
                <a:cs typeface="Times New Roman" panose="02020603050405020304" pitchFamily="18" charset="0"/>
              </a:rPr>
              <a:t> cu </a:t>
            </a:r>
            <a:r>
              <a:rPr lang="en-GB" sz="2000" dirty="0" err="1">
                <a:latin typeface="Times New Roman" panose="02020603050405020304" pitchFamily="18" charset="0"/>
                <a:cs typeface="Times New Roman" panose="02020603050405020304" pitchFamily="18" charset="0"/>
              </a:rPr>
              <a:t>doctrinele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catolicismului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și</a:t>
            </a:r>
            <a:r>
              <a:rPr lang="en-GB" sz="2000" dirty="0">
                <a:latin typeface="Times New Roman" panose="02020603050405020304" pitchFamily="18" charset="0"/>
                <a:cs typeface="Times New Roman" panose="02020603050405020304" pitchFamily="18" charset="0"/>
              </a:rPr>
              <a:t> ale </a:t>
            </a:r>
            <a:r>
              <a:rPr lang="en-GB" sz="2000" dirty="0" err="1">
                <a:latin typeface="Times New Roman" panose="02020603050405020304" pitchFamily="18" charset="0"/>
                <a:cs typeface="Times New Roman" panose="02020603050405020304" pitchFamily="18" charset="0"/>
              </a:rPr>
              <a:t>calvinismului</a:t>
            </a:r>
            <a:r>
              <a:rPr lang="en-GB" sz="2000" dirty="0">
                <a:latin typeface="Times New Roman" panose="02020603050405020304" pitchFamily="18" charset="0"/>
                <a:cs typeface="Times New Roman" panose="02020603050405020304" pitchFamily="18" charset="0"/>
              </a:rPr>
              <a:t>.</a:t>
            </a:r>
            <a:endParaRPr lang="ro-RO" sz="2000" dirty="0">
              <a:latin typeface="Times New Roman" panose="02020603050405020304" pitchFamily="18" charset="0"/>
              <a:cs typeface="Times New Roman" panose="02020603050405020304" pitchFamily="18" charset="0"/>
            </a:endParaRPr>
          </a:p>
          <a:p>
            <a:pPr marL="0" indent="0">
              <a:buNone/>
            </a:pPr>
            <a:r>
              <a:rPr lang="ro-RO" sz="2000" dirty="0">
                <a:latin typeface="Times New Roman" panose="02020603050405020304" pitchFamily="18" charset="0"/>
                <a:cs typeface="Times New Roman" panose="02020603050405020304" pitchFamily="18" charset="0"/>
              </a:rPr>
              <a:t>10</a:t>
            </a:r>
            <a:endParaRPr lang="en-GB"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6147041" y="1772816"/>
            <a:ext cx="2808312" cy="3785339"/>
          </a:xfrm>
          <a:prstGeom prst="rect">
            <a:avLst/>
          </a:prstGeom>
        </p:spPr>
      </p:pic>
    </p:spTree>
    <p:extLst>
      <p:ext uri="{BB962C8B-B14F-4D97-AF65-F5344CB8AC3E}">
        <p14:creationId xmlns:p14="http://schemas.microsoft.com/office/powerpoint/2010/main" val="24801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200" dirty="0">
                <a:latin typeface="Times New Roman" panose="02020603050405020304" pitchFamily="18" charset="0"/>
                <a:cs typeface="Times New Roman" panose="02020603050405020304" pitchFamily="18" charset="0"/>
              </a:rPr>
              <a:t>                               Cuprins</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ro-RO" dirty="0"/>
              <a:t>Iluminismul</a:t>
            </a:r>
          </a:p>
          <a:p>
            <a:pPr marL="0" indent="0">
              <a:buNone/>
            </a:pPr>
            <a:r>
              <a:rPr lang="ro-RO" sz="1600" dirty="0"/>
              <a:t>   </a:t>
            </a:r>
            <a:r>
              <a:rPr lang="ro-RO" sz="1600" dirty="0">
                <a:hlinkClick r:id="rId2" action="ppaction://hlinksldjump"/>
              </a:rPr>
              <a:t>Ce este iluminismul?</a:t>
            </a:r>
            <a:r>
              <a:rPr lang="ro-RO" sz="1600" dirty="0"/>
              <a:t>................................................................................................................................1</a:t>
            </a:r>
          </a:p>
          <a:p>
            <a:pPr marL="0" indent="0">
              <a:buNone/>
            </a:pPr>
            <a:r>
              <a:rPr lang="ro-RO" sz="1600" dirty="0"/>
              <a:t>   </a:t>
            </a:r>
            <a:r>
              <a:rPr lang="ro-RO" sz="1600" dirty="0">
                <a:hlinkClick r:id="rId3" action="ppaction://hlinksldjump"/>
              </a:rPr>
              <a:t>Motto-ul iluminismului</a:t>
            </a:r>
            <a:r>
              <a:rPr lang="ro-RO" sz="1600" dirty="0"/>
              <a:t>.............................................................................................................................2</a:t>
            </a:r>
          </a:p>
          <a:p>
            <a:pPr marL="0" indent="0">
              <a:buNone/>
            </a:pPr>
            <a:r>
              <a:rPr lang="ro-RO" sz="1600" dirty="0"/>
              <a:t>   </a:t>
            </a:r>
            <a:r>
              <a:rPr lang="ro-RO" sz="1600" dirty="0">
                <a:hlinkClick r:id="rId4" action="ppaction://hlinksldjump"/>
              </a:rPr>
              <a:t>Caracteristici generale</a:t>
            </a:r>
            <a:r>
              <a:rPr lang="ro-RO" sz="1600" dirty="0"/>
              <a:t>..........................................................................................................................3</a:t>
            </a:r>
          </a:p>
          <a:p>
            <a:pPr marL="0" indent="0">
              <a:buNone/>
            </a:pPr>
            <a:r>
              <a:rPr lang="ro-RO" sz="1600" dirty="0"/>
              <a:t>   </a:t>
            </a:r>
            <a:r>
              <a:rPr lang="ro-RO" sz="1600" dirty="0">
                <a:hlinkClick r:id="rId5" action="ppaction://hlinksldjump"/>
              </a:rPr>
              <a:t>Curente de gandire</a:t>
            </a:r>
            <a:r>
              <a:rPr lang="ro-RO" sz="1600" dirty="0"/>
              <a:t>................................................................................................................................4</a:t>
            </a:r>
          </a:p>
          <a:p>
            <a:pPr marL="0" indent="0">
              <a:buNone/>
            </a:pPr>
            <a:r>
              <a:rPr lang="ro-RO" sz="1600" dirty="0"/>
              <a:t>   </a:t>
            </a:r>
            <a:r>
              <a:rPr lang="ro-RO" sz="1600" dirty="0">
                <a:hlinkClick r:id="rId6" action="ppaction://hlinksldjump"/>
              </a:rPr>
              <a:t>Impactul iluminismului</a:t>
            </a:r>
            <a:r>
              <a:rPr lang="ro-RO" sz="1600" dirty="0"/>
              <a:t>.............................................................................................................................5</a:t>
            </a:r>
          </a:p>
          <a:p>
            <a:pPr marL="0" indent="0">
              <a:buNone/>
            </a:pPr>
            <a:r>
              <a:rPr lang="ro-RO" sz="2800" dirty="0"/>
              <a:t>Personalitati ale iluminismului</a:t>
            </a:r>
          </a:p>
          <a:p>
            <a:pPr marL="0" indent="0">
              <a:buNone/>
            </a:pPr>
            <a:r>
              <a:rPr lang="ro-RO" sz="1600" dirty="0"/>
              <a:t>   </a:t>
            </a:r>
            <a:r>
              <a:rPr lang="ro-RO" sz="1600" dirty="0">
                <a:hlinkClick r:id="rId7" action="ppaction://hlinksldjump"/>
              </a:rPr>
              <a:t>Voltaire</a:t>
            </a:r>
            <a:r>
              <a:rPr lang="ro-RO" sz="1600" dirty="0"/>
              <a:t>.......................................................................................................................................................7</a:t>
            </a:r>
          </a:p>
          <a:p>
            <a:pPr marL="0" indent="0">
              <a:buNone/>
            </a:pPr>
            <a:r>
              <a:rPr lang="ro-RO" sz="1600" dirty="0"/>
              <a:t>   </a:t>
            </a:r>
            <a:r>
              <a:rPr lang="ro-RO" sz="1600" dirty="0">
                <a:hlinkClick r:id="rId8" action="ppaction://hlinksldjump"/>
              </a:rPr>
              <a:t>Immanuel Kant</a:t>
            </a:r>
            <a:r>
              <a:rPr lang="ro-RO" sz="1600" dirty="0"/>
              <a:t>...........................................................................................................................................8</a:t>
            </a:r>
          </a:p>
          <a:p>
            <a:pPr marL="0" indent="0">
              <a:buNone/>
            </a:pPr>
            <a:r>
              <a:rPr lang="ro-RO" sz="1600" dirty="0"/>
              <a:t>   </a:t>
            </a:r>
            <a:r>
              <a:rPr lang="ro-RO" sz="1600" dirty="0">
                <a:hlinkClick r:id="rId9" action="ppaction://hlinksldjump"/>
              </a:rPr>
              <a:t>Montesquieu</a:t>
            </a:r>
            <a:r>
              <a:rPr lang="ro-RO" sz="1600" dirty="0"/>
              <a:t>...............................................................................................................................................9</a:t>
            </a:r>
          </a:p>
          <a:p>
            <a:pPr marL="0" indent="0">
              <a:buNone/>
            </a:pPr>
            <a:r>
              <a:rPr lang="ro-RO" sz="1600" dirty="0"/>
              <a:t>   </a:t>
            </a:r>
            <a:r>
              <a:rPr lang="en-GB" sz="1600" dirty="0">
                <a:latin typeface="Times New Roman" panose="02020603050405020304" pitchFamily="18" charset="0"/>
                <a:cs typeface="Times New Roman" panose="02020603050405020304" pitchFamily="18" charset="0"/>
                <a:hlinkClick r:id="rId10" action="ppaction://hlinksldjump"/>
              </a:rPr>
              <a:t>Jean Jacques Rousseau</a:t>
            </a:r>
            <a:r>
              <a:rPr lang="ro-RO" sz="1600" dirty="0">
                <a:latin typeface="Times New Roman" panose="02020603050405020304" pitchFamily="18" charset="0"/>
                <a:cs typeface="Times New Roman" panose="02020603050405020304" pitchFamily="18" charset="0"/>
              </a:rPr>
              <a:t>...........................................................................................................10</a:t>
            </a:r>
          </a:p>
          <a:p>
            <a:pPr marL="0" indent="0">
              <a:buNone/>
            </a:pPr>
            <a:r>
              <a:rPr lang="ro-RO"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hlinkClick r:id="rId11" action="ppaction://hlinksldjump"/>
              </a:rPr>
              <a:t>Bibliografie</a:t>
            </a:r>
            <a:r>
              <a:rPr lang="ro-RO" sz="1600" dirty="0">
                <a:latin typeface="Times New Roman" panose="02020603050405020304" pitchFamily="18" charset="0"/>
                <a:cs typeface="Times New Roman" panose="02020603050405020304" pitchFamily="18" charset="0"/>
              </a:rPr>
              <a:t>.............................................................................................................................11</a:t>
            </a:r>
            <a:endParaRPr lang="en-GB" sz="1600" dirty="0"/>
          </a:p>
        </p:txBody>
      </p:sp>
    </p:spTree>
    <p:extLst>
      <p:ext uri="{BB962C8B-B14F-4D97-AF65-F5344CB8AC3E}">
        <p14:creationId xmlns:p14="http://schemas.microsoft.com/office/powerpoint/2010/main" val="188281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Bibliografie</a:t>
            </a:r>
            <a:endParaRPr lang="en-US" dirty="0"/>
          </a:p>
        </p:txBody>
      </p:sp>
      <p:sp>
        <p:nvSpPr>
          <p:cNvPr id="3" name="Content Placeholder 2"/>
          <p:cNvSpPr>
            <a:spLocks noGrp="1"/>
          </p:cNvSpPr>
          <p:nvPr>
            <p:ph sz="quarter" idx="1"/>
          </p:nvPr>
        </p:nvSpPr>
        <p:spPr/>
        <p:txBody>
          <a:bodyPr>
            <a:normAutofit lnSpcReduction="10000"/>
          </a:bodyPr>
          <a:lstStyle/>
          <a:p>
            <a:r>
              <a:rPr lang="en-US" dirty="0">
                <a:hlinkClick r:id="rId2"/>
              </a:rPr>
              <a:t>https://ro.wikipedia.org/wiki/Iluminism</a:t>
            </a:r>
            <a:endParaRPr lang="ro-RO" dirty="0"/>
          </a:p>
          <a:p>
            <a:endParaRPr lang="ro-RO" dirty="0"/>
          </a:p>
          <a:p>
            <a:endParaRPr lang="ro-RO" dirty="0"/>
          </a:p>
          <a:p>
            <a:endParaRPr lang="ro-RO" dirty="0"/>
          </a:p>
          <a:p>
            <a:endParaRPr lang="ro-RO" dirty="0"/>
          </a:p>
          <a:p>
            <a:endParaRPr lang="ro-RO" dirty="0"/>
          </a:p>
          <a:p>
            <a:endParaRPr lang="ro-RO" dirty="0"/>
          </a:p>
          <a:p>
            <a:endParaRPr lang="ro-RO" dirty="0"/>
          </a:p>
          <a:p>
            <a:pPr marL="0" indent="0">
              <a:buNone/>
            </a:pPr>
            <a:r>
              <a:rPr lang="ro-RO" dirty="0"/>
              <a:t>                                                                        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u="sng" dirty="0">
                <a:latin typeface="Script MT Bold" pitchFamily="66" charset="0"/>
              </a:rPr>
              <a:t>Ce este iluminsmul?</a:t>
            </a:r>
            <a:endParaRPr lang="en-US" u="sng" dirty="0">
              <a:latin typeface="Script MT Bold" pitchFamily="66" charset="0"/>
            </a:endParaRPr>
          </a:p>
        </p:txBody>
      </p:sp>
      <p:sp>
        <p:nvSpPr>
          <p:cNvPr id="3" name="Content Placeholder 2"/>
          <p:cNvSpPr>
            <a:spLocks noGrp="1"/>
          </p:cNvSpPr>
          <p:nvPr>
            <p:ph idx="1"/>
          </p:nvPr>
        </p:nvSpPr>
        <p:spPr>
          <a:xfrm>
            <a:off x="3143240" y="1643050"/>
            <a:ext cx="5472122" cy="4697427"/>
          </a:xfrm>
        </p:spPr>
        <p:txBody>
          <a:bodyPr>
            <a:normAutofit/>
          </a:bodyPr>
          <a:lstStyle/>
          <a:p>
            <a:r>
              <a:rPr lang="ro-RO" sz="2000" dirty="0">
                <a:latin typeface="Times New Roman" pitchFamily="18" charset="0"/>
                <a:cs typeface="Times New Roman" pitchFamily="18" charset="0"/>
              </a:rPr>
              <a:t> Iluminismul numit și Epoca Luminilor sau Epoca Rațiunii este o mișcare ideologică și culturală, antifeudală, desfășurată în perioada pregătirii și înfăptuirii revoluțiilor din sec. XVII-XIX în țările Europei, ale Americii de Nord și ale Americii de Sud și având drept scop crearea unei societăți „raționale”, prin răspândirea culturii, a „luminilor” în mase. Iluminismul este o replică la adresa barocului, în încercarea de a înlătura dogmele religioase și de a propaga luminarea maselor pe baza experienței proprii.</a:t>
            </a:r>
          </a:p>
          <a:p>
            <a:pPr marL="0" indent="0">
              <a:buNone/>
            </a:pPr>
            <a:endParaRPr lang="ro-RO" sz="2400" dirty="0">
              <a:latin typeface="Times New Roman" pitchFamily="18" charset="0"/>
              <a:cs typeface="Times New Roman" pitchFamily="18" charset="0"/>
            </a:endParaRPr>
          </a:p>
          <a:p>
            <a:pPr marL="0" indent="0">
              <a:buNone/>
            </a:pPr>
            <a:r>
              <a:rPr lang="ro-RO" sz="2400" dirty="0">
                <a:latin typeface="Times New Roman" pitchFamily="18" charset="0"/>
                <a:cs typeface="Times New Roman" pitchFamily="18" charset="0"/>
              </a:rPr>
              <a:t>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7356" y="0"/>
            <a:ext cx="6829444" cy="1417638"/>
          </a:xfrm>
        </p:spPr>
        <p:txBody>
          <a:bodyPr>
            <a:normAutofit fontScale="90000"/>
          </a:bodyPr>
          <a:lstStyle/>
          <a:p>
            <a:r>
              <a:rPr lang="ro-RO" dirty="0"/>
              <a:t>M</a:t>
            </a:r>
            <a:r>
              <a:rPr lang="vi-VN" dirty="0">
                <a:latin typeface="+mj-lt"/>
              </a:rPr>
              <a:t>otto-ul Iluminismului (Immanuel Kant).</a:t>
            </a:r>
            <a:endParaRPr lang="en-US" dirty="0"/>
          </a:p>
        </p:txBody>
      </p:sp>
      <p:sp>
        <p:nvSpPr>
          <p:cNvPr id="3" name="Content Placeholder 2"/>
          <p:cNvSpPr>
            <a:spLocks noGrp="1"/>
          </p:cNvSpPr>
          <p:nvPr>
            <p:ph idx="1"/>
          </p:nvPr>
        </p:nvSpPr>
        <p:spPr>
          <a:xfrm>
            <a:off x="2857488" y="1785926"/>
            <a:ext cx="5829312" cy="4340237"/>
          </a:xfrm>
        </p:spPr>
        <p:txBody>
          <a:bodyPr>
            <a:normAutofit lnSpcReduction="10000"/>
          </a:bodyPr>
          <a:lstStyle/>
          <a:p>
            <a:r>
              <a:rPr lang="vi-VN" sz="2200" dirty="0">
                <a:latin typeface="+mj-lt"/>
              </a:rPr>
              <a:t>Iluminismul a pretins eliberarea ființei umane de sub tutela sa autoindusă. "Tutela este incapacitatea ființei umane de a-și folosi abilitățile cognitive în lipsa instrucțiunilor de la o altă persoană. Această tutelă este auto-indusă atunci când cauza sa nu rezidă în absența rațiunii, ci în absența hotărârii și a curajului de a lua hotărâri fără instrucțiuni de la o altă persoană".</a:t>
            </a:r>
            <a:r>
              <a:rPr lang="en-US" sz="2200" dirty="0">
                <a:latin typeface="+mj-lt"/>
              </a:rPr>
              <a:t> </a:t>
            </a:r>
            <a:r>
              <a:rPr lang="vi-VN" sz="2200" dirty="0">
                <a:latin typeface="+mj-lt"/>
              </a:rPr>
              <a:t>"Aveți curajul de a vă folosi propriul simț al rațiunii!"</a:t>
            </a:r>
          </a:p>
          <a:p>
            <a:pPr marL="0" indent="0">
              <a:buNone/>
            </a:pPr>
            <a:endParaRPr lang="ro-RO" dirty="0"/>
          </a:p>
          <a:p>
            <a:pPr marL="0" indent="0">
              <a:buNone/>
            </a:pPr>
            <a:r>
              <a:rPr lang="ro-RO" dirty="0"/>
              <a:t>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latin typeface="Segoe Print" pitchFamily="2" charset="0"/>
              </a:rPr>
              <a:t>Caracteristici generale</a:t>
            </a:r>
          </a:p>
        </p:txBody>
      </p:sp>
      <p:sp>
        <p:nvSpPr>
          <p:cNvPr id="3" name="Content Placeholder 2"/>
          <p:cNvSpPr>
            <a:spLocks noGrp="1"/>
          </p:cNvSpPr>
          <p:nvPr>
            <p:ph idx="1"/>
          </p:nvPr>
        </p:nvSpPr>
        <p:spPr>
          <a:xfrm>
            <a:off x="500034" y="1214422"/>
            <a:ext cx="8229600" cy="4525963"/>
          </a:xfrm>
        </p:spPr>
        <p:txBody>
          <a:bodyPr>
            <a:noAutofit/>
          </a:bodyPr>
          <a:lstStyle/>
          <a:p>
            <a:pPr algn="just"/>
            <a:r>
              <a:rPr lang="vi-VN" sz="2000" dirty="0">
                <a:latin typeface="+mj-lt"/>
              </a:rPr>
              <a:t>Iluminismul a pretins eliberarea ființei umane de sub tutela sa autoindusă. "Tutela este incapacitatea ființei umane de a-și folosi abilitățile cognitive în lipsa instrucțiunilor de la o altă persoană. Această tutelă este auto-indusă atunci când cauza sa nu rezidă în absența rațiunii, ci în absența hotărârii și a curajului de a lua hotărâri fără instrucțiuni de la o altă persoană".</a:t>
            </a:r>
            <a:r>
              <a:rPr lang="en-US" sz="2000" dirty="0">
                <a:latin typeface="+mj-lt"/>
              </a:rPr>
              <a:t> </a:t>
            </a:r>
            <a:r>
              <a:rPr lang="vi-VN" sz="2000" dirty="0">
                <a:latin typeface="+mj-lt"/>
              </a:rPr>
              <a:t>"Aveți curajul de a vă folosi propriul simț al rațiunii!" – acesta este motto-ul Iluminismului (Immanuel Kant).</a:t>
            </a:r>
          </a:p>
          <a:p>
            <a:pPr algn="just"/>
            <a:r>
              <a:rPr lang="vi-VN" sz="2000" dirty="0">
                <a:latin typeface="+mj-lt"/>
              </a:rPr>
              <a:t>Acesta este termenul aplicat curentului de gândire din Europa și America secolului al XVIII-lea. Evenimentele științifice și intelectuale din secolul al XVII-lea– descoperirile lui Isaac Newton, raționalismul lui René Descartes, scepticismul lui Pierre Bayle, panteismul lui Benedict de Spinoza și empirismul lui Francis Bacon și John Locke –  au promovat credința în legile naturale și în ordinea universală, precum și încrederea în rațiunea ființei umane și în abilitățile inovatoare ale acesteia care au reușit să influențeze întreaga societate a secolului al XVIII-lea.</a:t>
            </a:r>
            <a:r>
              <a:rPr lang="ro-RO" sz="2000" dirty="0">
                <a:latin typeface="+mj-lt"/>
              </a:rPr>
              <a:t>                                                                                   3</a:t>
            </a:r>
            <a:endParaRPr lang="vi-VN" sz="2000" dirty="0">
              <a:latin typeface="+mj-lt"/>
            </a:endParaRPr>
          </a:p>
          <a:p>
            <a:pPr algn="just"/>
            <a:endParaRPr lang="en" sz="1800" dirty="0"/>
          </a:p>
          <a:p>
            <a:pPr algn="just"/>
            <a:endParaRPr lang="en-US" sz="1800" dirty="0">
              <a:latin typeface="+mj-lt"/>
            </a:endParaRPr>
          </a:p>
          <a:p>
            <a:pPr algn="just"/>
            <a:endParaRPr lang="en" sz="1800" dirty="0">
              <a:latin typeface="+mj-lt"/>
            </a:endParaRPr>
          </a:p>
          <a:p>
            <a:pPr algn="just"/>
            <a:endParaRPr lang="en-US" sz="1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i="1" u="sng" dirty="0">
                <a:latin typeface="Times New Roman" pitchFamily="18" charset="0"/>
                <a:cs typeface="Times New Roman" pitchFamily="18" charset="0"/>
              </a:rPr>
              <a:t>Curente de gândire</a:t>
            </a:r>
          </a:p>
        </p:txBody>
      </p:sp>
      <p:sp>
        <p:nvSpPr>
          <p:cNvPr id="3" name="Content Placeholder 2"/>
          <p:cNvSpPr>
            <a:spLocks noGrp="1"/>
          </p:cNvSpPr>
          <p:nvPr>
            <p:ph idx="1"/>
          </p:nvPr>
        </p:nvSpPr>
        <p:spPr>
          <a:xfrm>
            <a:off x="571472" y="1714488"/>
            <a:ext cx="8229600" cy="4911741"/>
          </a:xfrm>
        </p:spPr>
        <p:txBody>
          <a:bodyPr>
            <a:normAutofit lnSpcReduction="10000"/>
          </a:bodyPr>
          <a:lstStyle/>
          <a:p>
            <a:r>
              <a:rPr lang="vi-VN" sz="2200" dirty="0">
                <a:latin typeface="+mj-lt"/>
              </a:rPr>
              <a:t>Au existat multe și diverse curente de gândire, însă numai o serie de idei pot fi caracterizate drept pătrunzătoare și dominante. O abordare rațională și științifică a aspectelor religioase (conform vechii teorii și divergențe pe tema adevărului dublu), a problemelor de ordin social, politic și economic a promovat o viziune seculară asupra lumii și o orientare generală către progres și perfecționare. Principalii promotori ai acestor concepte au fost filosofii, care au popularizat și promulgat ideile noi pentru publicul larg. </a:t>
            </a:r>
          </a:p>
          <a:p>
            <a:pPr marL="0" indent="0">
              <a:buNone/>
            </a:pPr>
            <a:endParaRPr lang="ro-RO" dirty="0">
              <a:latin typeface="+mj-lt"/>
            </a:endParaRPr>
          </a:p>
          <a:p>
            <a:pPr marL="0" indent="0">
              <a:buNone/>
            </a:pPr>
            <a:endParaRPr lang="ro-RO" dirty="0">
              <a:latin typeface="+mj-lt"/>
            </a:endParaRPr>
          </a:p>
          <a:p>
            <a:pPr marL="0" indent="0">
              <a:buNone/>
            </a:pPr>
            <a:endParaRPr lang="ro-RO" dirty="0">
              <a:latin typeface="+mj-lt"/>
            </a:endParaRPr>
          </a:p>
          <a:p>
            <a:pPr marL="0" indent="0">
              <a:buNone/>
            </a:pPr>
            <a:r>
              <a:rPr lang="ro-RO" dirty="0">
                <a:latin typeface="+mj-lt"/>
              </a:rPr>
              <a:t>                                                                                 4</a:t>
            </a:r>
            <a:endParaRPr lang="en" dirty="0">
              <a:latin typeface="+mj-lt"/>
            </a:endParaRPr>
          </a:p>
          <a:p>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latin typeface="Algerian" pitchFamily="82" charset="0"/>
              </a:rPr>
              <a:t>Impactul iluminisului</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lgn="just"/>
            <a:r>
              <a:rPr lang="vi-VN" sz="2000" dirty="0">
                <a:latin typeface="+mj-lt"/>
              </a:rPr>
              <a:t>Au atacat în diverse feluri autoritatea de ordin religios și științific, dogmatismul, intoleranța, cenzura, precum și constrângerile economice și sociale. Considerau că statul este instrumentul adecvat și rațional al progresului. Reacționând la dogmatism, iluminismul a găsit un culoar favorabil într-o perioadă în care Biserica își pierduse autoritatea sa atotputernică de a impune ordinea socială cu aceeași fervoare și implicare precum în evul mediu și la începutul modernității. Conceptele filosofice din Franța mijlocului de secol al XVIII-lea au transformat perspectiva mecanicistă asupra universului într-o variantă revizuită radical a creștinătății, pe care au denumit-o deism.</a:t>
            </a:r>
            <a:endParaRPr lang="ro-RO" sz="2000" dirty="0">
              <a:latin typeface="+mj-lt"/>
            </a:endParaRPr>
          </a:p>
          <a:p>
            <a:pPr algn="just"/>
            <a:r>
              <a:rPr lang="ro-RO" sz="2000" dirty="0">
                <a:latin typeface="+mj-lt"/>
                <a:cs typeface="Times New Roman" pitchFamily="18" charset="0"/>
              </a:rPr>
              <a:t>Educația și învățământul au căpătat o importanță deosebită, fapt dovedit prin apariția unor numeroase saloane de lectură, societăți științifice și academii, odata cu noi principii pedagogice și sisteme de învățământ.</a:t>
            </a:r>
          </a:p>
          <a:p>
            <a:pPr marL="0" indent="0" algn="just">
              <a:buNone/>
            </a:pPr>
            <a:r>
              <a:rPr lang="ro-RO" sz="2000" dirty="0">
                <a:latin typeface="+mj-lt"/>
                <a:cs typeface="Times New Roman" pitchFamily="18" charset="0"/>
              </a:rPr>
              <a:t>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929718" cy="1143000"/>
          </a:xfrm>
        </p:spPr>
        <p:txBody>
          <a:bodyPr>
            <a:normAutofit/>
          </a:bodyPr>
          <a:lstStyle/>
          <a:p>
            <a:pPr algn="ctr"/>
            <a:r>
              <a:rPr lang="ro-RO" sz="2400" u="sng" dirty="0">
                <a:effectLst/>
                <a:latin typeface="Times New Roman" pitchFamily="18" charset="0"/>
                <a:cs typeface="Times New Roman" pitchFamily="18" charset="0"/>
              </a:rPr>
              <a:t>Salonul doamnei Geoffrin, pictură de A.-C.Lemonnier, 1743-1824</a:t>
            </a:r>
            <a:r>
              <a:rPr lang="ro-RO" sz="2400" dirty="0">
                <a:effectLst/>
                <a:latin typeface="Times New Roman" pitchFamily="18" charset="0"/>
                <a:cs typeface="Times New Roman" pitchFamily="18" charset="0"/>
              </a:rPr>
              <a:t>.</a:t>
            </a:r>
            <a:br>
              <a:rPr lang="ro-RO" sz="2400" dirty="0">
                <a:effectLst/>
                <a:latin typeface="Times New Roman" pitchFamily="18" charset="0"/>
                <a:cs typeface="Times New Roman" pitchFamily="18" charset="0"/>
              </a:rPr>
            </a:br>
            <a:endParaRPr lang="en-US" sz="2400" dirty="0">
              <a:effectLst/>
            </a:endParaRPr>
          </a:p>
        </p:txBody>
      </p:sp>
      <p:sp>
        <p:nvSpPr>
          <p:cNvPr id="3" name="Content Placeholder 2"/>
          <p:cNvSpPr>
            <a:spLocks noGrp="1"/>
          </p:cNvSpPr>
          <p:nvPr>
            <p:ph idx="1"/>
          </p:nvPr>
        </p:nvSpPr>
        <p:spPr>
          <a:xfrm>
            <a:off x="500034" y="3786190"/>
            <a:ext cx="8229600" cy="2571767"/>
          </a:xfrm>
        </p:spPr>
        <p:txBody>
          <a:bodyPr>
            <a:noAutofit/>
          </a:bodyPr>
          <a:lstStyle/>
          <a:p>
            <a:pPr algn="just"/>
            <a:r>
              <a:rPr lang="ro-RO" sz="2000" dirty="0">
                <a:latin typeface="Times New Roman" pitchFamily="18" charset="0"/>
                <a:cs typeface="Times New Roman" pitchFamily="18" charset="0"/>
              </a:rPr>
              <a:t>A fost cel mai vestit dintre saloanele din sec. al XVIII-lea. Căsătorită cu un administrator bogat, Madame Geoffrin (a treia de la dreapta pe primul rand) și-a permis să țină regulat întâlniri între 1749-1777. Aici se întâlneau artiști, politicieni (Turgot), savanți și mai ales filozofi (Rosseau, d’Alembert, Diderot, Quesnay ș.a).</a:t>
            </a:r>
          </a:p>
          <a:p>
            <a:pPr algn="just"/>
            <a:r>
              <a:rPr lang="ro-RO" sz="2000" dirty="0">
                <a:latin typeface="Times New Roman" pitchFamily="18" charset="0"/>
                <a:cs typeface="Times New Roman" pitchFamily="18" charset="0"/>
              </a:rPr>
              <a:t>Saloanele iluministe reuneau artiști, savanți și scriitori care întrețineau corespondență cu împăratul Austriei Iosif II și cu țarina Ecaterina II.</a:t>
            </a:r>
          </a:p>
          <a:p>
            <a:pPr algn="just"/>
            <a:r>
              <a:rPr lang="ro-RO" sz="2000" dirty="0">
                <a:latin typeface="Times New Roman" pitchFamily="18" charset="0"/>
                <a:cs typeface="Times New Roman" pitchFamily="18" charset="0"/>
              </a:rPr>
              <a:t>Celebru a fost și salonul marchizei Du Deffand, unde s-au regăsit Voltaire, Montesquieu,  D’Alembert și David Hume.                                            6</a:t>
            </a:r>
            <a:endParaRPr lang="en-US" sz="2000" dirty="0">
              <a:latin typeface="Times New Roman" pitchFamily="18" charset="0"/>
              <a:cs typeface="Times New Roman" pitchFamily="18" charset="0"/>
            </a:endParaRPr>
          </a:p>
        </p:txBody>
      </p:sp>
      <p:pic>
        <p:nvPicPr>
          <p:cNvPr id="4" name="Picture 3" descr="Salon_de_Madame_Geoffrin.jpg"/>
          <p:cNvPicPr>
            <a:picLocks noChangeAspect="1"/>
          </p:cNvPicPr>
          <p:nvPr/>
        </p:nvPicPr>
        <p:blipFill>
          <a:blip r:embed="rId2" cstate="print"/>
          <a:stretch>
            <a:fillRect/>
          </a:stretch>
        </p:blipFill>
        <p:spPr>
          <a:xfrm>
            <a:off x="2285984" y="785794"/>
            <a:ext cx="4500594" cy="28275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253536"/>
            <a:ext cx="2088232" cy="1143000"/>
          </a:xfrm>
        </p:spPr>
        <p:txBody>
          <a:bodyPr>
            <a:normAutofit/>
          </a:bodyPr>
          <a:lstStyle/>
          <a:p>
            <a:r>
              <a:rPr lang="ro-RO" sz="3600" dirty="0">
                <a:latin typeface="Times New Roman" panose="02020603050405020304" pitchFamily="18" charset="0"/>
                <a:cs typeface="Times New Roman" panose="02020603050405020304" pitchFamily="18" charset="0"/>
              </a:rPr>
              <a:t>Voltaire</a:t>
            </a:r>
            <a:endParaRPr lang="en-GB"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646236"/>
            <a:ext cx="5770984" cy="4951115"/>
          </a:xfrm>
        </p:spPr>
        <p:txBody>
          <a:bodyPr>
            <a:normAutofit lnSpcReduction="10000"/>
          </a:bodyPr>
          <a:lstStyle/>
          <a:p>
            <a:pPr marL="0" indent="0">
              <a:buNone/>
            </a:pPr>
            <a:r>
              <a:rPr lang="en-GB" sz="2000" dirty="0"/>
              <a:t>Francois Marie </a:t>
            </a:r>
            <a:r>
              <a:rPr lang="en-GB" sz="2000" dirty="0" err="1"/>
              <a:t>Arouet</a:t>
            </a:r>
            <a:r>
              <a:rPr lang="en-GB" sz="2000" dirty="0"/>
              <a:t> - </a:t>
            </a:r>
            <a:r>
              <a:rPr lang="en-GB" sz="2000" dirty="0" err="1"/>
              <a:t>cunoscut</a:t>
            </a:r>
            <a:r>
              <a:rPr lang="en-GB" sz="2000" dirty="0"/>
              <a:t> sub </a:t>
            </a:r>
            <a:r>
              <a:rPr lang="en-GB" sz="2000" dirty="0" err="1"/>
              <a:t>pseudonimul</a:t>
            </a:r>
            <a:r>
              <a:rPr lang="en-GB" sz="2000" dirty="0"/>
              <a:t> de Voltaire (1694-1778) - a </a:t>
            </a:r>
            <a:r>
              <a:rPr lang="en-GB" sz="2000" dirty="0" err="1"/>
              <a:t>fost</a:t>
            </a:r>
            <a:r>
              <a:rPr lang="en-GB" sz="2000" dirty="0"/>
              <a:t> o </a:t>
            </a:r>
            <a:r>
              <a:rPr lang="en-GB" sz="2000" dirty="0" err="1"/>
              <a:t>figură</a:t>
            </a:r>
            <a:r>
              <a:rPr lang="en-GB" sz="2000" dirty="0"/>
              <a:t> </a:t>
            </a:r>
            <a:r>
              <a:rPr lang="en-GB" sz="2000" dirty="0" err="1"/>
              <a:t>proeminentă</a:t>
            </a:r>
            <a:r>
              <a:rPr lang="en-GB" sz="2000" dirty="0"/>
              <a:t> a </a:t>
            </a:r>
            <a:r>
              <a:rPr lang="en-GB" sz="2000" dirty="0" err="1"/>
              <a:t>Iluminismului</a:t>
            </a:r>
            <a:r>
              <a:rPr lang="en-GB" sz="2000" dirty="0"/>
              <a:t> </a:t>
            </a:r>
            <a:r>
              <a:rPr lang="en-GB" sz="2000" dirty="0" err="1"/>
              <a:t>francez</a:t>
            </a:r>
            <a:r>
              <a:rPr lang="en-GB" sz="2000" dirty="0"/>
              <a:t>. Poet, dramaturg, </a:t>
            </a:r>
            <a:r>
              <a:rPr lang="en-GB" sz="2000" dirty="0" err="1"/>
              <a:t>eseist</a:t>
            </a:r>
            <a:r>
              <a:rPr lang="en-GB" sz="2000" dirty="0"/>
              <a:t>, </a:t>
            </a:r>
            <a:r>
              <a:rPr lang="en-GB" sz="2000" dirty="0" err="1"/>
              <a:t>romancier</a:t>
            </a:r>
            <a:r>
              <a:rPr lang="en-GB" sz="2000" dirty="0"/>
              <a:t>, </a:t>
            </a:r>
            <a:r>
              <a:rPr lang="en-GB" sz="2000" dirty="0" err="1"/>
              <a:t>nuvelist</a:t>
            </a:r>
            <a:r>
              <a:rPr lang="en-GB" sz="2000" dirty="0"/>
              <a:t>, </a:t>
            </a:r>
            <a:r>
              <a:rPr lang="en-GB" sz="2000" dirty="0" err="1"/>
              <a:t>istoric</a:t>
            </a:r>
            <a:r>
              <a:rPr lang="en-GB" sz="2000" dirty="0"/>
              <a:t> </a:t>
            </a:r>
            <a:r>
              <a:rPr lang="en-GB" sz="2000" dirty="0" err="1"/>
              <a:t>şi</a:t>
            </a:r>
            <a:r>
              <a:rPr lang="en-GB" sz="2000" dirty="0"/>
              <a:t> </a:t>
            </a:r>
            <a:r>
              <a:rPr lang="en-GB" sz="2000" dirty="0" err="1"/>
              <a:t>filozof</a:t>
            </a:r>
            <a:r>
              <a:rPr lang="en-GB" sz="2000" dirty="0"/>
              <a:t>, Voltaire </a:t>
            </a:r>
            <a:r>
              <a:rPr lang="ro-RO" sz="2000" dirty="0"/>
              <a:t>a fost </a:t>
            </a:r>
            <a:r>
              <a:rPr lang="en-GB" sz="2000" dirty="0"/>
              <a:t>un </a:t>
            </a:r>
            <a:r>
              <a:rPr lang="en-GB" sz="2000" dirty="0" err="1"/>
              <a:t>apostol</a:t>
            </a:r>
            <a:r>
              <a:rPr lang="en-GB" sz="2000" dirty="0"/>
              <a:t> al </a:t>
            </a:r>
            <a:r>
              <a:rPr lang="en-GB" sz="2000" dirty="0" err="1"/>
              <a:t>gândirii</a:t>
            </a:r>
            <a:r>
              <a:rPr lang="en-GB" sz="2000" dirty="0"/>
              <a:t> </a:t>
            </a:r>
            <a:r>
              <a:rPr lang="en-GB" sz="2000" dirty="0" err="1"/>
              <a:t>libere</a:t>
            </a:r>
            <a:r>
              <a:rPr lang="en-GB" sz="2000" dirty="0"/>
              <a:t>.</a:t>
            </a:r>
            <a:r>
              <a:rPr lang="ro-RO" sz="2000" dirty="0"/>
              <a:t> </a:t>
            </a:r>
            <a:r>
              <a:rPr lang="en-GB" sz="2000" dirty="0"/>
              <a:t>Voltaire nu a </a:t>
            </a:r>
            <a:r>
              <a:rPr lang="en-GB" sz="2000" dirty="0" err="1"/>
              <a:t>fost</a:t>
            </a:r>
            <a:r>
              <a:rPr lang="en-GB" sz="2000" dirty="0"/>
              <a:t> un </a:t>
            </a:r>
            <a:r>
              <a:rPr lang="en-GB" sz="2000" dirty="0" err="1"/>
              <a:t>filozof</a:t>
            </a:r>
            <a:r>
              <a:rPr lang="en-GB" sz="2000" dirty="0"/>
              <a:t> la </a:t>
            </a:r>
            <a:r>
              <a:rPr lang="en-GB" sz="2000" dirty="0" err="1"/>
              <a:t>fel</a:t>
            </a:r>
            <a:r>
              <a:rPr lang="en-GB" sz="2000" dirty="0"/>
              <a:t> de original ca </a:t>
            </a:r>
            <a:r>
              <a:rPr lang="en-GB" sz="2000" dirty="0" err="1"/>
              <a:t>multe</a:t>
            </a:r>
            <a:r>
              <a:rPr lang="en-GB" sz="2000" dirty="0"/>
              <a:t> din </a:t>
            </a:r>
            <a:r>
              <a:rPr lang="en-GB" sz="2000" dirty="0" err="1"/>
              <a:t>personalităţile</a:t>
            </a:r>
            <a:r>
              <a:rPr lang="en-GB" sz="2000" dirty="0"/>
              <a:t> </a:t>
            </a:r>
            <a:r>
              <a:rPr lang="en-GB" sz="2000" dirty="0" err="1"/>
              <a:t>prezentate</a:t>
            </a:r>
            <a:r>
              <a:rPr lang="en-GB" sz="2000" dirty="0"/>
              <a:t> </a:t>
            </a:r>
            <a:r>
              <a:rPr lang="en-GB" sz="2000" dirty="0" err="1"/>
              <a:t>în</a:t>
            </a:r>
            <a:r>
              <a:rPr lang="en-GB" sz="2000" dirty="0"/>
              <a:t> </a:t>
            </a:r>
            <a:r>
              <a:rPr lang="en-GB" sz="2000" dirty="0" err="1"/>
              <a:t>această</a:t>
            </a:r>
            <a:r>
              <a:rPr lang="en-GB" sz="2000" dirty="0"/>
              <a:t> </a:t>
            </a:r>
            <a:r>
              <a:rPr lang="en-GB" sz="2000" dirty="0" err="1"/>
              <a:t>lucrare</a:t>
            </a:r>
            <a:r>
              <a:rPr lang="en-GB" sz="2000" dirty="0"/>
              <a:t>. A </a:t>
            </a:r>
            <a:r>
              <a:rPr lang="en-GB" sz="2000" dirty="0" err="1"/>
              <a:t>preluat</a:t>
            </a:r>
            <a:r>
              <a:rPr lang="en-GB" sz="2000" dirty="0"/>
              <a:t> </a:t>
            </a:r>
            <a:r>
              <a:rPr lang="en-GB" sz="2000" dirty="0" err="1"/>
              <a:t>într</a:t>
            </a:r>
            <a:r>
              <a:rPr lang="en-GB" sz="2000" dirty="0"/>
              <a:t>-o mare </a:t>
            </a:r>
            <a:r>
              <a:rPr lang="en-GB" sz="2000" dirty="0" err="1"/>
              <a:t>măsură</a:t>
            </a:r>
            <a:r>
              <a:rPr lang="en-GB" sz="2000" dirty="0"/>
              <a:t> </a:t>
            </a:r>
            <a:r>
              <a:rPr lang="en-GB" sz="2000" dirty="0" err="1"/>
              <a:t>ideile</a:t>
            </a:r>
            <a:r>
              <a:rPr lang="en-GB" sz="2000" dirty="0"/>
              <a:t> </a:t>
            </a:r>
            <a:r>
              <a:rPr lang="en-GB" sz="2000" dirty="0" err="1"/>
              <a:t>unor</a:t>
            </a:r>
            <a:r>
              <a:rPr lang="en-GB" sz="2000" dirty="0"/>
              <a:t> </a:t>
            </a:r>
            <a:r>
              <a:rPr lang="en-GB" sz="2000" dirty="0" err="1"/>
              <a:t>oameni</a:t>
            </a:r>
            <a:r>
              <a:rPr lang="en-GB" sz="2000" dirty="0"/>
              <a:t> ca John Locke </a:t>
            </a:r>
            <a:r>
              <a:rPr lang="en-GB" sz="2000" dirty="0" err="1"/>
              <a:t>şi</a:t>
            </a:r>
            <a:r>
              <a:rPr lang="en-GB" sz="2000" dirty="0"/>
              <a:t> Francis Bacon, le-a </a:t>
            </a:r>
            <a:r>
              <a:rPr lang="en-GB" sz="2000" dirty="0" err="1"/>
              <a:t>reformulat</a:t>
            </a:r>
            <a:r>
              <a:rPr lang="en-GB" sz="2000" dirty="0"/>
              <a:t> </a:t>
            </a:r>
            <a:r>
              <a:rPr lang="en-GB" sz="2000" dirty="0" err="1"/>
              <a:t>şi</a:t>
            </a:r>
            <a:r>
              <a:rPr lang="en-GB" sz="2000" dirty="0"/>
              <a:t> le-a </a:t>
            </a:r>
            <a:r>
              <a:rPr lang="en-GB" sz="2000" dirty="0" err="1"/>
              <a:t>popularizat</a:t>
            </a:r>
            <a:r>
              <a:rPr lang="en-GB" sz="2000" dirty="0"/>
              <a:t>. Cu </a:t>
            </a:r>
            <a:r>
              <a:rPr lang="en-GB" sz="2000" dirty="0" err="1"/>
              <a:t>toate</a:t>
            </a:r>
            <a:r>
              <a:rPr lang="en-GB" sz="2000" dirty="0"/>
              <a:t> </a:t>
            </a:r>
            <a:r>
              <a:rPr lang="en-GB" sz="2000" dirty="0" err="1"/>
              <a:t>acestea</a:t>
            </a:r>
            <a:r>
              <a:rPr lang="en-GB" sz="2000" dirty="0"/>
              <a:t>, </a:t>
            </a:r>
            <a:r>
              <a:rPr lang="en-GB" sz="2000" dirty="0" err="1"/>
              <a:t>scrierile</a:t>
            </a:r>
            <a:r>
              <a:rPr lang="en-GB" sz="2000" dirty="0"/>
              <a:t> </a:t>
            </a:r>
            <a:r>
              <a:rPr lang="en-GB" sz="2000" dirty="0" err="1"/>
              <a:t>lui</a:t>
            </a:r>
            <a:r>
              <a:rPr lang="en-GB" sz="2000" dirty="0"/>
              <a:t> Voltaire, </a:t>
            </a:r>
            <a:r>
              <a:rPr lang="en-GB" sz="2000" dirty="0" err="1"/>
              <a:t>mai</a:t>
            </a:r>
            <a:r>
              <a:rPr lang="en-GB" sz="2000" dirty="0"/>
              <a:t> </a:t>
            </a:r>
            <a:r>
              <a:rPr lang="en-GB" sz="2000" dirty="0" err="1"/>
              <a:t>mult</a:t>
            </a:r>
            <a:r>
              <a:rPr lang="en-GB" sz="2000" dirty="0"/>
              <a:t> </a:t>
            </a:r>
            <a:r>
              <a:rPr lang="en-GB" sz="2000" dirty="0" err="1"/>
              <a:t>decât</a:t>
            </a:r>
            <a:r>
              <a:rPr lang="en-GB" sz="2000" dirty="0"/>
              <a:t> ale </a:t>
            </a:r>
            <a:r>
              <a:rPr lang="en-GB" sz="2000" dirty="0" err="1"/>
              <a:t>celorlalţi</a:t>
            </a:r>
            <a:r>
              <a:rPr lang="en-GB" sz="2000" dirty="0"/>
              <a:t>, au </a:t>
            </a:r>
            <a:r>
              <a:rPr lang="en-GB" sz="2000" dirty="0" err="1"/>
              <a:t>răspândit</a:t>
            </a:r>
            <a:r>
              <a:rPr lang="en-GB" sz="2000" dirty="0"/>
              <a:t> </a:t>
            </a:r>
            <a:r>
              <a:rPr lang="en-GB" sz="2000" dirty="0" err="1"/>
              <a:t>ideile</a:t>
            </a:r>
            <a:r>
              <a:rPr lang="en-GB" sz="2000" dirty="0"/>
              <a:t> </a:t>
            </a:r>
            <a:r>
              <a:rPr lang="en-GB" sz="2000" dirty="0" err="1"/>
              <a:t>democraţiei</a:t>
            </a:r>
            <a:r>
              <a:rPr lang="en-GB" sz="2000" dirty="0"/>
              <a:t>, </a:t>
            </a:r>
            <a:r>
              <a:rPr lang="en-GB" sz="2000" dirty="0" err="1"/>
              <a:t>toleranţei</a:t>
            </a:r>
            <a:r>
              <a:rPr lang="en-GB" sz="2000" dirty="0"/>
              <a:t> </a:t>
            </a:r>
            <a:r>
              <a:rPr lang="en-GB" sz="2000" dirty="0" err="1"/>
              <a:t>religioase</a:t>
            </a:r>
            <a:r>
              <a:rPr lang="en-GB" sz="2000" dirty="0"/>
              <a:t> </a:t>
            </a:r>
            <a:r>
              <a:rPr lang="en-GB" sz="2000" dirty="0" err="1"/>
              <a:t>şi</a:t>
            </a:r>
            <a:r>
              <a:rPr lang="en-GB" sz="2000" dirty="0"/>
              <a:t> </a:t>
            </a:r>
            <a:r>
              <a:rPr lang="en-GB" sz="2000" dirty="0" err="1"/>
              <a:t>libertăţii</a:t>
            </a:r>
            <a:r>
              <a:rPr lang="en-GB" sz="2000" dirty="0"/>
              <a:t> </a:t>
            </a:r>
            <a:r>
              <a:rPr lang="en-GB" sz="2000" dirty="0" err="1"/>
              <a:t>intelectuale</a:t>
            </a:r>
            <a:r>
              <a:rPr lang="en-GB" sz="2000" dirty="0"/>
              <a:t> </a:t>
            </a:r>
            <a:r>
              <a:rPr lang="en-GB" sz="2000" dirty="0" err="1"/>
              <a:t>în</a:t>
            </a:r>
            <a:r>
              <a:rPr lang="en-GB" sz="2000" dirty="0"/>
              <a:t> </a:t>
            </a:r>
            <a:r>
              <a:rPr lang="en-GB" sz="2000" dirty="0" err="1"/>
              <a:t>Franţa</a:t>
            </a:r>
            <a:r>
              <a:rPr lang="en-GB" sz="2000" dirty="0"/>
              <a:t> </a:t>
            </a:r>
            <a:r>
              <a:rPr lang="en-GB" sz="2000" dirty="0" err="1"/>
              <a:t>şi</a:t>
            </a:r>
            <a:r>
              <a:rPr lang="en-GB" sz="2000" dirty="0"/>
              <a:t> </a:t>
            </a:r>
            <a:r>
              <a:rPr lang="en-GB" sz="2000" dirty="0" err="1"/>
              <a:t>în</a:t>
            </a:r>
            <a:r>
              <a:rPr lang="en-GB" sz="2000" dirty="0"/>
              <a:t> </a:t>
            </a:r>
            <a:r>
              <a:rPr lang="en-GB" sz="2000" dirty="0" err="1"/>
              <a:t>întreaga</a:t>
            </a:r>
            <a:r>
              <a:rPr lang="en-GB" sz="2000" dirty="0"/>
              <a:t> </a:t>
            </a:r>
            <a:r>
              <a:rPr lang="en-GB" sz="2000" dirty="0" err="1"/>
              <a:t>Europă</a:t>
            </a:r>
            <a:r>
              <a:rPr lang="en-GB" sz="2000" dirty="0"/>
              <a:t>.</a:t>
            </a:r>
            <a:r>
              <a:rPr lang="en-GB" dirty="0"/>
              <a:t> </a:t>
            </a:r>
            <a:endParaRPr lang="ro-RO" sz="2000" dirty="0">
              <a:latin typeface="Times New Roman" panose="02020603050405020304" pitchFamily="18" charset="0"/>
              <a:cs typeface="Times New Roman" panose="02020603050405020304" pitchFamily="18" charset="0"/>
            </a:endParaRPr>
          </a:p>
          <a:p>
            <a:pPr marL="0" indent="0">
              <a:buNone/>
            </a:pPr>
            <a:r>
              <a:rPr lang="ro-RO" sz="2000" dirty="0">
                <a:latin typeface="Times New Roman" panose="02020603050405020304" pitchFamily="18" charset="0"/>
                <a:cs typeface="Times New Roman" panose="02020603050405020304" pitchFamily="18" charset="0"/>
              </a:rPr>
              <a:t>7</a:t>
            </a:r>
            <a:endParaRPr lang="ro-RO" dirty="0"/>
          </a:p>
        </p:txBody>
      </p:sp>
      <p:pic>
        <p:nvPicPr>
          <p:cNvPr id="6" name="Picture 5"/>
          <p:cNvPicPr>
            <a:picLocks noChangeAspect="1"/>
          </p:cNvPicPr>
          <p:nvPr/>
        </p:nvPicPr>
        <p:blipFill>
          <a:blip r:embed="rId2" cstate="print"/>
          <a:stretch>
            <a:fillRect/>
          </a:stretch>
        </p:blipFill>
        <p:spPr>
          <a:xfrm>
            <a:off x="6228184" y="2132856"/>
            <a:ext cx="2501250" cy="3122365"/>
          </a:xfrm>
          <a:prstGeom prst="rect">
            <a:avLst/>
          </a:prstGeom>
        </p:spPr>
      </p:pic>
    </p:spTree>
    <p:extLst>
      <p:ext uri="{BB962C8B-B14F-4D97-AF65-F5344CB8AC3E}">
        <p14:creationId xmlns:p14="http://schemas.microsoft.com/office/powerpoint/2010/main" val="53267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915000" cy="727192"/>
          </a:xfrm>
        </p:spPr>
        <p:txBody>
          <a:bodyPr/>
          <a:lstStyle/>
          <a:p>
            <a:r>
              <a:rPr lang="ro-RO" sz="4000" dirty="0"/>
              <a:t>Immanuel Kant</a:t>
            </a:r>
            <a:endParaRPr lang="en-GB" sz="4000" dirty="0"/>
          </a:p>
        </p:txBody>
      </p:sp>
      <p:sp>
        <p:nvSpPr>
          <p:cNvPr id="3" name="Content Placeholder 2"/>
          <p:cNvSpPr>
            <a:spLocks noGrp="1"/>
          </p:cNvSpPr>
          <p:nvPr>
            <p:ph idx="1"/>
          </p:nvPr>
        </p:nvSpPr>
        <p:spPr>
          <a:xfrm>
            <a:off x="457200" y="1340768"/>
            <a:ext cx="8219256" cy="5300177"/>
          </a:xfrm>
        </p:spPr>
        <p:txBody>
          <a:bodyPr>
            <a:noAutofit/>
          </a:bodyPr>
          <a:lstStyle/>
          <a:p>
            <a:pPr marL="0" indent="0">
              <a:buNone/>
            </a:pPr>
            <a:r>
              <a:rPr lang="en-GB" sz="1900" dirty="0"/>
              <a:t>Immanuel Kant a </a:t>
            </a:r>
            <a:r>
              <a:rPr lang="en-GB" sz="1900" dirty="0" err="1"/>
              <a:t>fost</a:t>
            </a:r>
            <a:r>
              <a:rPr lang="en-GB" sz="1900" dirty="0"/>
              <a:t> un </a:t>
            </a:r>
            <a:r>
              <a:rPr lang="en-GB" sz="1900" dirty="0" err="1"/>
              <a:t>filosof</a:t>
            </a:r>
            <a:r>
              <a:rPr lang="en-GB" sz="1900" dirty="0"/>
              <a:t> </a:t>
            </a:r>
            <a:r>
              <a:rPr lang="en-GB" sz="1900" dirty="0" err="1"/>
              <a:t>german</a:t>
            </a:r>
            <a:r>
              <a:rPr lang="en-GB" sz="1900" dirty="0"/>
              <a:t>, </a:t>
            </a:r>
            <a:r>
              <a:rPr lang="en-GB" sz="1900" dirty="0" err="1"/>
              <a:t>unul</a:t>
            </a:r>
            <a:r>
              <a:rPr lang="en-GB" sz="1900" dirty="0"/>
              <a:t> din </a:t>
            </a:r>
            <a:r>
              <a:rPr lang="en-GB" sz="1900" dirty="0" err="1"/>
              <a:t>cei</a:t>
            </a:r>
            <a:r>
              <a:rPr lang="en-GB" sz="1900" dirty="0"/>
              <a:t> </a:t>
            </a:r>
            <a:r>
              <a:rPr lang="en-GB" sz="1900" dirty="0" err="1"/>
              <a:t>mai</a:t>
            </a:r>
            <a:r>
              <a:rPr lang="en-GB" sz="1900" dirty="0"/>
              <a:t> </a:t>
            </a:r>
            <a:r>
              <a:rPr lang="en-GB" sz="1900" dirty="0" err="1"/>
              <a:t>mari</a:t>
            </a:r>
            <a:r>
              <a:rPr lang="en-GB" sz="1900" dirty="0"/>
              <a:t> </a:t>
            </a:r>
            <a:r>
              <a:rPr lang="en-GB" sz="1900" dirty="0" err="1"/>
              <a:t>gânditori</a:t>
            </a:r>
            <a:r>
              <a:rPr lang="en-GB" sz="1900" dirty="0"/>
              <a:t> din</a:t>
            </a:r>
            <a:r>
              <a:rPr lang="ro-RO" sz="1900" dirty="0"/>
              <a:t> </a:t>
            </a:r>
            <a:r>
              <a:rPr lang="en-GB" sz="1900" dirty="0" err="1"/>
              <a:t>perioada</a:t>
            </a:r>
            <a:r>
              <a:rPr lang="en-GB" sz="1900" dirty="0"/>
              <a:t> </a:t>
            </a:r>
            <a:r>
              <a:rPr lang="en-GB" sz="1900" dirty="0" err="1"/>
              <a:t>iluminismului</a:t>
            </a:r>
            <a:r>
              <a:rPr lang="en-GB" sz="1900" dirty="0"/>
              <a:t> </a:t>
            </a:r>
            <a:r>
              <a:rPr lang="en-GB" sz="1900" dirty="0" err="1"/>
              <a:t>în</a:t>
            </a:r>
            <a:r>
              <a:rPr lang="en-GB" sz="1900" dirty="0"/>
              <a:t> Germania. Kant </a:t>
            </a:r>
            <a:r>
              <a:rPr lang="en-GB" sz="1900" dirty="0" err="1"/>
              <a:t>este</a:t>
            </a:r>
            <a:r>
              <a:rPr lang="en-GB" sz="1900" dirty="0"/>
              <a:t> </a:t>
            </a:r>
            <a:r>
              <a:rPr lang="en-GB" sz="1900" dirty="0" err="1"/>
              <a:t>socotit</a:t>
            </a:r>
            <a:r>
              <a:rPr lang="en-GB" sz="1900" dirty="0"/>
              <a:t> </a:t>
            </a:r>
            <a:r>
              <a:rPr lang="en-GB" sz="1900" dirty="0" err="1"/>
              <a:t>unul</a:t>
            </a:r>
            <a:r>
              <a:rPr lang="en-GB" sz="1900" dirty="0"/>
              <a:t> din </a:t>
            </a:r>
            <a:r>
              <a:rPr lang="en-GB" sz="1900" dirty="0" err="1"/>
              <a:t>cei</a:t>
            </a:r>
            <a:r>
              <a:rPr lang="en-GB" sz="1900" dirty="0"/>
              <a:t> </a:t>
            </a:r>
            <a:r>
              <a:rPr lang="en-GB" sz="1900" dirty="0" err="1"/>
              <a:t>mai</a:t>
            </a:r>
            <a:r>
              <a:rPr lang="en-GB" sz="1900" dirty="0"/>
              <a:t> </a:t>
            </a:r>
            <a:r>
              <a:rPr lang="en-GB" sz="1900" dirty="0" err="1"/>
              <a:t>mari</a:t>
            </a:r>
            <a:r>
              <a:rPr lang="en-GB" sz="1900" dirty="0"/>
              <a:t> </a:t>
            </a:r>
            <a:r>
              <a:rPr lang="en-GB" sz="1900" dirty="0" err="1"/>
              <a:t>filozofi</a:t>
            </a:r>
            <a:r>
              <a:rPr lang="en-GB" sz="1900" dirty="0"/>
              <a:t> din </a:t>
            </a:r>
            <a:r>
              <a:rPr lang="en-GB" sz="1900" dirty="0" err="1"/>
              <a:t>istoria</a:t>
            </a:r>
            <a:r>
              <a:rPr lang="en-GB" sz="1900" dirty="0"/>
              <a:t> </a:t>
            </a:r>
            <a:r>
              <a:rPr lang="en-GB" sz="1900" dirty="0" err="1"/>
              <a:t>culturii</a:t>
            </a:r>
            <a:r>
              <a:rPr lang="en-GB" sz="1900" dirty="0"/>
              <a:t> </a:t>
            </a:r>
            <a:r>
              <a:rPr lang="en-GB" sz="1900" dirty="0" err="1"/>
              <a:t>apusene</a:t>
            </a:r>
            <a:r>
              <a:rPr lang="en-GB" sz="1900" dirty="0"/>
              <a:t>. </a:t>
            </a:r>
            <a:r>
              <a:rPr lang="en-GB" sz="1900" dirty="0" err="1"/>
              <a:t>Prin</a:t>
            </a:r>
            <a:r>
              <a:rPr lang="en-GB" sz="1900" dirty="0"/>
              <a:t> </a:t>
            </a:r>
            <a:r>
              <a:rPr lang="en-GB" sz="1900" dirty="0" err="1"/>
              <a:t>fundamentarea</a:t>
            </a:r>
            <a:r>
              <a:rPr lang="en-GB" sz="1900" dirty="0"/>
              <a:t> </a:t>
            </a:r>
            <a:r>
              <a:rPr lang="en-GB" sz="1900" dirty="0" err="1"/>
              <a:t>idealismului</a:t>
            </a:r>
            <a:r>
              <a:rPr lang="en-GB" sz="1900" dirty="0"/>
              <a:t> critic, a </a:t>
            </a:r>
            <a:r>
              <a:rPr lang="en-GB" sz="1900" dirty="0" err="1"/>
              <a:t>exercitat</a:t>
            </a:r>
            <a:r>
              <a:rPr lang="en-GB" sz="1900" dirty="0"/>
              <a:t> o </a:t>
            </a:r>
            <a:r>
              <a:rPr lang="en-GB" sz="1900" dirty="0" err="1"/>
              <a:t>enormă</a:t>
            </a:r>
            <a:r>
              <a:rPr lang="en-GB" sz="1900" dirty="0"/>
              <a:t> </a:t>
            </a:r>
            <a:r>
              <a:rPr lang="en-GB" sz="1900" dirty="0" err="1"/>
              <a:t>influență</a:t>
            </a:r>
            <a:r>
              <a:rPr lang="en-GB" sz="1900" dirty="0"/>
              <a:t> </a:t>
            </a:r>
            <a:r>
              <a:rPr lang="en-GB" sz="1900" dirty="0" err="1"/>
              <a:t>asupra</a:t>
            </a:r>
            <a:r>
              <a:rPr lang="en-GB" sz="1900" dirty="0"/>
              <a:t> </a:t>
            </a:r>
            <a:r>
              <a:rPr lang="en-GB" sz="1900" dirty="0" err="1"/>
              <a:t>dezvoltării</a:t>
            </a:r>
            <a:r>
              <a:rPr lang="en-GB" sz="1900" dirty="0"/>
              <a:t> </a:t>
            </a:r>
            <a:r>
              <a:rPr lang="en-GB" sz="1900" dirty="0" err="1"/>
              <a:t>filozofiei</a:t>
            </a:r>
            <a:r>
              <a:rPr lang="en-GB" sz="1900" dirty="0"/>
              <a:t> </a:t>
            </a:r>
            <a:r>
              <a:rPr lang="en-GB" sz="1900" dirty="0" err="1"/>
              <a:t>în</a:t>
            </a:r>
            <a:r>
              <a:rPr lang="en-GB" sz="1900" dirty="0"/>
              <a:t> </a:t>
            </a:r>
            <a:r>
              <a:rPr lang="en-GB" sz="1900" dirty="0" err="1"/>
              <a:t>timpurile</a:t>
            </a:r>
            <a:r>
              <a:rPr lang="en-GB" sz="1900" dirty="0"/>
              <a:t> </a:t>
            </a:r>
            <a:r>
              <a:rPr lang="en-GB" sz="1900" dirty="0" err="1"/>
              <a:t>moderne</a:t>
            </a:r>
            <a:r>
              <a:rPr lang="en-GB" sz="1900" dirty="0"/>
              <a:t>. </a:t>
            </a:r>
            <a:r>
              <a:rPr lang="en-GB" sz="1900" dirty="0" err="1"/>
              <a:t>În</a:t>
            </a:r>
            <a:r>
              <a:rPr lang="en-GB" sz="1900" dirty="0"/>
              <a:t> special Fichte, Schelling </a:t>
            </a:r>
            <a:r>
              <a:rPr lang="en-GB" sz="1900" dirty="0" err="1"/>
              <a:t>și</a:t>
            </a:r>
            <a:r>
              <a:rPr lang="en-GB" sz="1900" dirty="0"/>
              <a:t> Hegel </a:t>
            </a:r>
            <a:r>
              <a:rPr lang="en-GB" sz="1900" dirty="0" err="1"/>
              <a:t>și</a:t>
            </a:r>
            <a:r>
              <a:rPr lang="en-GB" sz="1900" dirty="0"/>
              <a:t>-au </a:t>
            </a:r>
            <a:r>
              <a:rPr lang="en-GB" sz="1900" dirty="0" err="1"/>
              <a:t>dezvoltat</a:t>
            </a:r>
            <a:r>
              <a:rPr lang="en-GB" sz="1900" dirty="0"/>
              <a:t> </a:t>
            </a:r>
            <a:r>
              <a:rPr lang="en-GB" sz="1900" dirty="0" err="1"/>
              <a:t>sistemele</a:t>
            </a:r>
            <a:r>
              <a:rPr lang="en-GB" sz="1900" dirty="0"/>
              <a:t> </a:t>
            </a:r>
            <a:r>
              <a:rPr lang="en-GB" sz="1900" dirty="0" err="1"/>
              <a:t>filozofice</a:t>
            </a:r>
            <a:r>
              <a:rPr lang="en-GB" sz="1900" dirty="0"/>
              <a:t> </a:t>
            </a:r>
            <a:r>
              <a:rPr lang="en-GB" sz="1900" dirty="0" err="1"/>
              <a:t>pornind</a:t>
            </a:r>
            <a:r>
              <a:rPr lang="en-GB" sz="1900" dirty="0"/>
              <a:t> de la </a:t>
            </a:r>
            <a:r>
              <a:rPr lang="en-GB" sz="1900" dirty="0" err="1"/>
              <a:t>moștenirea</a:t>
            </a:r>
            <a:r>
              <a:rPr lang="en-GB" sz="1900" dirty="0"/>
              <a:t> </a:t>
            </a:r>
            <a:r>
              <a:rPr lang="en-GB" sz="1900" dirty="0" err="1"/>
              <a:t>lui</a:t>
            </a:r>
            <a:r>
              <a:rPr lang="en-GB" sz="1900" dirty="0"/>
              <a:t> Kant</a:t>
            </a:r>
            <a:r>
              <a:rPr lang="ro-RO" sz="1900" dirty="0"/>
              <a:t>.</a:t>
            </a:r>
            <a:r>
              <a:rPr lang="en-GB" sz="1900" dirty="0" err="1"/>
              <a:t>Într-una</a:t>
            </a:r>
            <a:r>
              <a:rPr lang="en-GB" sz="1900" dirty="0"/>
              <a:t> din </a:t>
            </a:r>
            <a:r>
              <a:rPr lang="en-GB" sz="1900" dirty="0" err="1"/>
              <a:t>lucrările</a:t>
            </a:r>
            <a:r>
              <a:rPr lang="en-GB" sz="1900" dirty="0"/>
              <a:t> </a:t>
            </a:r>
            <a:r>
              <a:rPr lang="en-GB" sz="1900" dirty="0" err="1"/>
              <a:t>majore</a:t>
            </a:r>
            <a:r>
              <a:rPr lang="en-GB" sz="1900" dirty="0"/>
              <a:t> ale </a:t>
            </a:r>
            <a:r>
              <a:rPr lang="en-GB" sz="1900" dirty="0" err="1"/>
              <a:t>lui</a:t>
            </a:r>
            <a:r>
              <a:rPr lang="en-GB" sz="1900" dirty="0"/>
              <a:t> Kant, </a:t>
            </a:r>
            <a:r>
              <a:rPr lang="ro-RO" sz="1900" dirty="0"/>
              <a:t>”</a:t>
            </a:r>
            <a:r>
              <a:rPr lang="en-GB" sz="1900" dirty="0" err="1"/>
              <a:t>Critica</a:t>
            </a:r>
            <a:r>
              <a:rPr lang="en-GB" sz="1900" dirty="0"/>
              <a:t> </a:t>
            </a:r>
            <a:r>
              <a:rPr lang="en-GB" sz="1900" dirty="0" err="1"/>
              <a:t>rațiunii</a:t>
            </a:r>
            <a:r>
              <a:rPr lang="en-GB" sz="1900" dirty="0"/>
              <a:t> pure</a:t>
            </a:r>
            <a:r>
              <a:rPr lang="ro-RO" sz="1900" dirty="0"/>
              <a:t>”</a:t>
            </a:r>
            <a:r>
              <a:rPr lang="en-GB" sz="1900" dirty="0"/>
              <a:t>  el a </a:t>
            </a:r>
            <a:r>
              <a:rPr lang="en-GB" sz="1900" dirty="0" err="1"/>
              <a:t>încercat</a:t>
            </a:r>
            <a:r>
              <a:rPr lang="en-GB" sz="1900" dirty="0"/>
              <a:t> </a:t>
            </a:r>
            <a:r>
              <a:rPr lang="en-GB" sz="1900" dirty="0" err="1"/>
              <a:t>să</a:t>
            </a:r>
            <a:r>
              <a:rPr lang="en-GB" sz="1900" dirty="0"/>
              <a:t> </a:t>
            </a:r>
            <a:r>
              <a:rPr lang="en-GB" sz="1900" dirty="0" err="1"/>
              <a:t>explice</a:t>
            </a:r>
            <a:r>
              <a:rPr lang="en-GB" sz="1900" dirty="0"/>
              <a:t> </a:t>
            </a:r>
            <a:r>
              <a:rPr lang="en-GB" sz="1900" dirty="0" err="1"/>
              <a:t>relația</a:t>
            </a:r>
            <a:r>
              <a:rPr lang="en-GB" sz="1900" dirty="0"/>
              <a:t> </a:t>
            </a:r>
            <a:r>
              <a:rPr lang="en-GB" sz="1900" dirty="0" err="1"/>
              <a:t>dintre</a:t>
            </a:r>
            <a:r>
              <a:rPr lang="en-GB" sz="1900" dirty="0"/>
              <a:t> </a:t>
            </a:r>
            <a:r>
              <a:rPr lang="en-GB" sz="1900" dirty="0" err="1"/>
              <a:t>rațiune</a:t>
            </a:r>
            <a:r>
              <a:rPr lang="en-GB" sz="1900" dirty="0"/>
              <a:t> </a:t>
            </a:r>
            <a:r>
              <a:rPr lang="en-GB" sz="1900" dirty="0" err="1"/>
              <a:t>și</a:t>
            </a:r>
            <a:r>
              <a:rPr lang="en-GB" sz="1900" dirty="0"/>
              <a:t> </a:t>
            </a:r>
            <a:r>
              <a:rPr lang="en-GB" sz="1900" dirty="0" err="1"/>
              <a:t>experiența</a:t>
            </a:r>
            <a:r>
              <a:rPr lang="en-GB" sz="1900" dirty="0"/>
              <a:t> </a:t>
            </a:r>
            <a:r>
              <a:rPr lang="en-GB" sz="1900" dirty="0" err="1"/>
              <a:t>umană</a:t>
            </a:r>
            <a:r>
              <a:rPr lang="en-GB" sz="1900" dirty="0"/>
              <a:t> </a:t>
            </a:r>
            <a:r>
              <a:rPr lang="en-GB" sz="1900" dirty="0" err="1"/>
              <a:t>și</a:t>
            </a:r>
            <a:r>
              <a:rPr lang="en-GB" sz="1900" dirty="0"/>
              <a:t> </a:t>
            </a:r>
            <a:r>
              <a:rPr lang="en-GB" sz="1900" dirty="0" err="1"/>
              <a:t>să</a:t>
            </a:r>
            <a:r>
              <a:rPr lang="en-GB" sz="1900" dirty="0"/>
              <a:t> </a:t>
            </a:r>
            <a:r>
              <a:rPr lang="en-GB" sz="1900" dirty="0" err="1"/>
              <a:t>meargă</a:t>
            </a:r>
            <a:r>
              <a:rPr lang="en-GB" sz="1900" dirty="0"/>
              <a:t> </a:t>
            </a:r>
            <a:r>
              <a:rPr lang="en-GB" sz="1900" dirty="0" err="1"/>
              <a:t>dincolo</a:t>
            </a:r>
            <a:r>
              <a:rPr lang="en-GB" sz="1900" dirty="0"/>
              <a:t> de </a:t>
            </a:r>
            <a:r>
              <a:rPr lang="en-GB" sz="1900" dirty="0" err="1"/>
              <a:t>eșecurile</a:t>
            </a:r>
            <a:r>
              <a:rPr lang="en-GB" sz="1900" dirty="0"/>
              <a:t> </a:t>
            </a:r>
            <a:r>
              <a:rPr lang="en-GB" sz="1900" dirty="0" err="1"/>
              <a:t>filozofiei</a:t>
            </a:r>
            <a:r>
              <a:rPr lang="en-GB" sz="1900" dirty="0"/>
              <a:t> </a:t>
            </a:r>
            <a:r>
              <a:rPr lang="en-GB" sz="1900" dirty="0" err="1"/>
              <a:t>și</a:t>
            </a:r>
            <a:r>
              <a:rPr lang="en-GB" sz="1900" dirty="0"/>
              <a:t> </a:t>
            </a:r>
            <a:r>
              <a:rPr lang="en-GB" sz="1900" dirty="0" err="1"/>
              <a:t>metafizicii</a:t>
            </a:r>
            <a:r>
              <a:rPr lang="en-GB" sz="1900" dirty="0"/>
              <a:t> </a:t>
            </a:r>
            <a:r>
              <a:rPr lang="en-GB" sz="1900" dirty="0" err="1"/>
              <a:t>tradiționale</a:t>
            </a:r>
            <a:r>
              <a:rPr lang="en-GB" sz="1900" dirty="0"/>
              <a:t>. Kant a </a:t>
            </a:r>
            <a:r>
              <a:rPr lang="en-GB" sz="1900" dirty="0" err="1"/>
              <a:t>vrut</a:t>
            </a:r>
            <a:r>
              <a:rPr lang="en-GB" sz="1900" dirty="0"/>
              <a:t> </a:t>
            </a:r>
            <a:r>
              <a:rPr lang="en-GB" sz="1900" dirty="0" err="1"/>
              <a:t>să</a:t>
            </a:r>
            <a:r>
              <a:rPr lang="en-GB" sz="1900" dirty="0"/>
              <a:t> </a:t>
            </a:r>
            <a:r>
              <a:rPr lang="en-GB" sz="1900" dirty="0" err="1"/>
              <a:t>pună</a:t>
            </a:r>
            <a:r>
              <a:rPr lang="en-GB" sz="1900" dirty="0"/>
              <a:t> </a:t>
            </a:r>
            <a:r>
              <a:rPr lang="en-GB" sz="1900" dirty="0" err="1"/>
              <a:t>capăt</a:t>
            </a:r>
            <a:r>
              <a:rPr lang="en-GB" sz="1900" dirty="0"/>
              <a:t> </a:t>
            </a:r>
            <a:r>
              <a:rPr lang="en-GB" sz="1900" dirty="0" err="1"/>
              <a:t>unei</a:t>
            </a:r>
            <a:r>
              <a:rPr lang="en-GB" sz="1900" dirty="0"/>
              <a:t> </a:t>
            </a:r>
            <a:r>
              <a:rPr lang="en-GB" sz="1900" dirty="0" err="1"/>
              <a:t>epoci</a:t>
            </a:r>
            <a:r>
              <a:rPr lang="en-GB" sz="1900" dirty="0"/>
              <a:t> a </a:t>
            </a:r>
            <a:r>
              <a:rPr lang="en-GB" sz="1900" dirty="0" err="1"/>
              <a:t>teoriilor</a:t>
            </a:r>
            <a:r>
              <a:rPr lang="en-GB" sz="1900" dirty="0"/>
              <a:t> inutile </a:t>
            </a:r>
            <a:r>
              <a:rPr lang="en-GB" sz="1900" dirty="0" err="1"/>
              <a:t>și</a:t>
            </a:r>
            <a:r>
              <a:rPr lang="en-GB" sz="1900" dirty="0"/>
              <a:t> speculative ale </a:t>
            </a:r>
            <a:r>
              <a:rPr lang="en-GB" sz="1900" dirty="0" err="1"/>
              <a:t>experienței</a:t>
            </a:r>
            <a:r>
              <a:rPr lang="en-GB" sz="1900" dirty="0"/>
              <a:t> </a:t>
            </a:r>
            <a:r>
              <a:rPr lang="en-GB" sz="1900" dirty="0" err="1"/>
              <a:t>umane</a:t>
            </a:r>
            <a:r>
              <a:rPr lang="en-GB" sz="1900" dirty="0"/>
              <a:t>, </a:t>
            </a:r>
            <a:r>
              <a:rPr lang="en-GB" sz="1900" dirty="0" err="1"/>
              <a:t>rezistând</a:t>
            </a:r>
            <a:r>
              <a:rPr lang="en-GB" sz="1900" dirty="0"/>
              <a:t> </a:t>
            </a:r>
            <a:r>
              <a:rPr lang="en-GB" sz="1900" dirty="0" err="1"/>
              <a:t>în</a:t>
            </a:r>
            <a:r>
              <a:rPr lang="en-GB" sz="1900" dirty="0"/>
              <a:t> </a:t>
            </a:r>
            <a:r>
              <a:rPr lang="en-GB" sz="1900" dirty="0" err="1"/>
              <a:t>același</a:t>
            </a:r>
            <a:r>
              <a:rPr lang="en-GB" sz="1900" dirty="0"/>
              <a:t> </a:t>
            </a:r>
            <a:r>
              <a:rPr lang="en-GB" sz="1900" dirty="0" err="1"/>
              <a:t>timp</a:t>
            </a:r>
            <a:r>
              <a:rPr lang="en-GB" sz="1900" dirty="0"/>
              <a:t> </a:t>
            </a:r>
            <a:r>
              <a:rPr lang="en-GB" sz="1900" dirty="0" err="1"/>
              <a:t>scepticismului</a:t>
            </a:r>
            <a:r>
              <a:rPr lang="en-GB" sz="1900" dirty="0"/>
              <a:t> </a:t>
            </a:r>
            <a:r>
              <a:rPr lang="en-GB" sz="1900" dirty="0" err="1"/>
              <a:t>gânditorilor</a:t>
            </a:r>
            <a:r>
              <a:rPr lang="en-GB" sz="1900" dirty="0"/>
              <a:t> </a:t>
            </a:r>
            <a:r>
              <a:rPr lang="en-GB" sz="1900" dirty="0" err="1"/>
              <a:t>precum</a:t>
            </a:r>
            <a:r>
              <a:rPr lang="en-GB" sz="1900" dirty="0"/>
              <a:t> David Hume.</a:t>
            </a:r>
            <a:endParaRPr lang="ro-RO" sz="1900" dirty="0"/>
          </a:p>
          <a:p>
            <a:pPr marL="0" indent="0">
              <a:buNone/>
            </a:pPr>
            <a:endParaRPr lang="ro-RO" sz="1900" dirty="0"/>
          </a:p>
          <a:p>
            <a:pPr marL="0" indent="0">
              <a:buNone/>
            </a:pPr>
            <a:endParaRPr lang="ro-RO" sz="1900" dirty="0"/>
          </a:p>
          <a:p>
            <a:pPr marL="0" indent="0">
              <a:buNone/>
            </a:pPr>
            <a:endParaRPr lang="ro-RO" sz="1900" dirty="0"/>
          </a:p>
          <a:p>
            <a:pPr marL="0" indent="0">
              <a:buNone/>
            </a:pPr>
            <a:endParaRPr lang="ro-RO" sz="1900" dirty="0"/>
          </a:p>
          <a:p>
            <a:pPr marL="0" indent="0">
              <a:buNone/>
            </a:pPr>
            <a:r>
              <a:rPr lang="ro-RO" sz="1900" dirty="0"/>
              <a:t>8</a:t>
            </a:r>
            <a:endParaRPr lang="en-GB" sz="1900" dirty="0"/>
          </a:p>
          <a:p>
            <a:pPr marL="0" indent="0">
              <a:buNone/>
            </a:pPr>
            <a:endParaRPr lang="en-GB" sz="1900" dirty="0"/>
          </a:p>
        </p:txBody>
      </p:sp>
    </p:spTree>
    <p:extLst>
      <p:ext uri="{BB962C8B-B14F-4D97-AF65-F5344CB8AC3E}">
        <p14:creationId xmlns:p14="http://schemas.microsoft.com/office/powerpoint/2010/main" val="1259681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171</TotalTime>
  <Words>754</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13</vt:i4>
      </vt:variant>
    </vt:vector>
  </HeadingPairs>
  <TitlesOfParts>
    <vt:vector size="28" baseType="lpstr">
      <vt:lpstr>Algerian</vt:lpstr>
      <vt:lpstr>Arial</vt:lpstr>
      <vt:lpstr>Calibri</vt:lpstr>
      <vt:lpstr>Mistral</vt:lpstr>
      <vt:lpstr>Rockwell</vt:lpstr>
      <vt:lpstr>Script MT Bold</vt:lpstr>
      <vt:lpstr>Segoe Print</vt:lpstr>
      <vt:lpstr>Times New Roman</vt:lpstr>
      <vt:lpstr>Tw Cen MT</vt:lpstr>
      <vt:lpstr>Vivaldi</vt:lpstr>
      <vt:lpstr>Wingdings</vt:lpstr>
      <vt:lpstr>Wingdings 2</vt:lpstr>
      <vt:lpstr>Foundry</vt:lpstr>
      <vt:lpstr>Median</vt:lpstr>
      <vt:lpstr>Office Theme</vt:lpstr>
      <vt:lpstr>Principiile iluministe</vt:lpstr>
      <vt:lpstr>Ce este iluminsmul?</vt:lpstr>
      <vt:lpstr>Motto-ul Iluminismului (Immanuel Kant).</vt:lpstr>
      <vt:lpstr>Caracteristici generale</vt:lpstr>
      <vt:lpstr>Curente de gândire</vt:lpstr>
      <vt:lpstr>Impactul iluminisului</vt:lpstr>
      <vt:lpstr>Salonul doamnei Geoffrin, pictură de A.-C.Lemonnier, 1743-1824. </vt:lpstr>
      <vt:lpstr>Voltaire</vt:lpstr>
      <vt:lpstr>Immanuel Kant</vt:lpstr>
      <vt:lpstr>Montesquieu</vt:lpstr>
      <vt:lpstr>Jean Jacques Rousseau</vt:lpstr>
      <vt:lpstr>                               Cuprins</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Alexandra</dc:creator>
  <cp:lastModifiedBy>Giulia Ciorcas</cp:lastModifiedBy>
  <cp:revision>22</cp:revision>
  <dcterms:created xsi:type="dcterms:W3CDTF">2019-05-06T15:15:46Z</dcterms:created>
  <dcterms:modified xsi:type="dcterms:W3CDTF">2019-05-16T09:47:20Z</dcterms:modified>
</cp:coreProperties>
</file>