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3781-AD97-4232-BFB9-51435C493744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6BA26-1376-4910-B6CB-B187D1C6F72E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6BA26-1376-4910-B6CB-B187D1C6F72E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 bright="6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25/01/2022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 PROGETTO</a:t>
            </a:r>
            <a:endParaRPr lang="it-IT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571472" y="3143248"/>
            <a:ext cx="2684984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FINALITA’</a:t>
            </a:r>
            <a:endParaRPr kumimoji="0" lang="it-IT" sz="4400" b="1" i="0" u="none" strike="noStrike" kern="120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57158" y="4214818"/>
            <a:ext cx="6984776" cy="2308324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Catalogare, </a:t>
            </a:r>
            <a:r>
              <a:rPr lang="it-IT" dirty="0" err="1" smtClean="0"/>
              <a:t>metadatare</a:t>
            </a:r>
            <a:r>
              <a:rPr lang="it-IT" dirty="0" smtClean="0"/>
              <a:t>, preservare e diffondere opere di </a:t>
            </a:r>
            <a:r>
              <a:rPr lang="it-IT" dirty="0" err="1" smtClean="0"/>
              <a:t>street</a:t>
            </a:r>
            <a:r>
              <a:rPr lang="it-IT" dirty="0" smtClean="0"/>
              <a:t> art nate nelle varie edizione del </a:t>
            </a:r>
            <a:r>
              <a:rPr lang="it-IT" dirty="0" smtClean="0"/>
              <a:t>festival.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Dare una visuale della varietà delle opere sul territorio interessato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Offrire all’utente diverse modalità di esplorazione delle opere: attraverso l’elenco completo, attraverso percorsi specifici studiati per valorizzare e contestualizzare al meglio gli </a:t>
            </a:r>
            <a:r>
              <a:rPr lang="it-IT" dirty="0" smtClean="0"/>
              <a:t>item.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Dare risalto alla mancanza di opere bibliografiche.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0034" y="1428736"/>
            <a:ext cx="7238608" cy="923330"/>
          </a:xfrm>
          <a:prstGeom prst="rect">
            <a:avLst/>
          </a:prstGeom>
          <a:solidFill>
            <a:schemeClr val="lt1">
              <a:alpha val="6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L’idea nasce dalla necessità di dare una struttura alle opere di </a:t>
            </a:r>
            <a:r>
              <a:rPr lang="it-IT" dirty="0" err="1" smtClean="0"/>
              <a:t>street</a:t>
            </a:r>
            <a:r>
              <a:rPr lang="it-IT" dirty="0" smtClean="0"/>
              <a:t> art sparse per il quartiere Lunetta e nate nell’ambito del festival </a:t>
            </a:r>
            <a:r>
              <a:rPr lang="it-IT" b="1" i="1" dirty="0" err="1" smtClean="0"/>
              <a:t>Without</a:t>
            </a:r>
            <a:r>
              <a:rPr lang="it-IT" b="1" i="1" dirty="0" smtClean="0"/>
              <a:t> </a:t>
            </a:r>
            <a:r>
              <a:rPr lang="it-IT" b="1" i="1" dirty="0" err="1" smtClean="0"/>
              <a:t>Frontiers</a:t>
            </a:r>
            <a:r>
              <a:rPr lang="it-IT" b="1" i="1" dirty="0" smtClean="0"/>
              <a:t> - </a:t>
            </a:r>
            <a:r>
              <a:rPr lang="it-IT" b="1" i="1" dirty="0" smtClean="0"/>
              <a:t>Lunetta a </a:t>
            </a:r>
            <a:r>
              <a:rPr lang="it-IT" b="1" i="1" dirty="0" smtClean="0"/>
              <a:t>Colori</a:t>
            </a:r>
            <a:r>
              <a:rPr lang="it-IT" dirty="0" smtClean="0"/>
              <a:t>. Non sono mai state catalogate ufficialmente.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COMPONENTI LOGICHE</a:t>
            </a:r>
            <a:endParaRPr lang="it-IT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79512" y="1556792"/>
            <a:ext cx="8607330" cy="3443844"/>
          </a:xfrm>
          <a:prstGeom prst="rect">
            <a:avLst/>
          </a:prstGeom>
          <a:solidFill>
            <a:schemeClr val="lt1">
              <a:alpha val="74000"/>
            </a:schemeClr>
          </a:solidFill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dettagli progetto (card)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chemeClr val="tx1"/>
                </a:solidFill>
              </a:rPr>
              <a:t>NAVBAR- barra di ricerca per parole chiave e percorsi </a:t>
            </a:r>
            <a:r>
              <a:rPr lang="it-IT" sz="2400" dirty="0" smtClean="0">
                <a:solidFill>
                  <a:schemeClr val="tx1"/>
                </a:solidFill>
              </a:rPr>
              <a:t>diversi, ricerca </a:t>
            </a:r>
            <a:r>
              <a:rPr lang="it-IT" sz="2400" dirty="0" err="1" smtClean="0">
                <a:solidFill>
                  <a:schemeClr val="tx1"/>
                </a:solidFill>
              </a:rPr>
              <a:t>Google-like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Carousel-</a:t>
            </a:r>
            <a:r>
              <a:rPr lang="it-IT" sz="2400" dirty="0" smtClean="0">
                <a:solidFill>
                  <a:schemeClr val="tx1"/>
                </a:solidFill>
              </a:rPr>
              <a:t> che conduce a diverse modalità di accesso alla collezione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chemeClr val="tx1"/>
                </a:solidFill>
              </a:rPr>
              <a:t>Card con eventi collaterali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Sezione Mappa, in cui è stato utilizzato il </a:t>
            </a:r>
            <a:r>
              <a:rPr lang="it-IT" sz="2400" dirty="0" err="1" smtClean="0">
                <a:solidFill>
                  <a:schemeClr val="tx1"/>
                </a:solidFill>
              </a:rPr>
              <a:t>tool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Storymapjs</a:t>
            </a:r>
            <a:r>
              <a:rPr lang="it-IT" sz="2400" dirty="0" smtClean="0">
                <a:solidFill>
                  <a:schemeClr val="tx1"/>
                </a:solidFill>
              </a:rPr>
              <a:t> per realizzare una </a:t>
            </a:r>
            <a:r>
              <a:rPr lang="it-IT" sz="2400" dirty="0" err="1" smtClean="0">
                <a:solidFill>
                  <a:schemeClr val="tx1"/>
                </a:solidFill>
              </a:rPr>
              <a:t>storymap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b="1" dirty="0" smtClean="0">
                <a:latin typeface="+mj-lt"/>
                <a:ea typeface="+mj-ea"/>
                <a:cs typeface="+mj-cs"/>
              </a:rPr>
              <a:t>COLLEZIONE: 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- generale, navigazione per pagine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 smtClean="0">
                <a:latin typeface="+mj-lt"/>
                <a:ea typeface="+mj-ea"/>
                <a:cs typeface="+mj-cs"/>
              </a:rPr>
              <a:t> 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                        - navigazione in ordine alfabetico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 smtClean="0">
                <a:latin typeface="+mj-lt"/>
                <a:ea typeface="+mj-ea"/>
                <a:cs typeface="+mj-cs"/>
              </a:rPr>
              <a:t> 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                        - navigazione in ordine cronologico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 smtClean="0">
                <a:latin typeface="+mj-lt"/>
                <a:ea typeface="+mj-ea"/>
                <a:cs typeface="+mj-cs"/>
              </a:rPr>
              <a:t> 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                        - </a:t>
            </a:r>
            <a:r>
              <a:rPr lang="it-IT" sz="2400" dirty="0" err="1" smtClean="0">
                <a:latin typeface="+mj-lt"/>
                <a:ea typeface="+mj-ea"/>
                <a:cs typeface="+mj-cs"/>
              </a:rPr>
              <a:t>Aside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 con </a:t>
            </a:r>
            <a:r>
              <a:rPr lang="it-IT" sz="2400" dirty="0" err="1" smtClean="0">
                <a:latin typeface="+mj-lt"/>
                <a:ea typeface="+mj-ea"/>
                <a:cs typeface="+mj-cs"/>
              </a:rPr>
              <a:t>breadcrumb</a:t>
            </a:r>
            <a:r>
              <a:rPr lang="it-IT" sz="2400" dirty="0" smtClean="0">
                <a:latin typeface="+mj-lt"/>
                <a:ea typeface="+mj-ea"/>
                <a:cs typeface="+mj-cs"/>
              </a:rPr>
              <a:t> e filtri</a:t>
            </a:r>
            <a:endParaRPr lang="it-IT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PAGINE </a:t>
            </a:r>
            <a:r>
              <a:rPr lang="it-IT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ITEM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-metadatazione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opere, analisi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4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- rimando alle pagine Authority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- card in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aside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 implementazioni su pagine autore o altri autori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71472" y="5286388"/>
            <a:ext cx="7796298" cy="1223970"/>
          </a:xfrm>
          <a:prstGeom prst="rect">
            <a:avLst/>
          </a:prstGeom>
          <a:solidFill>
            <a:schemeClr val="lt1">
              <a:alpha val="74000"/>
            </a:schemeClr>
          </a:solidFill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Implementazioni: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Definire le edizioni per avere una catalogazione anche in base alle tematiche che cambiano ogni anno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Incrementare </a:t>
            </a:r>
            <a:r>
              <a:rPr lang="it-IT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Storymap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1643050"/>
            <a:ext cx="8678198" cy="3286148"/>
          </a:xfrm>
          <a:solidFill>
            <a:schemeClr val="lt1">
              <a:alpha val="77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it-IT" sz="2400" dirty="0" smtClean="0"/>
              <a:t>Opere </a:t>
            </a:r>
            <a:r>
              <a:rPr lang="it-IT" sz="2400" dirty="0" smtClean="0"/>
              <a:t>dal 2016 al </a:t>
            </a:r>
            <a:r>
              <a:rPr lang="it-IT" sz="2400" dirty="0" smtClean="0"/>
              <a:t>2021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- </a:t>
            </a:r>
            <a:r>
              <a:rPr lang="it-IT" sz="2400" b="1" dirty="0" smtClean="0"/>
              <a:t>Oggetti testuali: </a:t>
            </a:r>
            <a:r>
              <a:rPr lang="it-IT" sz="2400" dirty="0" smtClean="0"/>
              <a:t>- catalogo del Festival pubblicato nel 2017</a:t>
            </a:r>
            <a:br>
              <a:rPr lang="it-IT" sz="2400" dirty="0" smtClean="0"/>
            </a:br>
            <a:r>
              <a:rPr lang="it-IT" sz="2400" dirty="0" smtClean="0"/>
              <a:t> </a:t>
            </a:r>
            <a:r>
              <a:rPr lang="it-IT" sz="2400" dirty="0" smtClean="0"/>
              <a:t>                                  - metadati strutturati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- </a:t>
            </a:r>
            <a:r>
              <a:rPr lang="it-IT" sz="2400" b="1" dirty="0" smtClean="0"/>
              <a:t>Opere di </a:t>
            </a:r>
            <a:r>
              <a:rPr lang="it-IT" sz="2400" b="1" dirty="0" err="1" smtClean="0"/>
              <a:t>street</a:t>
            </a:r>
            <a:r>
              <a:rPr lang="it-IT" sz="2400" b="1" dirty="0" smtClean="0"/>
              <a:t> art</a:t>
            </a:r>
            <a:r>
              <a:rPr lang="it-IT" sz="2400" dirty="0" smtClean="0"/>
              <a:t>:-metadati strutturati</a:t>
            </a:r>
            <a:br>
              <a:rPr lang="it-IT" sz="2400" dirty="0" smtClean="0"/>
            </a:br>
            <a:r>
              <a:rPr lang="it-IT" sz="2400" dirty="0" smtClean="0"/>
              <a:t> </a:t>
            </a:r>
            <a:r>
              <a:rPr lang="it-IT" sz="2400" dirty="0" smtClean="0"/>
              <a:t>                                 - analisi opera</a:t>
            </a:r>
            <a:br>
              <a:rPr lang="it-IT" sz="2400" dirty="0" smtClean="0"/>
            </a:br>
            <a:r>
              <a:rPr lang="it-IT" sz="2400" dirty="0" smtClean="0"/>
              <a:t> </a:t>
            </a:r>
            <a:r>
              <a:rPr lang="it-IT" sz="2400" dirty="0" smtClean="0"/>
              <a:t>                                - collegamento pagina artista: tabella, controllo autorità.</a:t>
            </a:r>
            <a:br>
              <a:rPr lang="it-IT" sz="2400" dirty="0" smtClean="0"/>
            </a:br>
            <a:r>
              <a:rPr lang="it-IT" sz="2400" dirty="0" smtClean="0"/>
              <a:t>- </a:t>
            </a:r>
            <a:r>
              <a:rPr lang="it-IT" sz="2400" b="1" dirty="0" smtClean="0"/>
              <a:t>Scheda persona: </a:t>
            </a:r>
            <a:r>
              <a:rPr lang="it-IT" sz="2400" dirty="0" smtClean="0"/>
              <a:t>breve biografia dell’artista, controllo di autorità,  collegamenti per ulteriori approfondimenti</a:t>
            </a:r>
            <a:endParaRPr lang="it-IT" sz="2400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0" y="2420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normalizeH="0" baseline="0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TIPOLOGIE </a:t>
            </a:r>
            <a:r>
              <a:rPr kumimoji="0" lang="it-IT" sz="4400" b="1" i="0" u="none" strike="noStrike" kern="1200" normalizeH="0" baseline="0" noProof="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</a:t>
            </a:r>
            <a:r>
              <a:rPr kumimoji="0" lang="it-IT" sz="4400" b="1" i="0" u="none" strike="noStrike" kern="1200" normalizeH="0" baseline="0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ITEM</a:t>
            </a:r>
            <a:endParaRPr kumimoji="0" lang="it-IT" sz="4400" b="1" i="0" u="none" strike="noStrike" kern="120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STANDAR UTILIZZATI</a:t>
            </a:r>
            <a:endParaRPr lang="it-IT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500034" y="1357298"/>
            <a:ext cx="8229600" cy="2736304"/>
          </a:xfrm>
          <a:prstGeom prst="rect">
            <a:avLst/>
          </a:prstGeom>
          <a:solidFill>
            <a:schemeClr val="lt1">
              <a:alpha val="7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428736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it-IT" b="1" dirty="0" smtClean="0"/>
              <a:t>XML </a:t>
            </a:r>
            <a:r>
              <a:rPr lang="it-IT" b="1" dirty="0" smtClean="0"/>
              <a:t>:</a:t>
            </a:r>
          </a:p>
          <a:p>
            <a:pPr lvl="0">
              <a:spcBef>
                <a:spcPct val="0"/>
              </a:spcBef>
              <a:defRPr/>
            </a:pPr>
            <a:r>
              <a:rPr lang="it-IT" dirty="0" smtClean="0"/>
              <a:t>- Codifica in </a:t>
            </a:r>
            <a:r>
              <a:rPr lang="it-IT" dirty="0" err="1" smtClean="0"/>
              <a:t>Dublin</a:t>
            </a:r>
            <a:r>
              <a:rPr lang="it-IT" dirty="0" smtClean="0"/>
              <a:t> </a:t>
            </a:r>
            <a:r>
              <a:rPr lang="it-IT" dirty="0" err="1" smtClean="0"/>
              <a:t>Core</a:t>
            </a:r>
            <a:r>
              <a:rPr lang="it-IT" dirty="0" smtClean="0"/>
              <a:t> per item riferiti a immagini con utilizzo del vocabolario CONA fornito dal </a:t>
            </a:r>
            <a:r>
              <a:rPr lang="it-IT" dirty="0" err="1" smtClean="0"/>
              <a:t>G</a:t>
            </a:r>
            <a:r>
              <a:rPr lang="it-IT" dirty="0" err="1" smtClean="0"/>
              <a:t>etty</a:t>
            </a:r>
            <a:r>
              <a:rPr lang="it-IT" dirty="0" smtClean="0"/>
              <a:t>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Institute</a:t>
            </a:r>
            <a:endParaRPr lang="it-IT" dirty="0" smtClean="0"/>
          </a:p>
          <a:p>
            <a:pPr lvl="0">
              <a:spcBef>
                <a:spcPct val="0"/>
              </a:spcBef>
              <a:defRPr/>
            </a:pPr>
            <a:r>
              <a:rPr lang="it-IT" dirty="0" smtClean="0"/>
              <a:t>- Codifica in TEI per risorse testuali: utilizzo del vocabolario specifico per testi critici fornito da TEI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e TEI fornito dalla Biblioteca italiana.</a:t>
            </a:r>
            <a:endParaRPr lang="it-IT" dirty="0" smtClean="0"/>
          </a:p>
          <a:p>
            <a:pPr lvl="0">
              <a:spcBef>
                <a:spcPct val="0"/>
              </a:spcBef>
              <a:defRPr/>
            </a:pPr>
            <a:r>
              <a:rPr lang="it-IT" b="1" dirty="0" smtClean="0"/>
              <a:t>HTML: </a:t>
            </a:r>
          </a:p>
          <a:p>
            <a:pPr lvl="0">
              <a:spcBef>
                <a:spcPct val="0"/>
              </a:spcBef>
              <a:buFontTx/>
              <a:buChar char="-"/>
              <a:defRPr/>
            </a:pPr>
            <a:r>
              <a:rPr lang="it-IT" dirty="0" err="1" smtClean="0"/>
              <a:t>Metadatazione</a:t>
            </a:r>
            <a:r>
              <a:rPr lang="it-IT" dirty="0" smtClean="0"/>
              <a:t> strutturata dell’item: </a:t>
            </a:r>
            <a:r>
              <a:rPr lang="it-IT" b="1" dirty="0" smtClean="0"/>
              <a:t>CONA</a:t>
            </a:r>
          </a:p>
          <a:p>
            <a:pPr lvl="0">
              <a:spcBef>
                <a:spcPct val="0"/>
              </a:spcBef>
              <a:buFontTx/>
              <a:buChar char="-"/>
              <a:defRPr/>
            </a:pPr>
            <a:r>
              <a:rPr lang="it-IT" dirty="0" err="1" smtClean="0"/>
              <a:t>Metadatazione</a:t>
            </a:r>
            <a:r>
              <a:rPr lang="it-IT" dirty="0" smtClean="0"/>
              <a:t> strutturata riferita alla pagina authority persona: </a:t>
            </a:r>
            <a:r>
              <a:rPr lang="it-IT" b="1" dirty="0" smtClean="0"/>
              <a:t>ICCD</a:t>
            </a:r>
            <a:endParaRPr lang="it-IT" b="1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72518" cy="1274786"/>
          </a:xfrm>
        </p:spPr>
        <p:txBody>
          <a:bodyPr/>
          <a:lstStyle/>
          <a:p>
            <a:r>
              <a:rPr lang="it-IT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METODI </a:t>
            </a:r>
            <a:r>
              <a:rPr lang="it-IT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</a:t>
            </a:r>
            <a:r>
              <a:rPr lang="it-IT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ACCESSO</a:t>
            </a:r>
            <a:endParaRPr lang="it-IT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988840"/>
            <a:ext cx="8208912" cy="3416320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Sezione </a:t>
            </a:r>
            <a:r>
              <a:rPr lang="it-IT" b="1" dirty="0" smtClean="0"/>
              <a:t>COLLEZIONE:</a:t>
            </a:r>
          </a:p>
          <a:p>
            <a:pPr>
              <a:buFontTx/>
              <a:buChar char="-"/>
            </a:pPr>
            <a:r>
              <a:rPr lang="it-IT" dirty="0" smtClean="0"/>
              <a:t>Ordine alfabetico: A-Z o Z-A</a:t>
            </a:r>
          </a:p>
          <a:p>
            <a:pPr>
              <a:buFontTx/>
              <a:buChar char="-"/>
            </a:pPr>
            <a:r>
              <a:rPr lang="it-IT" dirty="0" smtClean="0"/>
              <a:t>Navigazione tra le pagine</a:t>
            </a:r>
            <a:endParaRPr lang="it-IT" dirty="0" smtClean="0"/>
          </a:p>
          <a:p>
            <a:r>
              <a:rPr lang="it-IT" b="1" dirty="0" smtClean="0"/>
              <a:t>IMPLEMENTAZIONI </a:t>
            </a:r>
            <a:endParaRPr lang="it-IT" b="1" dirty="0" smtClean="0"/>
          </a:p>
          <a:p>
            <a:pPr>
              <a:buFontTx/>
              <a:buChar char="-"/>
            </a:pPr>
            <a:r>
              <a:rPr lang="it-IT" dirty="0" smtClean="0"/>
              <a:t>Testi: ordine alfabetico (titolo e </a:t>
            </a:r>
            <a:r>
              <a:rPr lang="it-IT" dirty="0" err="1" smtClean="0"/>
              <a:t>vv</a:t>
            </a:r>
            <a:r>
              <a:rPr lang="it-IT" dirty="0" smtClean="0"/>
              <a:t>.), navigazione per autore, ordine cronologico</a:t>
            </a:r>
            <a:endParaRPr lang="it-IT" dirty="0" smtClean="0"/>
          </a:p>
          <a:p>
            <a:r>
              <a:rPr lang="it-IT" b="1" dirty="0" smtClean="0"/>
              <a:t>HOME </a:t>
            </a:r>
            <a:r>
              <a:rPr lang="it-IT" b="1" dirty="0" smtClean="0"/>
              <a:t>PAGE:</a:t>
            </a:r>
          </a:p>
          <a:p>
            <a:pPr>
              <a:buFontTx/>
              <a:buChar char="-"/>
            </a:pPr>
            <a:r>
              <a:rPr lang="it-IT" dirty="0" smtClean="0"/>
              <a:t>Ricerca per parole chiave</a:t>
            </a:r>
          </a:p>
          <a:p>
            <a:pPr>
              <a:buFontTx/>
              <a:buChar char="-"/>
            </a:pPr>
            <a:r>
              <a:rPr lang="it-IT" dirty="0" smtClean="0"/>
              <a:t> Ricerca per categoria</a:t>
            </a:r>
            <a:endParaRPr lang="it-IT" dirty="0" smtClean="0"/>
          </a:p>
          <a:p>
            <a:r>
              <a:rPr lang="it-IT" b="1" dirty="0" smtClean="0"/>
              <a:t>PAGINA </a:t>
            </a:r>
            <a:r>
              <a:rPr lang="it-IT" b="1" dirty="0" smtClean="0"/>
              <a:t>ITEM</a:t>
            </a:r>
          </a:p>
          <a:p>
            <a:pPr>
              <a:buFontTx/>
              <a:buChar char="-"/>
            </a:pPr>
            <a:r>
              <a:rPr lang="it-IT" dirty="0" smtClean="0"/>
              <a:t>Opera: testi e saggi collegati</a:t>
            </a:r>
          </a:p>
          <a:p>
            <a:pPr>
              <a:buFontTx/>
              <a:buChar char="-"/>
            </a:pPr>
            <a:r>
              <a:rPr lang="it-IT" dirty="0" smtClean="0"/>
              <a:t>Pagina artista</a:t>
            </a:r>
          </a:p>
          <a:p>
            <a:pPr>
              <a:buFontTx/>
              <a:buChar char="-"/>
            </a:pPr>
            <a:r>
              <a:rPr lang="it-IT" dirty="0" smtClean="0"/>
              <a:t>Altre opere dell’artista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368</Words>
  <Application>Microsoft Office PowerPoint</Application>
  <PresentationFormat>Presentazione su schermo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IL PROGETTO</vt:lpstr>
      <vt:lpstr>COMPONENTI LOGICHE</vt:lpstr>
      <vt:lpstr>Opere dal 2016 al 2021  - Oggetti testuali: - catalogo del Festival pubblicato nel 2017                                    - metadati strutturati - Opere di street art:-metadati strutturati                                   - analisi opera                                  - collegamento pagina artista: tabella, controllo autorità. - Scheda persona: breve biografia dell’artista, controllo di autorità,  collegamenti per ulteriori approfondimenti</vt:lpstr>
      <vt:lpstr>STANDAR UTILIZZATI</vt:lpstr>
      <vt:lpstr>METODI DI ACCESSO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</dc:creator>
  <cp:lastModifiedBy>Pc</cp:lastModifiedBy>
  <cp:revision>11</cp:revision>
  <dcterms:created xsi:type="dcterms:W3CDTF">2021-10-29T14:05:51Z</dcterms:created>
  <dcterms:modified xsi:type="dcterms:W3CDTF">2022-01-26T17:27:40Z</dcterms:modified>
</cp:coreProperties>
</file>