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0" r:id="rId2"/>
  </p:sldIdLst>
  <p:sldSz cx="51206400" cy="38404800"/>
  <p:notesSz cx="9296400" cy="7010400"/>
  <p:defaultTextStyle>
    <a:defPPr>
      <a:defRPr lang="en-US"/>
    </a:defPPr>
    <a:lvl1pPr algn="l" defTabSz="5118866" rtl="0" fontAlgn="base">
      <a:spcBef>
        <a:spcPct val="0"/>
      </a:spcBef>
      <a:spcAft>
        <a:spcPct val="0"/>
      </a:spcAft>
      <a:defRPr sz="10033" kern="1200">
        <a:solidFill>
          <a:schemeClr val="tx1"/>
        </a:solidFill>
        <a:latin typeface="Arial" charset="0"/>
        <a:ea typeface="+mn-ea"/>
        <a:cs typeface="Arial" charset="0"/>
      </a:defRPr>
    </a:lvl1pPr>
    <a:lvl2pPr marL="2559433" indent="-2026063" algn="l" defTabSz="5118866" rtl="0" fontAlgn="base">
      <a:spcBef>
        <a:spcPct val="0"/>
      </a:spcBef>
      <a:spcAft>
        <a:spcPct val="0"/>
      </a:spcAft>
      <a:defRPr sz="10033" kern="1200">
        <a:solidFill>
          <a:schemeClr val="tx1"/>
        </a:solidFill>
        <a:latin typeface="Arial" charset="0"/>
        <a:ea typeface="+mn-ea"/>
        <a:cs typeface="Arial" charset="0"/>
      </a:defRPr>
    </a:lvl2pPr>
    <a:lvl3pPr marL="5118866" indent="-4052127" algn="l" defTabSz="5118866" rtl="0" fontAlgn="base">
      <a:spcBef>
        <a:spcPct val="0"/>
      </a:spcBef>
      <a:spcAft>
        <a:spcPct val="0"/>
      </a:spcAft>
      <a:defRPr sz="10033" kern="1200">
        <a:solidFill>
          <a:schemeClr val="tx1"/>
        </a:solidFill>
        <a:latin typeface="Arial" charset="0"/>
        <a:ea typeface="+mn-ea"/>
        <a:cs typeface="Arial" charset="0"/>
      </a:defRPr>
    </a:lvl3pPr>
    <a:lvl4pPr marL="7680151" indent="-6080043" algn="l" defTabSz="5118866" rtl="0" fontAlgn="base">
      <a:spcBef>
        <a:spcPct val="0"/>
      </a:spcBef>
      <a:spcAft>
        <a:spcPct val="0"/>
      </a:spcAft>
      <a:defRPr sz="10033" kern="1200">
        <a:solidFill>
          <a:schemeClr val="tx1"/>
        </a:solidFill>
        <a:latin typeface="Arial" charset="0"/>
        <a:ea typeface="+mn-ea"/>
        <a:cs typeface="Arial" charset="0"/>
      </a:defRPr>
    </a:lvl4pPr>
    <a:lvl5pPr marL="10239584" indent="-8106106" algn="l" defTabSz="5118866" rtl="0" fontAlgn="base">
      <a:spcBef>
        <a:spcPct val="0"/>
      </a:spcBef>
      <a:spcAft>
        <a:spcPct val="0"/>
      </a:spcAft>
      <a:defRPr sz="10033" kern="1200">
        <a:solidFill>
          <a:schemeClr val="tx1"/>
        </a:solidFill>
        <a:latin typeface="Arial" charset="0"/>
        <a:ea typeface="+mn-ea"/>
        <a:cs typeface="Arial" charset="0"/>
      </a:defRPr>
    </a:lvl5pPr>
    <a:lvl6pPr marL="2666848" algn="l" defTabSz="1066739" rtl="0" eaLnBrk="1" latinLnBrk="0" hangingPunct="1">
      <a:defRPr sz="10033" kern="1200">
        <a:solidFill>
          <a:schemeClr val="tx1"/>
        </a:solidFill>
        <a:latin typeface="Arial" charset="0"/>
        <a:ea typeface="+mn-ea"/>
        <a:cs typeface="Arial" charset="0"/>
      </a:defRPr>
    </a:lvl6pPr>
    <a:lvl7pPr marL="3200217" algn="l" defTabSz="1066739" rtl="0" eaLnBrk="1" latinLnBrk="0" hangingPunct="1">
      <a:defRPr sz="10033" kern="1200">
        <a:solidFill>
          <a:schemeClr val="tx1"/>
        </a:solidFill>
        <a:latin typeface="Arial" charset="0"/>
        <a:ea typeface="+mn-ea"/>
        <a:cs typeface="Arial" charset="0"/>
      </a:defRPr>
    </a:lvl7pPr>
    <a:lvl8pPr marL="3733587" algn="l" defTabSz="1066739" rtl="0" eaLnBrk="1" latinLnBrk="0" hangingPunct="1">
      <a:defRPr sz="10033" kern="1200">
        <a:solidFill>
          <a:schemeClr val="tx1"/>
        </a:solidFill>
        <a:latin typeface="Arial" charset="0"/>
        <a:ea typeface="+mn-ea"/>
        <a:cs typeface="Arial" charset="0"/>
      </a:defRPr>
    </a:lvl8pPr>
    <a:lvl9pPr marL="4266956" algn="l" defTabSz="1066739" rtl="0" eaLnBrk="1" latinLnBrk="0" hangingPunct="1">
      <a:defRPr sz="10033"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10886" userDrawn="1">
          <p15:clr>
            <a:srgbClr val="A4A3A4"/>
          </p15:clr>
        </p15:guide>
        <p15:guide id="2" pos="16128" userDrawn="1">
          <p15:clr>
            <a:srgbClr val="A4A3A4"/>
          </p15:clr>
        </p15:guide>
        <p15:guide id="3" orient="horz"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CB18"/>
    <a:srgbClr val="002D56"/>
    <a:srgbClr val="42C4DC"/>
    <a:srgbClr val="9999FF"/>
    <a:srgbClr val="663300"/>
    <a:srgbClr val="3366FF"/>
    <a:srgbClr val="5F5F5F"/>
    <a:srgbClr val="FA9500"/>
    <a:srgbClr val="FFFF66"/>
    <a:srgbClr val="FFFF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9478" autoAdjust="0"/>
  </p:normalViewPr>
  <p:slideViewPr>
    <p:cSldViewPr>
      <p:cViewPr>
        <p:scale>
          <a:sx n="50" d="100"/>
          <a:sy n="50" d="100"/>
        </p:scale>
        <p:origin x="944" y="4680"/>
      </p:cViewPr>
      <p:guideLst>
        <p:guide orient="horz" pos="10886"/>
        <p:guide orient="horz" pos="12096"/>
        <p:guide pos="1612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9.emf"/><Relationship Id="rId7" Type="http://schemas.openxmlformats.org/officeDocument/2006/relationships/image" Target="../media/image10.emf"/><Relationship Id="rId1" Type="http://schemas.openxmlformats.org/officeDocument/2006/relationships/image" Target="../media/image4.emf"/><Relationship Id="rId2"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402907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7411" name="Rectangle 3"/>
          <p:cNvSpPr>
            <a:spLocks noGrp="1" noChangeArrowheads="1"/>
          </p:cNvSpPr>
          <p:nvPr>
            <p:ph type="dt" sz="quarter" idx="1"/>
          </p:nvPr>
        </p:nvSpPr>
        <p:spPr bwMode="auto">
          <a:xfrm>
            <a:off x="5265738" y="0"/>
            <a:ext cx="4029075" cy="350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F8D4BD8-31B9-4AA7-B379-9639CE17ED72}" type="datetimeFigureOut">
              <a:rPr lang="en-US"/>
              <a:pPr>
                <a:defRPr/>
              </a:pPr>
              <a:t>15/03/19</a:t>
            </a:fld>
            <a:endParaRPr lang="en-US"/>
          </a:p>
        </p:txBody>
      </p:sp>
      <p:sp>
        <p:nvSpPr>
          <p:cNvPr id="17412" name="Rectangle 4"/>
          <p:cNvSpPr>
            <a:spLocks noGrp="1" noChangeArrowheads="1"/>
          </p:cNvSpPr>
          <p:nvPr>
            <p:ph type="ftr" sz="quarter" idx="2"/>
          </p:nvPr>
        </p:nvSpPr>
        <p:spPr bwMode="auto">
          <a:xfrm>
            <a:off x="0" y="6657975"/>
            <a:ext cx="40290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7413" name="Rectangle 5"/>
          <p:cNvSpPr>
            <a:spLocks noGrp="1" noChangeArrowheads="1"/>
          </p:cNvSpPr>
          <p:nvPr>
            <p:ph type="sldNum" sz="quarter" idx="3"/>
          </p:nvPr>
        </p:nvSpPr>
        <p:spPr bwMode="auto">
          <a:xfrm>
            <a:off x="5265738" y="6657975"/>
            <a:ext cx="40290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E7EC36A-4E0C-48D9-96D8-AA4AF2DA74D6}" type="slidenum">
              <a:rPr lang="en-US"/>
              <a:pPr>
                <a:defRPr/>
              </a:pPr>
              <a:t>‹#›</a:t>
            </a:fld>
            <a:endParaRPr lang="en-US"/>
          </a:p>
        </p:txBody>
      </p:sp>
    </p:spTree>
    <p:extLst>
      <p:ext uri="{BB962C8B-B14F-4D97-AF65-F5344CB8AC3E}">
        <p14:creationId xmlns:p14="http://schemas.microsoft.com/office/powerpoint/2010/main" val="1923602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029075" cy="349250"/>
          </a:xfrm>
          <a:prstGeom prst="rect">
            <a:avLst/>
          </a:prstGeom>
          <a:noFill/>
          <a:ln w="9525">
            <a:noFill/>
            <a:miter lim="800000"/>
            <a:headEnd/>
            <a:tailEnd/>
          </a:ln>
        </p:spPr>
        <p:txBody>
          <a:bodyPr vert="horz" wrap="square" lIns="93287" tIns="46644" rIns="93287" bIns="46644" numCol="1" anchor="t" anchorCtr="0" compatLnSpc="1">
            <a:prstTxWarp prst="textNoShape">
              <a:avLst/>
            </a:prstTxWarp>
          </a:bodyPr>
          <a:lstStyle>
            <a:lvl1pPr defTabSz="4476750">
              <a:defRPr sz="1200">
                <a:latin typeface="Calibri" pitchFamily="34" charset="0"/>
                <a:cs typeface="+mn-cs"/>
              </a:defRPr>
            </a:lvl1pPr>
          </a:lstStyle>
          <a:p>
            <a:pPr>
              <a:defRPr/>
            </a:pPr>
            <a:endParaRPr lang="en-US"/>
          </a:p>
        </p:txBody>
      </p:sp>
      <p:sp>
        <p:nvSpPr>
          <p:cNvPr id="3" name="Date Placeholder 2"/>
          <p:cNvSpPr>
            <a:spLocks noGrp="1"/>
          </p:cNvSpPr>
          <p:nvPr>
            <p:ph type="dt" idx="1"/>
          </p:nvPr>
        </p:nvSpPr>
        <p:spPr bwMode="auto">
          <a:xfrm>
            <a:off x="5265738" y="0"/>
            <a:ext cx="4029075" cy="349250"/>
          </a:xfrm>
          <a:prstGeom prst="rect">
            <a:avLst/>
          </a:prstGeom>
          <a:noFill/>
          <a:ln w="9525">
            <a:noFill/>
            <a:miter lim="800000"/>
            <a:headEnd/>
            <a:tailEnd/>
          </a:ln>
        </p:spPr>
        <p:txBody>
          <a:bodyPr vert="horz" wrap="square" lIns="93287" tIns="46644" rIns="93287" bIns="46644" numCol="1" anchor="t" anchorCtr="0" compatLnSpc="1">
            <a:prstTxWarp prst="textNoShape">
              <a:avLst/>
            </a:prstTxWarp>
          </a:bodyPr>
          <a:lstStyle>
            <a:lvl1pPr algn="r" defTabSz="4476750">
              <a:defRPr sz="1200">
                <a:latin typeface="Calibri" pitchFamily="34" charset="0"/>
                <a:cs typeface="+mn-cs"/>
              </a:defRPr>
            </a:lvl1pPr>
          </a:lstStyle>
          <a:p>
            <a:pPr>
              <a:defRPr/>
            </a:pPr>
            <a:fld id="{B3A60D9A-12E7-4BC2-9E27-E79723A5478A}" type="datetimeFigureOut">
              <a:rPr lang="en-US"/>
              <a:pPr>
                <a:defRPr/>
              </a:pPr>
              <a:t>15/03/19</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bwMode="auto">
          <a:xfrm>
            <a:off x="930275" y="3328988"/>
            <a:ext cx="7435850" cy="3155950"/>
          </a:xfrm>
          <a:prstGeom prst="rect">
            <a:avLst/>
          </a:prstGeom>
          <a:noFill/>
          <a:ln w="9525">
            <a:noFill/>
            <a:miter lim="800000"/>
            <a:headEnd/>
            <a:tailEnd/>
          </a:ln>
        </p:spPr>
        <p:txBody>
          <a:bodyPr vert="horz" wrap="square" lIns="93287" tIns="46644" rIns="93287" bIns="4664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6659563"/>
            <a:ext cx="4029075" cy="349250"/>
          </a:xfrm>
          <a:prstGeom prst="rect">
            <a:avLst/>
          </a:prstGeom>
          <a:noFill/>
          <a:ln w="9525">
            <a:noFill/>
            <a:miter lim="800000"/>
            <a:headEnd/>
            <a:tailEnd/>
          </a:ln>
        </p:spPr>
        <p:txBody>
          <a:bodyPr vert="horz" wrap="square" lIns="93287" tIns="46644" rIns="93287" bIns="46644" numCol="1" anchor="b" anchorCtr="0" compatLnSpc="1">
            <a:prstTxWarp prst="textNoShape">
              <a:avLst/>
            </a:prstTxWarp>
          </a:bodyPr>
          <a:lstStyle>
            <a:lvl1pPr defTabSz="4476750">
              <a:defRPr sz="1200">
                <a:latin typeface="Calibri" pitchFamily="34" charset="0"/>
                <a:cs typeface="+mn-cs"/>
              </a:defRPr>
            </a:lvl1pPr>
          </a:lstStyle>
          <a:p>
            <a:pPr>
              <a:defRPr/>
            </a:pPr>
            <a:endParaRPr lang="en-US"/>
          </a:p>
        </p:txBody>
      </p:sp>
      <p:sp>
        <p:nvSpPr>
          <p:cNvPr id="7" name="Slide Number Placeholder 6"/>
          <p:cNvSpPr>
            <a:spLocks noGrp="1"/>
          </p:cNvSpPr>
          <p:nvPr>
            <p:ph type="sldNum" sz="quarter" idx="5"/>
          </p:nvPr>
        </p:nvSpPr>
        <p:spPr bwMode="auto">
          <a:xfrm>
            <a:off x="5265738" y="6659563"/>
            <a:ext cx="4029075" cy="349250"/>
          </a:xfrm>
          <a:prstGeom prst="rect">
            <a:avLst/>
          </a:prstGeom>
          <a:noFill/>
          <a:ln w="9525">
            <a:noFill/>
            <a:miter lim="800000"/>
            <a:headEnd/>
            <a:tailEnd/>
          </a:ln>
        </p:spPr>
        <p:txBody>
          <a:bodyPr vert="horz" wrap="square" lIns="93287" tIns="46644" rIns="93287" bIns="46644" numCol="1" anchor="b" anchorCtr="0" compatLnSpc="1">
            <a:prstTxWarp prst="textNoShape">
              <a:avLst/>
            </a:prstTxWarp>
          </a:bodyPr>
          <a:lstStyle>
            <a:lvl1pPr algn="r" defTabSz="4476750">
              <a:defRPr sz="1200">
                <a:latin typeface="Calibri" pitchFamily="34" charset="0"/>
                <a:cs typeface="+mn-cs"/>
              </a:defRPr>
            </a:lvl1pPr>
          </a:lstStyle>
          <a:p>
            <a:pPr>
              <a:defRPr/>
            </a:pPr>
            <a:fld id="{21864DBA-7CB5-4F29-87F1-1E6A1A5D6D24}" type="slidenum">
              <a:rPr lang="en-US"/>
              <a:pPr>
                <a:defRPr/>
              </a:pPr>
              <a:t>‹#›</a:t>
            </a:fld>
            <a:endParaRPr lang="en-US"/>
          </a:p>
        </p:txBody>
      </p:sp>
    </p:spTree>
    <p:extLst>
      <p:ext uri="{BB962C8B-B14F-4D97-AF65-F5344CB8AC3E}">
        <p14:creationId xmlns:p14="http://schemas.microsoft.com/office/powerpoint/2010/main" val="3571320481"/>
      </p:ext>
    </p:extLst>
  </p:cSld>
  <p:clrMap bg1="lt1" tx1="dk1" bg2="lt2" tx2="dk2" accent1="accent1" accent2="accent2" accent3="accent3" accent4="accent4" accent5="accent5" accent6="accent6" hlink="hlink" folHlink="folHlink"/>
  <p:notesStyle>
    <a:lvl1pPr algn="l" defTabSz="5118866" rtl="0" eaLnBrk="0" fontAlgn="base" hangingPunct="0">
      <a:spcBef>
        <a:spcPct val="30000"/>
      </a:spcBef>
      <a:spcAft>
        <a:spcPct val="0"/>
      </a:spcAft>
      <a:defRPr sz="6766" kern="1200">
        <a:solidFill>
          <a:schemeClr val="tx1"/>
        </a:solidFill>
        <a:latin typeface="+mn-lt"/>
        <a:ea typeface="+mn-ea"/>
        <a:cs typeface="+mn-cs"/>
      </a:defRPr>
    </a:lvl1pPr>
    <a:lvl2pPr marL="2559433" algn="l" defTabSz="5118866" rtl="0" eaLnBrk="0" fontAlgn="base" hangingPunct="0">
      <a:spcBef>
        <a:spcPct val="30000"/>
      </a:spcBef>
      <a:spcAft>
        <a:spcPct val="0"/>
      </a:spcAft>
      <a:defRPr sz="6766" kern="1200">
        <a:solidFill>
          <a:schemeClr val="tx1"/>
        </a:solidFill>
        <a:latin typeface="+mn-lt"/>
        <a:ea typeface="+mn-ea"/>
        <a:cs typeface="+mn-cs"/>
      </a:defRPr>
    </a:lvl2pPr>
    <a:lvl3pPr marL="5118866" algn="l" defTabSz="5118866" rtl="0" eaLnBrk="0" fontAlgn="base" hangingPunct="0">
      <a:spcBef>
        <a:spcPct val="30000"/>
      </a:spcBef>
      <a:spcAft>
        <a:spcPct val="0"/>
      </a:spcAft>
      <a:defRPr sz="6766" kern="1200">
        <a:solidFill>
          <a:schemeClr val="tx1"/>
        </a:solidFill>
        <a:latin typeface="+mn-lt"/>
        <a:ea typeface="+mn-ea"/>
        <a:cs typeface="+mn-cs"/>
      </a:defRPr>
    </a:lvl3pPr>
    <a:lvl4pPr marL="7680151" algn="l" defTabSz="5118866" rtl="0" eaLnBrk="0" fontAlgn="base" hangingPunct="0">
      <a:spcBef>
        <a:spcPct val="30000"/>
      </a:spcBef>
      <a:spcAft>
        <a:spcPct val="0"/>
      </a:spcAft>
      <a:defRPr sz="6766" kern="1200">
        <a:solidFill>
          <a:schemeClr val="tx1"/>
        </a:solidFill>
        <a:latin typeface="+mn-lt"/>
        <a:ea typeface="+mn-ea"/>
        <a:cs typeface="+mn-cs"/>
      </a:defRPr>
    </a:lvl4pPr>
    <a:lvl5pPr marL="10239584" algn="l" defTabSz="5118866" rtl="0" eaLnBrk="0" fontAlgn="base" hangingPunct="0">
      <a:spcBef>
        <a:spcPct val="30000"/>
      </a:spcBef>
      <a:spcAft>
        <a:spcPct val="0"/>
      </a:spcAft>
      <a:defRPr sz="6766" kern="1200">
        <a:solidFill>
          <a:schemeClr val="tx1"/>
        </a:solidFill>
        <a:latin typeface="+mn-lt"/>
        <a:ea typeface="+mn-ea"/>
        <a:cs typeface="+mn-cs"/>
      </a:defRPr>
    </a:lvl5pPr>
    <a:lvl6pPr marL="12800868" algn="l" defTabSz="5120347" rtl="0" eaLnBrk="1" latinLnBrk="0" hangingPunct="1">
      <a:defRPr sz="6766" kern="1200">
        <a:solidFill>
          <a:schemeClr val="tx1"/>
        </a:solidFill>
        <a:latin typeface="+mn-lt"/>
        <a:ea typeface="+mn-ea"/>
        <a:cs typeface="+mn-cs"/>
      </a:defRPr>
    </a:lvl6pPr>
    <a:lvl7pPr marL="15361042" algn="l" defTabSz="5120347" rtl="0" eaLnBrk="1" latinLnBrk="0" hangingPunct="1">
      <a:defRPr sz="6766" kern="1200">
        <a:solidFill>
          <a:schemeClr val="tx1"/>
        </a:solidFill>
        <a:latin typeface="+mn-lt"/>
        <a:ea typeface="+mn-ea"/>
        <a:cs typeface="+mn-cs"/>
      </a:defRPr>
    </a:lvl7pPr>
    <a:lvl8pPr marL="17921216" algn="l" defTabSz="5120347" rtl="0" eaLnBrk="1" latinLnBrk="0" hangingPunct="1">
      <a:defRPr sz="6766" kern="1200">
        <a:solidFill>
          <a:schemeClr val="tx1"/>
        </a:solidFill>
        <a:latin typeface="+mn-lt"/>
        <a:ea typeface="+mn-ea"/>
        <a:cs typeface="+mn-cs"/>
      </a:defRPr>
    </a:lvl8pPr>
    <a:lvl9pPr marL="20481390" algn="l" defTabSz="5120347" rtl="0" eaLnBrk="1" latinLnBrk="0" hangingPunct="1">
      <a:defRPr sz="676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F412871-337E-401A-BF70-3E16AA2B6A07}"/>
              </a:ext>
            </a:extLst>
          </p:cNvPr>
          <p:cNvSpPr/>
          <p:nvPr userDrawn="1"/>
        </p:nvSpPr>
        <p:spPr>
          <a:xfrm>
            <a:off x="1" y="36271200"/>
            <a:ext cx="51206400" cy="2133600"/>
          </a:xfrm>
          <a:prstGeom prst="rect">
            <a:avLst/>
          </a:prstGeom>
          <a:gradFill flip="none" rotWithShape="1">
            <a:gsLst>
              <a:gs pos="0">
                <a:srgbClr val="42C4DC"/>
              </a:gs>
              <a:gs pos="78000">
                <a:srgbClr val="217999"/>
              </a:gs>
              <a:gs pos="100000">
                <a:srgbClr val="002D56"/>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p>
        </p:txBody>
      </p:sp>
      <p:pic>
        <p:nvPicPr>
          <p:cNvPr id="9" name="Picture 4" descr="toronto about">
            <a:extLst>
              <a:ext uri="{FF2B5EF4-FFF2-40B4-BE49-F238E27FC236}">
                <a16:creationId xmlns="" xmlns:a16="http://schemas.microsoft.com/office/drawing/2014/main" id="{C1E6A858-C24F-4331-9B1C-11248AC270A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071800" y="36405280"/>
            <a:ext cx="8917333" cy="1770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0" name="Picture 5" descr="baycrest social media">
            <a:extLst>
              <a:ext uri="{FF2B5EF4-FFF2-40B4-BE49-F238E27FC236}">
                <a16:creationId xmlns="" xmlns:a16="http://schemas.microsoft.com/office/drawing/2014/main" id="{BD4763C1-6F12-409D-81E4-A935950C084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b="41667"/>
          <a:stretch>
            <a:fillRect/>
          </a:stretch>
        </p:blipFill>
        <p:spPr bwMode="auto">
          <a:xfrm>
            <a:off x="1259388" y="37024040"/>
            <a:ext cx="447953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11" name="Rectangle 10">
            <a:extLst>
              <a:ext uri="{FF2B5EF4-FFF2-40B4-BE49-F238E27FC236}">
                <a16:creationId xmlns="" xmlns:a16="http://schemas.microsoft.com/office/drawing/2014/main" id="{EBCF3993-10CE-4ACA-B63D-EE919F1506CA}"/>
              </a:ext>
            </a:extLst>
          </p:cNvPr>
          <p:cNvSpPr/>
          <p:nvPr userDrawn="1"/>
        </p:nvSpPr>
        <p:spPr>
          <a:xfrm>
            <a:off x="-2" y="4561873"/>
            <a:ext cx="51206400" cy="548640"/>
          </a:xfrm>
          <a:prstGeom prst="rect">
            <a:avLst/>
          </a:prstGeom>
          <a:gradFill flip="none" rotWithShape="1">
            <a:gsLst>
              <a:gs pos="0">
                <a:srgbClr val="42C4DC"/>
              </a:gs>
              <a:gs pos="78000">
                <a:srgbClr val="217999"/>
              </a:gs>
              <a:gs pos="100000">
                <a:srgbClr val="002D56"/>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 xmlns:a16="http://schemas.microsoft.com/office/drawing/2014/main" id="{17039889-3CDC-4803-8D09-94477B68A41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59388" y="1058626"/>
            <a:ext cx="5358395" cy="27523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239633" y="1537229"/>
            <a:ext cx="40326336" cy="6400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255838" y="8978900"/>
            <a:ext cx="40326336" cy="2534576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559580" y="35595190"/>
            <a:ext cx="11949641" cy="2044700"/>
          </a:xfrm>
          <a:prstGeom prst="rect">
            <a:avLst/>
          </a:prstGeom>
        </p:spPr>
        <p:txBody>
          <a:bodyPr/>
          <a:lstStyle>
            <a:lvl1pPr>
              <a:defRPr/>
            </a:lvl1pPr>
          </a:lstStyle>
          <a:p>
            <a:pPr>
              <a:defRPr/>
            </a:pPr>
            <a:fld id="{68C3E82E-EA97-4083-BC0F-65BB9E1F452D}" type="datetimeFigureOut">
              <a:rPr lang="en-US"/>
              <a:pPr>
                <a:defRPr/>
              </a:pPr>
              <a:t>15/03/19</a:t>
            </a:fld>
            <a:endParaRPr lang="en-US"/>
          </a:p>
        </p:txBody>
      </p:sp>
      <p:sp>
        <p:nvSpPr>
          <p:cNvPr id="5" name="Footer Placeholder 4"/>
          <p:cNvSpPr>
            <a:spLocks noGrp="1"/>
          </p:cNvSpPr>
          <p:nvPr>
            <p:ph type="ftr" sz="quarter" idx="11"/>
          </p:nvPr>
        </p:nvSpPr>
        <p:spPr>
          <a:xfrm>
            <a:off x="17494780" y="35595190"/>
            <a:ext cx="16216841" cy="20447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6697180" y="35595190"/>
            <a:ext cx="11949641" cy="2044700"/>
          </a:xfrm>
          <a:prstGeom prst="rect">
            <a:avLst/>
          </a:prstGeom>
        </p:spPr>
        <p:txBody>
          <a:bodyPr/>
          <a:lstStyle>
            <a:lvl1pPr>
              <a:defRPr/>
            </a:lvl1pPr>
          </a:lstStyle>
          <a:p>
            <a:pPr>
              <a:defRPr/>
            </a:pPr>
            <a:fld id="{0860D9B9-CDBA-4C84-BDC9-7F77FE96ADE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484060" y="1537976"/>
            <a:ext cx="10081260" cy="327685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240280" y="1537976"/>
            <a:ext cx="29497020" cy="327685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559580" y="35595190"/>
            <a:ext cx="11949641" cy="2044700"/>
          </a:xfrm>
          <a:prstGeom prst="rect">
            <a:avLst/>
          </a:prstGeom>
        </p:spPr>
        <p:txBody>
          <a:bodyPr/>
          <a:lstStyle>
            <a:lvl1pPr>
              <a:defRPr/>
            </a:lvl1pPr>
          </a:lstStyle>
          <a:p>
            <a:pPr>
              <a:defRPr/>
            </a:pPr>
            <a:fld id="{6A5DC6FC-E621-4837-B749-68E637E00899}" type="datetimeFigureOut">
              <a:rPr lang="en-US"/>
              <a:pPr>
                <a:defRPr/>
              </a:pPr>
              <a:t>15/03/19</a:t>
            </a:fld>
            <a:endParaRPr lang="en-US"/>
          </a:p>
        </p:txBody>
      </p:sp>
      <p:sp>
        <p:nvSpPr>
          <p:cNvPr id="5" name="Footer Placeholder 4"/>
          <p:cNvSpPr>
            <a:spLocks noGrp="1"/>
          </p:cNvSpPr>
          <p:nvPr>
            <p:ph type="ftr" sz="quarter" idx="11"/>
          </p:nvPr>
        </p:nvSpPr>
        <p:spPr>
          <a:xfrm>
            <a:off x="17494780" y="35595190"/>
            <a:ext cx="16216841" cy="20447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6697180" y="35595190"/>
            <a:ext cx="11949641" cy="2044700"/>
          </a:xfrm>
          <a:prstGeom prst="rect">
            <a:avLst/>
          </a:prstGeom>
        </p:spPr>
        <p:txBody>
          <a:bodyPr/>
          <a:lstStyle>
            <a:lvl1pPr>
              <a:defRPr/>
            </a:lvl1pPr>
          </a:lstStyle>
          <a:p>
            <a:pPr>
              <a:defRPr/>
            </a:pPr>
            <a:fld id="{47B552DD-F868-4EF0-A07A-66AC4CC55A4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39334" y="24678642"/>
            <a:ext cx="38084760" cy="7627620"/>
          </a:xfrm>
          <a:prstGeom prst="rect">
            <a:avLst/>
          </a:prstGeom>
        </p:spPr>
        <p:txBody>
          <a:bodyPr anchor="t"/>
          <a:lstStyle>
            <a:lvl1pPr algn="l">
              <a:defRPr sz="17601" b="1" cap="all"/>
            </a:lvl1pPr>
          </a:lstStyle>
          <a:p>
            <a:r>
              <a:rPr lang="en-US"/>
              <a:t>Click to edit Master title style</a:t>
            </a:r>
          </a:p>
        </p:txBody>
      </p:sp>
      <p:sp>
        <p:nvSpPr>
          <p:cNvPr id="3" name="Text Placeholder 2"/>
          <p:cNvSpPr>
            <a:spLocks noGrp="1"/>
          </p:cNvSpPr>
          <p:nvPr>
            <p:ph type="body" idx="1"/>
          </p:nvPr>
        </p:nvSpPr>
        <p:spPr>
          <a:xfrm>
            <a:off x="3539334" y="16277596"/>
            <a:ext cx="38084760" cy="8401048"/>
          </a:xfrm>
          <a:prstGeom prst="rect">
            <a:avLst/>
          </a:prstGeom>
        </p:spPr>
        <p:txBody>
          <a:bodyPr anchor="b"/>
          <a:lstStyle>
            <a:lvl1pPr marL="0" indent="0">
              <a:buNone/>
              <a:defRPr sz="8800">
                <a:solidFill>
                  <a:schemeClr val="tx1">
                    <a:tint val="75000"/>
                  </a:schemeClr>
                </a:solidFill>
              </a:defRPr>
            </a:lvl1pPr>
            <a:lvl2pPr marL="2011753" indent="0">
              <a:buNone/>
              <a:defRPr sz="7884">
                <a:solidFill>
                  <a:schemeClr val="tx1">
                    <a:tint val="75000"/>
                  </a:schemeClr>
                </a:solidFill>
              </a:defRPr>
            </a:lvl2pPr>
            <a:lvl3pPr marL="4023506" indent="0">
              <a:buNone/>
              <a:defRPr sz="7059">
                <a:solidFill>
                  <a:schemeClr val="tx1">
                    <a:tint val="75000"/>
                  </a:schemeClr>
                </a:solidFill>
              </a:defRPr>
            </a:lvl3pPr>
            <a:lvl4pPr marL="6035259" indent="0">
              <a:buNone/>
              <a:defRPr sz="6142">
                <a:solidFill>
                  <a:schemeClr val="tx1">
                    <a:tint val="75000"/>
                  </a:schemeClr>
                </a:solidFill>
              </a:defRPr>
            </a:lvl4pPr>
            <a:lvl5pPr marL="8047013" indent="0">
              <a:buNone/>
              <a:defRPr sz="6142">
                <a:solidFill>
                  <a:schemeClr val="tx1">
                    <a:tint val="75000"/>
                  </a:schemeClr>
                </a:solidFill>
              </a:defRPr>
            </a:lvl5pPr>
            <a:lvl6pPr marL="10058766" indent="0">
              <a:buNone/>
              <a:defRPr sz="6142">
                <a:solidFill>
                  <a:schemeClr val="tx1">
                    <a:tint val="75000"/>
                  </a:schemeClr>
                </a:solidFill>
              </a:defRPr>
            </a:lvl6pPr>
            <a:lvl7pPr marL="12070519" indent="0">
              <a:buNone/>
              <a:defRPr sz="6142">
                <a:solidFill>
                  <a:schemeClr val="tx1">
                    <a:tint val="75000"/>
                  </a:schemeClr>
                </a:solidFill>
              </a:defRPr>
            </a:lvl7pPr>
            <a:lvl8pPr marL="14082272" indent="0">
              <a:buNone/>
              <a:defRPr sz="6142">
                <a:solidFill>
                  <a:schemeClr val="tx1">
                    <a:tint val="75000"/>
                  </a:schemeClr>
                </a:solidFill>
              </a:defRPr>
            </a:lvl8pPr>
            <a:lvl9pPr marL="16094025" indent="0">
              <a:buNone/>
              <a:defRPr sz="61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559580" y="35595190"/>
            <a:ext cx="11949641" cy="2044700"/>
          </a:xfrm>
          <a:prstGeom prst="rect">
            <a:avLst/>
          </a:prstGeom>
        </p:spPr>
        <p:txBody>
          <a:bodyPr/>
          <a:lstStyle>
            <a:lvl1pPr>
              <a:defRPr/>
            </a:lvl1pPr>
          </a:lstStyle>
          <a:p>
            <a:pPr>
              <a:defRPr/>
            </a:pPr>
            <a:fld id="{90628FB6-4373-4B3D-B3EF-7F2BAD29F70E}" type="datetimeFigureOut">
              <a:rPr lang="en-US"/>
              <a:pPr>
                <a:defRPr/>
              </a:pPr>
              <a:t>15/03/19</a:t>
            </a:fld>
            <a:endParaRPr lang="en-US"/>
          </a:p>
        </p:txBody>
      </p:sp>
      <p:sp>
        <p:nvSpPr>
          <p:cNvPr id="5" name="Footer Placeholder 4"/>
          <p:cNvSpPr>
            <a:spLocks noGrp="1"/>
          </p:cNvSpPr>
          <p:nvPr>
            <p:ph type="ftr" sz="quarter" idx="11"/>
          </p:nvPr>
        </p:nvSpPr>
        <p:spPr>
          <a:xfrm>
            <a:off x="17494780" y="35595190"/>
            <a:ext cx="16216841" cy="2044700"/>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6697180" y="35595190"/>
            <a:ext cx="11949641" cy="2044700"/>
          </a:xfrm>
          <a:prstGeom prst="rect">
            <a:avLst/>
          </a:prstGeom>
        </p:spPr>
        <p:txBody>
          <a:bodyPr/>
          <a:lstStyle>
            <a:lvl1pPr>
              <a:defRPr/>
            </a:lvl1pPr>
          </a:lstStyle>
          <a:p>
            <a:pPr>
              <a:defRPr/>
            </a:pPr>
            <a:fld id="{234D64F3-7FBA-41B7-B87C-88E80C566D6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39633" y="1537229"/>
            <a:ext cx="40326336" cy="64008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40280" y="8961124"/>
            <a:ext cx="19789140" cy="25345392"/>
          </a:xfrm>
          <a:prstGeom prst="rect">
            <a:avLst/>
          </a:prstGeom>
        </p:spPr>
        <p:txBody>
          <a:bodyPr/>
          <a:lstStyle>
            <a:lvl1pPr>
              <a:defRPr sz="12284"/>
            </a:lvl1pPr>
            <a:lvl2pPr>
              <a:defRPr sz="10542"/>
            </a:lvl2pPr>
            <a:lvl3pPr>
              <a:defRPr sz="8800"/>
            </a:lvl3pPr>
            <a:lvl4pPr>
              <a:defRPr sz="7884"/>
            </a:lvl4pPr>
            <a:lvl5pPr>
              <a:defRPr sz="7884"/>
            </a:lvl5pPr>
            <a:lvl6pPr>
              <a:defRPr sz="7884"/>
            </a:lvl6pPr>
            <a:lvl7pPr>
              <a:defRPr sz="7884"/>
            </a:lvl7pPr>
            <a:lvl8pPr>
              <a:defRPr sz="7884"/>
            </a:lvl8pPr>
            <a:lvl9pPr>
              <a:defRPr sz="78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776180" y="8961124"/>
            <a:ext cx="19789140" cy="25345392"/>
          </a:xfrm>
          <a:prstGeom prst="rect">
            <a:avLst/>
          </a:prstGeom>
        </p:spPr>
        <p:txBody>
          <a:bodyPr/>
          <a:lstStyle>
            <a:lvl1pPr>
              <a:defRPr sz="12284"/>
            </a:lvl1pPr>
            <a:lvl2pPr>
              <a:defRPr sz="10542"/>
            </a:lvl2pPr>
            <a:lvl3pPr>
              <a:defRPr sz="8800"/>
            </a:lvl3pPr>
            <a:lvl4pPr>
              <a:defRPr sz="7884"/>
            </a:lvl4pPr>
            <a:lvl5pPr>
              <a:defRPr sz="7884"/>
            </a:lvl5pPr>
            <a:lvl6pPr>
              <a:defRPr sz="7884"/>
            </a:lvl6pPr>
            <a:lvl7pPr>
              <a:defRPr sz="7884"/>
            </a:lvl7pPr>
            <a:lvl8pPr>
              <a:defRPr sz="7884"/>
            </a:lvl8pPr>
            <a:lvl9pPr>
              <a:defRPr sz="78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2559580" y="35595190"/>
            <a:ext cx="11949641" cy="2044700"/>
          </a:xfrm>
          <a:prstGeom prst="rect">
            <a:avLst/>
          </a:prstGeom>
        </p:spPr>
        <p:txBody>
          <a:bodyPr/>
          <a:lstStyle>
            <a:lvl1pPr>
              <a:defRPr/>
            </a:lvl1pPr>
          </a:lstStyle>
          <a:p>
            <a:pPr>
              <a:defRPr/>
            </a:pPr>
            <a:fld id="{85F1A9D9-E5A9-4928-B092-593D23178420}" type="datetimeFigureOut">
              <a:rPr lang="en-US"/>
              <a:pPr>
                <a:defRPr/>
              </a:pPr>
              <a:t>15/03/19</a:t>
            </a:fld>
            <a:endParaRPr lang="en-US"/>
          </a:p>
        </p:txBody>
      </p:sp>
      <p:sp>
        <p:nvSpPr>
          <p:cNvPr id="6" name="Footer Placeholder 4"/>
          <p:cNvSpPr>
            <a:spLocks noGrp="1"/>
          </p:cNvSpPr>
          <p:nvPr>
            <p:ph type="ftr" sz="quarter" idx="11"/>
          </p:nvPr>
        </p:nvSpPr>
        <p:spPr>
          <a:xfrm>
            <a:off x="17494780" y="35595190"/>
            <a:ext cx="16216841" cy="2044700"/>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36697180" y="35595190"/>
            <a:ext cx="11949641" cy="2044700"/>
          </a:xfrm>
          <a:prstGeom prst="rect">
            <a:avLst/>
          </a:prstGeom>
        </p:spPr>
        <p:txBody>
          <a:bodyPr/>
          <a:lstStyle>
            <a:lvl1pPr>
              <a:defRPr/>
            </a:lvl1pPr>
          </a:lstStyle>
          <a:p>
            <a:pPr>
              <a:defRPr/>
            </a:pPr>
            <a:fld id="{61A36C8F-787D-43FE-B9ED-FE19A3BF9B6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9633" y="1537229"/>
            <a:ext cx="40326336" cy="64008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40282" y="8596633"/>
            <a:ext cx="19796920" cy="3582667"/>
          </a:xfrm>
          <a:prstGeom prst="rect">
            <a:avLst/>
          </a:prstGeom>
        </p:spPr>
        <p:txBody>
          <a:bodyPr anchor="b"/>
          <a:lstStyle>
            <a:lvl1pPr marL="0" indent="0">
              <a:buNone/>
              <a:defRPr sz="10542" b="1"/>
            </a:lvl1pPr>
            <a:lvl2pPr marL="2011753" indent="0">
              <a:buNone/>
              <a:defRPr sz="8800" b="1"/>
            </a:lvl2pPr>
            <a:lvl3pPr marL="4023506" indent="0">
              <a:buNone/>
              <a:defRPr sz="7884" b="1"/>
            </a:lvl3pPr>
            <a:lvl4pPr marL="6035259" indent="0">
              <a:buNone/>
              <a:defRPr sz="7059" b="1"/>
            </a:lvl4pPr>
            <a:lvl5pPr marL="8047013" indent="0">
              <a:buNone/>
              <a:defRPr sz="7059" b="1"/>
            </a:lvl5pPr>
            <a:lvl6pPr marL="10058766" indent="0">
              <a:buNone/>
              <a:defRPr sz="7059" b="1"/>
            </a:lvl6pPr>
            <a:lvl7pPr marL="12070519" indent="0">
              <a:buNone/>
              <a:defRPr sz="7059" b="1"/>
            </a:lvl7pPr>
            <a:lvl8pPr marL="14082272" indent="0">
              <a:buNone/>
              <a:defRPr sz="7059" b="1"/>
            </a:lvl8pPr>
            <a:lvl9pPr marL="16094025" indent="0">
              <a:buNone/>
              <a:defRPr sz="7059" b="1"/>
            </a:lvl9pPr>
          </a:lstStyle>
          <a:p>
            <a:pPr lvl="0"/>
            <a:r>
              <a:rPr lang="en-US"/>
              <a:t>Click to edit Master text styles</a:t>
            </a:r>
          </a:p>
        </p:txBody>
      </p:sp>
      <p:sp>
        <p:nvSpPr>
          <p:cNvPr id="4" name="Content Placeholder 3"/>
          <p:cNvSpPr>
            <a:spLocks noGrp="1"/>
          </p:cNvSpPr>
          <p:nvPr>
            <p:ph sz="half" idx="2"/>
          </p:nvPr>
        </p:nvSpPr>
        <p:spPr>
          <a:xfrm>
            <a:off x="2240282" y="12179300"/>
            <a:ext cx="19796920" cy="22127213"/>
          </a:xfrm>
          <a:prstGeom prst="rect">
            <a:avLst/>
          </a:prstGeom>
        </p:spPr>
        <p:txBody>
          <a:bodyPr/>
          <a:lstStyle>
            <a:lvl1pPr>
              <a:defRPr sz="10542"/>
            </a:lvl1pPr>
            <a:lvl2pPr>
              <a:defRPr sz="8800"/>
            </a:lvl2pPr>
            <a:lvl3pPr>
              <a:defRPr sz="7884"/>
            </a:lvl3pPr>
            <a:lvl4pPr>
              <a:defRPr sz="7059"/>
            </a:lvl4pPr>
            <a:lvl5pPr>
              <a:defRPr sz="7059"/>
            </a:lvl5pPr>
            <a:lvl6pPr>
              <a:defRPr sz="7059"/>
            </a:lvl6pPr>
            <a:lvl7pPr>
              <a:defRPr sz="7059"/>
            </a:lvl7pPr>
            <a:lvl8pPr>
              <a:defRPr sz="7059"/>
            </a:lvl8pPr>
            <a:lvl9pPr>
              <a:defRPr sz="70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760625" y="8596633"/>
            <a:ext cx="19804698" cy="3582667"/>
          </a:xfrm>
          <a:prstGeom prst="rect">
            <a:avLst/>
          </a:prstGeom>
        </p:spPr>
        <p:txBody>
          <a:bodyPr anchor="b"/>
          <a:lstStyle>
            <a:lvl1pPr marL="0" indent="0">
              <a:buNone/>
              <a:defRPr sz="10542" b="1"/>
            </a:lvl1pPr>
            <a:lvl2pPr marL="2011753" indent="0">
              <a:buNone/>
              <a:defRPr sz="8800" b="1"/>
            </a:lvl2pPr>
            <a:lvl3pPr marL="4023506" indent="0">
              <a:buNone/>
              <a:defRPr sz="7884" b="1"/>
            </a:lvl3pPr>
            <a:lvl4pPr marL="6035259" indent="0">
              <a:buNone/>
              <a:defRPr sz="7059" b="1"/>
            </a:lvl4pPr>
            <a:lvl5pPr marL="8047013" indent="0">
              <a:buNone/>
              <a:defRPr sz="7059" b="1"/>
            </a:lvl5pPr>
            <a:lvl6pPr marL="10058766" indent="0">
              <a:buNone/>
              <a:defRPr sz="7059" b="1"/>
            </a:lvl6pPr>
            <a:lvl7pPr marL="12070519" indent="0">
              <a:buNone/>
              <a:defRPr sz="7059" b="1"/>
            </a:lvl7pPr>
            <a:lvl8pPr marL="14082272" indent="0">
              <a:buNone/>
              <a:defRPr sz="7059" b="1"/>
            </a:lvl8pPr>
            <a:lvl9pPr marL="16094025" indent="0">
              <a:buNone/>
              <a:defRPr sz="7059" b="1"/>
            </a:lvl9pPr>
          </a:lstStyle>
          <a:p>
            <a:pPr lvl="0"/>
            <a:r>
              <a:rPr lang="en-US"/>
              <a:t>Click to edit Master text styles</a:t>
            </a:r>
          </a:p>
        </p:txBody>
      </p:sp>
      <p:sp>
        <p:nvSpPr>
          <p:cNvPr id="6" name="Content Placeholder 5"/>
          <p:cNvSpPr>
            <a:spLocks noGrp="1"/>
          </p:cNvSpPr>
          <p:nvPr>
            <p:ph sz="quarter" idx="4"/>
          </p:nvPr>
        </p:nvSpPr>
        <p:spPr>
          <a:xfrm>
            <a:off x="22760625" y="12179300"/>
            <a:ext cx="19804698" cy="22127213"/>
          </a:xfrm>
          <a:prstGeom prst="rect">
            <a:avLst/>
          </a:prstGeom>
        </p:spPr>
        <p:txBody>
          <a:bodyPr/>
          <a:lstStyle>
            <a:lvl1pPr>
              <a:defRPr sz="10542"/>
            </a:lvl1pPr>
            <a:lvl2pPr>
              <a:defRPr sz="8800"/>
            </a:lvl2pPr>
            <a:lvl3pPr>
              <a:defRPr sz="7884"/>
            </a:lvl3pPr>
            <a:lvl4pPr>
              <a:defRPr sz="7059"/>
            </a:lvl4pPr>
            <a:lvl5pPr>
              <a:defRPr sz="7059"/>
            </a:lvl5pPr>
            <a:lvl6pPr>
              <a:defRPr sz="7059"/>
            </a:lvl6pPr>
            <a:lvl7pPr>
              <a:defRPr sz="7059"/>
            </a:lvl7pPr>
            <a:lvl8pPr>
              <a:defRPr sz="7059"/>
            </a:lvl8pPr>
            <a:lvl9pPr>
              <a:defRPr sz="70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2559580" y="35595190"/>
            <a:ext cx="11949641" cy="2044700"/>
          </a:xfrm>
          <a:prstGeom prst="rect">
            <a:avLst/>
          </a:prstGeom>
        </p:spPr>
        <p:txBody>
          <a:bodyPr/>
          <a:lstStyle>
            <a:lvl1pPr>
              <a:defRPr/>
            </a:lvl1pPr>
          </a:lstStyle>
          <a:p>
            <a:pPr>
              <a:defRPr/>
            </a:pPr>
            <a:fld id="{8AEDAC4C-576B-44C8-A11A-68F8A310601F}" type="datetimeFigureOut">
              <a:rPr lang="en-US"/>
              <a:pPr>
                <a:defRPr/>
              </a:pPr>
              <a:t>15/03/19</a:t>
            </a:fld>
            <a:endParaRPr lang="en-US"/>
          </a:p>
        </p:txBody>
      </p:sp>
      <p:sp>
        <p:nvSpPr>
          <p:cNvPr id="8" name="Footer Placeholder 4"/>
          <p:cNvSpPr>
            <a:spLocks noGrp="1"/>
          </p:cNvSpPr>
          <p:nvPr>
            <p:ph type="ftr" sz="quarter" idx="11"/>
          </p:nvPr>
        </p:nvSpPr>
        <p:spPr>
          <a:xfrm>
            <a:off x="17494780" y="35595190"/>
            <a:ext cx="16216841" cy="2044700"/>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36697180" y="35595190"/>
            <a:ext cx="11949641" cy="2044700"/>
          </a:xfrm>
          <a:prstGeom prst="rect">
            <a:avLst/>
          </a:prstGeom>
        </p:spPr>
        <p:txBody>
          <a:bodyPr/>
          <a:lstStyle>
            <a:lvl1pPr>
              <a:defRPr/>
            </a:lvl1pPr>
          </a:lstStyle>
          <a:p>
            <a:pPr>
              <a:defRPr/>
            </a:pPr>
            <a:fld id="{3742CB49-C7F8-47B8-87DA-17EAD929B33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39633" y="1537229"/>
            <a:ext cx="40326336" cy="6400800"/>
          </a:xfrm>
          <a:prstGeom prst="rect">
            <a:avLst/>
          </a:prstGeom>
        </p:spPr>
        <p:txBody>
          <a:bodyPr/>
          <a:lstStyle/>
          <a:p>
            <a:r>
              <a:rPr lang="en-US"/>
              <a:t>Click to edit Master title style</a:t>
            </a:r>
          </a:p>
        </p:txBody>
      </p:sp>
      <p:sp>
        <p:nvSpPr>
          <p:cNvPr id="3" name="Date Placeholder 3"/>
          <p:cNvSpPr>
            <a:spLocks noGrp="1"/>
          </p:cNvSpPr>
          <p:nvPr>
            <p:ph type="dt" sz="half" idx="10"/>
          </p:nvPr>
        </p:nvSpPr>
        <p:spPr>
          <a:xfrm>
            <a:off x="2559580" y="35595190"/>
            <a:ext cx="11949641" cy="2044700"/>
          </a:xfrm>
          <a:prstGeom prst="rect">
            <a:avLst/>
          </a:prstGeom>
        </p:spPr>
        <p:txBody>
          <a:bodyPr/>
          <a:lstStyle>
            <a:lvl1pPr>
              <a:defRPr/>
            </a:lvl1pPr>
          </a:lstStyle>
          <a:p>
            <a:pPr>
              <a:defRPr/>
            </a:pPr>
            <a:fld id="{61115339-D839-4732-9760-EF3D612B59BB}" type="datetimeFigureOut">
              <a:rPr lang="en-US"/>
              <a:pPr>
                <a:defRPr/>
              </a:pPr>
              <a:t>15/03/19</a:t>
            </a:fld>
            <a:endParaRPr lang="en-US"/>
          </a:p>
        </p:txBody>
      </p:sp>
      <p:sp>
        <p:nvSpPr>
          <p:cNvPr id="4" name="Footer Placeholder 4"/>
          <p:cNvSpPr>
            <a:spLocks noGrp="1"/>
          </p:cNvSpPr>
          <p:nvPr>
            <p:ph type="ftr" sz="quarter" idx="11"/>
          </p:nvPr>
        </p:nvSpPr>
        <p:spPr>
          <a:xfrm>
            <a:off x="17494780" y="35595190"/>
            <a:ext cx="16216841" cy="2044700"/>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36697180" y="35595190"/>
            <a:ext cx="11949641" cy="2044700"/>
          </a:xfrm>
          <a:prstGeom prst="rect">
            <a:avLst/>
          </a:prstGeom>
        </p:spPr>
        <p:txBody>
          <a:bodyPr/>
          <a:lstStyle>
            <a:lvl1pPr>
              <a:defRPr/>
            </a:lvl1pPr>
          </a:lstStyle>
          <a:p>
            <a:pPr>
              <a:defRPr/>
            </a:pPr>
            <a:fld id="{18B6B1A9-B729-4762-BFA6-7B685267A9C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559580" y="35595190"/>
            <a:ext cx="11949641" cy="2044700"/>
          </a:xfrm>
          <a:prstGeom prst="rect">
            <a:avLst/>
          </a:prstGeom>
        </p:spPr>
        <p:txBody>
          <a:bodyPr/>
          <a:lstStyle>
            <a:lvl1pPr>
              <a:defRPr/>
            </a:lvl1pPr>
          </a:lstStyle>
          <a:p>
            <a:pPr>
              <a:defRPr/>
            </a:pPr>
            <a:fld id="{0748029C-CA81-4A82-836C-D1B6717897D5}" type="datetimeFigureOut">
              <a:rPr lang="en-US"/>
              <a:pPr>
                <a:defRPr/>
              </a:pPr>
              <a:t>15/03/19</a:t>
            </a:fld>
            <a:endParaRPr lang="en-US"/>
          </a:p>
        </p:txBody>
      </p:sp>
      <p:sp>
        <p:nvSpPr>
          <p:cNvPr id="3" name="Footer Placeholder 4"/>
          <p:cNvSpPr>
            <a:spLocks noGrp="1"/>
          </p:cNvSpPr>
          <p:nvPr>
            <p:ph type="ftr" sz="quarter" idx="11"/>
          </p:nvPr>
        </p:nvSpPr>
        <p:spPr>
          <a:xfrm>
            <a:off x="17494780" y="35595190"/>
            <a:ext cx="16216841" cy="2044700"/>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36697180" y="35595190"/>
            <a:ext cx="11949641" cy="2044700"/>
          </a:xfrm>
          <a:prstGeom prst="rect">
            <a:avLst/>
          </a:prstGeom>
        </p:spPr>
        <p:txBody>
          <a:bodyPr/>
          <a:lstStyle>
            <a:lvl1pPr>
              <a:defRPr/>
            </a:lvl1pPr>
          </a:lstStyle>
          <a:p>
            <a:pPr>
              <a:defRPr/>
            </a:pPr>
            <a:fld id="{C64661D2-E674-4A14-AB2B-D7F9D70886A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286" y="1529080"/>
            <a:ext cx="14740734" cy="6507480"/>
          </a:xfrm>
          <a:prstGeom prst="rect">
            <a:avLst/>
          </a:prstGeom>
        </p:spPr>
        <p:txBody>
          <a:bodyPr anchor="b"/>
          <a:lstStyle>
            <a:lvl1pPr algn="l">
              <a:defRPr sz="8800" b="1"/>
            </a:lvl1pPr>
          </a:lstStyle>
          <a:p>
            <a:r>
              <a:rPr lang="en-US"/>
              <a:t>Click to edit Master title style</a:t>
            </a:r>
          </a:p>
        </p:txBody>
      </p:sp>
      <p:sp>
        <p:nvSpPr>
          <p:cNvPr id="3" name="Content Placeholder 2"/>
          <p:cNvSpPr>
            <a:spLocks noGrp="1"/>
          </p:cNvSpPr>
          <p:nvPr>
            <p:ph idx="1"/>
          </p:nvPr>
        </p:nvSpPr>
        <p:spPr>
          <a:xfrm>
            <a:off x="17517744" y="1529084"/>
            <a:ext cx="25047576" cy="32777432"/>
          </a:xfrm>
          <a:prstGeom prst="rect">
            <a:avLst/>
          </a:prstGeom>
        </p:spPr>
        <p:txBody>
          <a:bodyPr/>
          <a:lstStyle>
            <a:lvl1pPr>
              <a:defRPr sz="14117"/>
            </a:lvl1pPr>
            <a:lvl2pPr>
              <a:defRPr sz="12284"/>
            </a:lvl2pPr>
            <a:lvl3pPr>
              <a:defRPr sz="10542"/>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40286" y="8036564"/>
            <a:ext cx="14740734" cy="26269952"/>
          </a:xfrm>
          <a:prstGeom prst="rect">
            <a:avLst/>
          </a:prstGeom>
        </p:spPr>
        <p:txBody>
          <a:bodyPr/>
          <a:lstStyle>
            <a:lvl1pPr marL="0" indent="0">
              <a:buNone/>
              <a:defRPr sz="6142"/>
            </a:lvl1pPr>
            <a:lvl2pPr marL="2011753" indent="0">
              <a:buNone/>
              <a:defRPr sz="5317"/>
            </a:lvl2pPr>
            <a:lvl3pPr marL="4023506" indent="0">
              <a:buNone/>
              <a:defRPr sz="4400"/>
            </a:lvl3pPr>
            <a:lvl4pPr marL="6035259" indent="0">
              <a:buNone/>
              <a:defRPr sz="3942"/>
            </a:lvl4pPr>
            <a:lvl5pPr marL="8047013" indent="0">
              <a:buNone/>
              <a:defRPr sz="3942"/>
            </a:lvl5pPr>
            <a:lvl6pPr marL="10058766" indent="0">
              <a:buNone/>
              <a:defRPr sz="3942"/>
            </a:lvl6pPr>
            <a:lvl7pPr marL="12070519" indent="0">
              <a:buNone/>
              <a:defRPr sz="3942"/>
            </a:lvl7pPr>
            <a:lvl8pPr marL="14082272" indent="0">
              <a:buNone/>
              <a:defRPr sz="3942"/>
            </a:lvl8pPr>
            <a:lvl9pPr marL="16094025" indent="0">
              <a:buNone/>
              <a:defRPr sz="3942"/>
            </a:lvl9pPr>
          </a:lstStyle>
          <a:p>
            <a:pPr lvl="0"/>
            <a:r>
              <a:rPr lang="en-US"/>
              <a:t>Click to edit Master text styles</a:t>
            </a:r>
          </a:p>
        </p:txBody>
      </p:sp>
      <p:sp>
        <p:nvSpPr>
          <p:cNvPr id="5" name="Date Placeholder 3"/>
          <p:cNvSpPr>
            <a:spLocks noGrp="1"/>
          </p:cNvSpPr>
          <p:nvPr>
            <p:ph type="dt" sz="half" idx="10"/>
          </p:nvPr>
        </p:nvSpPr>
        <p:spPr>
          <a:xfrm>
            <a:off x="2559580" y="35595190"/>
            <a:ext cx="11949641" cy="2044700"/>
          </a:xfrm>
          <a:prstGeom prst="rect">
            <a:avLst/>
          </a:prstGeom>
        </p:spPr>
        <p:txBody>
          <a:bodyPr/>
          <a:lstStyle>
            <a:lvl1pPr>
              <a:defRPr/>
            </a:lvl1pPr>
          </a:lstStyle>
          <a:p>
            <a:pPr>
              <a:defRPr/>
            </a:pPr>
            <a:fld id="{EC467154-B163-4B1C-A527-F9A03D69BA63}" type="datetimeFigureOut">
              <a:rPr lang="en-US"/>
              <a:pPr>
                <a:defRPr/>
              </a:pPr>
              <a:t>15/03/19</a:t>
            </a:fld>
            <a:endParaRPr lang="en-US"/>
          </a:p>
        </p:txBody>
      </p:sp>
      <p:sp>
        <p:nvSpPr>
          <p:cNvPr id="6" name="Footer Placeholder 4"/>
          <p:cNvSpPr>
            <a:spLocks noGrp="1"/>
          </p:cNvSpPr>
          <p:nvPr>
            <p:ph type="ftr" sz="quarter" idx="11"/>
          </p:nvPr>
        </p:nvSpPr>
        <p:spPr>
          <a:xfrm>
            <a:off x="17494780" y="35595190"/>
            <a:ext cx="16216841" cy="2044700"/>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36697180" y="35595190"/>
            <a:ext cx="11949641" cy="2044700"/>
          </a:xfrm>
          <a:prstGeom prst="rect">
            <a:avLst/>
          </a:prstGeom>
        </p:spPr>
        <p:txBody>
          <a:bodyPr/>
          <a:lstStyle>
            <a:lvl1pPr>
              <a:defRPr/>
            </a:lvl1pPr>
          </a:lstStyle>
          <a:p>
            <a:pPr>
              <a:defRPr/>
            </a:pPr>
            <a:fld id="{57AE6423-269C-4C66-86D8-29117AB44E7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82210" y="26883360"/>
            <a:ext cx="26883360" cy="3173732"/>
          </a:xfrm>
          <a:prstGeom prst="rect">
            <a:avLst/>
          </a:prstGeom>
        </p:spPr>
        <p:txBody>
          <a:bodyPr anchor="b"/>
          <a:lstStyle>
            <a:lvl1pPr algn="l">
              <a:defRPr sz="8800" b="1"/>
            </a:lvl1pPr>
          </a:lstStyle>
          <a:p>
            <a:r>
              <a:rPr lang="en-US"/>
              <a:t>Click to edit Master title style</a:t>
            </a:r>
          </a:p>
        </p:txBody>
      </p:sp>
      <p:sp>
        <p:nvSpPr>
          <p:cNvPr id="3" name="Picture Placeholder 2"/>
          <p:cNvSpPr>
            <a:spLocks noGrp="1"/>
          </p:cNvSpPr>
          <p:nvPr>
            <p:ph type="pic" idx="1"/>
          </p:nvPr>
        </p:nvSpPr>
        <p:spPr>
          <a:xfrm>
            <a:off x="8782210" y="3431540"/>
            <a:ext cx="26883360" cy="23042880"/>
          </a:xfrm>
          <a:prstGeom prst="rect">
            <a:avLst/>
          </a:prstGeom>
        </p:spPr>
        <p:txBody>
          <a:bodyPr rtlCol="0">
            <a:normAutofit/>
          </a:bodyPr>
          <a:lstStyle>
            <a:lvl1pPr marL="0" indent="0">
              <a:buNone/>
              <a:defRPr sz="14117"/>
            </a:lvl1pPr>
            <a:lvl2pPr marL="2011753" indent="0">
              <a:buNone/>
              <a:defRPr sz="12284"/>
            </a:lvl2pPr>
            <a:lvl3pPr marL="4023506" indent="0">
              <a:buNone/>
              <a:defRPr sz="10542"/>
            </a:lvl3pPr>
            <a:lvl4pPr marL="6035259" indent="0">
              <a:buNone/>
              <a:defRPr sz="8800"/>
            </a:lvl4pPr>
            <a:lvl5pPr marL="8047013" indent="0">
              <a:buNone/>
              <a:defRPr sz="8800"/>
            </a:lvl5pPr>
            <a:lvl6pPr marL="10058766" indent="0">
              <a:buNone/>
              <a:defRPr sz="8800"/>
            </a:lvl6pPr>
            <a:lvl7pPr marL="12070519" indent="0">
              <a:buNone/>
              <a:defRPr sz="8800"/>
            </a:lvl7pPr>
            <a:lvl8pPr marL="14082272" indent="0">
              <a:buNone/>
              <a:defRPr sz="8800"/>
            </a:lvl8pPr>
            <a:lvl9pPr marL="16094025" indent="0">
              <a:buNone/>
              <a:defRPr sz="8800"/>
            </a:lvl9pPr>
          </a:lstStyle>
          <a:p>
            <a:pPr lvl="0"/>
            <a:endParaRPr lang="en-US" noProof="0"/>
          </a:p>
        </p:txBody>
      </p:sp>
      <p:sp>
        <p:nvSpPr>
          <p:cNvPr id="4" name="Text Placeholder 3"/>
          <p:cNvSpPr>
            <a:spLocks noGrp="1"/>
          </p:cNvSpPr>
          <p:nvPr>
            <p:ph type="body" sz="half" idx="2"/>
          </p:nvPr>
        </p:nvSpPr>
        <p:spPr>
          <a:xfrm>
            <a:off x="8782210" y="30057092"/>
            <a:ext cx="26883360" cy="4507228"/>
          </a:xfrm>
          <a:prstGeom prst="rect">
            <a:avLst/>
          </a:prstGeom>
        </p:spPr>
        <p:txBody>
          <a:bodyPr/>
          <a:lstStyle>
            <a:lvl1pPr marL="0" indent="0">
              <a:buNone/>
              <a:defRPr sz="6142"/>
            </a:lvl1pPr>
            <a:lvl2pPr marL="2011753" indent="0">
              <a:buNone/>
              <a:defRPr sz="5317"/>
            </a:lvl2pPr>
            <a:lvl3pPr marL="4023506" indent="0">
              <a:buNone/>
              <a:defRPr sz="4400"/>
            </a:lvl3pPr>
            <a:lvl4pPr marL="6035259" indent="0">
              <a:buNone/>
              <a:defRPr sz="3942"/>
            </a:lvl4pPr>
            <a:lvl5pPr marL="8047013" indent="0">
              <a:buNone/>
              <a:defRPr sz="3942"/>
            </a:lvl5pPr>
            <a:lvl6pPr marL="10058766" indent="0">
              <a:buNone/>
              <a:defRPr sz="3942"/>
            </a:lvl6pPr>
            <a:lvl7pPr marL="12070519" indent="0">
              <a:buNone/>
              <a:defRPr sz="3942"/>
            </a:lvl7pPr>
            <a:lvl8pPr marL="14082272" indent="0">
              <a:buNone/>
              <a:defRPr sz="3942"/>
            </a:lvl8pPr>
            <a:lvl9pPr marL="16094025" indent="0">
              <a:buNone/>
              <a:defRPr sz="3942"/>
            </a:lvl9pPr>
          </a:lstStyle>
          <a:p>
            <a:pPr lvl="0"/>
            <a:r>
              <a:rPr lang="en-US"/>
              <a:t>Click to edit Master text styles</a:t>
            </a:r>
          </a:p>
        </p:txBody>
      </p:sp>
      <p:sp>
        <p:nvSpPr>
          <p:cNvPr id="5" name="Date Placeholder 3"/>
          <p:cNvSpPr>
            <a:spLocks noGrp="1"/>
          </p:cNvSpPr>
          <p:nvPr>
            <p:ph type="dt" sz="half" idx="10"/>
          </p:nvPr>
        </p:nvSpPr>
        <p:spPr>
          <a:xfrm>
            <a:off x="2559580" y="35595190"/>
            <a:ext cx="11949641" cy="2044700"/>
          </a:xfrm>
          <a:prstGeom prst="rect">
            <a:avLst/>
          </a:prstGeom>
        </p:spPr>
        <p:txBody>
          <a:bodyPr/>
          <a:lstStyle>
            <a:lvl1pPr>
              <a:defRPr/>
            </a:lvl1pPr>
          </a:lstStyle>
          <a:p>
            <a:pPr>
              <a:defRPr/>
            </a:pPr>
            <a:fld id="{7C9B37BB-F89F-454D-AA73-F17703B44C55}" type="datetimeFigureOut">
              <a:rPr lang="en-US"/>
              <a:pPr>
                <a:defRPr/>
              </a:pPr>
              <a:t>15/03/19</a:t>
            </a:fld>
            <a:endParaRPr lang="en-US"/>
          </a:p>
        </p:txBody>
      </p:sp>
      <p:sp>
        <p:nvSpPr>
          <p:cNvPr id="6" name="Footer Placeholder 4"/>
          <p:cNvSpPr>
            <a:spLocks noGrp="1"/>
          </p:cNvSpPr>
          <p:nvPr>
            <p:ph type="ftr" sz="quarter" idx="11"/>
          </p:nvPr>
        </p:nvSpPr>
        <p:spPr>
          <a:xfrm>
            <a:off x="17494780" y="35595190"/>
            <a:ext cx="16216841" cy="2044700"/>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36697180" y="35595190"/>
            <a:ext cx="11949641" cy="2044700"/>
          </a:xfrm>
          <a:prstGeom prst="rect">
            <a:avLst/>
          </a:prstGeom>
        </p:spPr>
        <p:txBody>
          <a:bodyPr/>
          <a:lstStyle>
            <a:lvl1pPr>
              <a:defRPr/>
            </a:lvl1pPr>
          </a:lstStyle>
          <a:p>
            <a:pPr>
              <a:defRPr/>
            </a:pPr>
            <a:fld id="{5C53CCB0-928F-46CB-9594-A22236C8DF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2D843819-7971-4035-9A44-48BD3EC76C75}"/>
              </a:ext>
            </a:extLst>
          </p:cNvPr>
          <p:cNvSpPr/>
          <p:nvPr userDrawn="1"/>
        </p:nvSpPr>
        <p:spPr>
          <a:xfrm>
            <a:off x="1" y="36271200"/>
            <a:ext cx="51206400" cy="2133600"/>
          </a:xfrm>
          <a:prstGeom prst="rect">
            <a:avLst/>
          </a:prstGeom>
          <a:gradFill flip="none" rotWithShape="1">
            <a:gsLst>
              <a:gs pos="0">
                <a:srgbClr val="42C4DC"/>
              </a:gs>
              <a:gs pos="78000">
                <a:srgbClr val="217999"/>
              </a:gs>
              <a:gs pos="100000">
                <a:srgbClr val="002D56"/>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p>
        </p:txBody>
      </p:sp>
      <p:pic>
        <p:nvPicPr>
          <p:cNvPr id="13" name="Picture 4" descr="toronto about">
            <a:extLst>
              <a:ext uri="{FF2B5EF4-FFF2-40B4-BE49-F238E27FC236}">
                <a16:creationId xmlns="" xmlns:a16="http://schemas.microsoft.com/office/drawing/2014/main" id="{4A7482B8-DC0B-4E4D-A19E-A4DA703D49C9}"/>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1071800" y="36405280"/>
            <a:ext cx="8917333" cy="1770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4" name="Picture 5" descr="baycrest social media">
            <a:extLst>
              <a:ext uri="{FF2B5EF4-FFF2-40B4-BE49-F238E27FC236}">
                <a16:creationId xmlns="" xmlns:a16="http://schemas.microsoft.com/office/drawing/2014/main" id="{DE2BE275-2FF1-4C1F-8D6B-CBB384C14C7D}"/>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b="41667"/>
          <a:stretch>
            <a:fillRect/>
          </a:stretch>
        </p:blipFill>
        <p:spPr bwMode="auto">
          <a:xfrm>
            <a:off x="1259388" y="37024040"/>
            <a:ext cx="447953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
        <p:nvSpPr>
          <p:cNvPr id="15" name="Rectangle 14">
            <a:extLst>
              <a:ext uri="{FF2B5EF4-FFF2-40B4-BE49-F238E27FC236}">
                <a16:creationId xmlns="" xmlns:a16="http://schemas.microsoft.com/office/drawing/2014/main" id="{44EFE359-6606-4BE0-B681-EB7D931A2B7A}"/>
              </a:ext>
            </a:extLst>
          </p:cNvPr>
          <p:cNvSpPr/>
          <p:nvPr userDrawn="1"/>
        </p:nvSpPr>
        <p:spPr>
          <a:xfrm>
            <a:off x="-2" y="4561873"/>
            <a:ext cx="51206400" cy="548640"/>
          </a:xfrm>
          <a:prstGeom prst="rect">
            <a:avLst/>
          </a:prstGeom>
          <a:gradFill flip="none" rotWithShape="1">
            <a:gsLst>
              <a:gs pos="0">
                <a:srgbClr val="42C4DC"/>
              </a:gs>
              <a:gs pos="78000">
                <a:srgbClr val="217999"/>
              </a:gs>
              <a:gs pos="100000">
                <a:srgbClr val="002D56"/>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 xmlns:a16="http://schemas.microsoft.com/office/drawing/2014/main" id="{28FA82F9-D76C-4513-8D8C-84D1D1E0F04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259388" y="1058626"/>
            <a:ext cx="5358395" cy="2752350"/>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4022342" rtl="0" eaLnBrk="0" fontAlgn="base" hangingPunct="0">
        <a:spcBef>
          <a:spcPct val="0"/>
        </a:spcBef>
        <a:spcAft>
          <a:spcPct val="0"/>
        </a:spcAft>
        <a:defRPr sz="19342" kern="1200">
          <a:solidFill>
            <a:schemeClr val="tx1"/>
          </a:solidFill>
          <a:latin typeface="+mj-lt"/>
          <a:ea typeface="+mj-ea"/>
          <a:cs typeface="+mj-cs"/>
        </a:defRPr>
      </a:lvl1pPr>
      <a:lvl2pPr algn="ctr" defTabSz="4022342" rtl="0" eaLnBrk="0" fontAlgn="base" hangingPunct="0">
        <a:spcBef>
          <a:spcPct val="0"/>
        </a:spcBef>
        <a:spcAft>
          <a:spcPct val="0"/>
        </a:spcAft>
        <a:defRPr sz="19342">
          <a:solidFill>
            <a:schemeClr val="tx1"/>
          </a:solidFill>
          <a:latin typeface="Calibri" pitchFamily="34" charset="0"/>
        </a:defRPr>
      </a:lvl2pPr>
      <a:lvl3pPr algn="ctr" defTabSz="4022342" rtl="0" eaLnBrk="0" fontAlgn="base" hangingPunct="0">
        <a:spcBef>
          <a:spcPct val="0"/>
        </a:spcBef>
        <a:spcAft>
          <a:spcPct val="0"/>
        </a:spcAft>
        <a:defRPr sz="19342">
          <a:solidFill>
            <a:schemeClr val="tx1"/>
          </a:solidFill>
          <a:latin typeface="Calibri" pitchFamily="34" charset="0"/>
        </a:defRPr>
      </a:lvl3pPr>
      <a:lvl4pPr algn="ctr" defTabSz="4022342" rtl="0" eaLnBrk="0" fontAlgn="base" hangingPunct="0">
        <a:spcBef>
          <a:spcPct val="0"/>
        </a:spcBef>
        <a:spcAft>
          <a:spcPct val="0"/>
        </a:spcAft>
        <a:defRPr sz="19342">
          <a:solidFill>
            <a:schemeClr val="tx1"/>
          </a:solidFill>
          <a:latin typeface="Calibri" pitchFamily="34" charset="0"/>
        </a:defRPr>
      </a:lvl4pPr>
      <a:lvl5pPr algn="ctr" defTabSz="4022342" rtl="0" eaLnBrk="0" fontAlgn="base" hangingPunct="0">
        <a:spcBef>
          <a:spcPct val="0"/>
        </a:spcBef>
        <a:spcAft>
          <a:spcPct val="0"/>
        </a:spcAft>
        <a:defRPr sz="19342">
          <a:solidFill>
            <a:schemeClr val="tx1"/>
          </a:solidFill>
          <a:latin typeface="Calibri" pitchFamily="34" charset="0"/>
        </a:defRPr>
      </a:lvl5pPr>
      <a:lvl6pPr marL="419115" algn="ctr" defTabSz="4022342" rtl="0" fontAlgn="base">
        <a:spcBef>
          <a:spcPct val="0"/>
        </a:spcBef>
        <a:spcAft>
          <a:spcPct val="0"/>
        </a:spcAft>
        <a:defRPr sz="19342">
          <a:solidFill>
            <a:schemeClr val="tx1"/>
          </a:solidFill>
          <a:latin typeface="Calibri" pitchFamily="34" charset="0"/>
        </a:defRPr>
      </a:lvl6pPr>
      <a:lvl7pPr marL="838230" algn="ctr" defTabSz="4022342" rtl="0" fontAlgn="base">
        <a:spcBef>
          <a:spcPct val="0"/>
        </a:spcBef>
        <a:spcAft>
          <a:spcPct val="0"/>
        </a:spcAft>
        <a:defRPr sz="19342">
          <a:solidFill>
            <a:schemeClr val="tx1"/>
          </a:solidFill>
          <a:latin typeface="Calibri" pitchFamily="34" charset="0"/>
        </a:defRPr>
      </a:lvl7pPr>
      <a:lvl8pPr marL="1257346" algn="ctr" defTabSz="4022342" rtl="0" fontAlgn="base">
        <a:spcBef>
          <a:spcPct val="0"/>
        </a:spcBef>
        <a:spcAft>
          <a:spcPct val="0"/>
        </a:spcAft>
        <a:defRPr sz="19342">
          <a:solidFill>
            <a:schemeClr val="tx1"/>
          </a:solidFill>
          <a:latin typeface="Calibri" pitchFamily="34" charset="0"/>
        </a:defRPr>
      </a:lvl8pPr>
      <a:lvl9pPr marL="1676461" algn="ctr" defTabSz="4022342" rtl="0" fontAlgn="base">
        <a:spcBef>
          <a:spcPct val="0"/>
        </a:spcBef>
        <a:spcAft>
          <a:spcPct val="0"/>
        </a:spcAft>
        <a:defRPr sz="19342">
          <a:solidFill>
            <a:schemeClr val="tx1"/>
          </a:solidFill>
          <a:latin typeface="Calibri" pitchFamily="34" charset="0"/>
        </a:defRPr>
      </a:lvl9pPr>
    </p:titleStyle>
    <p:bodyStyle>
      <a:lvl1pPr marL="1507651" indent="-1507651" algn="l" defTabSz="4022342" rtl="0" eaLnBrk="0" fontAlgn="base" hangingPunct="0">
        <a:spcBef>
          <a:spcPct val="20000"/>
        </a:spcBef>
        <a:spcAft>
          <a:spcPct val="0"/>
        </a:spcAft>
        <a:buFont typeface="Arial" charset="0"/>
        <a:buChar char="•"/>
        <a:defRPr sz="14117" kern="1200">
          <a:solidFill>
            <a:schemeClr val="tx1"/>
          </a:solidFill>
          <a:latin typeface="+mn-lt"/>
          <a:ea typeface="+mn-ea"/>
          <a:cs typeface="+mn-cs"/>
        </a:defRPr>
      </a:lvl1pPr>
      <a:lvl2pPr marL="3268517" indent="-1257346" algn="l" defTabSz="4022342" rtl="0" eaLnBrk="0" fontAlgn="base" hangingPunct="0">
        <a:spcBef>
          <a:spcPct val="20000"/>
        </a:spcBef>
        <a:spcAft>
          <a:spcPct val="0"/>
        </a:spcAft>
        <a:buFont typeface="Arial" charset="0"/>
        <a:buChar char="–"/>
        <a:defRPr sz="12284" kern="1200">
          <a:solidFill>
            <a:schemeClr val="tx1"/>
          </a:solidFill>
          <a:latin typeface="+mn-lt"/>
          <a:ea typeface="+mn-ea"/>
          <a:cs typeface="+mn-cs"/>
        </a:defRPr>
      </a:lvl2pPr>
      <a:lvl3pPr marL="5029383" indent="-1005586" algn="l" defTabSz="4022342" rtl="0" eaLnBrk="0" fontAlgn="base" hangingPunct="0">
        <a:spcBef>
          <a:spcPct val="20000"/>
        </a:spcBef>
        <a:spcAft>
          <a:spcPct val="0"/>
        </a:spcAft>
        <a:buFont typeface="Arial" charset="0"/>
        <a:buChar char="•"/>
        <a:defRPr sz="10542" kern="1200">
          <a:solidFill>
            <a:schemeClr val="tx1"/>
          </a:solidFill>
          <a:latin typeface="+mn-lt"/>
          <a:ea typeface="+mn-ea"/>
          <a:cs typeface="+mn-cs"/>
        </a:defRPr>
      </a:lvl3pPr>
      <a:lvl4pPr marL="7040554" indent="-1005586" algn="l" defTabSz="4022342" rtl="0" eaLnBrk="0" fontAlgn="base" hangingPunct="0">
        <a:spcBef>
          <a:spcPct val="20000"/>
        </a:spcBef>
        <a:spcAft>
          <a:spcPct val="0"/>
        </a:spcAft>
        <a:buFont typeface="Arial" charset="0"/>
        <a:buChar char="–"/>
        <a:defRPr sz="8800" kern="1200">
          <a:solidFill>
            <a:schemeClr val="tx1"/>
          </a:solidFill>
          <a:latin typeface="+mn-lt"/>
          <a:ea typeface="+mn-ea"/>
          <a:cs typeface="+mn-cs"/>
        </a:defRPr>
      </a:lvl4pPr>
      <a:lvl5pPr marL="9051725" indent="-1005586" algn="l" defTabSz="4022342" rtl="0" eaLnBrk="0" fontAlgn="base" hangingPunct="0">
        <a:spcBef>
          <a:spcPct val="20000"/>
        </a:spcBef>
        <a:spcAft>
          <a:spcPct val="0"/>
        </a:spcAft>
        <a:buFont typeface="Arial" charset="0"/>
        <a:buChar char="»"/>
        <a:defRPr sz="8800" kern="1200">
          <a:solidFill>
            <a:schemeClr val="tx1"/>
          </a:solidFill>
          <a:latin typeface="+mn-lt"/>
          <a:ea typeface="+mn-ea"/>
          <a:cs typeface="+mn-cs"/>
        </a:defRPr>
      </a:lvl5pPr>
      <a:lvl6pPr marL="11064642" indent="-1005877" algn="l" defTabSz="4023506"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3076395" indent="-1005877" algn="l" defTabSz="4023506"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5088149" indent="-1005877" algn="l" defTabSz="4023506"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7099902" indent="-1005877" algn="l" defTabSz="4023506"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en-US"/>
      </a:defPPr>
      <a:lvl1pPr marL="0" algn="l" defTabSz="4023506" rtl="0" eaLnBrk="1" latinLnBrk="0" hangingPunct="1">
        <a:defRPr sz="7884" kern="1200">
          <a:solidFill>
            <a:schemeClr val="tx1"/>
          </a:solidFill>
          <a:latin typeface="+mn-lt"/>
          <a:ea typeface="+mn-ea"/>
          <a:cs typeface="+mn-cs"/>
        </a:defRPr>
      </a:lvl1pPr>
      <a:lvl2pPr marL="2011753" algn="l" defTabSz="4023506" rtl="0" eaLnBrk="1" latinLnBrk="0" hangingPunct="1">
        <a:defRPr sz="7884" kern="1200">
          <a:solidFill>
            <a:schemeClr val="tx1"/>
          </a:solidFill>
          <a:latin typeface="+mn-lt"/>
          <a:ea typeface="+mn-ea"/>
          <a:cs typeface="+mn-cs"/>
        </a:defRPr>
      </a:lvl2pPr>
      <a:lvl3pPr marL="4023506" algn="l" defTabSz="4023506" rtl="0" eaLnBrk="1" latinLnBrk="0" hangingPunct="1">
        <a:defRPr sz="7884" kern="1200">
          <a:solidFill>
            <a:schemeClr val="tx1"/>
          </a:solidFill>
          <a:latin typeface="+mn-lt"/>
          <a:ea typeface="+mn-ea"/>
          <a:cs typeface="+mn-cs"/>
        </a:defRPr>
      </a:lvl3pPr>
      <a:lvl4pPr marL="6035259" algn="l" defTabSz="4023506" rtl="0" eaLnBrk="1" latinLnBrk="0" hangingPunct="1">
        <a:defRPr sz="7884" kern="1200">
          <a:solidFill>
            <a:schemeClr val="tx1"/>
          </a:solidFill>
          <a:latin typeface="+mn-lt"/>
          <a:ea typeface="+mn-ea"/>
          <a:cs typeface="+mn-cs"/>
        </a:defRPr>
      </a:lvl4pPr>
      <a:lvl5pPr marL="8047013" algn="l" defTabSz="4023506" rtl="0" eaLnBrk="1" latinLnBrk="0" hangingPunct="1">
        <a:defRPr sz="7884" kern="1200">
          <a:solidFill>
            <a:schemeClr val="tx1"/>
          </a:solidFill>
          <a:latin typeface="+mn-lt"/>
          <a:ea typeface="+mn-ea"/>
          <a:cs typeface="+mn-cs"/>
        </a:defRPr>
      </a:lvl5pPr>
      <a:lvl6pPr marL="10058766" algn="l" defTabSz="4023506" rtl="0" eaLnBrk="1" latinLnBrk="0" hangingPunct="1">
        <a:defRPr sz="7884" kern="1200">
          <a:solidFill>
            <a:schemeClr val="tx1"/>
          </a:solidFill>
          <a:latin typeface="+mn-lt"/>
          <a:ea typeface="+mn-ea"/>
          <a:cs typeface="+mn-cs"/>
        </a:defRPr>
      </a:lvl6pPr>
      <a:lvl7pPr marL="12070519" algn="l" defTabSz="4023506" rtl="0" eaLnBrk="1" latinLnBrk="0" hangingPunct="1">
        <a:defRPr sz="7884" kern="1200">
          <a:solidFill>
            <a:schemeClr val="tx1"/>
          </a:solidFill>
          <a:latin typeface="+mn-lt"/>
          <a:ea typeface="+mn-ea"/>
          <a:cs typeface="+mn-cs"/>
        </a:defRPr>
      </a:lvl7pPr>
      <a:lvl8pPr marL="14082272" algn="l" defTabSz="4023506" rtl="0" eaLnBrk="1" latinLnBrk="0" hangingPunct="1">
        <a:defRPr sz="7884" kern="1200">
          <a:solidFill>
            <a:schemeClr val="tx1"/>
          </a:solidFill>
          <a:latin typeface="+mn-lt"/>
          <a:ea typeface="+mn-ea"/>
          <a:cs typeface="+mn-cs"/>
        </a:defRPr>
      </a:lvl8pPr>
      <a:lvl9pPr marL="16094025" algn="l" defTabSz="4023506" rtl="0" eaLnBrk="1" latinLnBrk="0" hangingPunct="1">
        <a:defRPr sz="78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package" Target="../embeddings/Microsoft_Word_Document4.docx"/><Relationship Id="rId21" Type="http://schemas.openxmlformats.org/officeDocument/2006/relationships/image" Target="../media/image7.emf"/><Relationship Id="rId22" Type="http://schemas.openxmlformats.org/officeDocument/2006/relationships/package" Target="../embeddings/Microsoft_Word_Document5.docx"/><Relationship Id="rId23" Type="http://schemas.openxmlformats.org/officeDocument/2006/relationships/image" Target="../media/image8.emf"/><Relationship Id="rId24" Type="http://schemas.openxmlformats.org/officeDocument/2006/relationships/package" Target="../embeddings/Microsoft_Word_Document6.docx"/><Relationship Id="rId25" Type="http://schemas.openxmlformats.org/officeDocument/2006/relationships/image" Target="../media/image9.emf"/><Relationship Id="rId26" Type="http://schemas.openxmlformats.org/officeDocument/2006/relationships/package" Target="../embeddings/Microsoft_Word_Document7.docx"/><Relationship Id="rId27" Type="http://schemas.openxmlformats.org/officeDocument/2006/relationships/image" Target="../media/image10.emf"/><Relationship Id="rId28" Type="http://schemas.openxmlformats.org/officeDocument/2006/relationships/image" Target="../media/image21.png"/><Relationship Id="rId29" Type="http://schemas.openxmlformats.org/officeDocument/2006/relationships/image" Target="../media/image22.png"/><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package" Target="../embeddings/Microsoft_Word_Document1.docx"/><Relationship Id="rId4" Type="http://schemas.openxmlformats.org/officeDocument/2006/relationships/image" Target="../media/image4.emf"/><Relationship Id="rId5" Type="http://schemas.openxmlformats.org/officeDocument/2006/relationships/image" Target="../media/image11.png"/><Relationship Id="rId30" Type="http://schemas.openxmlformats.org/officeDocument/2006/relationships/image" Target="../media/image23.emf"/><Relationship Id="rId31" Type="http://schemas.openxmlformats.org/officeDocument/2006/relationships/image" Target="../media/image24.emf"/><Relationship Id="rId32" Type="http://schemas.openxmlformats.org/officeDocument/2006/relationships/image" Target="../media/image25.emf"/><Relationship Id="rId9" Type="http://schemas.microsoft.com/office/2007/relationships/hdphoto" Target="../media/hdphoto1.wdp"/><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jpeg"/><Relationship Id="rId33" Type="http://schemas.openxmlformats.org/officeDocument/2006/relationships/image" Target="../media/image26.emf"/><Relationship Id="rId34" Type="http://schemas.openxmlformats.org/officeDocument/2006/relationships/image" Target="../media/image27.emf"/><Relationship Id="rId35" Type="http://schemas.openxmlformats.org/officeDocument/2006/relationships/image" Target="../media/image28.emf"/><Relationship Id="rId36" Type="http://schemas.openxmlformats.org/officeDocument/2006/relationships/image" Target="../media/image29.jpeg"/><Relationship Id="rId10" Type="http://schemas.openxmlformats.org/officeDocument/2006/relationships/package" Target="../embeddings/Microsoft_Word_Document2.docx"/><Relationship Id="rId11" Type="http://schemas.openxmlformats.org/officeDocument/2006/relationships/image" Target="../media/image5.emf"/><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jpeg"/><Relationship Id="rId15" Type="http://schemas.openxmlformats.org/officeDocument/2006/relationships/image" Target="../media/image18.png"/><Relationship Id="rId16" Type="http://schemas.openxmlformats.org/officeDocument/2006/relationships/package" Target="../embeddings/Microsoft_Word_Document3.docx"/><Relationship Id="rId17" Type="http://schemas.openxmlformats.org/officeDocument/2006/relationships/image" Target="../media/image6.emf"/><Relationship Id="rId18" Type="http://schemas.openxmlformats.org/officeDocument/2006/relationships/image" Target="../media/image19.png"/><Relationship Id="rId19" Type="http://schemas.openxmlformats.org/officeDocument/2006/relationships/image" Target="../media/image20.png"/><Relationship Id="rId37"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486400"/>
            <a:ext cx="15468600" cy="9930715"/>
          </a:xfrm>
          <a:prstGeom prst="rect">
            <a:avLst/>
          </a:prstGeom>
          <a:noFill/>
          <a:ln>
            <a:solidFill>
              <a:srgbClr val="0000FF"/>
            </a:solidFill>
          </a:ln>
        </p:spPr>
        <p:txBody>
          <a:bodyPr wrap="square" rtlCol="0">
            <a:spAutoFit/>
          </a:bodyPr>
          <a:lstStyle/>
          <a:p>
            <a:endParaRPr lang="en-US" dirty="0"/>
          </a:p>
          <a:p>
            <a:endParaRPr lang="en-US" dirty="0" smtClean="0"/>
          </a:p>
          <a:p>
            <a:endParaRPr lang="en-US" dirty="0"/>
          </a:p>
          <a:p>
            <a:endParaRPr lang="en-US" dirty="0" smtClean="0"/>
          </a:p>
          <a:p>
            <a:endParaRPr lang="en-US" sz="2800" dirty="0" smtClean="0"/>
          </a:p>
          <a:p>
            <a:endParaRPr lang="en-US" sz="2800" dirty="0"/>
          </a:p>
          <a:p>
            <a:endParaRPr lang="en-US" sz="2800" dirty="0" smtClean="0"/>
          </a:p>
          <a:p>
            <a:endParaRPr lang="en-US" sz="2800" dirty="0"/>
          </a:p>
          <a:p>
            <a:endParaRPr lang="en-US" sz="2800" dirty="0" smtClean="0"/>
          </a:p>
          <a:p>
            <a:endParaRPr lang="en-US" sz="2800" dirty="0"/>
          </a:p>
          <a:p>
            <a:endParaRPr lang="en-US" sz="1400" dirty="0" smtClean="0"/>
          </a:p>
          <a:p>
            <a:endParaRPr lang="en-US" sz="1400" dirty="0"/>
          </a:p>
          <a:p>
            <a:endParaRPr lang="en-US" sz="1400" dirty="0"/>
          </a:p>
          <a:p>
            <a:endParaRPr lang="en-US" sz="2800" dirty="0"/>
          </a:p>
        </p:txBody>
      </p:sp>
      <p:sp>
        <p:nvSpPr>
          <p:cNvPr id="3" name="TextBox 2"/>
          <p:cNvSpPr txBox="1"/>
          <p:nvPr/>
        </p:nvSpPr>
        <p:spPr>
          <a:xfrm>
            <a:off x="16687800" y="5502901"/>
            <a:ext cx="33985200" cy="9966572"/>
          </a:xfrm>
          <a:prstGeom prst="rect">
            <a:avLst/>
          </a:prstGeom>
          <a:noFill/>
          <a:ln>
            <a:solidFill>
              <a:srgbClr val="0000FF"/>
            </a:solidFil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sz="2800" dirty="0"/>
          </a:p>
          <a:p>
            <a:endParaRPr lang="en-US" sz="2800" dirty="0" smtClean="0"/>
          </a:p>
          <a:p>
            <a:endParaRPr lang="en-US" sz="2800" dirty="0"/>
          </a:p>
          <a:p>
            <a:endParaRPr lang="en-US" sz="2800" dirty="0" smtClean="0"/>
          </a:p>
          <a:p>
            <a:endParaRPr lang="en-US" sz="2800" dirty="0" smtClean="0"/>
          </a:p>
        </p:txBody>
      </p:sp>
      <p:sp>
        <p:nvSpPr>
          <p:cNvPr id="4" name="TextBox 3"/>
          <p:cNvSpPr txBox="1"/>
          <p:nvPr/>
        </p:nvSpPr>
        <p:spPr>
          <a:xfrm>
            <a:off x="533400" y="15769941"/>
            <a:ext cx="33909000" cy="10900059"/>
          </a:xfrm>
          <a:prstGeom prst="rect">
            <a:avLst/>
          </a:prstGeom>
          <a:noFill/>
          <a:ln>
            <a:solidFill>
              <a:srgbClr val="0000FF"/>
            </a:solidFill>
          </a:ln>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 name="TextBox 5"/>
          <p:cNvSpPr txBox="1"/>
          <p:nvPr/>
        </p:nvSpPr>
        <p:spPr>
          <a:xfrm>
            <a:off x="609600" y="26898600"/>
            <a:ext cx="12801600" cy="8920133"/>
          </a:xfrm>
          <a:prstGeom prst="rect">
            <a:avLst/>
          </a:prstGeom>
          <a:noFill/>
          <a:ln>
            <a:solidFill>
              <a:srgbClr val="0000FF"/>
            </a:solidFill>
          </a:ln>
        </p:spPr>
        <p:txBody>
          <a:bodyPr wrap="square" rtlCol="0">
            <a:spAutoFit/>
          </a:bodyPr>
          <a:lstStyle/>
          <a:p>
            <a:endParaRPr lang="en-US" dirty="0"/>
          </a:p>
          <a:p>
            <a:endParaRPr lang="en-US" dirty="0" smtClean="0"/>
          </a:p>
          <a:p>
            <a:endParaRPr lang="en-US" dirty="0"/>
          </a:p>
          <a:p>
            <a:endParaRPr lang="en-US" dirty="0" smtClean="0"/>
          </a:p>
          <a:p>
            <a:endParaRPr lang="en-US" dirty="0"/>
          </a:p>
          <a:p>
            <a:endParaRPr lang="en-US" sz="6000" dirty="0"/>
          </a:p>
        </p:txBody>
      </p:sp>
      <p:sp>
        <p:nvSpPr>
          <p:cNvPr id="7" name="TextBox 6"/>
          <p:cNvSpPr txBox="1"/>
          <p:nvPr/>
        </p:nvSpPr>
        <p:spPr>
          <a:xfrm>
            <a:off x="11430000" y="685800"/>
            <a:ext cx="32156400" cy="1446550"/>
          </a:xfrm>
          <a:prstGeom prst="rect">
            <a:avLst/>
          </a:prstGeom>
          <a:noFill/>
        </p:spPr>
        <p:txBody>
          <a:bodyPr wrap="square" rtlCol="0">
            <a:spAutoFit/>
          </a:bodyPr>
          <a:lstStyle/>
          <a:p>
            <a:r>
              <a:rPr lang="en-US" sz="8800" b="1" dirty="0" smtClean="0">
                <a:solidFill>
                  <a:srgbClr val="000090"/>
                </a:solidFill>
              </a:rPr>
              <a:t>Multimodal predictive modeling in healthy cognitive aging</a:t>
            </a:r>
            <a:endParaRPr lang="en-US" sz="8800" b="1" dirty="0">
              <a:solidFill>
                <a:srgbClr val="000090"/>
              </a:solidFill>
            </a:endParaRPr>
          </a:p>
        </p:txBody>
      </p:sp>
      <p:sp>
        <p:nvSpPr>
          <p:cNvPr id="10" name="TextBox 9"/>
          <p:cNvSpPr txBox="1"/>
          <p:nvPr/>
        </p:nvSpPr>
        <p:spPr>
          <a:xfrm>
            <a:off x="15706972" y="1804925"/>
            <a:ext cx="184666" cy="1636294"/>
          </a:xfrm>
          <a:prstGeom prst="rect">
            <a:avLst/>
          </a:prstGeom>
          <a:noFill/>
        </p:spPr>
        <p:txBody>
          <a:bodyPr wrap="none" rtlCol="0">
            <a:spAutoFit/>
          </a:bodyPr>
          <a:lstStyle/>
          <a:p>
            <a:endParaRPr lang="en-US" dirty="0"/>
          </a:p>
        </p:txBody>
      </p:sp>
      <p:sp>
        <p:nvSpPr>
          <p:cNvPr id="11" name="TextBox 10"/>
          <p:cNvSpPr txBox="1"/>
          <p:nvPr/>
        </p:nvSpPr>
        <p:spPr>
          <a:xfrm>
            <a:off x="10896600" y="2209800"/>
            <a:ext cx="32537400" cy="1015663"/>
          </a:xfrm>
          <a:prstGeom prst="rect">
            <a:avLst/>
          </a:prstGeom>
          <a:noFill/>
        </p:spPr>
        <p:txBody>
          <a:bodyPr wrap="square" rtlCol="0">
            <a:spAutoFit/>
          </a:bodyPr>
          <a:lstStyle/>
          <a:p>
            <a:r>
              <a:rPr lang="en-US" sz="6000" b="1" dirty="0" smtClean="0"/>
              <a:t>Giulia Baracchini</a:t>
            </a:r>
            <a:r>
              <a:rPr lang="en-US" sz="6000" b="1" baseline="30000" dirty="0" smtClean="0"/>
              <a:t>1</a:t>
            </a:r>
            <a:r>
              <a:rPr lang="en-US" sz="6000" b="1" dirty="0" smtClean="0"/>
              <a:t>, Daniel Nichol</a:t>
            </a:r>
            <a:r>
              <a:rPr lang="en-US" sz="6000" b="1" baseline="30000" dirty="0" smtClean="0"/>
              <a:t>1</a:t>
            </a:r>
            <a:r>
              <a:rPr lang="en-US" sz="6000" b="1" dirty="0" smtClean="0"/>
              <a:t>, Jenny Rieck</a:t>
            </a:r>
            <a:r>
              <a:rPr lang="en-US" sz="6000" b="1" baseline="30000" dirty="0" smtClean="0"/>
              <a:t>1</a:t>
            </a:r>
            <a:r>
              <a:rPr lang="en-US" sz="6000" b="1" dirty="0" smtClean="0"/>
              <a:t>, Bradley Buchsbaum</a:t>
            </a:r>
            <a:r>
              <a:rPr lang="en-US" sz="6000" b="1" baseline="30000" dirty="0" smtClean="0"/>
              <a:t>1,2</a:t>
            </a:r>
            <a:r>
              <a:rPr lang="en-US" sz="6000" b="1" dirty="0" smtClean="0"/>
              <a:t>, Cheryl Grady</a:t>
            </a:r>
            <a:r>
              <a:rPr lang="en-US" sz="6000" b="1" baseline="30000" dirty="0" smtClean="0"/>
              <a:t>1,2</a:t>
            </a:r>
            <a:endParaRPr lang="en-US" sz="6000" b="1" dirty="0"/>
          </a:p>
        </p:txBody>
      </p:sp>
      <p:sp>
        <p:nvSpPr>
          <p:cNvPr id="12" name="TextBox 11"/>
          <p:cNvSpPr txBox="1"/>
          <p:nvPr/>
        </p:nvSpPr>
        <p:spPr>
          <a:xfrm>
            <a:off x="8991600" y="3251537"/>
            <a:ext cx="40614600" cy="1015663"/>
          </a:xfrm>
          <a:prstGeom prst="rect">
            <a:avLst/>
          </a:prstGeom>
          <a:noFill/>
        </p:spPr>
        <p:txBody>
          <a:bodyPr wrap="square" rtlCol="0">
            <a:spAutoFit/>
          </a:bodyPr>
          <a:lstStyle/>
          <a:p>
            <a:r>
              <a:rPr lang="en-US" sz="6000" b="1" baseline="30000" dirty="0" smtClean="0"/>
              <a:t>1 </a:t>
            </a:r>
            <a:r>
              <a:rPr lang="en-US" sz="6000" b="1" dirty="0" err="1" smtClean="0"/>
              <a:t>Rotman</a:t>
            </a:r>
            <a:r>
              <a:rPr lang="en-US" sz="6000" b="1" dirty="0" smtClean="0"/>
              <a:t> Research Institute, </a:t>
            </a:r>
            <a:r>
              <a:rPr lang="en-US" sz="6000" b="1" dirty="0" err="1" smtClean="0"/>
              <a:t>Baycrest</a:t>
            </a:r>
            <a:r>
              <a:rPr lang="en-US" sz="6000" b="1" dirty="0" smtClean="0"/>
              <a:t> Centre, Toronto ON     </a:t>
            </a:r>
            <a:r>
              <a:rPr lang="en-US" sz="6000" b="1" baseline="30000" dirty="0" smtClean="0"/>
              <a:t>2 </a:t>
            </a:r>
            <a:r>
              <a:rPr lang="en-US" sz="6000" b="1" dirty="0" smtClean="0"/>
              <a:t>University of Toronto, Toronto ON</a:t>
            </a:r>
            <a:endParaRPr lang="en-US" sz="6000" b="1" dirty="0"/>
          </a:p>
        </p:txBody>
      </p:sp>
      <p:graphicFrame>
        <p:nvGraphicFramePr>
          <p:cNvPr id="15" name="Object 14"/>
          <p:cNvGraphicFramePr>
            <a:graphicFrameLocks noChangeAspect="1"/>
          </p:cNvGraphicFramePr>
          <p:nvPr>
            <p:extLst>
              <p:ext uri="{D42A27DB-BD31-4B8C-83A1-F6EECF244321}">
                <p14:modId xmlns:p14="http://schemas.microsoft.com/office/powerpoint/2010/main" val="3730310074"/>
              </p:ext>
            </p:extLst>
          </p:nvPr>
        </p:nvGraphicFramePr>
        <p:xfrm>
          <a:off x="19735800" y="12420600"/>
          <a:ext cx="14478000" cy="3200400"/>
        </p:xfrm>
        <a:graphic>
          <a:graphicData uri="http://schemas.openxmlformats.org/presentationml/2006/ole">
            <mc:AlternateContent xmlns:mc="http://schemas.openxmlformats.org/markup-compatibility/2006">
              <mc:Choice xmlns:v="urn:schemas-microsoft-com:vml" Requires="v">
                <p:oleObj spid="_x0000_s5574" name="Document" r:id="rId3" imgW="6096000" imgH="1333500" progId="Word.Document.12">
                  <p:embed/>
                </p:oleObj>
              </mc:Choice>
              <mc:Fallback>
                <p:oleObj name="Document" r:id="rId3" imgW="6096000" imgH="1333500" progId="Word.Document.12">
                  <p:embed/>
                  <p:pic>
                    <p:nvPicPr>
                      <p:cNvPr id="0" name=""/>
                      <p:cNvPicPr/>
                      <p:nvPr/>
                    </p:nvPicPr>
                    <p:blipFill>
                      <a:blip r:embed="rId4"/>
                      <a:stretch>
                        <a:fillRect/>
                      </a:stretch>
                    </p:blipFill>
                    <p:spPr>
                      <a:xfrm>
                        <a:off x="19735800" y="12420600"/>
                        <a:ext cx="14478000" cy="3200400"/>
                      </a:xfrm>
                      <a:prstGeom prst="rect">
                        <a:avLst/>
                      </a:prstGeom>
                    </p:spPr>
                  </p:pic>
                </p:oleObj>
              </mc:Fallback>
            </mc:AlternateContent>
          </a:graphicData>
        </a:graphic>
      </p:graphicFrame>
      <p:pic>
        <p:nvPicPr>
          <p:cNvPr id="17" name="Picture 16" descr="5a3d5933-7b55-48db-90a5-1718e49942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8800" y="13106400"/>
            <a:ext cx="2559117" cy="1211497"/>
          </a:xfrm>
          <a:prstGeom prst="rect">
            <a:avLst/>
          </a:prstGeom>
        </p:spPr>
      </p:pic>
      <p:pic>
        <p:nvPicPr>
          <p:cNvPr id="20" name="Picture 19" descr="Schermata 2019-03-14 alle 09.24.31.png"/>
          <p:cNvPicPr>
            <a:picLocks noChangeAspect="1"/>
          </p:cNvPicPr>
          <p:nvPr/>
        </p:nvPicPr>
        <p:blipFill rotWithShape="1">
          <a:blip r:embed="rId6">
            <a:extLst>
              <a:ext uri="{28A0092B-C50C-407E-A947-70E740481C1C}">
                <a14:useLocalDpi xmlns:a14="http://schemas.microsoft.com/office/drawing/2010/main" val="0"/>
              </a:ext>
            </a:extLst>
          </a:blip>
          <a:srcRect l="50668" b="52470"/>
          <a:stretch/>
        </p:blipFill>
        <p:spPr>
          <a:xfrm>
            <a:off x="45444299" y="7517076"/>
            <a:ext cx="4466701" cy="2007924"/>
          </a:xfrm>
          <a:prstGeom prst="rect">
            <a:avLst/>
          </a:prstGeom>
        </p:spPr>
      </p:pic>
      <p:sp>
        <p:nvSpPr>
          <p:cNvPr id="24" name="TextBox 23"/>
          <p:cNvSpPr txBox="1"/>
          <p:nvPr/>
        </p:nvSpPr>
        <p:spPr>
          <a:xfrm>
            <a:off x="39395400" y="7543800"/>
            <a:ext cx="3352800" cy="461665"/>
          </a:xfrm>
          <a:prstGeom prst="rect">
            <a:avLst/>
          </a:prstGeom>
          <a:noFill/>
        </p:spPr>
        <p:txBody>
          <a:bodyPr wrap="square" rtlCol="0">
            <a:spAutoFit/>
          </a:bodyPr>
          <a:lstStyle/>
          <a:p>
            <a:r>
              <a:rPr lang="en-US" sz="2400" dirty="0" smtClean="0"/>
              <a:t>(Miyake et al., 2000)</a:t>
            </a:r>
            <a:endParaRPr lang="en-US" sz="2400" dirty="0"/>
          </a:p>
        </p:txBody>
      </p:sp>
      <p:sp>
        <p:nvSpPr>
          <p:cNvPr id="26" name="TextBox 25"/>
          <p:cNvSpPr txBox="1"/>
          <p:nvPr/>
        </p:nvSpPr>
        <p:spPr>
          <a:xfrm>
            <a:off x="16840200" y="7467600"/>
            <a:ext cx="17221200" cy="523220"/>
          </a:xfrm>
          <a:prstGeom prst="rect">
            <a:avLst/>
          </a:prstGeom>
          <a:noFill/>
        </p:spPr>
        <p:txBody>
          <a:bodyPr wrap="square" rtlCol="0">
            <a:spAutoFit/>
          </a:bodyPr>
          <a:lstStyle/>
          <a:p>
            <a:r>
              <a:rPr lang="en-US" sz="2800" dirty="0" smtClean="0"/>
              <a:t>93 healthy adults </a:t>
            </a:r>
            <a:r>
              <a:rPr lang="en-US" sz="2800" dirty="0" smtClean="0">
                <a:sym typeface="Wingdings"/>
              </a:rPr>
              <a:t> only included complete cases across all measures</a:t>
            </a:r>
            <a:endParaRPr lang="en-US" sz="2800" dirty="0"/>
          </a:p>
        </p:txBody>
      </p:sp>
      <p:graphicFrame>
        <p:nvGraphicFramePr>
          <p:cNvPr id="27" name="Table 26"/>
          <p:cNvGraphicFramePr>
            <a:graphicFrameLocks noGrp="1"/>
          </p:cNvGraphicFramePr>
          <p:nvPr>
            <p:extLst>
              <p:ext uri="{D42A27DB-BD31-4B8C-83A1-F6EECF244321}">
                <p14:modId xmlns:p14="http://schemas.microsoft.com/office/powerpoint/2010/main" val="3193599137"/>
              </p:ext>
            </p:extLst>
          </p:nvPr>
        </p:nvGraphicFramePr>
        <p:xfrm>
          <a:off x="16916399" y="8153400"/>
          <a:ext cx="14706601" cy="3200401"/>
        </p:xfrm>
        <a:graphic>
          <a:graphicData uri="http://schemas.openxmlformats.org/drawingml/2006/table">
            <a:tbl>
              <a:tblPr firstRow="1" bandRow="1">
                <a:tableStyleId>{2D5ABB26-0587-4C30-8999-92F81FD0307C}</a:tableStyleId>
              </a:tblPr>
              <a:tblGrid>
                <a:gridCol w="2100943"/>
                <a:gridCol w="2100943"/>
                <a:gridCol w="2100943"/>
                <a:gridCol w="2100943"/>
                <a:gridCol w="2100943"/>
                <a:gridCol w="2100943"/>
                <a:gridCol w="2100943"/>
              </a:tblGrid>
              <a:tr h="1091901">
                <a:tc>
                  <a:txBody>
                    <a:bodyPr/>
                    <a:lstStyle/>
                    <a:p>
                      <a:endParaRPr lang="en-US" sz="2800" dirty="0"/>
                    </a:p>
                  </a:txBody>
                  <a:tcP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2800" b="1" dirty="0" smtClean="0"/>
                        <a:t>Age Range</a:t>
                      </a:r>
                      <a:endParaRPr lang="en-US" sz="2800" b="1"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2800" b="1" dirty="0" smtClean="0"/>
                        <a:t>Mean</a:t>
                      </a:r>
                      <a:r>
                        <a:rPr lang="en-US" sz="2800" b="1" baseline="0" dirty="0" smtClean="0"/>
                        <a:t> Age </a:t>
                      </a:r>
                    </a:p>
                    <a:p>
                      <a:pPr algn="ctr"/>
                      <a:r>
                        <a:rPr lang="en-US" sz="2800" b="1" baseline="0" dirty="0" smtClean="0"/>
                        <a:t>(in years)</a:t>
                      </a:r>
                      <a:endParaRPr lang="en-US" sz="28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2800" b="1" dirty="0" smtClean="0"/>
                        <a:t>N</a:t>
                      </a:r>
                      <a:endParaRPr lang="en-US" sz="28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2800" b="1" dirty="0" smtClean="0"/>
                        <a:t>% Females</a:t>
                      </a:r>
                      <a:endParaRPr lang="en-US" sz="28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2800" b="1" dirty="0" smtClean="0"/>
                        <a:t>Education</a:t>
                      </a:r>
                      <a:endParaRPr lang="en-US" sz="28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tcPr>
                </a:tc>
                <a:tc>
                  <a:txBody>
                    <a:bodyPr/>
                    <a:lstStyle/>
                    <a:p>
                      <a:pPr algn="ctr"/>
                      <a:r>
                        <a:rPr lang="en-US" sz="2800" b="1" dirty="0" smtClean="0"/>
                        <a:t>MMSE</a:t>
                      </a:r>
                      <a:endParaRPr lang="en-US" sz="2800" b="1" dirty="0"/>
                    </a:p>
                  </a:txBody>
                  <a:tcPr>
                    <a:lnL w="12700" cap="flat" cmpd="sng" algn="ctr">
                      <a:solidFill>
                        <a:scrgbClr r="0" g="0" b="0"/>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solidFill>
                        <a:scrgbClr r="0" g="0" b="0"/>
                      </a:solidFill>
                      <a:prstDash val="solid"/>
                      <a:round/>
                      <a:headEnd type="none" w="med" len="med"/>
                      <a:tailEnd type="none" w="med" len="med"/>
                    </a:lnB>
                  </a:tcPr>
                </a:tc>
              </a:tr>
              <a:tr h="715384">
                <a:tc>
                  <a:txBody>
                    <a:bodyPr/>
                    <a:lstStyle/>
                    <a:p>
                      <a:pPr algn="ctr"/>
                      <a:r>
                        <a:rPr lang="en-US" sz="2800" b="1" dirty="0" smtClean="0"/>
                        <a:t>Younger</a:t>
                      </a:r>
                      <a:endParaRPr lang="en-US" sz="2800" b="1" dirty="0"/>
                    </a:p>
                  </a:txBody>
                  <a:tcPr>
                    <a:lnR w="12700" cap="flat" cmpd="sng" algn="ctr">
                      <a:no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pPr algn="ctr"/>
                      <a:r>
                        <a:rPr lang="en-US" sz="2800" dirty="0" smtClean="0"/>
                        <a:t>20-35</a:t>
                      </a:r>
                      <a:endParaRPr lang="en-US" sz="28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pPr algn="ctr"/>
                      <a:r>
                        <a:rPr lang="en-US" sz="2800" dirty="0" smtClean="0"/>
                        <a:t>26.5</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pPr algn="ctr"/>
                      <a:r>
                        <a:rPr lang="en-US" sz="2800" dirty="0" smtClean="0"/>
                        <a:t>29</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pPr algn="ctr"/>
                      <a:r>
                        <a:rPr lang="en-US" sz="2800" dirty="0" smtClean="0"/>
                        <a:t>55.2%</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pPr algn="ctr"/>
                      <a:r>
                        <a:rPr lang="en-US" sz="2800" dirty="0" smtClean="0"/>
                        <a:t>17.4</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38100" cap="flat" cmpd="sng" algn="ctr">
                      <a:solidFill>
                        <a:scrgbClr r="0" g="0" b="0"/>
                      </a:solidFill>
                      <a:prstDash val="solid"/>
                      <a:round/>
                      <a:headEnd type="none" w="med" len="med"/>
                      <a:tailEnd type="none" w="med" len="med"/>
                    </a:lnT>
                  </a:tcPr>
                </a:tc>
                <a:tc>
                  <a:txBody>
                    <a:bodyPr/>
                    <a:lstStyle/>
                    <a:p>
                      <a:pPr algn="ctr"/>
                      <a:r>
                        <a:rPr lang="en-US" sz="2800" dirty="0" smtClean="0"/>
                        <a:t>28.8</a:t>
                      </a:r>
                      <a:endParaRPr lang="en-US" sz="2800" dirty="0"/>
                    </a:p>
                  </a:txBody>
                  <a:tcPr>
                    <a:lnL w="12700" cap="flat" cmpd="sng" algn="ctr">
                      <a:solidFill>
                        <a:scrgbClr r="0" g="0" b="0"/>
                      </a:solidFill>
                      <a:prstDash val="solid"/>
                      <a:round/>
                      <a:headEnd type="none" w="med" len="med"/>
                      <a:tailEnd type="none" w="med" len="med"/>
                    </a:lnL>
                    <a:lnT w="38100" cap="flat" cmpd="sng" algn="ctr">
                      <a:solidFill>
                        <a:scrgbClr r="0" g="0" b="0"/>
                      </a:solidFill>
                      <a:prstDash val="solid"/>
                      <a:round/>
                      <a:headEnd type="none" w="med" len="med"/>
                      <a:tailEnd type="none" w="med" len="med"/>
                    </a:lnT>
                  </a:tcPr>
                </a:tc>
              </a:tr>
              <a:tr h="677732">
                <a:tc>
                  <a:txBody>
                    <a:bodyPr/>
                    <a:lstStyle/>
                    <a:p>
                      <a:pPr algn="ctr"/>
                      <a:r>
                        <a:rPr lang="en-US" sz="2800" b="1" dirty="0" smtClean="0"/>
                        <a:t>Middle-aged</a:t>
                      </a:r>
                      <a:endParaRPr lang="en-US" sz="2800" b="1" dirty="0"/>
                    </a:p>
                  </a:txBody>
                  <a:tcPr>
                    <a:lnR w="12700" cap="flat" cmpd="sng" algn="ctr">
                      <a:noFill/>
                      <a:prstDash val="solid"/>
                      <a:round/>
                      <a:headEnd type="none" w="med" len="med"/>
                      <a:tailEnd type="none" w="med" len="med"/>
                    </a:lnR>
                  </a:tcPr>
                </a:tc>
                <a:tc>
                  <a:txBody>
                    <a:bodyPr/>
                    <a:lstStyle/>
                    <a:p>
                      <a:pPr algn="ctr"/>
                      <a:r>
                        <a:rPr lang="en-US" sz="2800" dirty="0" smtClean="0"/>
                        <a:t>36-60</a:t>
                      </a:r>
                      <a:endParaRPr lang="en-US" sz="28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49.1</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35</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62.9%</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16.7</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29.1</a:t>
                      </a:r>
                      <a:endParaRPr lang="en-US" sz="2800" dirty="0"/>
                    </a:p>
                  </a:txBody>
                  <a:tcPr>
                    <a:lnL w="12700" cap="flat" cmpd="sng" algn="ctr">
                      <a:solidFill>
                        <a:scrgbClr r="0" g="0" b="0"/>
                      </a:solidFill>
                      <a:prstDash val="solid"/>
                      <a:round/>
                      <a:headEnd type="none" w="med" len="med"/>
                      <a:tailEnd type="none" w="med" len="med"/>
                    </a:lnL>
                  </a:tcPr>
                </a:tc>
              </a:tr>
              <a:tr h="715384">
                <a:tc>
                  <a:txBody>
                    <a:bodyPr/>
                    <a:lstStyle/>
                    <a:p>
                      <a:pPr algn="ctr"/>
                      <a:r>
                        <a:rPr lang="en-US" sz="2800" b="1" dirty="0" smtClean="0"/>
                        <a:t>Older</a:t>
                      </a:r>
                      <a:endParaRPr lang="en-US" sz="2800" b="1" dirty="0"/>
                    </a:p>
                  </a:txBody>
                  <a:tcPr>
                    <a:lnR w="12700" cap="flat" cmpd="sng" algn="ctr">
                      <a:noFill/>
                      <a:prstDash val="solid"/>
                      <a:round/>
                      <a:headEnd type="none" w="med" len="med"/>
                      <a:tailEnd type="none" w="med" len="med"/>
                    </a:lnR>
                  </a:tcPr>
                </a:tc>
                <a:tc>
                  <a:txBody>
                    <a:bodyPr/>
                    <a:lstStyle/>
                    <a:p>
                      <a:pPr algn="ctr"/>
                      <a:r>
                        <a:rPr lang="en-US" sz="2800" dirty="0" smtClean="0"/>
                        <a:t>61-86</a:t>
                      </a:r>
                      <a:endParaRPr lang="en-US" sz="28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69.8</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29</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55.2%</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16.4</a:t>
                      </a:r>
                      <a:endParaRPr lang="en-US" sz="28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tcPr>
                </a:tc>
                <a:tc>
                  <a:txBody>
                    <a:bodyPr/>
                    <a:lstStyle/>
                    <a:p>
                      <a:pPr algn="ctr"/>
                      <a:r>
                        <a:rPr lang="en-US" sz="2800" dirty="0" smtClean="0"/>
                        <a:t>28.6</a:t>
                      </a:r>
                      <a:endParaRPr lang="en-US" sz="2800" dirty="0"/>
                    </a:p>
                  </a:txBody>
                  <a:tcPr>
                    <a:lnL w="12700" cap="flat" cmpd="sng" algn="ctr">
                      <a:solidFill>
                        <a:scrgbClr r="0" g="0" b="0"/>
                      </a:solidFill>
                      <a:prstDash val="solid"/>
                      <a:round/>
                      <a:headEnd type="none" w="med" len="med"/>
                      <a:tailEnd type="none" w="med" len="med"/>
                    </a:lnL>
                  </a:tcPr>
                </a:tc>
              </a:tr>
            </a:tbl>
          </a:graphicData>
        </a:graphic>
      </p:graphicFrame>
      <p:sp>
        <p:nvSpPr>
          <p:cNvPr id="32" name="Rectangle 31"/>
          <p:cNvSpPr/>
          <p:nvPr/>
        </p:nvSpPr>
        <p:spPr>
          <a:xfrm>
            <a:off x="19812000" y="12420600"/>
            <a:ext cx="11734800" cy="2819400"/>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6">
            <a:extLst>
              <a:ext uri="{FF2B5EF4-FFF2-40B4-BE49-F238E27FC236}">
                <a16:creationId xmlns="" xmlns:a16="http://schemas.microsoft.com/office/drawing/2014/main" id="{F5458AA8-063C-44D1-9FBC-8B87B1B63A23}"/>
              </a:ext>
            </a:extLst>
          </p:cNvPr>
          <p:cNvSpPr/>
          <p:nvPr/>
        </p:nvSpPr>
        <p:spPr>
          <a:xfrm>
            <a:off x="32689800" y="7543800"/>
            <a:ext cx="381000" cy="381000"/>
          </a:xfrm>
          <a:prstGeom prst="rect">
            <a:avLst/>
          </a:prstGeom>
          <a:solidFill>
            <a:srgbClr val="BF3E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9" name="Rectangle 6">
            <a:extLst>
              <a:ext uri="{FF2B5EF4-FFF2-40B4-BE49-F238E27FC236}">
                <a16:creationId xmlns="" xmlns:a16="http://schemas.microsoft.com/office/drawing/2014/main" id="{F5458AA8-063C-44D1-9FBC-8B87B1B63A23}"/>
              </a:ext>
            </a:extLst>
          </p:cNvPr>
          <p:cNvSpPr/>
          <p:nvPr/>
        </p:nvSpPr>
        <p:spPr>
          <a:xfrm>
            <a:off x="35052000" y="7543800"/>
            <a:ext cx="381000" cy="381000"/>
          </a:xfrm>
          <a:prstGeom prst="rect">
            <a:avLst/>
          </a:prstGeom>
          <a:solidFill>
            <a:srgbClr val="008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Rectangle 6">
            <a:extLst>
              <a:ext uri="{FF2B5EF4-FFF2-40B4-BE49-F238E27FC236}">
                <a16:creationId xmlns="" xmlns:a16="http://schemas.microsoft.com/office/drawing/2014/main" id="{F5458AA8-063C-44D1-9FBC-8B87B1B63A23}"/>
              </a:ext>
            </a:extLst>
          </p:cNvPr>
          <p:cNvSpPr/>
          <p:nvPr/>
        </p:nvSpPr>
        <p:spPr>
          <a:xfrm>
            <a:off x="37109400" y="7543800"/>
            <a:ext cx="381000" cy="381000"/>
          </a:xfrm>
          <a:prstGeom prst="rect">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p:cNvSpPr txBox="1"/>
          <p:nvPr/>
        </p:nvSpPr>
        <p:spPr>
          <a:xfrm>
            <a:off x="33223200" y="7467600"/>
            <a:ext cx="2362200" cy="523220"/>
          </a:xfrm>
          <a:prstGeom prst="rect">
            <a:avLst/>
          </a:prstGeom>
          <a:noFill/>
        </p:spPr>
        <p:txBody>
          <a:bodyPr wrap="square" rtlCol="0">
            <a:spAutoFit/>
          </a:bodyPr>
          <a:lstStyle/>
          <a:p>
            <a:r>
              <a:rPr lang="en-US" sz="2800" dirty="0" smtClean="0"/>
              <a:t>Inhibition</a:t>
            </a:r>
            <a:endParaRPr lang="en-US" sz="2800" dirty="0"/>
          </a:p>
        </p:txBody>
      </p:sp>
      <p:sp>
        <p:nvSpPr>
          <p:cNvPr id="43" name="TextBox 42"/>
          <p:cNvSpPr txBox="1"/>
          <p:nvPr/>
        </p:nvSpPr>
        <p:spPr>
          <a:xfrm>
            <a:off x="35585400" y="7467600"/>
            <a:ext cx="2362200" cy="523220"/>
          </a:xfrm>
          <a:prstGeom prst="rect">
            <a:avLst/>
          </a:prstGeom>
          <a:noFill/>
        </p:spPr>
        <p:txBody>
          <a:bodyPr wrap="square" rtlCol="0">
            <a:spAutoFit/>
          </a:bodyPr>
          <a:lstStyle/>
          <a:p>
            <a:r>
              <a:rPr lang="en-US" sz="2800" dirty="0" smtClean="0"/>
              <a:t>Shifting</a:t>
            </a:r>
            <a:endParaRPr lang="en-US" sz="2800" dirty="0"/>
          </a:p>
        </p:txBody>
      </p:sp>
      <p:sp>
        <p:nvSpPr>
          <p:cNvPr id="44" name="TextBox 43"/>
          <p:cNvSpPr txBox="1"/>
          <p:nvPr/>
        </p:nvSpPr>
        <p:spPr>
          <a:xfrm>
            <a:off x="37719000" y="7467600"/>
            <a:ext cx="2362200" cy="523220"/>
          </a:xfrm>
          <a:prstGeom prst="rect">
            <a:avLst/>
          </a:prstGeom>
          <a:noFill/>
        </p:spPr>
        <p:txBody>
          <a:bodyPr wrap="square" rtlCol="0">
            <a:spAutoFit/>
          </a:bodyPr>
          <a:lstStyle/>
          <a:p>
            <a:r>
              <a:rPr lang="en-US" sz="2800" dirty="0" smtClean="0"/>
              <a:t>Updating</a:t>
            </a:r>
            <a:endParaRPr lang="en-US" sz="2800" dirty="0"/>
          </a:p>
        </p:txBody>
      </p:sp>
      <p:pic>
        <p:nvPicPr>
          <p:cNvPr id="46" name="Picture 45" descr="C:\Users\jenny\AppData\Local\Microsoft\Windows\INetCache\Content.MSO\D84AD161.tmp">
            <a:extLst>
              <a:ext uri="{FF2B5EF4-FFF2-40B4-BE49-F238E27FC236}">
                <a16:creationId xmlns="" xmlns:a16="http://schemas.microsoft.com/office/drawing/2014/main" id="{38C75F83-84C8-42D5-8428-1F9F760D8896}"/>
              </a:ext>
            </a:extLst>
          </p:cNvPr>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66" t="13985" r="39827" b="2475"/>
          <a:stretch/>
        </p:blipFill>
        <p:spPr bwMode="auto">
          <a:xfrm>
            <a:off x="42367200" y="11353800"/>
            <a:ext cx="3477428" cy="2013086"/>
          </a:xfrm>
          <a:prstGeom prst="rect">
            <a:avLst/>
          </a:prstGeom>
          <a:noFill/>
          <a:ln>
            <a:noFill/>
          </a:ln>
        </p:spPr>
      </p:pic>
      <p:pic>
        <p:nvPicPr>
          <p:cNvPr id="47" name="Picture 46" descr="C:\Users\jenny\AppData\Local\Microsoft\Windows\INetCache\Content.MSO\D84AD161.tmp">
            <a:extLst>
              <a:ext uri="{FF2B5EF4-FFF2-40B4-BE49-F238E27FC236}">
                <a16:creationId xmlns="" xmlns:a16="http://schemas.microsoft.com/office/drawing/2014/main" id="{8DE6824B-2D40-45B6-B9C8-7A58788A6B39}"/>
              </a:ext>
            </a:extLst>
          </p:cNvPr>
          <p:cNvPicPr>
            <a:picLocks noChangeAspect="1"/>
          </p:cNvPicPr>
          <p:nvPr/>
        </p:nvPicPr>
        <p:blipFill rotWithShape="1">
          <a:blip r:embed="rId8" cstate="print">
            <a:clrChange>
              <a:clrFrom>
                <a:srgbClr val="FFFFFF"/>
              </a:clrFrom>
              <a:clrTo>
                <a:srgbClr val="FFFFFF">
                  <a:alpha val="0"/>
                </a:srgbClr>
              </a:clrTo>
            </a:clrChange>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l="63801" t="13985" r="1063" b="2475"/>
          <a:stretch/>
        </p:blipFill>
        <p:spPr bwMode="auto">
          <a:xfrm>
            <a:off x="42748200" y="12801600"/>
            <a:ext cx="2943150" cy="2880717"/>
          </a:xfrm>
          <a:prstGeom prst="rect">
            <a:avLst/>
          </a:prstGeom>
          <a:noFill/>
          <a:ln>
            <a:noFill/>
          </a:ln>
        </p:spPr>
      </p:pic>
      <p:graphicFrame>
        <p:nvGraphicFramePr>
          <p:cNvPr id="48" name="Object 47"/>
          <p:cNvGraphicFramePr>
            <a:graphicFrameLocks noChangeAspect="1"/>
          </p:cNvGraphicFramePr>
          <p:nvPr>
            <p:extLst>
              <p:ext uri="{D42A27DB-BD31-4B8C-83A1-F6EECF244321}">
                <p14:modId xmlns:p14="http://schemas.microsoft.com/office/powerpoint/2010/main" val="104892624"/>
              </p:ext>
            </p:extLst>
          </p:nvPr>
        </p:nvGraphicFramePr>
        <p:xfrm>
          <a:off x="32516763" y="8229600"/>
          <a:ext cx="10231437" cy="7423150"/>
        </p:xfrm>
        <a:graphic>
          <a:graphicData uri="http://schemas.openxmlformats.org/presentationml/2006/ole">
            <mc:AlternateContent xmlns:mc="http://schemas.openxmlformats.org/markup-compatibility/2006">
              <mc:Choice xmlns:v="urn:schemas-microsoft-com:vml" Requires="v">
                <p:oleObj spid="_x0000_s5575" name="Document" r:id="rId10" imgW="5829300" imgH="4229100" progId="Word.Document.12">
                  <p:embed/>
                </p:oleObj>
              </mc:Choice>
              <mc:Fallback>
                <p:oleObj name="Document" r:id="rId10" imgW="5829300" imgH="4229100" progId="Word.Document.12">
                  <p:embed/>
                  <p:pic>
                    <p:nvPicPr>
                      <p:cNvPr id="0" name=""/>
                      <p:cNvPicPr/>
                      <p:nvPr/>
                    </p:nvPicPr>
                    <p:blipFill>
                      <a:blip r:embed="rId11"/>
                      <a:stretch>
                        <a:fillRect/>
                      </a:stretch>
                    </p:blipFill>
                    <p:spPr>
                      <a:xfrm>
                        <a:off x="32516763" y="8229600"/>
                        <a:ext cx="10231437" cy="7423150"/>
                      </a:xfrm>
                      <a:prstGeom prst="rect">
                        <a:avLst/>
                      </a:prstGeom>
                    </p:spPr>
                  </p:pic>
                </p:oleObj>
              </mc:Fallback>
            </mc:AlternateContent>
          </a:graphicData>
        </a:graphic>
      </p:graphicFrame>
      <p:pic>
        <p:nvPicPr>
          <p:cNvPr id="49" name="Picture 48" descr="imag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672000" y="9906000"/>
            <a:ext cx="1759284" cy="1219200"/>
          </a:xfrm>
          <a:prstGeom prst="rect">
            <a:avLst/>
          </a:prstGeom>
        </p:spPr>
      </p:pic>
      <p:pic>
        <p:nvPicPr>
          <p:cNvPr id="50" name="Picture 49" descr="image-2.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805600" y="9933377"/>
            <a:ext cx="1752599" cy="1191138"/>
          </a:xfrm>
          <a:prstGeom prst="rect">
            <a:avLst/>
          </a:prstGeom>
        </p:spPr>
      </p:pic>
      <p:pic>
        <p:nvPicPr>
          <p:cNvPr id="52" name="Picture 51" descr="tracula.jp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329600" y="11793158"/>
            <a:ext cx="4038600" cy="3142042"/>
          </a:xfrm>
          <a:prstGeom prst="rect">
            <a:avLst/>
          </a:prstGeom>
        </p:spPr>
      </p:pic>
      <p:sp>
        <p:nvSpPr>
          <p:cNvPr id="53" name="Rectangle 52"/>
          <p:cNvSpPr/>
          <p:nvPr/>
        </p:nvSpPr>
        <p:spPr>
          <a:xfrm>
            <a:off x="32766000" y="8382000"/>
            <a:ext cx="9753600" cy="6705600"/>
          </a:xfrm>
          <a:prstGeom prst="rect">
            <a:avLst/>
          </a:prstGeom>
          <a:noFill/>
          <a:ln w="38100" cmpd="sng">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838200" y="18059400"/>
            <a:ext cx="3733800" cy="523220"/>
          </a:xfrm>
          <a:prstGeom prst="rect">
            <a:avLst/>
          </a:prstGeom>
          <a:noFill/>
        </p:spPr>
        <p:txBody>
          <a:bodyPr wrap="square" rtlCol="0">
            <a:spAutoFit/>
          </a:bodyPr>
          <a:lstStyle/>
          <a:p>
            <a:r>
              <a:rPr lang="en-US" sz="2800" b="1" dirty="0" smtClean="0"/>
              <a:t>1. Data Cleaning</a:t>
            </a:r>
            <a:endParaRPr lang="en-US" sz="2800" b="1" dirty="0"/>
          </a:p>
        </p:txBody>
      </p:sp>
      <p:sp>
        <p:nvSpPr>
          <p:cNvPr id="55" name="TextBox 54"/>
          <p:cNvSpPr txBox="1"/>
          <p:nvPr/>
        </p:nvSpPr>
        <p:spPr>
          <a:xfrm>
            <a:off x="4191000" y="16992600"/>
            <a:ext cx="4114800" cy="954107"/>
          </a:xfrm>
          <a:prstGeom prst="rect">
            <a:avLst/>
          </a:prstGeom>
          <a:noFill/>
        </p:spPr>
        <p:txBody>
          <a:bodyPr wrap="square" rtlCol="0">
            <a:spAutoFit/>
          </a:bodyPr>
          <a:lstStyle/>
          <a:p>
            <a:r>
              <a:rPr lang="en-US" sz="2800" dirty="0" smtClean="0"/>
              <a:t>a. Outlier Detection</a:t>
            </a:r>
          </a:p>
          <a:p>
            <a:r>
              <a:rPr lang="en-US" sz="2800" dirty="0" smtClean="0"/>
              <a:t>± 3SD from mean</a:t>
            </a:r>
            <a:endParaRPr lang="en-US" sz="2800" dirty="0"/>
          </a:p>
        </p:txBody>
      </p:sp>
      <p:sp>
        <p:nvSpPr>
          <p:cNvPr id="56" name="TextBox 55"/>
          <p:cNvSpPr txBox="1"/>
          <p:nvPr/>
        </p:nvSpPr>
        <p:spPr>
          <a:xfrm>
            <a:off x="4191000" y="18669000"/>
            <a:ext cx="6400800" cy="1261884"/>
          </a:xfrm>
          <a:prstGeom prst="rect">
            <a:avLst/>
          </a:prstGeom>
          <a:noFill/>
        </p:spPr>
        <p:txBody>
          <a:bodyPr wrap="square" rtlCol="0">
            <a:spAutoFit/>
          </a:bodyPr>
          <a:lstStyle/>
          <a:p>
            <a:r>
              <a:rPr lang="en-US" sz="2800" dirty="0" smtClean="0"/>
              <a:t>b. </a:t>
            </a:r>
            <a:r>
              <a:rPr lang="en-US" sz="2800" dirty="0" err="1" smtClean="0"/>
              <a:t>Skewness</a:t>
            </a:r>
            <a:r>
              <a:rPr lang="en-US" sz="2800" dirty="0" smtClean="0"/>
              <a:t> detection (log transform): </a:t>
            </a:r>
          </a:p>
          <a:p>
            <a:r>
              <a:rPr lang="en-US" sz="2800" dirty="0" smtClean="0"/>
              <a:t>|max value </a:t>
            </a:r>
            <a:r>
              <a:rPr lang="mr-IN" sz="2800" dirty="0" smtClean="0"/>
              <a:t>–</a:t>
            </a:r>
            <a:r>
              <a:rPr lang="en-US" sz="2800" dirty="0" smtClean="0"/>
              <a:t> min value| &gt; 20 </a:t>
            </a:r>
          </a:p>
          <a:p>
            <a:r>
              <a:rPr lang="en-US" sz="2000" dirty="0" smtClean="0"/>
              <a:t>(Kuhn &amp; Johnson, 2013) </a:t>
            </a:r>
            <a:endParaRPr lang="en-US" sz="2000" dirty="0"/>
          </a:p>
        </p:txBody>
      </p:sp>
      <p:sp>
        <p:nvSpPr>
          <p:cNvPr id="57" name="TextBox 56"/>
          <p:cNvSpPr txBox="1"/>
          <p:nvPr/>
        </p:nvSpPr>
        <p:spPr>
          <a:xfrm>
            <a:off x="10896600" y="18059400"/>
            <a:ext cx="6324600" cy="523220"/>
          </a:xfrm>
          <a:prstGeom prst="rect">
            <a:avLst/>
          </a:prstGeom>
          <a:noFill/>
        </p:spPr>
        <p:txBody>
          <a:bodyPr wrap="square" rtlCol="0">
            <a:spAutoFit/>
          </a:bodyPr>
          <a:lstStyle/>
          <a:p>
            <a:r>
              <a:rPr lang="en-US" sz="2800" b="1" dirty="0" smtClean="0"/>
              <a:t>2. Mean Centering and Scaling</a:t>
            </a:r>
            <a:endParaRPr lang="en-US" sz="2800" b="1" dirty="0"/>
          </a:p>
        </p:txBody>
      </p:sp>
      <p:sp>
        <p:nvSpPr>
          <p:cNvPr id="60" name="TextBox 59"/>
          <p:cNvSpPr txBox="1"/>
          <p:nvPr/>
        </p:nvSpPr>
        <p:spPr>
          <a:xfrm>
            <a:off x="17449800" y="17830800"/>
            <a:ext cx="7315200" cy="954107"/>
          </a:xfrm>
          <a:prstGeom prst="rect">
            <a:avLst/>
          </a:prstGeom>
          <a:noFill/>
        </p:spPr>
        <p:txBody>
          <a:bodyPr wrap="square" rtlCol="0">
            <a:spAutoFit/>
          </a:bodyPr>
          <a:lstStyle/>
          <a:p>
            <a:r>
              <a:rPr lang="en-US" sz="2800" b="1" dirty="0" smtClean="0"/>
              <a:t>3. Run Algorithm</a:t>
            </a:r>
          </a:p>
          <a:p>
            <a:r>
              <a:rPr lang="en-US" sz="2800" dirty="0"/>
              <a:t> </a:t>
            </a:r>
            <a:r>
              <a:rPr lang="en-US" sz="2800" dirty="0" smtClean="0"/>
              <a:t>  </a:t>
            </a:r>
            <a:r>
              <a:rPr lang="en-US" sz="2800" i="1" dirty="0" err="1" smtClean="0"/>
              <a:t>hyperparameter</a:t>
            </a:r>
            <a:r>
              <a:rPr lang="en-US" sz="2800" i="1" dirty="0" smtClean="0"/>
              <a:t>(s) optimization</a:t>
            </a:r>
            <a:endParaRPr lang="en-US" sz="2800" i="1" dirty="0"/>
          </a:p>
        </p:txBody>
      </p:sp>
      <p:sp>
        <p:nvSpPr>
          <p:cNvPr id="70" name="TextBox 69"/>
          <p:cNvSpPr txBox="1"/>
          <p:nvPr/>
        </p:nvSpPr>
        <p:spPr>
          <a:xfrm>
            <a:off x="17678400" y="36728400"/>
            <a:ext cx="15849600" cy="1200329"/>
          </a:xfrm>
          <a:prstGeom prst="rect">
            <a:avLst/>
          </a:prstGeom>
          <a:noFill/>
        </p:spPr>
        <p:txBody>
          <a:bodyPr wrap="square" rtlCol="0">
            <a:spAutoFit/>
          </a:bodyPr>
          <a:lstStyle/>
          <a:p>
            <a:r>
              <a:rPr lang="en-US" sz="7200" dirty="0" err="1" smtClean="0">
                <a:solidFill>
                  <a:schemeClr val="bg1"/>
                </a:solidFill>
              </a:rPr>
              <a:t>gbaracchini@research.baycrest.org</a:t>
            </a:r>
            <a:endParaRPr lang="en-US" sz="7200" dirty="0">
              <a:solidFill>
                <a:schemeClr val="bg1"/>
              </a:solidFill>
            </a:endParaRPr>
          </a:p>
        </p:txBody>
      </p:sp>
      <p:cxnSp>
        <p:nvCxnSpPr>
          <p:cNvPr id="72" name="Straight Arrow Connector 71"/>
          <p:cNvCxnSpPr/>
          <p:nvPr/>
        </p:nvCxnSpPr>
        <p:spPr>
          <a:xfrm flipV="1">
            <a:off x="3505200" y="17602200"/>
            <a:ext cx="5334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3505200" y="18821400"/>
            <a:ext cx="457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762000" y="16764000"/>
            <a:ext cx="22326600" cy="3352800"/>
          </a:xfrm>
          <a:prstGeom prst="rect">
            <a:avLst/>
          </a:prstGeom>
          <a:noFill/>
          <a:ln w="38100" cmpd="sng">
            <a:solidFill>
              <a:srgbClr val="E46C0A"/>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1" name="Picture 80" descr="Schermata 2018-09-27 alle 23.53.33.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828606" y="20802600"/>
            <a:ext cx="2125394" cy="2133600"/>
          </a:xfrm>
          <a:prstGeom prst="rect">
            <a:avLst/>
          </a:prstGeom>
        </p:spPr>
      </p:pic>
      <p:graphicFrame>
        <p:nvGraphicFramePr>
          <p:cNvPr id="85" name="Object 84"/>
          <p:cNvGraphicFramePr>
            <a:graphicFrameLocks noChangeAspect="1"/>
          </p:cNvGraphicFramePr>
          <p:nvPr>
            <p:extLst>
              <p:ext uri="{D42A27DB-BD31-4B8C-83A1-F6EECF244321}">
                <p14:modId xmlns:p14="http://schemas.microsoft.com/office/powerpoint/2010/main" val="281086047"/>
              </p:ext>
            </p:extLst>
          </p:nvPr>
        </p:nvGraphicFramePr>
        <p:xfrm>
          <a:off x="838200" y="20497800"/>
          <a:ext cx="10837863" cy="2976562"/>
        </p:xfrm>
        <a:graphic>
          <a:graphicData uri="http://schemas.openxmlformats.org/presentationml/2006/ole">
            <mc:AlternateContent xmlns:mc="http://schemas.openxmlformats.org/markup-compatibility/2006">
              <mc:Choice xmlns:v="urn:schemas-microsoft-com:vml" Requires="v">
                <p:oleObj spid="_x0000_s5576" name="Document" r:id="rId16" imgW="5778500" imgH="1587500" progId="Word.Document.12">
                  <p:embed/>
                </p:oleObj>
              </mc:Choice>
              <mc:Fallback>
                <p:oleObj name="Document" r:id="rId16" imgW="5778500" imgH="1587500" progId="Word.Document.12">
                  <p:embed/>
                  <p:pic>
                    <p:nvPicPr>
                      <p:cNvPr id="0" name=""/>
                      <p:cNvPicPr/>
                      <p:nvPr/>
                    </p:nvPicPr>
                    <p:blipFill>
                      <a:blip r:embed="rId17"/>
                      <a:stretch>
                        <a:fillRect/>
                      </a:stretch>
                    </p:blipFill>
                    <p:spPr>
                      <a:xfrm>
                        <a:off x="838200" y="20497800"/>
                        <a:ext cx="10837863" cy="2976562"/>
                      </a:xfrm>
                      <a:prstGeom prst="rect">
                        <a:avLst/>
                      </a:prstGeom>
                    </p:spPr>
                  </p:pic>
                </p:oleObj>
              </mc:Fallback>
            </mc:AlternateContent>
          </a:graphicData>
        </a:graphic>
      </p:graphicFrame>
      <p:pic>
        <p:nvPicPr>
          <p:cNvPr id="88" name="Picture 2" descr="Image result for support vector machine regression"/>
          <p:cNvPicPr>
            <a:picLocks noChangeAspect="1" noChangeArrowheads="1"/>
          </p:cNvPicPr>
          <p:nvPr/>
        </p:nvPicPr>
        <p:blipFill>
          <a:blip r:embed="rId18"/>
          <a:srcRect/>
          <a:stretch>
            <a:fillRect/>
          </a:stretch>
        </p:blipFill>
        <p:spPr bwMode="auto">
          <a:xfrm>
            <a:off x="30251400" y="24079200"/>
            <a:ext cx="3914983" cy="2133600"/>
          </a:xfrm>
          <a:prstGeom prst="rect">
            <a:avLst/>
          </a:prstGeom>
          <a:noFill/>
        </p:spPr>
      </p:pic>
      <p:pic>
        <p:nvPicPr>
          <p:cNvPr id="89" name="Picture 88"/>
          <p:cNvPicPr>
            <a:picLocks noChangeAspect="1"/>
          </p:cNvPicPr>
          <p:nvPr/>
        </p:nvPicPr>
        <p:blipFill>
          <a:blip r:embed="rId19"/>
          <a:stretch>
            <a:fillRect/>
          </a:stretch>
        </p:blipFill>
        <p:spPr>
          <a:xfrm>
            <a:off x="10097662" y="24275815"/>
            <a:ext cx="3084938" cy="1784585"/>
          </a:xfrm>
          <a:prstGeom prst="rect">
            <a:avLst/>
          </a:prstGeom>
        </p:spPr>
      </p:pic>
      <p:graphicFrame>
        <p:nvGraphicFramePr>
          <p:cNvPr id="91" name="Object 90"/>
          <p:cNvGraphicFramePr>
            <a:graphicFrameLocks noChangeAspect="1"/>
          </p:cNvGraphicFramePr>
          <p:nvPr>
            <p:extLst>
              <p:ext uri="{D42A27DB-BD31-4B8C-83A1-F6EECF244321}">
                <p14:modId xmlns:p14="http://schemas.microsoft.com/office/powerpoint/2010/main" val="269048142"/>
              </p:ext>
            </p:extLst>
          </p:nvPr>
        </p:nvGraphicFramePr>
        <p:xfrm>
          <a:off x="13258800" y="23771225"/>
          <a:ext cx="9264650" cy="3127375"/>
        </p:xfrm>
        <a:graphic>
          <a:graphicData uri="http://schemas.openxmlformats.org/presentationml/2006/ole">
            <mc:AlternateContent xmlns:mc="http://schemas.openxmlformats.org/markup-compatibility/2006">
              <mc:Choice xmlns:v="urn:schemas-microsoft-com:vml" Requires="v">
                <p:oleObj spid="_x0000_s5577" name="Document" r:id="rId20" imgW="6057900" imgH="2044700" progId="Word.Document.12">
                  <p:embed/>
                </p:oleObj>
              </mc:Choice>
              <mc:Fallback>
                <p:oleObj name="Document" r:id="rId20" imgW="6057900" imgH="2044700" progId="Word.Document.12">
                  <p:embed/>
                  <p:pic>
                    <p:nvPicPr>
                      <p:cNvPr id="0" name=""/>
                      <p:cNvPicPr/>
                      <p:nvPr/>
                    </p:nvPicPr>
                    <p:blipFill>
                      <a:blip r:embed="rId21"/>
                      <a:stretch>
                        <a:fillRect/>
                      </a:stretch>
                    </p:blipFill>
                    <p:spPr>
                      <a:xfrm>
                        <a:off x="13258800" y="23771225"/>
                        <a:ext cx="9264650" cy="3127375"/>
                      </a:xfrm>
                      <a:prstGeom prst="rect">
                        <a:avLst/>
                      </a:prstGeom>
                    </p:spPr>
                  </p:pic>
                </p:oleObj>
              </mc:Fallback>
            </mc:AlternateContent>
          </a:graphicData>
        </a:graphic>
      </p:graphicFrame>
      <p:graphicFrame>
        <p:nvGraphicFramePr>
          <p:cNvPr id="92" name="Object 91"/>
          <p:cNvGraphicFramePr>
            <a:graphicFrameLocks noChangeAspect="1"/>
          </p:cNvGraphicFramePr>
          <p:nvPr>
            <p:extLst>
              <p:ext uri="{D42A27DB-BD31-4B8C-83A1-F6EECF244321}">
                <p14:modId xmlns:p14="http://schemas.microsoft.com/office/powerpoint/2010/main" val="2408566404"/>
              </p:ext>
            </p:extLst>
          </p:nvPr>
        </p:nvGraphicFramePr>
        <p:xfrm>
          <a:off x="13563600" y="20116800"/>
          <a:ext cx="8988425" cy="4129087"/>
        </p:xfrm>
        <a:graphic>
          <a:graphicData uri="http://schemas.openxmlformats.org/presentationml/2006/ole">
            <mc:AlternateContent xmlns:mc="http://schemas.openxmlformats.org/markup-compatibility/2006">
              <mc:Choice xmlns:v="urn:schemas-microsoft-com:vml" Requires="v">
                <p:oleObj spid="_x0000_s5578" name="Document" r:id="rId22" imgW="5778500" imgH="2654300" progId="Word.Document.12">
                  <p:embed/>
                </p:oleObj>
              </mc:Choice>
              <mc:Fallback>
                <p:oleObj name="Document" r:id="rId22" imgW="5778500" imgH="2654300" progId="Word.Document.12">
                  <p:embed/>
                  <p:pic>
                    <p:nvPicPr>
                      <p:cNvPr id="0" name=""/>
                      <p:cNvPicPr/>
                      <p:nvPr/>
                    </p:nvPicPr>
                    <p:blipFill>
                      <a:blip r:embed="rId23"/>
                      <a:stretch>
                        <a:fillRect/>
                      </a:stretch>
                    </p:blipFill>
                    <p:spPr>
                      <a:xfrm>
                        <a:off x="13563600" y="20116800"/>
                        <a:ext cx="8988425" cy="4129087"/>
                      </a:xfrm>
                      <a:prstGeom prst="rect">
                        <a:avLst/>
                      </a:prstGeom>
                    </p:spPr>
                  </p:pic>
                </p:oleObj>
              </mc:Fallback>
            </mc:AlternateContent>
          </a:graphicData>
        </a:graphic>
      </p:graphicFrame>
      <p:graphicFrame>
        <p:nvGraphicFramePr>
          <p:cNvPr id="93" name="Object 92"/>
          <p:cNvGraphicFramePr>
            <a:graphicFrameLocks noChangeAspect="1"/>
          </p:cNvGraphicFramePr>
          <p:nvPr>
            <p:extLst>
              <p:ext uri="{D42A27DB-BD31-4B8C-83A1-F6EECF244321}">
                <p14:modId xmlns:p14="http://schemas.microsoft.com/office/powerpoint/2010/main" val="1074739839"/>
              </p:ext>
            </p:extLst>
          </p:nvPr>
        </p:nvGraphicFramePr>
        <p:xfrm>
          <a:off x="22098000" y="24098250"/>
          <a:ext cx="9220200" cy="2266950"/>
        </p:xfrm>
        <a:graphic>
          <a:graphicData uri="http://schemas.openxmlformats.org/presentationml/2006/ole">
            <mc:AlternateContent xmlns:mc="http://schemas.openxmlformats.org/markup-compatibility/2006">
              <mc:Choice xmlns:v="urn:schemas-microsoft-com:vml" Requires="v">
                <p:oleObj spid="_x0000_s5579" name="Document" r:id="rId24" imgW="6146800" imgH="1511300" progId="Word.Document.12">
                  <p:embed/>
                </p:oleObj>
              </mc:Choice>
              <mc:Fallback>
                <p:oleObj name="Document" r:id="rId24" imgW="6146800" imgH="1511300" progId="Word.Document.12">
                  <p:embed/>
                  <p:pic>
                    <p:nvPicPr>
                      <p:cNvPr id="0" name=""/>
                      <p:cNvPicPr/>
                      <p:nvPr/>
                    </p:nvPicPr>
                    <p:blipFill>
                      <a:blip r:embed="rId25"/>
                      <a:stretch>
                        <a:fillRect/>
                      </a:stretch>
                    </p:blipFill>
                    <p:spPr>
                      <a:xfrm>
                        <a:off x="22098000" y="24098250"/>
                        <a:ext cx="9220200" cy="2266950"/>
                      </a:xfrm>
                      <a:prstGeom prst="rect">
                        <a:avLst/>
                      </a:prstGeom>
                    </p:spPr>
                  </p:pic>
                </p:oleObj>
              </mc:Fallback>
            </mc:AlternateContent>
          </a:graphicData>
        </a:graphic>
      </p:graphicFrame>
      <p:graphicFrame>
        <p:nvGraphicFramePr>
          <p:cNvPr id="96" name="Object 95"/>
          <p:cNvGraphicFramePr>
            <a:graphicFrameLocks noChangeAspect="1"/>
          </p:cNvGraphicFramePr>
          <p:nvPr>
            <p:extLst>
              <p:ext uri="{D42A27DB-BD31-4B8C-83A1-F6EECF244321}">
                <p14:modId xmlns:p14="http://schemas.microsoft.com/office/powerpoint/2010/main" val="3636796017"/>
              </p:ext>
            </p:extLst>
          </p:nvPr>
        </p:nvGraphicFramePr>
        <p:xfrm>
          <a:off x="838200" y="23545800"/>
          <a:ext cx="9359900" cy="3784600"/>
        </p:xfrm>
        <a:graphic>
          <a:graphicData uri="http://schemas.openxmlformats.org/presentationml/2006/ole">
            <mc:AlternateContent xmlns:mc="http://schemas.openxmlformats.org/markup-compatibility/2006">
              <mc:Choice xmlns:v="urn:schemas-microsoft-com:vml" Requires="v">
                <p:oleObj spid="_x0000_s5580" name="Document" r:id="rId26" imgW="5778500" imgH="2336800" progId="Word.Document.12">
                  <p:embed/>
                </p:oleObj>
              </mc:Choice>
              <mc:Fallback>
                <p:oleObj name="Document" r:id="rId26" imgW="5778500" imgH="2336800" progId="Word.Document.12">
                  <p:embed/>
                  <p:pic>
                    <p:nvPicPr>
                      <p:cNvPr id="0" name=""/>
                      <p:cNvPicPr/>
                      <p:nvPr/>
                    </p:nvPicPr>
                    <p:blipFill>
                      <a:blip r:embed="rId27"/>
                      <a:stretch>
                        <a:fillRect/>
                      </a:stretch>
                    </p:blipFill>
                    <p:spPr>
                      <a:xfrm>
                        <a:off x="838200" y="23545800"/>
                        <a:ext cx="9359900" cy="3784600"/>
                      </a:xfrm>
                      <a:prstGeom prst="rect">
                        <a:avLst/>
                      </a:prstGeom>
                    </p:spPr>
                  </p:pic>
                </p:oleObj>
              </mc:Fallback>
            </mc:AlternateContent>
          </a:graphicData>
        </a:graphic>
      </p:graphicFrame>
      <p:sp>
        <p:nvSpPr>
          <p:cNvPr id="98" name="TextBox 97"/>
          <p:cNvSpPr txBox="1"/>
          <p:nvPr/>
        </p:nvSpPr>
        <p:spPr>
          <a:xfrm>
            <a:off x="28270200" y="17764780"/>
            <a:ext cx="1524000" cy="523220"/>
          </a:xfrm>
          <a:prstGeom prst="rect">
            <a:avLst/>
          </a:prstGeom>
          <a:noFill/>
        </p:spPr>
        <p:txBody>
          <a:bodyPr wrap="square" rtlCol="0">
            <a:spAutoFit/>
          </a:bodyPr>
          <a:lstStyle/>
          <a:p>
            <a:r>
              <a:rPr lang="en-US" sz="2800" dirty="0" smtClean="0"/>
              <a:t>N = 93</a:t>
            </a:r>
            <a:endParaRPr lang="en-US" sz="2800" dirty="0"/>
          </a:p>
        </p:txBody>
      </p:sp>
      <p:sp>
        <p:nvSpPr>
          <p:cNvPr id="99" name="TextBox 98"/>
          <p:cNvSpPr txBox="1"/>
          <p:nvPr/>
        </p:nvSpPr>
        <p:spPr>
          <a:xfrm>
            <a:off x="27508200" y="18755380"/>
            <a:ext cx="4800600" cy="523220"/>
          </a:xfrm>
          <a:prstGeom prst="rect">
            <a:avLst/>
          </a:prstGeom>
          <a:noFill/>
        </p:spPr>
        <p:txBody>
          <a:bodyPr wrap="square" rtlCol="0">
            <a:spAutoFit/>
          </a:bodyPr>
          <a:lstStyle/>
          <a:p>
            <a:r>
              <a:rPr lang="en-US" sz="2800" dirty="0" smtClean="0"/>
              <a:t>Define folds (10)</a:t>
            </a:r>
            <a:endParaRPr lang="en-US" sz="2800" dirty="0"/>
          </a:p>
        </p:txBody>
      </p:sp>
      <p:sp>
        <p:nvSpPr>
          <p:cNvPr id="100" name="TextBox 99"/>
          <p:cNvSpPr txBox="1"/>
          <p:nvPr/>
        </p:nvSpPr>
        <p:spPr>
          <a:xfrm>
            <a:off x="24079200" y="19583400"/>
            <a:ext cx="4800600" cy="954107"/>
          </a:xfrm>
          <a:prstGeom prst="rect">
            <a:avLst/>
          </a:prstGeom>
          <a:noFill/>
        </p:spPr>
        <p:txBody>
          <a:bodyPr wrap="square" rtlCol="0">
            <a:spAutoFit/>
          </a:bodyPr>
          <a:lstStyle/>
          <a:p>
            <a:r>
              <a:rPr lang="en-US" sz="2800" b="1" dirty="0" smtClean="0">
                <a:solidFill>
                  <a:srgbClr val="FF0000"/>
                </a:solidFill>
              </a:rPr>
              <a:t>Training Set</a:t>
            </a:r>
          </a:p>
          <a:p>
            <a:r>
              <a:rPr lang="en-US" sz="2800" dirty="0" smtClean="0">
                <a:solidFill>
                  <a:schemeClr val="bg1">
                    <a:lumMod val="50000"/>
                  </a:schemeClr>
                </a:solidFill>
              </a:rPr>
              <a:t>[ 1 2 4 5 6 7 8 9 10 ]</a:t>
            </a:r>
            <a:endParaRPr lang="en-US" sz="2800" dirty="0">
              <a:solidFill>
                <a:schemeClr val="bg1">
                  <a:lumMod val="50000"/>
                </a:schemeClr>
              </a:solidFill>
            </a:endParaRPr>
          </a:p>
        </p:txBody>
      </p:sp>
      <p:sp>
        <p:nvSpPr>
          <p:cNvPr id="101" name="TextBox 100"/>
          <p:cNvSpPr txBox="1"/>
          <p:nvPr/>
        </p:nvSpPr>
        <p:spPr>
          <a:xfrm>
            <a:off x="31318200" y="19583400"/>
            <a:ext cx="1600200" cy="954107"/>
          </a:xfrm>
          <a:prstGeom prst="rect">
            <a:avLst/>
          </a:prstGeom>
          <a:noFill/>
        </p:spPr>
        <p:txBody>
          <a:bodyPr wrap="square" rtlCol="0">
            <a:spAutoFit/>
          </a:bodyPr>
          <a:lstStyle/>
          <a:p>
            <a:pPr algn="r"/>
            <a:r>
              <a:rPr lang="en-US" sz="2800" b="1" dirty="0" smtClean="0">
                <a:solidFill>
                  <a:srgbClr val="000090"/>
                </a:solidFill>
              </a:rPr>
              <a:t>Test Set</a:t>
            </a:r>
          </a:p>
          <a:p>
            <a:pPr algn="r"/>
            <a:r>
              <a:rPr lang="en-US" sz="2800" dirty="0" smtClean="0">
                <a:solidFill>
                  <a:srgbClr val="7F7F7F"/>
                </a:solidFill>
              </a:rPr>
              <a:t>[ 3 ]</a:t>
            </a:r>
            <a:endParaRPr lang="en-US" sz="2800" dirty="0">
              <a:solidFill>
                <a:srgbClr val="7F7F7F"/>
              </a:solidFill>
            </a:endParaRPr>
          </a:p>
        </p:txBody>
      </p:sp>
      <p:sp>
        <p:nvSpPr>
          <p:cNvPr id="102" name="TextBox 101"/>
          <p:cNvSpPr txBox="1"/>
          <p:nvPr/>
        </p:nvSpPr>
        <p:spPr>
          <a:xfrm>
            <a:off x="22555200" y="21220093"/>
            <a:ext cx="4800600" cy="954107"/>
          </a:xfrm>
          <a:prstGeom prst="rect">
            <a:avLst/>
          </a:prstGeom>
          <a:noFill/>
        </p:spPr>
        <p:txBody>
          <a:bodyPr wrap="square" rtlCol="0">
            <a:spAutoFit/>
          </a:bodyPr>
          <a:lstStyle/>
          <a:p>
            <a:r>
              <a:rPr lang="en-US" sz="2800" b="1" dirty="0" smtClean="0">
                <a:solidFill>
                  <a:srgbClr val="FF0000"/>
                </a:solidFill>
              </a:rPr>
              <a:t>Training Set</a:t>
            </a:r>
          </a:p>
          <a:p>
            <a:r>
              <a:rPr lang="en-US" sz="2800" dirty="0" smtClean="0">
                <a:solidFill>
                  <a:srgbClr val="7F7F7F"/>
                </a:solidFill>
              </a:rPr>
              <a:t>[ 1 4 5 6 7 8 9 10 ]</a:t>
            </a:r>
            <a:endParaRPr lang="en-US" sz="2800" dirty="0">
              <a:solidFill>
                <a:srgbClr val="7F7F7F"/>
              </a:solidFill>
            </a:endParaRPr>
          </a:p>
        </p:txBody>
      </p:sp>
      <p:sp>
        <p:nvSpPr>
          <p:cNvPr id="103" name="TextBox 102"/>
          <p:cNvSpPr txBox="1"/>
          <p:nvPr/>
        </p:nvSpPr>
        <p:spPr>
          <a:xfrm>
            <a:off x="26441400" y="21220093"/>
            <a:ext cx="1600200" cy="954107"/>
          </a:xfrm>
          <a:prstGeom prst="rect">
            <a:avLst/>
          </a:prstGeom>
          <a:noFill/>
        </p:spPr>
        <p:txBody>
          <a:bodyPr wrap="square" rtlCol="0">
            <a:spAutoFit/>
          </a:bodyPr>
          <a:lstStyle/>
          <a:p>
            <a:pPr algn="r"/>
            <a:r>
              <a:rPr lang="en-US" sz="2800" b="1" dirty="0" smtClean="0">
                <a:solidFill>
                  <a:srgbClr val="FF0000"/>
                </a:solidFill>
              </a:rPr>
              <a:t>Test Set</a:t>
            </a:r>
          </a:p>
          <a:p>
            <a:pPr algn="r"/>
            <a:r>
              <a:rPr lang="en-US" sz="2800" dirty="0" smtClean="0">
                <a:solidFill>
                  <a:srgbClr val="7F7F7F"/>
                </a:solidFill>
              </a:rPr>
              <a:t>[ 2 ]</a:t>
            </a:r>
            <a:endParaRPr lang="en-US" sz="2800" dirty="0">
              <a:solidFill>
                <a:srgbClr val="7F7F7F"/>
              </a:solidFill>
            </a:endParaRPr>
          </a:p>
        </p:txBody>
      </p:sp>
      <p:sp>
        <p:nvSpPr>
          <p:cNvPr id="104" name="TextBox 103"/>
          <p:cNvSpPr txBox="1"/>
          <p:nvPr/>
        </p:nvSpPr>
        <p:spPr>
          <a:xfrm>
            <a:off x="533400" y="5486400"/>
            <a:ext cx="15468600" cy="841248"/>
          </a:xfrm>
          <a:prstGeom prst="rect">
            <a:avLst/>
          </a:prstGeom>
          <a:solidFill>
            <a:schemeClr val="accent5">
              <a:lumMod val="75000"/>
            </a:schemeClr>
          </a:solidFill>
          <a:ln w="19050">
            <a:solidFill>
              <a:srgbClr val="002D56"/>
            </a:solidFill>
          </a:ln>
        </p:spPr>
        <p:txBody>
          <a:bodyPr wrap="square" rtlCol="0">
            <a:spAutoFit/>
          </a:bodyPr>
          <a:lstStyle/>
          <a:p>
            <a:pPr algn="ctr"/>
            <a:r>
              <a:rPr lang="en-CA" sz="4800" b="1" dirty="0" smtClean="0">
                <a:solidFill>
                  <a:schemeClr val="bg1"/>
                </a:solidFill>
              </a:rPr>
              <a:t>Background &amp; Aim of the Study</a:t>
            </a:r>
            <a:endParaRPr lang="en-CA" sz="4800" b="1" dirty="0">
              <a:solidFill>
                <a:schemeClr val="bg1"/>
              </a:solidFill>
            </a:endParaRPr>
          </a:p>
        </p:txBody>
      </p:sp>
      <p:sp>
        <p:nvSpPr>
          <p:cNvPr id="105" name="TextBox 104"/>
          <p:cNvSpPr txBox="1"/>
          <p:nvPr/>
        </p:nvSpPr>
        <p:spPr>
          <a:xfrm>
            <a:off x="16687800" y="5486400"/>
            <a:ext cx="33985200" cy="841248"/>
          </a:xfrm>
          <a:prstGeom prst="rect">
            <a:avLst/>
          </a:prstGeom>
          <a:solidFill>
            <a:schemeClr val="accent5">
              <a:lumMod val="75000"/>
            </a:schemeClr>
          </a:solidFill>
          <a:ln w="19050">
            <a:solidFill>
              <a:srgbClr val="002D56"/>
            </a:solidFill>
          </a:ln>
        </p:spPr>
        <p:txBody>
          <a:bodyPr wrap="square" rtlCol="0">
            <a:spAutoFit/>
          </a:bodyPr>
          <a:lstStyle/>
          <a:p>
            <a:pPr algn="ctr"/>
            <a:r>
              <a:rPr lang="en-CA" sz="4800" b="1" dirty="0" smtClean="0">
                <a:solidFill>
                  <a:schemeClr val="bg1"/>
                </a:solidFill>
              </a:rPr>
              <a:t>Methods</a:t>
            </a:r>
            <a:endParaRPr lang="en-CA" sz="4800" b="1" dirty="0">
              <a:solidFill>
                <a:schemeClr val="bg1"/>
              </a:solidFill>
            </a:endParaRPr>
          </a:p>
        </p:txBody>
      </p:sp>
      <p:sp>
        <p:nvSpPr>
          <p:cNvPr id="106" name="TextBox 105"/>
          <p:cNvSpPr txBox="1"/>
          <p:nvPr/>
        </p:nvSpPr>
        <p:spPr>
          <a:xfrm>
            <a:off x="533400" y="15773400"/>
            <a:ext cx="33909000" cy="841248"/>
          </a:xfrm>
          <a:prstGeom prst="rect">
            <a:avLst/>
          </a:prstGeom>
          <a:solidFill>
            <a:schemeClr val="accent5">
              <a:lumMod val="75000"/>
            </a:schemeClr>
          </a:solidFill>
          <a:ln w="19050">
            <a:solidFill>
              <a:srgbClr val="002D56"/>
            </a:solidFill>
          </a:ln>
        </p:spPr>
        <p:txBody>
          <a:bodyPr wrap="square" rtlCol="0">
            <a:spAutoFit/>
          </a:bodyPr>
          <a:lstStyle/>
          <a:p>
            <a:pPr algn="ctr"/>
            <a:r>
              <a:rPr lang="en-CA" sz="4800" b="1" dirty="0" smtClean="0">
                <a:solidFill>
                  <a:schemeClr val="bg1"/>
                </a:solidFill>
              </a:rPr>
              <a:t>Our Workflow </a:t>
            </a:r>
            <a:r>
              <a:rPr lang="en-CA" sz="3200" i="1" dirty="0" smtClean="0">
                <a:solidFill>
                  <a:schemeClr val="bg1"/>
                </a:solidFill>
              </a:rPr>
              <a:t>(R; MATLAB)</a:t>
            </a:r>
            <a:endParaRPr lang="en-CA" sz="4000" i="1" dirty="0">
              <a:solidFill>
                <a:schemeClr val="bg1"/>
              </a:solidFill>
            </a:endParaRPr>
          </a:p>
        </p:txBody>
      </p:sp>
      <p:sp>
        <p:nvSpPr>
          <p:cNvPr id="107" name="TextBox 106"/>
          <p:cNvSpPr txBox="1"/>
          <p:nvPr/>
        </p:nvSpPr>
        <p:spPr>
          <a:xfrm>
            <a:off x="16916400" y="6477000"/>
            <a:ext cx="14782800" cy="841248"/>
          </a:xfrm>
          <a:prstGeom prst="rect">
            <a:avLst/>
          </a:prstGeom>
          <a:solidFill>
            <a:srgbClr val="3366FF"/>
          </a:solidFill>
          <a:ln w="19050">
            <a:solidFill>
              <a:schemeClr val="tx1"/>
            </a:solidFill>
          </a:ln>
        </p:spPr>
        <p:txBody>
          <a:bodyPr wrap="square" rtlCol="0">
            <a:spAutoFit/>
          </a:bodyPr>
          <a:lstStyle/>
          <a:p>
            <a:pPr algn="ctr"/>
            <a:r>
              <a:rPr lang="en-CA" sz="4800" b="1" dirty="0" smtClean="0">
                <a:solidFill>
                  <a:schemeClr val="bg1"/>
                </a:solidFill>
              </a:rPr>
              <a:t>Participants</a:t>
            </a:r>
            <a:endParaRPr lang="en-CA" sz="4800" b="1" dirty="0">
              <a:solidFill>
                <a:schemeClr val="bg1"/>
              </a:solidFill>
            </a:endParaRPr>
          </a:p>
        </p:txBody>
      </p:sp>
      <p:sp>
        <p:nvSpPr>
          <p:cNvPr id="108" name="TextBox 107"/>
          <p:cNvSpPr txBox="1"/>
          <p:nvPr/>
        </p:nvSpPr>
        <p:spPr>
          <a:xfrm>
            <a:off x="16916400" y="11430000"/>
            <a:ext cx="14782800" cy="841248"/>
          </a:xfrm>
          <a:prstGeom prst="rect">
            <a:avLst/>
          </a:prstGeom>
          <a:solidFill>
            <a:srgbClr val="3366FF"/>
          </a:solidFill>
          <a:ln w="19050">
            <a:solidFill>
              <a:schemeClr val="tx1"/>
            </a:solidFill>
          </a:ln>
        </p:spPr>
        <p:txBody>
          <a:bodyPr wrap="square" rtlCol="0">
            <a:spAutoFit/>
          </a:bodyPr>
          <a:lstStyle/>
          <a:p>
            <a:pPr algn="ctr"/>
            <a:r>
              <a:rPr lang="en-CA" sz="4800" b="1" dirty="0" smtClean="0">
                <a:solidFill>
                  <a:schemeClr val="bg1"/>
                </a:solidFill>
              </a:rPr>
              <a:t>Study Design</a:t>
            </a:r>
            <a:endParaRPr lang="en-CA" sz="4800" b="1" dirty="0">
              <a:solidFill>
                <a:schemeClr val="bg1"/>
              </a:solidFill>
            </a:endParaRPr>
          </a:p>
        </p:txBody>
      </p:sp>
      <p:sp>
        <p:nvSpPr>
          <p:cNvPr id="109" name="TextBox 108"/>
          <p:cNvSpPr txBox="1"/>
          <p:nvPr/>
        </p:nvSpPr>
        <p:spPr>
          <a:xfrm>
            <a:off x="32689800" y="6477000"/>
            <a:ext cx="17830800" cy="841248"/>
          </a:xfrm>
          <a:prstGeom prst="rect">
            <a:avLst/>
          </a:prstGeom>
          <a:solidFill>
            <a:srgbClr val="3366FF"/>
          </a:solidFill>
          <a:ln w="19050">
            <a:solidFill>
              <a:schemeClr val="tx1"/>
            </a:solidFill>
          </a:ln>
        </p:spPr>
        <p:txBody>
          <a:bodyPr wrap="square" rtlCol="0">
            <a:spAutoFit/>
          </a:bodyPr>
          <a:lstStyle/>
          <a:p>
            <a:pPr algn="ctr"/>
            <a:r>
              <a:rPr lang="en-CA" sz="4800" b="1" dirty="0" smtClean="0">
                <a:solidFill>
                  <a:schemeClr val="bg1"/>
                </a:solidFill>
              </a:rPr>
              <a:t>Measures</a:t>
            </a:r>
            <a:endParaRPr lang="en-CA" sz="4800" b="1" dirty="0">
              <a:solidFill>
                <a:schemeClr val="bg1"/>
              </a:solidFill>
            </a:endParaRPr>
          </a:p>
        </p:txBody>
      </p:sp>
      <p:pic>
        <p:nvPicPr>
          <p:cNvPr id="112" name="Picture 111" descr="Schermata 2018-09-14 alle 14.18.10.png"/>
          <p:cNvPicPr/>
          <p:nvPr/>
        </p:nvPicPr>
        <p:blipFill rotWithShape="1">
          <a:blip r:embed="rId28">
            <a:extLst>
              <a:ext uri="{28A0092B-C50C-407E-A947-70E740481C1C}">
                <a14:useLocalDpi xmlns:a14="http://schemas.microsoft.com/office/drawing/2010/main" val="0"/>
              </a:ext>
            </a:extLst>
          </a:blip>
          <a:srcRect r="1401"/>
          <a:stretch/>
        </p:blipFill>
        <p:spPr>
          <a:xfrm>
            <a:off x="47091600" y="9255760"/>
            <a:ext cx="3300730" cy="2174240"/>
          </a:xfrm>
          <a:prstGeom prst="rect">
            <a:avLst/>
          </a:prstGeom>
        </p:spPr>
      </p:pic>
      <p:pic>
        <p:nvPicPr>
          <p:cNvPr id="113" name="Picture 112" descr="Macintosh HD:Users:Giulia:Desktop:Schermata 2018-04-09 alle 14.52.33.png"/>
          <p:cNvPicPr/>
          <p:nvPr/>
        </p:nvPicPr>
        <p:blipFill rotWithShape="1">
          <a:blip r:embed="rId29">
            <a:extLst>
              <a:ext uri="{28A0092B-C50C-407E-A947-70E740481C1C}">
                <a14:useLocalDpi xmlns:a14="http://schemas.microsoft.com/office/drawing/2010/main" val="0"/>
              </a:ext>
            </a:extLst>
          </a:blip>
          <a:srcRect b="4376"/>
          <a:stretch/>
        </p:blipFill>
        <p:spPr bwMode="auto">
          <a:xfrm>
            <a:off x="42593895" y="7391400"/>
            <a:ext cx="3888105" cy="2337435"/>
          </a:xfrm>
          <a:prstGeom prst="rect">
            <a:avLst/>
          </a:prstGeom>
          <a:noFill/>
          <a:ln>
            <a:noFill/>
          </a:ln>
        </p:spPr>
      </p:pic>
      <p:sp>
        <p:nvSpPr>
          <p:cNvPr id="115" name="Oval 114"/>
          <p:cNvSpPr/>
          <p:nvPr/>
        </p:nvSpPr>
        <p:spPr>
          <a:xfrm>
            <a:off x="17221200" y="17297400"/>
            <a:ext cx="5715000" cy="2209800"/>
          </a:xfrm>
          <a:prstGeom prst="ellipse">
            <a:avLst/>
          </a:prstGeom>
          <a:noFill/>
          <a:ln w="5715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TextBox 116"/>
          <p:cNvSpPr txBox="1"/>
          <p:nvPr/>
        </p:nvSpPr>
        <p:spPr>
          <a:xfrm>
            <a:off x="23317200" y="16764000"/>
            <a:ext cx="10896600" cy="841248"/>
          </a:xfrm>
          <a:prstGeom prst="rect">
            <a:avLst/>
          </a:prstGeom>
          <a:solidFill>
            <a:srgbClr val="3366FF"/>
          </a:solidFill>
          <a:ln w="19050">
            <a:solidFill>
              <a:schemeClr val="tx1"/>
            </a:solidFill>
          </a:ln>
        </p:spPr>
        <p:txBody>
          <a:bodyPr wrap="square" rtlCol="0">
            <a:spAutoFit/>
          </a:bodyPr>
          <a:lstStyle/>
          <a:p>
            <a:pPr algn="ctr"/>
            <a:r>
              <a:rPr lang="en-CA" sz="4800" b="1" dirty="0" smtClean="0">
                <a:solidFill>
                  <a:schemeClr val="bg1"/>
                </a:solidFill>
              </a:rPr>
              <a:t>Nested Cross-validation</a:t>
            </a:r>
            <a:endParaRPr lang="en-CA" sz="4800" b="1" dirty="0">
              <a:solidFill>
                <a:schemeClr val="bg1"/>
              </a:solidFill>
            </a:endParaRPr>
          </a:p>
        </p:txBody>
      </p:sp>
      <p:sp>
        <p:nvSpPr>
          <p:cNvPr id="118" name="Rectangle 117"/>
          <p:cNvSpPr/>
          <p:nvPr/>
        </p:nvSpPr>
        <p:spPr>
          <a:xfrm>
            <a:off x="762000" y="20574000"/>
            <a:ext cx="12344400" cy="2590800"/>
          </a:xfrm>
          <a:prstGeom prst="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Rectangle 118"/>
          <p:cNvSpPr/>
          <p:nvPr/>
        </p:nvSpPr>
        <p:spPr>
          <a:xfrm>
            <a:off x="762000" y="23622000"/>
            <a:ext cx="9067800" cy="2971800"/>
          </a:xfrm>
          <a:prstGeom prst="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13411200" y="20345400"/>
            <a:ext cx="8534400" cy="3352800"/>
          </a:xfrm>
          <a:prstGeom prst="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10058400" y="23850600"/>
            <a:ext cx="11887200" cy="2590800"/>
          </a:xfrm>
          <a:prstGeom prst="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22174200" y="23850600"/>
            <a:ext cx="12039600" cy="2362200"/>
          </a:xfrm>
          <a:prstGeom prst="rect">
            <a:avLst/>
          </a:prstGeom>
          <a:noFill/>
          <a:ln w="38100" cmpd="sng">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7" name="Straight Arrow Connector 126"/>
          <p:cNvCxnSpPr/>
          <p:nvPr/>
        </p:nvCxnSpPr>
        <p:spPr>
          <a:xfrm>
            <a:off x="28803600" y="182880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flipH="1">
            <a:off x="26746200" y="19126200"/>
            <a:ext cx="609600" cy="381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5" name="Straight Arrow Connector 134"/>
          <p:cNvCxnSpPr/>
          <p:nvPr/>
        </p:nvCxnSpPr>
        <p:spPr>
          <a:xfrm>
            <a:off x="30403800" y="19126200"/>
            <a:ext cx="533400" cy="381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37" name="Straight Arrow Connector 136"/>
          <p:cNvCxnSpPr/>
          <p:nvPr/>
        </p:nvCxnSpPr>
        <p:spPr>
          <a:xfrm flipH="1">
            <a:off x="24841200" y="20726400"/>
            <a:ext cx="609600" cy="381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39" name="Rectangle 138"/>
          <p:cNvSpPr/>
          <p:nvPr/>
        </p:nvSpPr>
        <p:spPr>
          <a:xfrm>
            <a:off x="24003000" y="19659600"/>
            <a:ext cx="9067800" cy="914400"/>
          </a:xfrm>
          <a:prstGeom prst="rect">
            <a:avLst/>
          </a:prstGeom>
          <a:noFill/>
          <a:ln w="38100"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ectangle 142"/>
          <p:cNvSpPr/>
          <p:nvPr/>
        </p:nvSpPr>
        <p:spPr>
          <a:xfrm>
            <a:off x="22402800" y="21259800"/>
            <a:ext cx="5715000" cy="914400"/>
          </a:xfrm>
          <a:prstGeom prst="rect">
            <a:avLst/>
          </a:prstGeom>
          <a:noFill/>
          <a:ln w="38100" cmpd="sng">
            <a:solidFill>
              <a:srgbClr val="74CB1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Arrow Connector 144"/>
          <p:cNvCxnSpPr/>
          <p:nvPr/>
        </p:nvCxnSpPr>
        <p:spPr>
          <a:xfrm>
            <a:off x="25679400" y="20726400"/>
            <a:ext cx="533400" cy="3810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6" name="TextBox 145"/>
          <p:cNvSpPr txBox="1"/>
          <p:nvPr/>
        </p:nvSpPr>
        <p:spPr>
          <a:xfrm>
            <a:off x="23393400" y="18973800"/>
            <a:ext cx="2362200" cy="523220"/>
          </a:xfrm>
          <a:prstGeom prst="rect">
            <a:avLst/>
          </a:prstGeom>
          <a:noFill/>
        </p:spPr>
        <p:txBody>
          <a:bodyPr wrap="square" rtlCol="0">
            <a:spAutoFit/>
          </a:bodyPr>
          <a:lstStyle/>
          <a:p>
            <a:r>
              <a:rPr lang="en-US" sz="2800" b="1" i="1" dirty="0" smtClean="0">
                <a:solidFill>
                  <a:schemeClr val="accent3">
                    <a:lumMod val="50000"/>
                  </a:schemeClr>
                </a:solidFill>
              </a:rPr>
              <a:t>Outer Loop</a:t>
            </a:r>
            <a:endParaRPr lang="en-US" sz="2800" b="1" i="1" dirty="0">
              <a:solidFill>
                <a:schemeClr val="accent3">
                  <a:lumMod val="50000"/>
                </a:schemeClr>
              </a:solidFill>
            </a:endParaRPr>
          </a:p>
        </p:txBody>
      </p:sp>
      <p:sp>
        <p:nvSpPr>
          <p:cNvPr id="147" name="TextBox 146"/>
          <p:cNvSpPr txBox="1"/>
          <p:nvPr/>
        </p:nvSpPr>
        <p:spPr>
          <a:xfrm>
            <a:off x="22098000" y="20574000"/>
            <a:ext cx="2362200" cy="523220"/>
          </a:xfrm>
          <a:prstGeom prst="rect">
            <a:avLst/>
          </a:prstGeom>
          <a:noFill/>
        </p:spPr>
        <p:txBody>
          <a:bodyPr wrap="square" rtlCol="0">
            <a:spAutoFit/>
          </a:bodyPr>
          <a:lstStyle/>
          <a:p>
            <a:r>
              <a:rPr lang="en-US" sz="2800" b="1" i="1" dirty="0" smtClean="0">
                <a:solidFill>
                  <a:srgbClr val="74CB18"/>
                </a:solidFill>
              </a:rPr>
              <a:t>Inner Loop</a:t>
            </a:r>
            <a:endParaRPr lang="en-US" sz="2800" b="1" i="1" dirty="0">
              <a:solidFill>
                <a:srgbClr val="74CB18"/>
              </a:solidFill>
            </a:endParaRPr>
          </a:p>
        </p:txBody>
      </p:sp>
      <p:sp>
        <p:nvSpPr>
          <p:cNvPr id="148" name="TextBox 147"/>
          <p:cNvSpPr txBox="1"/>
          <p:nvPr/>
        </p:nvSpPr>
        <p:spPr>
          <a:xfrm>
            <a:off x="32156400" y="19050000"/>
            <a:ext cx="2362200" cy="461665"/>
          </a:xfrm>
          <a:prstGeom prst="rect">
            <a:avLst/>
          </a:prstGeom>
          <a:noFill/>
        </p:spPr>
        <p:txBody>
          <a:bodyPr wrap="square" rtlCol="0">
            <a:spAutoFit/>
          </a:bodyPr>
          <a:lstStyle/>
          <a:p>
            <a:r>
              <a:rPr lang="en-US" sz="2400" i="1" dirty="0"/>
              <a:t>x</a:t>
            </a:r>
            <a:r>
              <a:rPr lang="en-US" sz="2400" i="1" dirty="0" smtClean="0"/>
              <a:t>50 times</a:t>
            </a:r>
            <a:endParaRPr lang="en-US" sz="2400" i="1" dirty="0"/>
          </a:p>
        </p:txBody>
      </p:sp>
      <p:sp>
        <p:nvSpPr>
          <p:cNvPr id="149" name="TextBox 148"/>
          <p:cNvSpPr txBox="1"/>
          <p:nvPr/>
        </p:nvSpPr>
        <p:spPr>
          <a:xfrm>
            <a:off x="26822400" y="20721935"/>
            <a:ext cx="4267200" cy="461665"/>
          </a:xfrm>
          <a:prstGeom prst="rect">
            <a:avLst/>
          </a:prstGeom>
          <a:noFill/>
        </p:spPr>
        <p:txBody>
          <a:bodyPr wrap="square" rtlCol="0">
            <a:spAutoFit/>
          </a:bodyPr>
          <a:lstStyle/>
          <a:p>
            <a:r>
              <a:rPr lang="en-US" sz="2400" i="1" dirty="0" smtClean="0"/>
              <a:t>x10 times / resampling</a:t>
            </a:r>
            <a:endParaRPr lang="en-US" sz="2400" i="1" dirty="0"/>
          </a:p>
        </p:txBody>
      </p:sp>
      <p:sp>
        <p:nvSpPr>
          <p:cNvPr id="150" name="TextBox 149"/>
          <p:cNvSpPr txBox="1"/>
          <p:nvPr/>
        </p:nvSpPr>
        <p:spPr>
          <a:xfrm>
            <a:off x="23164800" y="22631400"/>
            <a:ext cx="4648200" cy="954107"/>
          </a:xfrm>
          <a:prstGeom prst="rect">
            <a:avLst/>
          </a:prstGeom>
          <a:noFill/>
        </p:spPr>
        <p:txBody>
          <a:bodyPr wrap="square" rtlCol="0">
            <a:spAutoFit/>
          </a:bodyPr>
          <a:lstStyle/>
          <a:p>
            <a:r>
              <a:rPr lang="en-US" sz="2800" b="1" dirty="0" smtClean="0">
                <a:solidFill>
                  <a:srgbClr val="FF0000"/>
                </a:solidFill>
              </a:rPr>
              <a:t>MODEL SELECTION:</a:t>
            </a:r>
          </a:p>
          <a:p>
            <a:r>
              <a:rPr lang="en-US" sz="2800" dirty="0" err="1" smtClean="0"/>
              <a:t>Hyperparameter</a:t>
            </a:r>
            <a:r>
              <a:rPr lang="en-US" sz="2800" dirty="0" smtClean="0"/>
              <a:t>(s) tuning</a:t>
            </a:r>
          </a:p>
        </p:txBody>
      </p:sp>
      <p:sp>
        <p:nvSpPr>
          <p:cNvPr id="151" name="TextBox 150"/>
          <p:cNvSpPr txBox="1"/>
          <p:nvPr/>
        </p:nvSpPr>
        <p:spPr>
          <a:xfrm>
            <a:off x="27889200" y="22631400"/>
            <a:ext cx="6019800" cy="954107"/>
          </a:xfrm>
          <a:prstGeom prst="rect">
            <a:avLst/>
          </a:prstGeom>
          <a:noFill/>
        </p:spPr>
        <p:txBody>
          <a:bodyPr wrap="square" rtlCol="0">
            <a:spAutoFit/>
          </a:bodyPr>
          <a:lstStyle/>
          <a:p>
            <a:r>
              <a:rPr lang="en-US" sz="2800" b="1" dirty="0" smtClean="0">
                <a:solidFill>
                  <a:srgbClr val="000090"/>
                </a:solidFill>
              </a:rPr>
              <a:t>MODEL EVALUATION:</a:t>
            </a:r>
          </a:p>
          <a:p>
            <a:r>
              <a:rPr lang="en-US" sz="2800" dirty="0" smtClean="0"/>
              <a:t>Generalization; Mean Absolute Error</a:t>
            </a:r>
          </a:p>
        </p:txBody>
      </p:sp>
      <p:sp>
        <p:nvSpPr>
          <p:cNvPr id="154" name="Curved Up Arrow 153"/>
          <p:cNvSpPr/>
          <p:nvPr/>
        </p:nvSpPr>
        <p:spPr>
          <a:xfrm rot="18713933">
            <a:off x="31820068" y="20922273"/>
            <a:ext cx="2453925" cy="933414"/>
          </a:xfrm>
          <a:prstGeom prst="curvedUpArrow">
            <a:avLst>
              <a:gd name="adj1" fmla="val 11335"/>
              <a:gd name="adj2" fmla="val 37278"/>
              <a:gd name="adj3" fmla="val 26152"/>
            </a:avLst>
          </a:prstGeom>
          <a:solidFill>
            <a:srgbClr val="FA9500"/>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55" name="TextBox 154"/>
          <p:cNvSpPr txBox="1"/>
          <p:nvPr/>
        </p:nvSpPr>
        <p:spPr>
          <a:xfrm>
            <a:off x="28270200" y="21259800"/>
            <a:ext cx="4267200" cy="830997"/>
          </a:xfrm>
          <a:prstGeom prst="rect">
            <a:avLst/>
          </a:prstGeom>
          <a:noFill/>
        </p:spPr>
        <p:txBody>
          <a:bodyPr wrap="square" rtlCol="0">
            <a:spAutoFit/>
          </a:bodyPr>
          <a:lstStyle/>
          <a:p>
            <a:r>
              <a:rPr lang="en-US" sz="2400" i="1" dirty="0" smtClean="0"/>
              <a:t>10 models</a:t>
            </a:r>
          </a:p>
          <a:p>
            <a:r>
              <a:rPr lang="en-US" sz="2400" i="1" dirty="0" smtClean="0"/>
              <a:t>10 </a:t>
            </a:r>
            <a:r>
              <a:rPr lang="en-US" sz="2400" i="1" dirty="0" err="1" smtClean="0"/>
              <a:t>hyperparameters</a:t>
            </a:r>
            <a:endParaRPr lang="en-US" sz="2400" i="1" dirty="0"/>
          </a:p>
        </p:txBody>
      </p:sp>
      <p:sp>
        <p:nvSpPr>
          <p:cNvPr id="156" name="TextBox 155"/>
          <p:cNvSpPr txBox="1"/>
          <p:nvPr/>
        </p:nvSpPr>
        <p:spPr>
          <a:xfrm>
            <a:off x="31927800" y="21107400"/>
            <a:ext cx="1676400" cy="461665"/>
          </a:xfrm>
          <a:prstGeom prst="rect">
            <a:avLst/>
          </a:prstGeom>
          <a:noFill/>
        </p:spPr>
        <p:txBody>
          <a:bodyPr wrap="square" rtlCol="0">
            <a:spAutoFit/>
          </a:bodyPr>
          <a:lstStyle/>
          <a:p>
            <a:r>
              <a:rPr lang="en-US" sz="2400" i="1" dirty="0" smtClean="0"/>
              <a:t>Average</a:t>
            </a:r>
            <a:endParaRPr lang="en-US" sz="2400" i="1" dirty="0"/>
          </a:p>
        </p:txBody>
      </p:sp>
      <p:sp>
        <p:nvSpPr>
          <p:cNvPr id="157" name="TextBox 156"/>
          <p:cNvSpPr txBox="1"/>
          <p:nvPr/>
        </p:nvSpPr>
        <p:spPr>
          <a:xfrm>
            <a:off x="35204400" y="15773400"/>
            <a:ext cx="15468600" cy="841248"/>
          </a:xfrm>
          <a:prstGeom prst="rect">
            <a:avLst/>
          </a:prstGeom>
          <a:solidFill>
            <a:schemeClr val="accent5">
              <a:lumMod val="75000"/>
            </a:schemeClr>
          </a:solidFill>
          <a:ln w="19050">
            <a:solidFill>
              <a:srgbClr val="002D56"/>
            </a:solidFill>
          </a:ln>
        </p:spPr>
        <p:txBody>
          <a:bodyPr wrap="square" rtlCol="0">
            <a:spAutoFit/>
          </a:bodyPr>
          <a:lstStyle/>
          <a:p>
            <a:pPr algn="ctr"/>
            <a:r>
              <a:rPr lang="en-CA" sz="4800" b="1" dirty="0" smtClean="0">
                <a:solidFill>
                  <a:schemeClr val="bg1"/>
                </a:solidFill>
              </a:rPr>
              <a:t>Results</a:t>
            </a:r>
            <a:endParaRPr lang="en-CA" sz="4800" b="1" dirty="0">
              <a:solidFill>
                <a:schemeClr val="bg1"/>
              </a:solidFill>
            </a:endParaRPr>
          </a:p>
        </p:txBody>
      </p:sp>
      <p:sp>
        <p:nvSpPr>
          <p:cNvPr id="158" name="TextBox 157"/>
          <p:cNvSpPr txBox="1"/>
          <p:nvPr/>
        </p:nvSpPr>
        <p:spPr>
          <a:xfrm>
            <a:off x="35433000" y="16840200"/>
            <a:ext cx="14935200" cy="830997"/>
          </a:xfrm>
          <a:prstGeom prst="rect">
            <a:avLst/>
          </a:prstGeom>
          <a:solidFill>
            <a:srgbClr val="3366FF"/>
          </a:solidFill>
          <a:ln w="19050">
            <a:solidFill>
              <a:schemeClr val="tx1"/>
            </a:solidFill>
          </a:ln>
        </p:spPr>
        <p:txBody>
          <a:bodyPr wrap="square" rtlCol="0">
            <a:spAutoFit/>
          </a:bodyPr>
          <a:lstStyle/>
          <a:p>
            <a:r>
              <a:rPr lang="en-CA" sz="4800" b="1" dirty="0" smtClean="0">
                <a:solidFill>
                  <a:schemeClr val="bg1"/>
                </a:solidFill>
              </a:rPr>
              <a:t>                   GLM                             PCA + LASSO           </a:t>
            </a:r>
            <a:endParaRPr lang="en-CA" sz="4800" b="1" dirty="0">
              <a:solidFill>
                <a:schemeClr val="bg1"/>
              </a:solidFill>
            </a:endParaRPr>
          </a:p>
        </p:txBody>
      </p:sp>
      <p:pic>
        <p:nvPicPr>
          <p:cNvPr id="159" name="Picture 158" descr="Linear.model.pdf"/>
          <p:cNvPicPr>
            <a:picLocks noChangeAspect="1"/>
          </p:cNvPicPr>
          <p:nvPr/>
        </p:nvPicPr>
        <p:blipFill rotWithShape="1">
          <a:blip r:embed="rId30">
            <a:extLst>
              <a:ext uri="{28A0092B-C50C-407E-A947-70E740481C1C}">
                <a14:useLocalDpi xmlns:a14="http://schemas.microsoft.com/office/drawing/2010/main" val="0"/>
              </a:ext>
            </a:extLst>
          </a:blip>
          <a:srcRect t="6715"/>
          <a:stretch/>
        </p:blipFill>
        <p:spPr>
          <a:xfrm>
            <a:off x="35280600" y="18211800"/>
            <a:ext cx="7772400" cy="7250541"/>
          </a:xfrm>
          <a:prstGeom prst="rect">
            <a:avLst/>
          </a:prstGeom>
        </p:spPr>
      </p:pic>
      <p:pic>
        <p:nvPicPr>
          <p:cNvPr id="160" name="Picture 159" descr="PCA.LASSO.pdf"/>
          <p:cNvPicPr>
            <a:picLocks noChangeAspect="1"/>
          </p:cNvPicPr>
          <p:nvPr/>
        </p:nvPicPr>
        <p:blipFill rotWithShape="1">
          <a:blip r:embed="rId31">
            <a:extLst>
              <a:ext uri="{28A0092B-C50C-407E-A947-70E740481C1C}">
                <a14:useLocalDpi xmlns:a14="http://schemas.microsoft.com/office/drawing/2010/main" val="0"/>
              </a:ext>
            </a:extLst>
          </a:blip>
          <a:srcRect t="6154" r="2871"/>
          <a:stretch/>
        </p:blipFill>
        <p:spPr>
          <a:xfrm>
            <a:off x="42824400" y="18232924"/>
            <a:ext cx="7549267" cy="7294075"/>
          </a:xfrm>
          <a:prstGeom prst="rect">
            <a:avLst/>
          </a:prstGeom>
        </p:spPr>
      </p:pic>
      <p:sp>
        <p:nvSpPr>
          <p:cNvPr id="162" name="TextBox 161"/>
          <p:cNvSpPr txBox="1"/>
          <p:nvPr/>
        </p:nvSpPr>
        <p:spPr>
          <a:xfrm>
            <a:off x="35509200" y="26822400"/>
            <a:ext cx="14935200" cy="830997"/>
          </a:xfrm>
          <a:prstGeom prst="rect">
            <a:avLst/>
          </a:prstGeom>
          <a:solidFill>
            <a:srgbClr val="3366FF"/>
          </a:solidFill>
          <a:ln w="19050">
            <a:solidFill>
              <a:schemeClr val="tx1"/>
            </a:solidFill>
          </a:ln>
        </p:spPr>
        <p:txBody>
          <a:bodyPr wrap="square" rtlCol="0">
            <a:spAutoFit/>
          </a:bodyPr>
          <a:lstStyle/>
          <a:p>
            <a:r>
              <a:rPr lang="en-CA" sz="4800" b="1" dirty="0" smtClean="0">
                <a:solidFill>
                  <a:schemeClr val="bg1"/>
                </a:solidFill>
              </a:rPr>
              <a:t>      PLS Regression                     RF Regression</a:t>
            </a:r>
            <a:endParaRPr lang="en-CA" sz="4800" b="1" dirty="0">
              <a:solidFill>
                <a:schemeClr val="bg1"/>
              </a:solidFill>
            </a:endParaRPr>
          </a:p>
        </p:txBody>
      </p:sp>
      <p:pic>
        <p:nvPicPr>
          <p:cNvPr id="163" name="Picture 162" descr="PLSRegression.pdf"/>
          <p:cNvPicPr>
            <a:picLocks noChangeAspect="1"/>
          </p:cNvPicPr>
          <p:nvPr/>
        </p:nvPicPr>
        <p:blipFill rotWithShape="1">
          <a:blip r:embed="rId32">
            <a:extLst>
              <a:ext uri="{28A0092B-C50C-407E-A947-70E740481C1C}">
                <a14:useLocalDpi xmlns:a14="http://schemas.microsoft.com/office/drawing/2010/main" val="0"/>
              </a:ext>
            </a:extLst>
          </a:blip>
          <a:srcRect t="7294"/>
          <a:stretch/>
        </p:blipFill>
        <p:spPr>
          <a:xfrm>
            <a:off x="34975800" y="27965400"/>
            <a:ext cx="7772400" cy="7205523"/>
          </a:xfrm>
          <a:prstGeom prst="rect">
            <a:avLst/>
          </a:prstGeom>
        </p:spPr>
      </p:pic>
      <p:pic>
        <p:nvPicPr>
          <p:cNvPr id="164" name="Picture 163" descr="RFRegression.pdf"/>
          <p:cNvPicPr>
            <a:picLocks noChangeAspect="1"/>
          </p:cNvPicPr>
          <p:nvPr/>
        </p:nvPicPr>
        <p:blipFill rotWithShape="1">
          <a:blip r:embed="rId33">
            <a:extLst>
              <a:ext uri="{28A0092B-C50C-407E-A947-70E740481C1C}">
                <a14:useLocalDpi xmlns:a14="http://schemas.microsoft.com/office/drawing/2010/main" val="0"/>
              </a:ext>
            </a:extLst>
          </a:blip>
          <a:srcRect t="8087"/>
          <a:stretch/>
        </p:blipFill>
        <p:spPr>
          <a:xfrm>
            <a:off x="42672000" y="27965400"/>
            <a:ext cx="7772400" cy="7143834"/>
          </a:xfrm>
          <a:prstGeom prst="rect">
            <a:avLst/>
          </a:prstGeom>
        </p:spPr>
      </p:pic>
      <p:sp>
        <p:nvSpPr>
          <p:cNvPr id="165" name="TextBox 164"/>
          <p:cNvSpPr txBox="1"/>
          <p:nvPr/>
        </p:nvSpPr>
        <p:spPr>
          <a:xfrm>
            <a:off x="24688800" y="26898600"/>
            <a:ext cx="9753600" cy="838200"/>
          </a:xfrm>
          <a:prstGeom prst="rect">
            <a:avLst/>
          </a:prstGeom>
          <a:solidFill>
            <a:srgbClr val="3366FF"/>
          </a:solidFill>
          <a:ln w="19050">
            <a:solidFill>
              <a:schemeClr val="tx1"/>
            </a:solidFill>
          </a:ln>
        </p:spPr>
        <p:txBody>
          <a:bodyPr wrap="square" rtlCol="0">
            <a:spAutoFit/>
          </a:bodyPr>
          <a:lstStyle/>
          <a:p>
            <a:r>
              <a:rPr lang="en-CA" sz="4800" b="1" dirty="0" smtClean="0">
                <a:solidFill>
                  <a:schemeClr val="bg1"/>
                </a:solidFill>
              </a:rPr>
              <a:t>     Support Vector Regression         </a:t>
            </a:r>
            <a:endParaRPr lang="en-CA" sz="4800" b="1" dirty="0">
              <a:solidFill>
                <a:schemeClr val="bg1"/>
              </a:solidFill>
            </a:endParaRPr>
          </a:p>
        </p:txBody>
      </p:sp>
      <p:pic>
        <p:nvPicPr>
          <p:cNvPr id="166" name="Picture 165" descr="SVRegression.pdf"/>
          <p:cNvPicPr>
            <a:picLocks noChangeAspect="1"/>
          </p:cNvPicPr>
          <p:nvPr/>
        </p:nvPicPr>
        <p:blipFill rotWithShape="1">
          <a:blip r:embed="rId34">
            <a:extLst>
              <a:ext uri="{28A0092B-C50C-407E-A947-70E740481C1C}">
                <a14:useLocalDpi xmlns:a14="http://schemas.microsoft.com/office/drawing/2010/main" val="0"/>
              </a:ext>
            </a:extLst>
          </a:blip>
          <a:srcRect t="7401"/>
          <a:stretch/>
        </p:blipFill>
        <p:spPr>
          <a:xfrm>
            <a:off x="25755600" y="28083446"/>
            <a:ext cx="7772400" cy="7197154"/>
          </a:xfrm>
          <a:prstGeom prst="rect">
            <a:avLst/>
          </a:prstGeom>
        </p:spPr>
      </p:pic>
      <p:pic>
        <p:nvPicPr>
          <p:cNvPr id="167" name="Picture 166" descr="Boxplot.summary.pdf"/>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5240000" y="27965400"/>
            <a:ext cx="7772400" cy="7772400"/>
          </a:xfrm>
          <a:prstGeom prst="rect">
            <a:avLst/>
          </a:prstGeom>
        </p:spPr>
      </p:pic>
      <p:sp>
        <p:nvSpPr>
          <p:cNvPr id="168" name="TextBox 167"/>
          <p:cNvSpPr txBox="1"/>
          <p:nvPr/>
        </p:nvSpPr>
        <p:spPr>
          <a:xfrm>
            <a:off x="14020800" y="26898600"/>
            <a:ext cx="9753600" cy="838200"/>
          </a:xfrm>
          <a:prstGeom prst="rect">
            <a:avLst/>
          </a:prstGeom>
          <a:solidFill>
            <a:srgbClr val="3366FF"/>
          </a:solidFill>
          <a:ln w="19050">
            <a:solidFill>
              <a:schemeClr val="tx1"/>
            </a:solidFill>
          </a:ln>
        </p:spPr>
        <p:txBody>
          <a:bodyPr wrap="square" rtlCol="0">
            <a:spAutoFit/>
          </a:bodyPr>
          <a:lstStyle/>
          <a:p>
            <a:pPr algn="ctr"/>
            <a:r>
              <a:rPr lang="en-CA" sz="4800" b="1" dirty="0" smtClean="0">
                <a:solidFill>
                  <a:schemeClr val="bg1"/>
                </a:solidFill>
              </a:rPr>
              <a:t>   Comparison all algorithms</a:t>
            </a:r>
            <a:endParaRPr lang="en-CA" sz="4800" b="1" dirty="0">
              <a:solidFill>
                <a:schemeClr val="bg1"/>
              </a:solidFill>
            </a:endParaRPr>
          </a:p>
        </p:txBody>
      </p:sp>
      <p:sp>
        <p:nvSpPr>
          <p:cNvPr id="169" name="TextBox 168"/>
          <p:cNvSpPr txBox="1"/>
          <p:nvPr/>
        </p:nvSpPr>
        <p:spPr>
          <a:xfrm>
            <a:off x="35661600" y="25603200"/>
            <a:ext cx="7086600" cy="1015663"/>
          </a:xfrm>
          <a:prstGeom prst="rect">
            <a:avLst/>
          </a:prstGeom>
          <a:noFill/>
        </p:spPr>
        <p:txBody>
          <a:bodyPr wrap="square" rtlCol="0">
            <a:spAutoFit/>
          </a:bodyPr>
          <a:lstStyle/>
          <a:p>
            <a:r>
              <a:rPr lang="en-US" sz="2800" i="1" dirty="0" smtClean="0"/>
              <a:t>Mean Absolute Error across 50 repetitions across 93 subjects: </a:t>
            </a:r>
            <a:r>
              <a:rPr lang="en-US" sz="3200" b="1" dirty="0" smtClean="0"/>
              <a:t>10.05 years </a:t>
            </a:r>
            <a:endParaRPr lang="en-US" sz="2800" b="1" dirty="0"/>
          </a:p>
        </p:txBody>
      </p:sp>
      <p:sp>
        <p:nvSpPr>
          <p:cNvPr id="171" name="TextBox 170"/>
          <p:cNvSpPr txBox="1"/>
          <p:nvPr/>
        </p:nvSpPr>
        <p:spPr>
          <a:xfrm>
            <a:off x="43205400" y="25603200"/>
            <a:ext cx="7086600" cy="1015663"/>
          </a:xfrm>
          <a:prstGeom prst="rect">
            <a:avLst/>
          </a:prstGeom>
          <a:noFill/>
        </p:spPr>
        <p:txBody>
          <a:bodyPr wrap="square" rtlCol="0">
            <a:spAutoFit/>
          </a:bodyPr>
          <a:lstStyle/>
          <a:p>
            <a:r>
              <a:rPr lang="en-US" sz="2800" i="1" dirty="0" smtClean="0"/>
              <a:t>Mean Absolute Error across 50 repetitions across 93 subjects: </a:t>
            </a:r>
            <a:r>
              <a:rPr lang="en-US" sz="3200" b="1" dirty="0" smtClean="0"/>
              <a:t>8.25 years </a:t>
            </a:r>
            <a:endParaRPr lang="en-US" sz="2800" b="1" dirty="0"/>
          </a:p>
        </p:txBody>
      </p:sp>
      <p:sp>
        <p:nvSpPr>
          <p:cNvPr id="172" name="TextBox 171"/>
          <p:cNvSpPr txBox="1"/>
          <p:nvPr/>
        </p:nvSpPr>
        <p:spPr>
          <a:xfrm>
            <a:off x="35433000" y="35128200"/>
            <a:ext cx="7086600" cy="1015663"/>
          </a:xfrm>
          <a:prstGeom prst="rect">
            <a:avLst/>
          </a:prstGeom>
          <a:noFill/>
          <a:ln w="57150" cmpd="sng">
            <a:solidFill>
              <a:srgbClr val="FA9500"/>
            </a:solidFill>
          </a:ln>
        </p:spPr>
        <p:txBody>
          <a:bodyPr wrap="square" rtlCol="0">
            <a:spAutoFit/>
          </a:bodyPr>
          <a:lstStyle/>
          <a:p>
            <a:r>
              <a:rPr lang="en-US" sz="2800" i="1" dirty="0" smtClean="0"/>
              <a:t>Mean Absolute Error across 50 repetitions across 93 subjects: </a:t>
            </a:r>
            <a:r>
              <a:rPr lang="en-US" sz="3200" b="1" dirty="0" smtClean="0"/>
              <a:t>7.35 years </a:t>
            </a:r>
            <a:endParaRPr lang="en-US" sz="2800" b="1" dirty="0"/>
          </a:p>
        </p:txBody>
      </p:sp>
      <p:sp>
        <p:nvSpPr>
          <p:cNvPr id="173" name="TextBox 172"/>
          <p:cNvSpPr txBox="1"/>
          <p:nvPr/>
        </p:nvSpPr>
        <p:spPr>
          <a:xfrm>
            <a:off x="43129200" y="35103137"/>
            <a:ext cx="7086600" cy="1015663"/>
          </a:xfrm>
          <a:prstGeom prst="rect">
            <a:avLst/>
          </a:prstGeom>
          <a:noFill/>
        </p:spPr>
        <p:txBody>
          <a:bodyPr wrap="square" rtlCol="0">
            <a:spAutoFit/>
          </a:bodyPr>
          <a:lstStyle/>
          <a:p>
            <a:r>
              <a:rPr lang="en-US" sz="2800" i="1" dirty="0" smtClean="0"/>
              <a:t>Mean Absolute Error across 50 repetitions across 93 subjects: </a:t>
            </a:r>
            <a:r>
              <a:rPr lang="en-US" sz="3200" b="1" dirty="0" smtClean="0"/>
              <a:t>8.80 years </a:t>
            </a:r>
            <a:endParaRPr lang="en-US" sz="2800" b="1" dirty="0"/>
          </a:p>
        </p:txBody>
      </p:sp>
      <p:sp>
        <p:nvSpPr>
          <p:cNvPr id="174" name="TextBox 173"/>
          <p:cNvSpPr txBox="1"/>
          <p:nvPr/>
        </p:nvSpPr>
        <p:spPr>
          <a:xfrm>
            <a:off x="26212800" y="35128200"/>
            <a:ext cx="7086600" cy="1015663"/>
          </a:xfrm>
          <a:prstGeom prst="rect">
            <a:avLst/>
          </a:prstGeom>
          <a:noFill/>
          <a:ln w="57150" cmpd="sng">
            <a:solidFill>
              <a:srgbClr val="FA9500"/>
            </a:solidFill>
          </a:ln>
        </p:spPr>
        <p:txBody>
          <a:bodyPr wrap="square" rtlCol="0">
            <a:spAutoFit/>
          </a:bodyPr>
          <a:lstStyle/>
          <a:p>
            <a:r>
              <a:rPr lang="en-US" sz="2800" i="1" dirty="0" smtClean="0"/>
              <a:t>Mean Absolute Error across 50 repetitions across 93 subjects: </a:t>
            </a:r>
            <a:r>
              <a:rPr lang="en-US" sz="3200" b="1" dirty="0" smtClean="0"/>
              <a:t>7.37 years </a:t>
            </a:r>
            <a:endParaRPr lang="en-US" sz="2800" b="1" dirty="0"/>
          </a:p>
        </p:txBody>
      </p:sp>
      <p:sp>
        <p:nvSpPr>
          <p:cNvPr id="177" name="TextBox 176"/>
          <p:cNvSpPr txBox="1"/>
          <p:nvPr/>
        </p:nvSpPr>
        <p:spPr>
          <a:xfrm>
            <a:off x="609600" y="26898600"/>
            <a:ext cx="12801600" cy="830997"/>
          </a:xfrm>
          <a:prstGeom prst="rect">
            <a:avLst/>
          </a:prstGeom>
          <a:solidFill>
            <a:schemeClr val="accent5">
              <a:lumMod val="75000"/>
            </a:schemeClr>
          </a:solidFill>
          <a:ln w="19050">
            <a:solidFill>
              <a:srgbClr val="002D56"/>
            </a:solidFill>
          </a:ln>
        </p:spPr>
        <p:txBody>
          <a:bodyPr wrap="square" rtlCol="0">
            <a:spAutoFit/>
          </a:bodyPr>
          <a:lstStyle/>
          <a:p>
            <a:pPr algn="ctr"/>
            <a:r>
              <a:rPr lang="en-CA" sz="4800" b="1" dirty="0" smtClean="0">
                <a:solidFill>
                  <a:schemeClr val="bg1"/>
                </a:solidFill>
              </a:rPr>
              <a:t>Discussion</a:t>
            </a:r>
            <a:endParaRPr lang="en-CA" sz="4800" b="1" dirty="0">
              <a:solidFill>
                <a:schemeClr val="bg1"/>
              </a:solidFill>
            </a:endParaRPr>
          </a:p>
        </p:txBody>
      </p:sp>
      <p:sp>
        <p:nvSpPr>
          <p:cNvPr id="8" name="TextBox 7"/>
          <p:cNvSpPr txBox="1"/>
          <p:nvPr/>
        </p:nvSpPr>
        <p:spPr>
          <a:xfrm>
            <a:off x="838200" y="6553200"/>
            <a:ext cx="14782800" cy="6063199"/>
          </a:xfrm>
          <a:prstGeom prst="rect">
            <a:avLst/>
          </a:prstGeom>
          <a:noFill/>
        </p:spPr>
        <p:txBody>
          <a:bodyPr wrap="square" rtlCol="0">
            <a:spAutoFit/>
          </a:bodyPr>
          <a:lstStyle/>
          <a:p>
            <a:pPr marL="457200" indent="-457200" algn="just">
              <a:buFont typeface="Arial"/>
              <a:buChar char="•"/>
            </a:pPr>
            <a:r>
              <a:rPr lang="en-US" sz="2800" dirty="0" smtClean="0"/>
              <a:t>Large-scale lifespan studies have progressively become common in the cognitive neuroscience of aging allowing the application of predictive and machine learning models;</a:t>
            </a:r>
          </a:p>
          <a:p>
            <a:pPr algn="just"/>
            <a:endParaRPr lang="en-US" sz="2800" dirty="0" smtClean="0"/>
          </a:p>
          <a:p>
            <a:pPr marL="457200" indent="-457200" algn="just">
              <a:buFont typeface="Arial"/>
              <a:buChar char="•"/>
            </a:pPr>
            <a:r>
              <a:rPr lang="en-US" sz="2800" dirty="0" smtClean="0"/>
              <a:t>Yet, the majority of these studies do not include functional neuroimaging measures during cognitive tasks </a:t>
            </a:r>
            <a:r>
              <a:rPr lang="en-US" sz="2400" dirty="0" smtClean="0"/>
              <a:t>(e.g., Brown et al., 2012; </a:t>
            </a:r>
            <a:r>
              <a:rPr lang="en-US" sz="2400" dirty="0" err="1" smtClean="0"/>
              <a:t>Liem</a:t>
            </a:r>
            <a:r>
              <a:rPr lang="en-US" sz="2400" dirty="0" smtClean="0"/>
              <a:t> et al., 2016);</a:t>
            </a:r>
          </a:p>
          <a:p>
            <a:pPr algn="just"/>
            <a:endParaRPr lang="en-US" sz="2400" dirty="0"/>
          </a:p>
          <a:p>
            <a:pPr marL="342900" indent="-342900" algn="just">
              <a:buFont typeface="Arial"/>
              <a:buChar char="•"/>
            </a:pPr>
            <a:r>
              <a:rPr lang="en-US" sz="2800" dirty="0" smtClean="0"/>
              <a:t>Different neural and behavioral measures are thought to peak at different time points over the lifespan </a:t>
            </a:r>
            <a:r>
              <a:rPr lang="en-US" sz="2400" dirty="0" smtClean="0"/>
              <a:t>(e.g., </a:t>
            </a:r>
            <a:r>
              <a:rPr lang="en-US" sz="2400" dirty="0" err="1" smtClean="0"/>
              <a:t>Raz</a:t>
            </a:r>
            <a:r>
              <a:rPr lang="en-US" sz="2400" dirty="0" smtClean="0"/>
              <a:t> &amp; </a:t>
            </a:r>
            <a:r>
              <a:rPr lang="en-US" sz="2400" dirty="0" err="1" smtClean="0"/>
              <a:t>Rodrigue</a:t>
            </a:r>
            <a:r>
              <a:rPr lang="en-US" sz="2400" dirty="0" smtClean="0"/>
              <a:t>, 2006; </a:t>
            </a:r>
            <a:r>
              <a:rPr lang="en-US" sz="2400" dirty="0" err="1" smtClean="0"/>
              <a:t>Zonneveld</a:t>
            </a:r>
            <a:r>
              <a:rPr lang="en-US" sz="2400" dirty="0" smtClean="0"/>
              <a:t> et al., 2019)</a:t>
            </a:r>
            <a:r>
              <a:rPr lang="en-US" sz="2800" dirty="0"/>
              <a:t>;</a:t>
            </a:r>
          </a:p>
          <a:p>
            <a:pPr marL="342900" indent="-342900" algn="just">
              <a:buFont typeface="Arial"/>
              <a:buChar char="•"/>
            </a:pPr>
            <a:endParaRPr lang="en-US" sz="2800" dirty="0" smtClean="0"/>
          </a:p>
          <a:p>
            <a:pPr marL="342900" indent="-342900" algn="just">
              <a:buFont typeface="Arial"/>
              <a:buChar char="•"/>
            </a:pPr>
            <a:r>
              <a:rPr lang="en-US" sz="2800" dirty="0"/>
              <a:t>B</a:t>
            </a:r>
            <a:r>
              <a:rPr lang="en-US" sz="2800" dirty="0" smtClean="0"/>
              <a:t>eing able to trace neural and behavioral trajectories in healthy aging might provide meaningful insights in the early detection and prevention of aging-related pathological conditions;</a:t>
            </a:r>
          </a:p>
          <a:p>
            <a:pPr algn="just"/>
            <a:endParaRPr lang="en-US" sz="2800" dirty="0"/>
          </a:p>
          <a:p>
            <a:pPr algn="just"/>
            <a:endParaRPr lang="en-US" sz="2800" dirty="0"/>
          </a:p>
        </p:txBody>
      </p:sp>
      <p:pic>
        <p:nvPicPr>
          <p:cNvPr id="9" name="Picture 8" descr="Schermata 2019-03-15 alle 10.01.25.png"/>
          <p:cNvPicPr>
            <a:picLocks noChangeAspect="1"/>
          </p:cNvPicPr>
          <p:nvPr/>
        </p:nvPicPr>
        <p:blipFill>
          <a:blip r:embed="rId36">
            <a:extLst>
              <a:ext uri="{BEBA8EAE-BF5A-486C-A8C5-ECC9F3942E4B}">
                <a14:imgProps xmlns:a14="http://schemas.microsoft.com/office/drawing/2010/main">
                  <a14:imgLayer r:embed="rId37">
                    <a14:imgEffect>
                      <a14:sharpenSoften amount="25000"/>
                    </a14:imgEffect>
                  </a14:imgLayer>
                </a14:imgProps>
              </a:ext>
              <a:ext uri="{28A0092B-C50C-407E-A947-70E740481C1C}">
                <a14:useLocalDpi xmlns:a14="http://schemas.microsoft.com/office/drawing/2010/main" val="0"/>
              </a:ext>
            </a:extLst>
          </a:blip>
          <a:stretch>
            <a:fillRect/>
          </a:stretch>
        </p:blipFill>
        <p:spPr>
          <a:xfrm>
            <a:off x="10242550" y="11349182"/>
            <a:ext cx="5454650" cy="3967018"/>
          </a:xfrm>
          <a:prstGeom prst="rect">
            <a:avLst/>
          </a:prstGeom>
        </p:spPr>
      </p:pic>
      <p:sp>
        <p:nvSpPr>
          <p:cNvPr id="13" name="TextBox 12"/>
          <p:cNvSpPr txBox="1"/>
          <p:nvPr/>
        </p:nvSpPr>
        <p:spPr>
          <a:xfrm>
            <a:off x="838200" y="12192000"/>
            <a:ext cx="9144000" cy="2246769"/>
          </a:xfrm>
          <a:prstGeom prst="rect">
            <a:avLst/>
          </a:prstGeom>
          <a:noFill/>
        </p:spPr>
        <p:txBody>
          <a:bodyPr wrap="square" rtlCol="0">
            <a:spAutoFit/>
          </a:bodyPr>
          <a:lstStyle/>
          <a:p>
            <a:pPr marL="457200" indent="-457200" algn="just">
              <a:buFont typeface="Arial"/>
              <a:buChar char="•"/>
            </a:pPr>
            <a:r>
              <a:rPr lang="en-US" sz="2800" dirty="0" smtClean="0"/>
              <a:t>The aim of this study is to define such trajectories in the context of cognitive control. While we initially are trying to predict age from our multimodal measures, our final goal is to extend our analyses to the prediction of behavior.</a:t>
            </a:r>
            <a:endParaRPr lang="en-US" sz="2800" dirty="0"/>
          </a:p>
        </p:txBody>
      </p:sp>
      <p:sp>
        <p:nvSpPr>
          <p:cNvPr id="14" name="TextBox 13"/>
          <p:cNvSpPr txBox="1"/>
          <p:nvPr/>
        </p:nvSpPr>
        <p:spPr>
          <a:xfrm>
            <a:off x="13335000" y="14916090"/>
            <a:ext cx="3276600" cy="400110"/>
          </a:xfrm>
          <a:prstGeom prst="rect">
            <a:avLst/>
          </a:prstGeom>
          <a:noFill/>
        </p:spPr>
        <p:txBody>
          <a:bodyPr wrap="square" rtlCol="0">
            <a:spAutoFit/>
          </a:bodyPr>
          <a:lstStyle/>
          <a:p>
            <a:r>
              <a:rPr lang="en-US" sz="2000" dirty="0" smtClean="0"/>
              <a:t>(Brown et al., 2012)</a:t>
            </a:r>
            <a:endParaRPr lang="en-US" sz="2000" dirty="0"/>
          </a:p>
        </p:txBody>
      </p:sp>
      <p:sp>
        <p:nvSpPr>
          <p:cNvPr id="18" name="TextBox 17"/>
          <p:cNvSpPr txBox="1"/>
          <p:nvPr/>
        </p:nvSpPr>
        <p:spPr>
          <a:xfrm>
            <a:off x="914400" y="27889200"/>
            <a:ext cx="12192000" cy="9510295"/>
          </a:xfrm>
          <a:prstGeom prst="rect">
            <a:avLst/>
          </a:prstGeom>
          <a:noFill/>
        </p:spPr>
        <p:txBody>
          <a:bodyPr wrap="square" rtlCol="0">
            <a:spAutoFit/>
          </a:bodyPr>
          <a:lstStyle/>
          <a:p>
            <a:pPr marL="457200" indent="-457200" algn="just">
              <a:buFont typeface="Arial"/>
              <a:buChar char="•"/>
            </a:pPr>
            <a:r>
              <a:rPr lang="en-US" sz="2800" dirty="0"/>
              <a:t>These methods might only represent a small subset of all available models but their distinct natures provide us with a broad understanding of how to best deal with these types of </a:t>
            </a:r>
            <a:r>
              <a:rPr lang="en-US" sz="2800" dirty="0" smtClean="0"/>
              <a:t>data;</a:t>
            </a:r>
            <a:endParaRPr lang="en-US" sz="2800" dirty="0"/>
          </a:p>
          <a:p>
            <a:pPr algn="just"/>
            <a:endParaRPr lang="en-US" sz="2800" dirty="0" smtClean="0"/>
          </a:p>
          <a:p>
            <a:pPr marL="457200" indent="-457200" algn="just">
              <a:buFont typeface="Arial"/>
              <a:buChar char="•"/>
            </a:pPr>
            <a:r>
              <a:rPr lang="en-US" sz="2800" dirty="0" smtClean="0"/>
              <a:t>We find that Partial Least Squares Regression and Support Vector Regression consistently </a:t>
            </a:r>
            <a:r>
              <a:rPr lang="en-US" sz="2800" dirty="0" smtClean="0"/>
              <a:t>outperform </a:t>
            </a:r>
            <a:r>
              <a:rPr lang="en-US" sz="2800" dirty="0" smtClean="0"/>
              <a:t>the other models by showing the smallest mean absolute error. While these methods seem to work on our data, it is hard to readily interpret what is driving each of the models;</a:t>
            </a:r>
          </a:p>
          <a:p>
            <a:pPr marL="457200" indent="-457200" algn="just">
              <a:buFont typeface="Arial"/>
              <a:buChar char="•"/>
            </a:pPr>
            <a:endParaRPr lang="en-US" sz="2800" dirty="0"/>
          </a:p>
          <a:p>
            <a:pPr marL="457200" indent="-457200" algn="just">
              <a:buFont typeface="Arial"/>
              <a:buChar char="•"/>
            </a:pPr>
            <a:r>
              <a:rPr lang="en-US" sz="2800" dirty="0"/>
              <a:t>W</a:t>
            </a:r>
            <a:r>
              <a:rPr lang="en-US" sz="2800" dirty="0" smtClean="0"/>
              <a:t>e are currently testing whether such preliminary results hold with a larger sample and with a different criterion (age </a:t>
            </a:r>
            <a:r>
              <a:rPr lang="en-US" sz="2800" dirty="0" smtClean="0">
                <a:sym typeface="Wingdings"/>
              </a:rPr>
              <a:t> behavior)</a:t>
            </a:r>
            <a:r>
              <a:rPr lang="en-US" sz="2800" dirty="0" smtClean="0"/>
              <a:t>; yet, we do acknowledge that algorithm performance might vary based on the data </a:t>
            </a:r>
            <a:r>
              <a:rPr lang="en-US" sz="2400" dirty="0"/>
              <a:t>(</a:t>
            </a:r>
            <a:r>
              <a:rPr lang="en-US" sz="2400" dirty="0" err="1"/>
              <a:t>Wolpert</a:t>
            </a:r>
            <a:r>
              <a:rPr lang="en-US" sz="2400" dirty="0"/>
              <a:t> &amp; Macready, 1997)</a:t>
            </a:r>
            <a:r>
              <a:rPr lang="en-US" sz="2800" dirty="0" smtClean="0"/>
              <a:t>;</a:t>
            </a:r>
          </a:p>
          <a:p>
            <a:pPr algn="just"/>
            <a:endParaRPr lang="en-US" sz="2800" dirty="0"/>
          </a:p>
          <a:p>
            <a:pPr marL="457200" indent="-457200" algn="just">
              <a:buFont typeface="Arial"/>
              <a:buChar char="•"/>
            </a:pPr>
            <a:r>
              <a:rPr lang="en-US" sz="2800" dirty="0" smtClean="0"/>
              <a:t>Our data might not be considered “big enough” to reliably apply machine learning methods </a:t>
            </a:r>
            <a:r>
              <a:rPr lang="en-US" sz="2400" dirty="0" smtClean="0"/>
              <a:t>(Smith &amp; Nichols, 2018)</a:t>
            </a:r>
            <a:r>
              <a:rPr lang="en-US" sz="2800" dirty="0" smtClean="0"/>
              <a:t>, however our results might serve as a reference point for future studies examining the trajectories and biomarkers of healthy brain aging.</a:t>
            </a:r>
            <a:endParaRPr lang="en-US" sz="2800" dirty="0"/>
          </a:p>
          <a:p>
            <a:pPr marL="457200" indent="-457200">
              <a:buFont typeface="Arial"/>
              <a:buChar char="•"/>
            </a:pPr>
            <a:endParaRPr lang="en-US" sz="2800" dirty="0"/>
          </a:p>
          <a:p>
            <a:pPr marL="457200" indent="-457200">
              <a:buFont typeface="Arial"/>
              <a:buChar char="•"/>
            </a:pPr>
            <a:endParaRPr lang="en-US" sz="2400" dirty="0" smtClean="0"/>
          </a:p>
          <a:p>
            <a:pPr marL="457200" indent="-457200">
              <a:buFont typeface="Arial"/>
              <a:buChar char="•"/>
            </a:pPr>
            <a:endParaRPr lang="en-US" sz="2800" dirty="0"/>
          </a:p>
          <a:p>
            <a:pPr marL="457200" indent="-457200">
              <a:buFont typeface="Arial"/>
              <a:buChar char="•"/>
            </a:pPr>
            <a:endParaRPr lang="en-US" sz="2800" dirty="0"/>
          </a:p>
        </p:txBody>
      </p:sp>
    </p:spTree>
    <p:extLst>
      <p:ext uri="{BB962C8B-B14F-4D97-AF65-F5344CB8AC3E}">
        <p14:creationId xmlns:p14="http://schemas.microsoft.com/office/powerpoint/2010/main" val="41959079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5164</TotalTime>
  <Words>684</Words>
  <Application>Microsoft Macintosh PowerPoint</Application>
  <PresentationFormat>Custom</PresentationFormat>
  <Paragraphs>132</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Document</vt:lpstr>
      <vt:lpstr>PowerPoint Presentation</vt:lpstr>
    </vt:vector>
  </TitlesOfParts>
  <Company>The University of Texas at Dallas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Blair Flicker</dc:creator>
  <cp:lastModifiedBy>Baracchini Giulia</cp:lastModifiedBy>
  <cp:revision>222</cp:revision>
  <dcterms:created xsi:type="dcterms:W3CDTF">2010-10-25T16:39:58Z</dcterms:created>
  <dcterms:modified xsi:type="dcterms:W3CDTF">2019-03-15T18:17:55Z</dcterms:modified>
</cp:coreProperties>
</file>