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Vivian Guo"/>
  <p:cmAuthor clrIdx="1" id="1" initials="" lastIdx="1" name="Pete Ward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2-25T02:32:06.183">
    <p:pos x="6000" y="0"/>
    <p:text>Definition[edit]
Federated learning aims at training a machine learning algorithm, for instance deep neural networks, on multiple local datasets contained in local nodes without explicitly exchanging data samples. The general principle consists in training local models on local data samples and exchanging parameters (e.g. the weights and biases of a deep neural network) between these local nodes at some frequency to generate a global model shared by all nodes.
The main difference between federated learning and distributed learning lies in the assumptions made on the properties of the local datasets,[1] as distributed learning originally aims at parallelizing computing power where federated learning originally aims at training on heterogeneous datasets. While distributed learning also aims at training a single model on multiple servers, a common underlying assumption is that the local datasets are identically distributed (i.i.d.) and roughly have the same size. None of these hypotheses are made for federated learning; instead, the datasets are typically heterogeneous and their sizes may span several orders of magnitude. Moreover, the clients involved in federated learning may be unreliable as they are subject to more failures or drop out since they commonly rely on less powerful communication media (i.e. Wi-fi) and battery-powered systems (i.e. smartphones and IoT devices) compared to distributed learning where nodes are typically datacenters that have powerful computational capabilities and are connected to one another with fast networks.[2]</p:text>
  </p:cm>
  <p:cm authorId="1" idx="1" dt="2021-02-25T02:32:06.183">
    <p:pos x="6000" y="0"/>
    <p:text>Thanks Vivian, this is a great summary!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e5b3ea9f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e5b3ea9f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e5b3ea9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e5b3ea9f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5b3ea9f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5b3ea9f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e5b3ea9f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e5b3ea9f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e5b3ea9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e5b3ea9f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e5b3ea9f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e5b3ea9f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e5b3ea9f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e5b3ea9f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e5b3ea9f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e5b3ea9f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e5b3ea9f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e5b3ea9f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e5b3ea9f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e5b3ea9f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e5b3ea9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e5b3ea9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e5b3ea9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e5b3ea9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e5b3ea9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e5b3ea9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e5b3ea9f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e5b3ea9f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5b3ea9f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5b3ea9f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e5b3ea9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e5b3ea9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e5b3ea9f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e5b3ea9f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e5b3ea9f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e5b3ea9f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e5b3ea9f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e5b3ea9f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e5b3ea9f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e5b3ea9f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5b3ea9f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5b3ea9f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e5b3ea9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e5b3ea9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e5b3ea9f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e5b3ea9f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5b3ea9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5b3ea9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5b3ea9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5b3ea9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5b3ea9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5b3ea9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e5b3ea9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e5b3ea9f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e5b3ea9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e5b3ea9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e5b3ea9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e5b3ea9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etewarden.com/2018/05/28/why-you-need-to-improve-your-training-data-and-how-to-do-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tinymlbook.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mailto:petewarden@google.com" TargetMode="External"/><Relationship Id="rId4" Type="http://schemas.openxmlformats.org/officeDocument/2006/relationships/hyperlink" Target="https://twitter.com/peteward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row.google/intl/europe/story/transforming-farmers%E2%80%99-lives-with-just-a-mobile-pho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 329S: </a:t>
            </a:r>
            <a:r>
              <a:rPr lang="en"/>
              <a:t>ML in Industry</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Pete Warden, petewarden@google.com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 - Field testing</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they gave the resulting application to farmers to try out. Lots of problems emerged!</a:t>
            </a:r>
            <a:endParaRPr/>
          </a:p>
          <a:p>
            <a:pPr indent="-342900" lvl="0" marL="457200" rtl="0" algn="l">
              <a:spcBef>
                <a:spcPts val="1600"/>
              </a:spcBef>
              <a:spcAft>
                <a:spcPts val="0"/>
              </a:spcAft>
              <a:buSzPts val="1800"/>
              <a:buChar char="-"/>
            </a:pPr>
            <a:r>
              <a:rPr lang="en"/>
              <a:t>Different image framing. Farmers aim the camera very differently from botanists.</a:t>
            </a:r>
            <a:endParaRPr/>
          </a:p>
          <a:p>
            <a:pPr indent="-342900" lvl="0" marL="457200" rtl="0" algn="l">
              <a:spcBef>
                <a:spcPts val="0"/>
              </a:spcBef>
              <a:spcAft>
                <a:spcPts val="0"/>
              </a:spcAft>
              <a:buSzPts val="1800"/>
              <a:buChar char="-"/>
            </a:pPr>
            <a:r>
              <a:rPr lang="en"/>
              <a:t>Training set prevalence of diseases didn’t match real-world prevalence. The outputs of the model weren’t reliable probabilities.</a:t>
            </a:r>
            <a:endParaRPr/>
          </a:p>
          <a:p>
            <a:pPr indent="-342900" lvl="0" marL="457200" rtl="0" algn="l">
              <a:spcBef>
                <a:spcPts val="0"/>
              </a:spcBef>
              <a:spcAft>
                <a:spcPts val="0"/>
              </a:spcAft>
              <a:buSzPts val="1800"/>
              <a:buChar char="-"/>
            </a:pPr>
            <a:r>
              <a:rPr lang="en"/>
              <a:t>Confidence was hurt by bad results on “out-of-domain” images. “My hand has leaf rot?”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 - Different image framing</a:t>
            </a:r>
            <a:endParaRPr/>
          </a:p>
        </p:txBody>
      </p:sp>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handle the more varied framings, switched to a model that used bounding boxes and object localization to frame disease areas, versus whole-image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 - Misleading probabilities</a:t>
            </a:r>
            <a:endParaRPr/>
          </a:p>
        </p:txBody>
      </p:sp>
      <p:sp>
        <p:nvSpPr>
          <p:cNvPr id="133" name="Google Shape;133;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Calibrating the results by priors, in a Bayesian way:</a:t>
            </a:r>
            <a:endParaRPr/>
          </a:p>
          <a:p>
            <a:pPr indent="-342900" lvl="0" marL="457200" rtl="0" algn="l">
              <a:spcBef>
                <a:spcPts val="1600"/>
              </a:spcBef>
              <a:spcAft>
                <a:spcPts val="0"/>
              </a:spcAft>
              <a:buSzPts val="1800"/>
              <a:buChar char="-"/>
            </a:pPr>
            <a:r>
              <a:rPr lang="en"/>
              <a:t>What’s the overall rarity of the disease?</a:t>
            </a:r>
            <a:endParaRPr/>
          </a:p>
          <a:p>
            <a:pPr indent="-342900" lvl="0" marL="457200" rtl="0" algn="l">
              <a:spcBef>
                <a:spcPts val="0"/>
              </a:spcBef>
              <a:spcAft>
                <a:spcPts val="0"/>
              </a:spcAft>
              <a:buSzPts val="1800"/>
              <a:buChar char="-"/>
            </a:pPr>
            <a:r>
              <a:rPr lang="en"/>
              <a:t>What area is it most common in?</a:t>
            </a:r>
            <a:endParaRPr/>
          </a:p>
          <a:p>
            <a:pPr indent="-342900" lvl="0" marL="457200" rtl="0" algn="l">
              <a:spcBef>
                <a:spcPts val="0"/>
              </a:spcBef>
              <a:spcAft>
                <a:spcPts val="0"/>
              </a:spcAft>
              <a:buSzPts val="1800"/>
              <a:buChar char="-"/>
            </a:pPr>
            <a:r>
              <a:rPr lang="en"/>
              <a:t>What time of year does it occur?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 - Out-of-domain images</a:t>
            </a:r>
            <a:endParaRPr/>
          </a:p>
        </p:txBody>
      </p:sp>
      <p:sp>
        <p:nvSpPr>
          <p:cNvPr id="139" name="Google Shape;139;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an initial “is a leaf?” model that runs before the disease classifier.</a:t>
            </a:r>
            <a:endParaRPr/>
          </a:p>
          <a:p>
            <a:pPr indent="0" lvl="0" marL="0" rtl="0" algn="l">
              <a:spcBef>
                <a:spcPts val="1600"/>
              </a:spcBef>
              <a:spcAft>
                <a:spcPts val="1600"/>
              </a:spcAft>
              <a:buNone/>
            </a:pPr>
            <a:r>
              <a:rPr lang="en"/>
              <a:t>Very common pattern, especially in applications like receipt OKR, or even credit card number identification.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Search Quality</a:t>
            </a:r>
            <a:endParaRPr/>
          </a:p>
        </p:txBody>
      </p:sp>
      <p:sp>
        <p:nvSpPr>
          <p:cNvPr id="145" name="Google Shape;145;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Started with a question:</a:t>
            </a:r>
            <a:endParaRPr/>
          </a:p>
          <a:p>
            <a:pPr indent="0" lvl="0" marL="0" rtl="0" algn="l">
              <a:spcBef>
                <a:spcPts val="1600"/>
              </a:spcBef>
              <a:spcAft>
                <a:spcPts val="1600"/>
              </a:spcAft>
              <a:buNone/>
            </a:pPr>
            <a:r>
              <a:rPr lang="en"/>
              <a:t>“Why are luxury car image searches producing poor user satisfaction scores?”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Search Quality - Debugging</a:t>
            </a:r>
            <a:endParaRPr/>
          </a:p>
        </p:txBody>
      </p:sp>
      <p:sp>
        <p:nvSpPr>
          <p:cNvPr id="151" name="Google Shape;151;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logs revealed that “Jaguar” was particularly affected by this issue.</a:t>
            </a:r>
            <a:endParaRPr/>
          </a:p>
          <a:p>
            <a:pPr indent="0" lvl="0" marL="0" rtl="0" algn="l">
              <a:spcBef>
                <a:spcPts val="1600"/>
              </a:spcBef>
              <a:spcAft>
                <a:spcPts val="0"/>
              </a:spcAft>
              <a:buNone/>
            </a:pPr>
            <a:r>
              <a:rPr lang="en"/>
              <a:t>Visualizing the training data set in an embedding space showed that lots of photos of jungle cats (the other “jaguars”) were labelled as cars!</a:t>
            </a:r>
            <a:endParaRPr/>
          </a:p>
          <a:p>
            <a:pPr indent="0" lvl="0" marL="0" rtl="0" algn="l">
              <a:spcBef>
                <a:spcPts val="1600"/>
              </a:spcBef>
              <a:spcAft>
                <a:spcPts val="1600"/>
              </a:spcAft>
              <a:buNone/>
            </a:pPr>
            <a:r>
              <a:rPr lang="en"/>
              <a:t>Looking at the tool used to tag images showed that the UI for “Jaguar (car)” versus “Jaguar (cat)” was easy to mistake, so labelers had been mislabeling.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Search Quality - Solution</a:t>
            </a:r>
            <a:endParaRPr/>
          </a:p>
        </p:txBody>
      </p:sp>
      <p:sp>
        <p:nvSpPr>
          <p:cNvPr id="157" name="Google Shape;157;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Fixed the user interface for the labeling tool, and re-ran all “jaguar”-labeled images through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Common Challenges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Data beats Model Architecture</a:t>
            </a:r>
            <a:endParaRPr/>
          </a:p>
        </p:txBody>
      </p:sp>
      <p:sp>
        <p:nvSpPr>
          <p:cNvPr id="168" name="Google Shape;168;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Andrej Karpathy:</a:t>
            </a:r>
            <a:endParaRPr/>
          </a:p>
          <a:p>
            <a:pPr indent="0" lvl="0" marL="0" rtl="0" algn="l">
              <a:spcBef>
                <a:spcPts val="1600"/>
              </a:spcBef>
              <a:spcAft>
                <a:spcPts val="0"/>
              </a:spcAft>
              <a:buNone/>
            </a:pPr>
            <a:r>
              <a:rPr lang="en"/>
              <a:t>(Blue is models and algorithms)</a:t>
            </a:r>
            <a:endParaRPr/>
          </a:p>
          <a:p>
            <a:pPr indent="0" lvl="0" marL="0" rtl="0" algn="l">
              <a:spcBef>
                <a:spcPts val="1600"/>
              </a:spcBef>
              <a:spcAft>
                <a:spcPts val="0"/>
              </a:spcAft>
              <a:buNone/>
            </a:pPr>
            <a:r>
              <a:rPr lang="en"/>
              <a:t>(Red is datasets)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9" name="Google Shape;169;p30"/>
          <p:cNvPicPr preferRelativeResize="0"/>
          <p:nvPr/>
        </p:nvPicPr>
        <p:blipFill>
          <a:blip r:embed="rId3">
            <a:alphaModFix/>
          </a:blip>
          <a:stretch>
            <a:fillRect/>
          </a:stretch>
        </p:blipFill>
        <p:spPr>
          <a:xfrm>
            <a:off x="4356900" y="1919075"/>
            <a:ext cx="3721622" cy="3166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Data beats Model Architecture</a:t>
            </a:r>
            <a:endParaRPr/>
          </a:p>
        </p:txBody>
      </p:sp>
      <p:sp>
        <p:nvSpPr>
          <p:cNvPr id="175" name="Google Shape;175;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Few people will teach you how to improve your dataset, since academia doesn’t have many resources to gather meaningful data.</a:t>
            </a:r>
            <a:endParaRPr/>
          </a:p>
          <a:p>
            <a:pPr indent="0" lvl="0" marL="0" rtl="0" algn="l">
              <a:spcBef>
                <a:spcPts val="1600"/>
              </a:spcBef>
              <a:spcAft>
                <a:spcPts val="0"/>
              </a:spcAft>
              <a:buNone/>
            </a:pPr>
            <a:r>
              <a:rPr lang="en"/>
              <a:t>Time spent on data gathering and labeling tools will be far more likely to help the success of your product than iterating on model architectures.</a:t>
            </a:r>
            <a:endParaRPr/>
          </a:p>
          <a:p>
            <a:pPr indent="0" lvl="0" marL="0" rtl="0" algn="l">
              <a:spcBef>
                <a:spcPts val="1600"/>
              </a:spcBef>
              <a:spcAft>
                <a:spcPts val="0"/>
              </a:spcAft>
              <a:buNone/>
            </a:pPr>
            <a:r>
              <a:rPr lang="en"/>
              <a:t>Pick as “standard” a model architecture as possible early on, and stick with it.</a:t>
            </a:r>
            <a:endParaRPr/>
          </a:p>
          <a:p>
            <a:pPr indent="0" lvl="0" marL="0" rtl="0" algn="l">
              <a:spcBef>
                <a:spcPts val="1600"/>
              </a:spcBef>
              <a:spcAft>
                <a:spcPts val="0"/>
              </a:spcAft>
              <a:buNone/>
            </a:pPr>
            <a:r>
              <a:rPr lang="en" u="sng">
                <a:solidFill>
                  <a:schemeClr val="hlink"/>
                </a:solidFill>
                <a:hlinkClick r:id="rId3"/>
              </a:rPr>
              <a:t>https://petewarden.com/2018/05/28/why-you-need-to-improve-your-training-data-and-how-to-do-it/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am I?</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Lead on TensorFlow Lite Micro.</a:t>
            </a:r>
            <a:endParaRPr/>
          </a:p>
          <a:p>
            <a:pPr indent="0" lvl="0" marL="0" rtl="0" algn="l">
              <a:spcBef>
                <a:spcPts val="1600"/>
              </a:spcBef>
              <a:spcAft>
                <a:spcPts val="0"/>
              </a:spcAft>
              <a:buNone/>
            </a:pPr>
            <a:r>
              <a:rPr lang="en"/>
              <a:t>Founding member of the TensorFlow team, helped create TensorFlow Lite.</a:t>
            </a:r>
            <a:endParaRPr/>
          </a:p>
          <a:p>
            <a:pPr indent="0" lvl="0" marL="0" rtl="0" algn="l">
              <a:spcBef>
                <a:spcPts val="1600"/>
              </a:spcBef>
              <a:spcAft>
                <a:spcPts val="1600"/>
              </a:spcAft>
              <a:buNone/>
            </a:pPr>
            <a:r>
              <a:rPr lang="en"/>
              <a:t>Previously CTO of Jetpac, a deep learning startup acquired by Google in 2014.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 you do with your model’s results?</a:t>
            </a:r>
            <a:endParaRPr/>
          </a:p>
        </p:txBody>
      </p:sp>
      <p:sp>
        <p:nvSpPr>
          <p:cNvPr id="181" name="Google Shape;181;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outputs of your deep learning model need to trigger some kind of action or decision, in order to be useful.</a:t>
            </a:r>
            <a:endParaRPr/>
          </a:p>
          <a:p>
            <a:pPr indent="0" lvl="0" marL="0" rtl="0" algn="l">
              <a:spcBef>
                <a:spcPts val="1600"/>
              </a:spcBef>
              <a:spcAft>
                <a:spcPts val="0"/>
              </a:spcAft>
              <a:buNone/>
            </a:pPr>
            <a:r>
              <a:rPr lang="en"/>
              <a:t>The user’s needs are almost certainly not captured by your loss function and training evaluation set accuracy.</a:t>
            </a:r>
            <a:endParaRPr/>
          </a:p>
          <a:p>
            <a:pPr indent="0" lvl="0" marL="0" rtl="0" algn="l">
              <a:spcBef>
                <a:spcPts val="1600"/>
              </a:spcBef>
              <a:spcAft>
                <a:spcPts val="1600"/>
              </a:spcAft>
              <a:buNone/>
            </a:pPr>
            <a:r>
              <a:rPr lang="en"/>
              <a:t>Figuring out how to make your ML product useful requires traditional application development skills.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TinyML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TinyML</a:t>
            </a:r>
            <a:endParaRPr/>
          </a:p>
        </p:txBody>
      </p:sp>
      <p:sp>
        <p:nvSpPr>
          <p:cNvPr id="192" name="Google Shape;192;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specialize in running machine learning models on embedded systems that might only have hundreds or even just tens of kilobytes of memory.</a:t>
            </a:r>
            <a:endParaRPr/>
          </a:p>
          <a:p>
            <a:pPr indent="0" lvl="0" marL="0" rtl="0" algn="l">
              <a:spcBef>
                <a:spcPts val="1600"/>
              </a:spcBef>
              <a:spcAft>
                <a:spcPts val="0"/>
              </a:spcAft>
              <a:buNone/>
            </a:pPr>
            <a:r>
              <a:rPr lang="en"/>
              <a:t>There are hundreds of billions of devices like this out there. ML can give them voice interfaces, spot sensor anomalies, even run image recognition. I’m very excited about a future of trillions of these devices, running off batteries or energy-harvesting for years!</a:t>
            </a:r>
            <a:endParaRPr/>
          </a:p>
          <a:p>
            <a:pPr indent="0" lvl="0" marL="0" rtl="0" algn="l">
              <a:spcBef>
                <a:spcPts val="1600"/>
              </a:spcBef>
              <a:spcAft>
                <a:spcPts val="1600"/>
              </a:spcAft>
              <a:buNone/>
            </a:pPr>
            <a:r>
              <a:rPr lang="en"/>
              <a:t>See </a:t>
            </a:r>
            <a:r>
              <a:rPr lang="en" u="sng">
                <a:solidFill>
                  <a:schemeClr val="hlink"/>
                </a:solidFill>
                <a:hlinkClick r:id="rId3"/>
              </a:rPr>
              <a:t>tinymlbook.com</a:t>
            </a:r>
            <a:r>
              <a:rPr lang="en"/>
              <a:t> for more details (email me for a copy)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Server and Client-side Differences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Translate Camera</a:t>
            </a:r>
            <a:endParaRPr/>
          </a:p>
        </p:txBody>
      </p:sp>
      <p:sp>
        <p:nvSpPr>
          <p:cNvPr id="203" name="Google Shape;203;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application where you point your phone at a menu or sign in a foreign language, and it gives a translation.</a:t>
            </a:r>
            <a:endParaRPr/>
          </a:p>
          <a:p>
            <a:pPr indent="0" lvl="0" marL="0" rtl="0" algn="l">
              <a:spcBef>
                <a:spcPts val="1600"/>
              </a:spcBef>
              <a:spcAft>
                <a:spcPts val="0"/>
              </a:spcAft>
              <a:buNone/>
            </a:pPr>
            <a:r>
              <a:rPr lang="en"/>
              <a:t>There was a server-side version, where you took a photo, waited a few seconds for the server to respond, and then received the translation.</a:t>
            </a:r>
            <a:endParaRPr/>
          </a:p>
          <a:p>
            <a:pPr indent="0" lvl="0" marL="0" rtl="0" algn="l">
              <a:spcBef>
                <a:spcPts val="1600"/>
              </a:spcBef>
              <a:spcAft>
                <a:spcPts val="1600"/>
              </a:spcAft>
              <a:buNone/>
            </a:pPr>
            <a:r>
              <a:rPr lang="en"/>
              <a:t>Word Lens was a startup that did something similar, but on the device itself.</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Translate Camera</a:t>
            </a:r>
            <a:endParaRPr/>
          </a:p>
        </p:txBody>
      </p:sp>
      <p:sp>
        <p:nvSpPr>
          <p:cNvPr id="209" name="Google Shape;209;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Lens model was significantly less accurate than the server-side equivalent, at least according to training evaluation metrics.</a:t>
            </a:r>
            <a:endParaRPr/>
          </a:p>
          <a:p>
            <a:pPr indent="0" lvl="0" marL="0" rtl="0" algn="l">
              <a:spcBef>
                <a:spcPts val="1600"/>
              </a:spcBef>
              <a:spcAft>
                <a:spcPts val="0"/>
              </a:spcAft>
              <a:buNone/>
            </a:pPr>
            <a:r>
              <a:rPr lang="en"/>
              <a:t>Users rated the Word Lens results as more accurate and satisfying though! How come?</a:t>
            </a:r>
            <a:endParaRPr/>
          </a:p>
          <a:p>
            <a:pPr indent="0" lvl="0" marL="0" rtl="0" algn="l">
              <a:spcBef>
                <a:spcPts val="1600"/>
              </a:spcBef>
              <a:spcAft>
                <a:spcPts val="1600"/>
              </a:spcAft>
              <a:buNone/>
            </a:pPr>
            <a:r>
              <a:rPr lang="en"/>
              <a:t>The very low latency of the on-device results gave feedback to users so they aligned the framing until everything “popped” into place. Waiting several seconds to get a poor translation was a lot worse.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Good News</a:t>
            </a:r>
            <a:endParaRPr/>
          </a:p>
        </p:txBody>
      </p:sp>
      <p:sp>
        <p:nvSpPr>
          <p:cNvPr id="215" name="Google Shape;215;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very similar on the server and client sides. Everything you’re learning in the cloud will translate well to other deployment areas.</a:t>
            </a:r>
            <a:endParaRPr/>
          </a:p>
          <a:p>
            <a:pPr indent="0" lvl="0" marL="0" rtl="0" algn="l">
              <a:spcBef>
                <a:spcPts val="1600"/>
              </a:spcBef>
              <a:spcAft>
                <a:spcPts val="1600"/>
              </a:spcAft>
              <a:buNone/>
            </a:pPr>
            <a:r>
              <a:rPr lang="en"/>
              <a:t>You might expect you’ll have far more resources available in the cloud, but for most applications the economics mean that you only have a very small amount of compute available for each action. Servers cost companies money, but client-side compute doesn’t.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Federated Learning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Federated Learning?</a:t>
            </a:r>
            <a:endParaRPr/>
          </a:p>
        </p:txBody>
      </p:sp>
      <p:sp>
        <p:nvSpPr>
          <p:cNvPr id="226" name="Google Shape;226;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way of improving models using client-side data, and then sharing updates in a provably-private way, that doesn’t allow any central access to the client-side data.</a:t>
            </a:r>
            <a:endParaRPr/>
          </a:p>
          <a:p>
            <a:pPr indent="0" lvl="0" marL="0" rtl="0" algn="l">
              <a:spcBef>
                <a:spcPts val="1600"/>
              </a:spcBef>
              <a:spcAft>
                <a:spcPts val="1600"/>
              </a:spcAft>
              <a:buNone/>
            </a:pPr>
            <a:r>
              <a:rPr lang="en"/>
              <a:t>It’s used in products like Google Keyboard to spot up-and-coming new words for suggestions, for example.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Federated Learning Challenges</a:t>
            </a:r>
            <a:endParaRPr/>
          </a:p>
        </p:txBody>
      </p:sp>
      <p:sp>
        <p:nvSpPr>
          <p:cNvPr id="232" name="Google Shape;232;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hard to explain to gatekeepers (like medical administrators) the privacy model.</a:t>
            </a:r>
            <a:endParaRPr/>
          </a:p>
          <a:p>
            <a:pPr indent="0" lvl="0" marL="0" rtl="0" algn="l">
              <a:spcBef>
                <a:spcPts val="1600"/>
              </a:spcBef>
              <a:spcAft>
                <a:spcPts val="0"/>
              </a:spcAft>
              <a:buNone/>
            </a:pPr>
            <a:r>
              <a:rPr lang="en"/>
              <a:t>Running training on-device is a lot less common than inference, and the software stack is a lot less mature.</a:t>
            </a:r>
            <a:endParaRPr/>
          </a:p>
          <a:p>
            <a:pPr indent="0" lvl="0" marL="0" rtl="0" algn="l">
              <a:spcBef>
                <a:spcPts val="1600"/>
              </a:spcBef>
              <a:spcAft>
                <a:spcPts val="0"/>
              </a:spcAft>
              <a:buNone/>
            </a:pPr>
            <a:r>
              <a:rPr lang="en"/>
              <a:t>Getting labels to go with the user data is hard, and verifying label quality is even harder.</a:t>
            </a:r>
            <a:endParaRPr/>
          </a:p>
          <a:p>
            <a:pPr indent="0" lvl="0" marL="0" rtl="0" algn="l">
              <a:spcBef>
                <a:spcPts val="1600"/>
              </a:spcBef>
              <a:spcAft>
                <a:spcPts val="1600"/>
              </a:spcAft>
              <a:buNone/>
            </a:pPr>
            <a:r>
              <a:rPr lang="en"/>
              <a:t>FL is an advanced topic, and I recommend it be used as an incremental addition to a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am I here?</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Chip invited me!</a:t>
            </a:r>
            <a:endParaRPr/>
          </a:p>
          <a:p>
            <a:pPr indent="0" lvl="0" marL="0" rtl="0" algn="l">
              <a:spcBef>
                <a:spcPts val="1600"/>
              </a:spcBef>
              <a:spcAft>
                <a:spcPts val="0"/>
              </a:spcAft>
              <a:buNone/>
            </a:pPr>
            <a:r>
              <a:rPr lang="en"/>
              <a:t>I’ve worked with hundreds of teams building real-world products around ML.</a:t>
            </a:r>
            <a:endParaRPr/>
          </a:p>
          <a:p>
            <a:pPr indent="0" lvl="0" marL="0" rtl="0" algn="l">
              <a:spcBef>
                <a:spcPts val="1600"/>
              </a:spcBef>
              <a:spcAft>
                <a:spcPts val="0"/>
              </a:spcAft>
              <a:buNone/>
            </a:pPr>
            <a:r>
              <a:rPr lang="en"/>
              <a:t>I hope I can share my perspective on what works, what doesn’t, and what’s different from academia. My goal is to prepare you for some of the challenges I wasn’t expecting when I first started to try to ship ML products.</a:t>
            </a:r>
            <a:endParaRPr/>
          </a:p>
          <a:p>
            <a:pPr indent="0" lvl="0" marL="0" rtl="0" algn="l">
              <a:spcBef>
                <a:spcPts val="1600"/>
              </a:spcBef>
              <a:spcAft>
                <a:spcPts val="1600"/>
              </a:spcAft>
              <a:buNone/>
            </a:pPr>
            <a:r>
              <a:rPr lang="en"/>
              <a:t>Please jump in and ask questions at any point, I hope this can be 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Questions?</a:t>
            </a:r>
            <a:endParaRPr/>
          </a:p>
        </p:txBody>
      </p:sp>
      <p:sp>
        <p:nvSpPr>
          <p:cNvPr id="238" name="Google Shape;238;p4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petewarden@google.com</a:t>
            </a:r>
            <a:endParaRPr/>
          </a:p>
          <a:p>
            <a:pPr indent="0" lvl="0" marL="0" rtl="0" algn="l">
              <a:spcBef>
                <a:spcPts val="1600"/>
              </a:spcBef>
              <a:spcAft>
                <a:spcPts val="1600"/>
              </a:spcAft>
              <a:buNone/>
            </a:pPr>
            <a:r>
              <a:rPr lang="en" u="sng">
                <a:solidFill>
                  <a:schemeClr val="hlink"/>
                </a:solidFill>
                <a:hlinkClick r:id="rId4"/>
              </a:rPr>
              <a:t>@petewarden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will I be covering?</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Case studies</a:t>
            </a:r>
            <a:endParaRPr/>
          </a:p>
          <a:p>
            <a:pPr indent="-342900" lvl="0" marL="457200" rtl="0" algn="l">
              <a:spcBef>
                <a:spcPts val="0"/>
              </a:spcBef>
              <a:spcAft>
                <a:spcPts val="0"/>
              </a:spcAft>
              <a:buSzPts val="1800"/>
              <a:buChar char="-"/>
            </a:pPr>
            <a:r>
              <a:rPr lang="en"/>
              <a:t>Common challenges</a:t>
            </a:r>
            <a:endParaRPr/>
          </a:p>
          <a:p>
            <a:pPr indent="-342900" lvl="0" marL="457200" rtl="0" algn="l">
              <a:spcBef>
                <a:spcPts val="0"/>
              </a:spcBef>
              <a:spcAft>
                <a:spcPts val="0"/>
              </a:spcAft>
              <a:buSzPts val="1800"/>
              <a:buChar char="-"/>
            </a:pPr>
            <a:r>
              <a:rPr lang="en"/>
              <a:t>TinyML</a:t>
            </a:r>
            <a:endParaRPr/>
          </a:p>
          <a:p>
            <a:pPr indent="-342900" lvl="0" marL="457200" rtl="0" algn="l">
              <a:spcBef>
                <a:spcPts val="0"/>
              </a:spcBef>
              <a:spcAft>
                <a:spcPts val="0"/>
              </a:spcAft>
              <a:buSzPts val="1800"/>
              <a:buChar char="-"/>
            </a:pPr>
            <a:r>
              <a:rPr lang="en"/>
              <a:t>Server and client-side differences</a:t>
            </a:r>
            <a:endParaRPr/>
          </a:p>
          <a:p>
            <a:pPr indent="-342900" lvl="0" marL="457200" rtl="0" algn="l">
              <a:spcBef>
                <a:spcPts val="0"/>
              </a:spcBef>
              <a:spcAft>
                <a:spcPts val="0"/>
              </a:spcAft>
              <a:buSzPts val="1800"/>
              <a:buChar char="-"/>
            </a:pPr>
            <a:r>
              <a:rPr lang="en"/>
              <a:t>Federated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Agricultural non-profit sponsored by UPenn</a:t>
            </a:r>
            <a:endParaRPr/>
          </a:p>
          <a:p>
            <a:pPr indent="0" lvl="0" marL="0" rtl="0" algn="l">
              <a:spcBef>
                <a:spcPts val="1600"/>
              </a:spcBef>
              <a:spcAft>
                <a:spcPts val="0"/>
              </a:spcAft>
              <a:buNone/>
            </a:pPr>
            <a:r>
              <a:rPr lang="en"/>
              <a:t>Easier to talk about than most commercial projects, since it’s more open, but faced a lot of the same challenges.</a:t>
            </a:r>
            <a:endParaRPr/>
          </a:p>
          <a:p>
            <a:pPr indent="0" lvl="0" marL="0" rtl="0" algn="l">
              <a:spcBef>
                <a:spcPts val="1600"/>
              </a:spcBef>
              <a:spcAft>
                <a:spcPts val="0"/>
              </a:spcAft>
              <a:buNone/>
            </a:pPr>
            <a:r>
              <a:rPr lang="en" u="sng">
                <a:solidFill>
                  <a:schemeClr val="hlink"/>
                </a:solidFill>
                <a:hlinkClick r:id="rId3"/>
              </a:rPr>
              <a:t>https://grow.google/intl/europe/story/transforming-farmers%E2%80%99-lives-with-just-a-mobile-phone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PlantVillage - Goals</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an Android app that helps developing-world farmers identify and treat diseases on cassava plants, an important food crop.</a:t>
            </a:r>
            <a:endParaRPr/>
          </a:p>
          <a:p>
            <a:pPr indent="0" lvl="0" marL="0" rtl="0" algn="l">
              <a:spcBef>
                <a:spcPts val="1600"/>
              </a:spcBef>
              <a:spcAft>
                <a:spcPts val="0"/>
              </a:spcAft>
              <a:buNone/>
            </a:pPr>
            <a:r>
              <a:rPr lang="en"/>
              <a:t>Had to run locally on a phone, since most locations didn’t have reliable cell coverage.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 - Initial approach</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Trained botanists travelled to farms in Kenya and took hundreds of thousands of photographs of cassava leaves, and labeled them with any disease diagnosis they spotted.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Plant Village - Initial results</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 ML model on the images produced impressive (9x% accuracy) from the evaluation loop on the reserved test set.</a:t>
            </a:r>
            <a:endParaRPr/>
          </a:p>
          <a:p>
            <a:pPr indent="0" lvl="0" marL="0" rtl="0" algn="l">
              <a:spcBef>
                <a:spcPts val="1600"/>
              </a:spcBef>
              <a:spcAft>
                <a:spcPts val="0"/>
              </a:spcAft>
              <a:buNone/>
            </a:pPr>
            <a:r>
              <a:rPr lang="en"/>
              <a:t>Using MobileNet v1 meant it was fairly easy to get running on a phone, with low latency (less than one second per inference).</a:t>
            </a:r>
            <a:endParaRPr/>
          </a:p>
          <a:p>
            <a:pPr indent="0" lvl="0" marL="0" rtl="0" algn="l">
              <a:spcBef>
                <a:spcPts val="1600"/>
              </a:spcBef>
              <a:spcAft>
                <a:spcPts val="1600"/>
              </a:spcAft>
              <a:buNone/>
            </a:pPr>
            <a:r>
              <a:rPr lang="en"/>
              <a:t>This is the point many research projects would declare victory, publish a paper, and move on. However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