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Raleway"/>
      <p:regular r:id="rId47"/>
      <p:bold r:id="rId48"/>
      <p:italic r:id="rId49"/>
      <p:boldItalic r:id="rId50"/>
    </p:embeddedFont>
    <p:embeddedFont>
      <p:font typeface="Lato"/>
      <p:regular r:id="rId51"/>
      <p:bold r:id="rId52"/>
      <p:italic r:id="rId53"/>
      <p:boldItalic r:id="rId54"/>
    </p:embeddedFont>
    <p:embeddedFont>
      <p:font typeface="Roboto Mon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bold.fntdata"/><Relationship Id="rId47" Type="http://schemas.openxmlformats.org/officeDocument/2006/relationships/font" Target="fonts/Raleway-regular.fntdata"/><Relationship Id="rId49"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regular.fntdata"/><Relationship Id="rId50" Type="http://schemas.openxmlformats.org/officeDocument/2006/relationships/font" Target="fonts/Raleway-boldItalic.fntdata"/><Relationship Id="rId53" Type="http://schemas.openxmlformats.org/officeDocument/2006/relationships/font" Target="fonts/Lato-italic.fntdata"/><Relationship Id="rId52" Type="http://schemas.openxmlformats.org/officeDocument/2006/relationships/font" Target="fonts/Lato-bold.fntdata"/><Relationship Id="rId11" Type="http://schemas.openxmlformats.org/officeDocument/2006/relationships/slide" Target="slides/slide6.xml"/><Relationship Id="rId55" Type="http://schemas.openxmlformats.org/officeDocument/2006/relationships/font" Target="fonts/RobotoMono-regular.fntdata"/><Relationship Id="rId10" Type="http://schemas.openxmlformats.org/officeDocument/2006/relationships/slide" Target="slides/slide5.xml"/><Relationship Id="rId54" Type="http://schemas.openxmlformats.org/officeDocument/2006/relationships/font" Target="fonts/Lato-boldItalic.fntdata"/><Relationship Id="rId13" Type="http://schemas.openxmlformats.org/officeDocument/2006/relationships/slide" Target="slides/slide8.xml"/><Relationship Id="rId57" Type="http://schemas.openxmlformats.org/officeDocument/2006/relationships/font" Target="fonts/RobotoMono-italic.fntdata"/><Relationship Id="rId12" Type="http://schemas.openxmlformats.org/officeDocument/2006/relationships/slide" Target="slides/slide7.xml"/><Relationship Id="rId56" Type="http://schemas.openxmlformats.org/officeDocument/2006/relationships/font" Target="fonts/RobotoMono-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RobotoMon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fe830f82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fe830f82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56321488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56321488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56321488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56321488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56321488a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56321488a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56321488a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56321488a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56321488a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56321488a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56321488a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56321488a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Mention Discord polls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467d0388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467d0388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46e238b6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c46e238b6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46e238b6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c46e238b6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79ea6ce86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9ea6ce8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fe830f82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fe830f82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79ea6ce86a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9ea6ce86a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79ea6ce86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9ea6ce86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79ea6ce86a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9ea6ce86a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79ea6ce86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9ea6ce86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c46e238b66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c46e238b66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c46e238b66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c46e238b66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467d0388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c467d0388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46e238b66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c46e238b66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46e238b66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46e238b66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c46e238b66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c46e238b66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fe830f82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fe830f82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c9425e07e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c9425e07e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c56321488a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c56321488a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c46e238b66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c46e238b66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c46e238b66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c46e238b66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c46e238b66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c46e238b66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c9425e07e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c9425e07e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c9425e07e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c9425e07e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79f9b8e8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79f9b8e80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c56321488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c56321488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c56321488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c56321488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5632148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5632148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c56321488a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c56321488a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c56321488a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c56321488a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56321488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56321488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Think it like the difference between imperative and declarative programming</a:t>
            </a:r>
            <a:endParaRPr/>
          </a:p>
          <a:p>
            <a:pPr indent="0" lvl="0" marL="0" rtl="0" algn="l">
              <a:spcBef>
                <a:spcPts val="0"/>
              </a:spcBef>
              <a:spcAft>
                <a:spcPts val="0"/>
              </a:spcAft>
              <a:buNone/>
            </a:pPr>
            <a:r>
              <a:rPr lang="en-GB"/>
              <a:t>example, “there are ten redis servers”, rather than “start ten redis servers, and tell me if it worked or not”.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56321488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56321488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56321488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56321488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56321488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56321488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56321488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56321488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 Id="rId4" Type="http://schemas.openxmlformats.org/officeDocument/2006/relationships/hyperlink" Target="http://andreagiardini.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AndreaGiardini/GitOps-worksho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9.jpg"/><Relationship Id="rId6" Type="http://schemas.openxmlformats.org/officeDocument/2006/relationships/image" Target="../media/image8.png"/><Relationship Id="rId7" Type="http://schemas.openxmlformats.org/officeDocument/2006/relationships/image" Target="../media/image6.jpg"/><Relationship Id="rId8"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0.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weave.works/technologies/gitop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weave.works/technologies/gitop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weave.works/technologies/gitop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weave.works/technologies/gitop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GitOps</a:t>
            </a:r>
            <a:r>
              <a:rPr lang="en-GB"/>
              <a:t> workshop</a:t>
            </a:r>
            <a:endParaRPr/>
          </a:p>
        </p:txBody>
      </p:sp>
      <p:pic>
        <p:nvPicPr>
          <p:cNvPr id="87" name="Google Shape;87;p13"/>
          <p:cNvPicPr preferRelativeResize="0"/>
          <p:nvPr/>
        </p:nvPicPr>
        <p:blipFill>
          <a:blip r:embed="rId3">
            <a:alphaModFix/>
          </a:blip>
          <a:stretch>
            <a:fillRect/>
          </a:stretch>
        </p:blipFill>
        <p:spPr>
          <a:xfrm>
            <a:off x="6444400" y="1053100"/>
            <a:ext cx="1967196" cy="1311597"/>
          </a:xfrm>
          <a:prstGeom prst="rect">
            <a:avLst/>
          </a:prstGeom>
          <a:noFill/>
          <a:ln>
            <a:noFill/>
          </a:ln>
        </p:spPr>
      </p:pic>
      <p:sp>
        <p:nvSpPr>
          <p:cNvPr id="88" name="Google Shape;88;p13"/>
          <p:cNvSpPr txBox="1"/>
          <p:nvPr/>
        </p:nvSpPr>
        <p:spPr>
          <a:xfrm>
            <a:off x="5905050" y="2698675"/>
            <a:ext cx="3045900" cy="166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Andrea Giardini</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p>
            <a:pPr indent="0" lvl="0" marL="0" rtl="0" algn="ctr">
              <a:lnSpc>
                <a:spcPct val="115000"/>
              </a:lnSpc>
              <a:spcBef>
                <a:spcPts val="0"/>
              </a:spcBef>
              <a:spcAft>
                <a:spcPts val="0"/>
              </a:spcAft>
              <a:buNone/>
            </a:pPr>
            <a:r>
              <a:rPr lang="en-GB">
                <a:latin typeface="Lato"/>
                <a:ea typeface="Lato"/>
                <a:cs typeface="Lato"/>
                <a:sym typeface="Lato"/>
              </a:rPr>
              <a:t>Consultant / Trainer in the field of Cloud Technologies</a:t>
            </a:r>
            <a:br>
              <a:rPr lang="en-GB">
                <a:latin typeface="Lato"/>
                <a:ea typeface="Lato"/>
                <a:cs typeface="Lato"/>
                <a:sym typeface="Lato"/>
              </a:rPr>
            </a:br>
            <a:r>
              <a:rPr lang="en-GB">
                <a:latin typeface="Lato"/>
                <a:ea typeface="Lato"/>
                <a:cs typeface="Lato"/>
                <a:sym typeface="Lato"/>
              </a:rPr>
              <a:t>Infra Engineer @ Overstory B.V.</a:t>
            </a:r>
            <a:endParaRPr>
              <a:latin typeface="Lato"/>
              <a:ea typeface="Lato"/>
              <a:cs typeface="Lato"/>
              <a:sym typeface="Lato"/>
            </a:endParaRPr>
          </a:p>
          <a:p>
            <a:pPr indent="0" lvl="0" marL="0" rtl="0" algn="ctr">
              <a:spcBef>
                <a:spcPts val="1600"/>
              </a:spcBef>
              <a:spcAft>
                <a:spcPts val="0"/>
              </a:spcAft>
              <a:buNone/>
            </a:pPr>
            <a:r>
              <a:t/>
            </a:r>
            <a:endParaRPr>
              <a:latin typeface="Lato"/>
              <a:ea typeface="Lato"/>
              <a:cs typeface="Lato"/>
              <a:sym typeface="Lato"/>
            </a:endParaRPr>
          </a:p>
          <a:p>
            <a:pPr indent="0" lvl="0" marL="0" rtl="0" algn="ctr">
              <a:spcBef>
                <a:spcPts val="0"/>
              </a:spcBef>
              <a:spcAft>
                <a:spcPts val="0"/>
              </a:spcAft>
              <a:buNone/>
            </a:pPr>
            <a:r>
              <a:rPr lang="en-GB">
                <a:latin typeface="Lato"/>
                <a:ea typeface="Lato"/>
                <a:cs typeface="Lato"/>
                <a:sym typeface="Lato"/>
              </a:rPr>
              <a:t>Website: </a:t>
            </a:r>
            <a:r>
              <a:rPr lang="en-GB" u="sng">
                <a:solidFill>
                  <a:srgbClr val="1C3678"/>
                </a:solidFill>
                <a:latin typeface="Lato"/>
                <a:ea typeface="Lato"/>
                <a:cs typeface="Lato"/>
                <a:sym typeface="Lato"/>
                <a:hlinkClick r:id="rId4">
                  <a:extLst>
                    <a:ext uri="{A12FA001-AC4F-418D-AE19-62706E023703}">
                      <ahyp:hlinkClr val="tx"/>
                    </a:ext>
                  </a:extLst>
                </a:hlinkClick>
              </a:rPr>
              <a:t>https://andreagiardini.com</a:t>
            </a:r>
            <a:endParaRPr>
              <a:latin typeface="Lato"/>
              <a:ea typeface="Lato"/>
              <a:cs typeface="Lato"/>
              <a:sym typeface="Lato"/>
            </a:endParaRPr>
          </a:p>
          <a:p>
            <a:pPr indent="0" lvl="0" marL="0" rtl="0" algn="ctr">
              <a:spcBef>
                <a:spcPts val="0"/>
              </a:spcBef>
              <a:spcAft>
                <a:spcPts val="0"/>
              </a:spcAft>
              <a:buNone/>
            </a:pPr>
            <a:r>
              <a:rPr lang="en-GB">
                <a:latin typeface="Lato"/>
                <a:ea typeface="Lato"/>
                <a:cs typeface="Lato"/>
                <a:sym typeface="Lato"/>
              </a:rPr>
              <a:t>Twitter: @GiardiniAndrea</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727650" y="577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ArgoCD &amp; FluxCD</a:t>
            </a:r>
            <a:endParaRPr/>
          </a:p>
        </p:txBody>
      </p:sp>
      <p:pic>
        <p:nvPicPr>
          <p:cNvPr id="156" name="Google Shape;156;p22"/>
          <p:cNvPicPr preferRelativeResize="0"/>
          <p:nvPr/>
        </p:nvPicPr>
        <p:blipFill>
          <a:blip r:embed="rId3">
            <a:alphaModFix/>
          </a:blip>
          <a:stretch>
            <a:fillRect/>
          </a:stretch>
        </p:blipFill>
        <p:spPr>
          <a:xfrm>
            <a:off x="1140950" y="1528302"/>
            <a:ext cx="2185102" cy="3199375"/>
          </a:xfrm>
          <a:prstGeom prst="rect">
            <a:avLst/>
          </a:prstGeom>
          <a:noFill/>
          <a:ln>
            <a:noFill/>
          </a:ln>
        </p:spPr>
      </p:pic>
      <p:pic>
        <p:nvPicPr>
          <p:cNvPr id="157" name="Google Shape;157;p22"/>
          <p:cNvPicPr preferRelativeResize="0"/>
          <p:nvPr/>
        </p:nvPicPr>
        <p:blipFill>
          <a:blip r:embed="rId4">
            <a:alphaModFix/>
          </a:blip>
          <a:stretch>
            <a:fillRect/>
          </a:stretch>
        </p:blipFill>
        <p:spPr>
          <a:xfrm>
            <a:off x="4571999" y="2141266"/>
            <a:ext cx="3828550" cy="19734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3"/>
          <p:cNvPicPr preferRelativeResize="0"/>
          <p:nvPr/>
        </p:nvPicPr>
        <p:blipFill>
          <a:blip r:embed="rId3">
            <a:alphaModFix/>
          </a:blip>
          <a:stretch>
            <a:fillRect/>
          </a:stretch>
        </p:blipFill>
        <p:spPr>
          <a:xfrm>
            <a:off x="1873112" y="0"/>
            <a:ext cx="5397776"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727650" y="587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Lato"/>
                <a:ea typeface="Lato"/>
                <a:cs typeface="Lato"/>
                <a:sym typeface="Lato"/>
              </a:rPr>
              <a:t>ArgoCD - Core concepts</a:t>
            </a:r>
            <a:endParaRPr>
              <a:latin typeface="Lato"/>
              <a:ea typeface="Lato"/>
              <a:cs typeface="Lato"/>
              <a:sym typeface="Lato"/>
            </a:endParaRPr>
          </a:p>
        </p:txBody>
      </p:sp>
      <p:sp>
        <p:nvSpPr>
          <p:cNvPr id="168" name="Google Shape;168;p24"/>
          <p:cNvSpPr/>
          <p:nvPr/>
        </p:nvSpPr>
        <p:spPr>
          <a:xfrm>
            <a:off x="3499801" y="1670600"/>
            <a:ext cx="2144400" cy="6126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Application</a:t>
            </a:r>
            <a:endParaRPr b="1">
              <a:latin typeface="Lato"/>
              <a:ea typeface="Lato"/>
              <a:cs typeface="Lato"/>
              <a:sym typeface="Lato"/>
            </a:endParaRPr>
          </a:p>
        </p:txBody>
      </p:sp>
      <p:sp>
        <p:nvSpPr>
          <p:cNvPr id="169" name="Google Shape;169;p24"/>
          <p:cNvSpPr/>
          <p:nvPr/>
        </p:nvSpPr>
        <p:spPr>
          <a:xfrm>
            <a:off x="351850" y="1670600"/>
            <a:ext cx="2144400" cy="6126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Tool</a:t>
            </a:r>
            <a:endParaRPr b="1">
              <a:latin typeface="Lato"/>
              <a:ea typeface="Lato"/>
              <a:cs typeface="Lato"/>
              <a:sym typeface="Lato"/>
            </a:endParaRPr>
          </a:p>
        </p:txBody>
      </p:sp>
      <p:sp>
        <p:nvSpPr>
          <p:cNvPr id="170" name="Google Shape;170;p24"/>
          <p:cNvSpPr txBox="1"/>
          <p:nvPr/>
        </p:nvSpPr>
        <p:spPr>
          <a:xfrm>
            <a:off x="351850" y="2431275"/>
            <a:ext cx="195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Software used to generate manifests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Helm</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Kustomize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etc...</a:t>
            </a:r>
            <a:endParaRPr>
              <a:latin typeface="Lato"/>
              <a:ea typeface="Lato"/>
              <a:cs typeface="Lato"/>
              <a:sym typeface="Lato"/>
            </a:endParaRPr>
          </a:p>
        </p:txBody>
      </p:sp>
      <p:sp>
        <p:nvSpPr>
          <p:cNvPr id="171" name="Google Shape;171;p24"/>
          <p:cNvSpPr txBox="1"/>
          <p:nvPr/>
        </p:nvSpPr>
        <p:spPr>
          <a:xfrm>
            <a:off x="3499802" y="2431275"/>
            <a:ext cx="2144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Group of Kubernetes resources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Deployments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Services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Configmaps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etc...</a:t>
            </a:r>
            <a:endParaRPr>
              <a:latin typeface="Lato"/>
              <a:ea typeface="Lato"/>
              <a:cs typeface="Lato"/>
              <a:sym typeface="Lato"/>
            </a:endParaRPr>
          </a:p>
        </p:txBody>
      </p:sp>
      <p:sp>
        <p:nvSpPr>
          <p:cNvPr id="172" name="Google Shape;172;p24"/>
          <p:cNvSpPr/>
          <p:nvPr/>
        </p:nvSpPr>
        <p:spPr>
          <a:xfrm>
            <a:off x="6647750" y="1662325"/>
            <a:ext cx="2144400" cy="6126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Live State</a:t>
            </a:r>
            <a:endParaRPr b="1">
              <a:latin typeface="Lato"/>
              <a:ea typeface="Lato"/>
              <a:cs typeface="Lato"/>
              <a:sym typeface="Lato"/>
            </a:endParaRPr>
          </a:p>
        </p:txBody>
      </p:sp>
      <p:sp>
        <p:nvSpPr>
          <p:cNvPr id="173" name="Google Shape;173;p24"/>
          <p:cNvSpPr/>
          <p:nvPr/>
        </p:nvSpPr>
        <p:spPr>
          <a:xfrm>
            <a:off x="6647750" y="3163925"/>
            <a:ext cx="2144400" cy="615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Target State</a:t>
            </a:r>
            <a:endParaRPr b="1">
              <a:latin typeface="Lato"/>
              <a:ea typeface="Lato"/>
              <a:cs typeface="Lato"/>
              <a:sym typeface="Lato"/>
            </a:endParaRPr>
          </a:p>
        </p:txBody>
      </p:sp>
      <p:sp>
        <p:nvSpPr>
          <p:cNvPr id="174" name="Google Shape;174;p24"/>
          <p:cNvSpPr txBox="1"/>
          <p:nvPr/>
        </p:nvSpPr>
        <p:spPr>
          <a:xfrm>
            <a:off x="6647750" y="2419075"/>
            <a:ext cx="195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Live state of the app</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-&gt; what is deployed</a:t>
            </a:r>
            <a:endParaRPr>
              <a:latin typeface="Lato"/>
              <a:ea typeface="Lato"/>
              <a:cs typeface="Lato"/>
              <a:sym typeface="Lato"/>
            </a:endParaRPr>
          </a:p>
        </p:txBody>
      </p:sp>
      <p:sp>
        <p:nvSpPr>
          <p:cNvPr id="175" name="Google Shape;175;p24"/>
          <p:cNvSpPr txBox="1"/>
          <p:nvPr/>
        </p:nvSpPr>
        <p:spPr>
          <a:xfrm>
            <a:off x="6647750" y="3860000"/>
            <a:ext cx="2144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Desired</a:t>
            </a:r>
            <a:r>
              <a:rPr lang="en-GB">
                <a:latin typeface="Lato"/>
                <a:ea typeface="Lato"/>
                <a:cs typeface="Lato"/>
                <a:sym typeface="Lato"/>
              </a:rPr>
              <a:t> state of the app</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-&gt; what </a:t>
            </a:r>
            <a:r>
              <a:rPr lang="en-GB">
                <a:latin typeface="Lato"/>
                <a:ea typeface="Lato"/>
                <a:cs typeface="Lato"/>
                <a:sym typeface="Lato"/>
              </a:rPr>
              <a:t>should</a:t>
            </a:r>
            <a:r>
              <a:rPr lang="en-GB">
                <a:latin typeface="Lato"/>
                <a:ea typeface="Lato"/>
                <a:cs typeface="Lato"/>
                <a:sym typeface="Lato"/>
              </a:rPr>
              <a:t> be deployed</a:t>
            </a:r>
            <a:endParaRPr>
              <a:latin typeface="Lato"/>
              <a:ea typeface="Lato"/>
              <a:cs typeface="Lato"/>
              <a:sym typeface="Lato"/>
            </a:endParaRPr>
          </a:p>
        </p:txBody>
      </p:sp>
      <p:sp>
        <p:nvSpPr>
          <p:cNvPr id="176" name="Google Shape;176;p24"/>
          <p:cNvSpPr/>
          <p:nvPr/>
        </p:nvSpPr>
        <p:spPr>
          <a:xfrm>
            <a:off x="2668775" y="1769600"/>
            <a:ext cx="658500" cy="414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4"/>
          <p:cNvSpPr/>
          <p:nvPr/>
        </p:nvSpPr>
        <p:spPr>
          <a:xfrm>
            <a:off x="5850288" y="1761325"/>
            <a:ext cx="658500" cy="414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p:nvPr/>
        </p:nvSpPr>
        <p:spPr>
          <a:xfrm>
            <a:off x="5850300" y="3264425"/>
            <a:ext cx="658500" cy="414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727650" y="587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Lato"/>
                <a:ea typeface="Lato"/>
                <a:cs typeface="Lato"/>
                <a:sym typeface="Lato"/>
              </a:rPr>
              <a:t>ArgoCD - Core concepts</a:t>
            </a:r>
            <a:endParaRPr>
              <a:latin typeface="Lato"/>
              <a:ea typeface="Lato"/>
              <a:cs typeface="Lato"/>
              <a:sym typeface="Lato"/>
            </a:endParaRPr>
          </a:p>
        </p:txBody>
      </p:sp>
      <p:sp>
        <p:nvSpPr>
          <p:cNvPr id="184" name="Google Shape;184;p25"/>
          <p:cNvSpPr/>
          <p:nvPr/>
        </p:nvSpPr>
        <p:spPr>
          <a:xfrm>
            <a:off x="5832201" y="1895775"/>
            <a:ext cx="2144400" cy="6126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Sync</a:t>
            </a:r>
            <a:endParaRPr b="1">
              <a:latin typeface="Lato"/>
              <a:ea typeface="Lato"/>
              <a:cs typeface="Lato"/>
              <a:sym typeface="Lato"/>
            </a:endParaRPr>
          </a:p>
        </p:txBody>
      </p:sp>
      <p:sp>
        <p:nvSpPr>
          <p:cNvPr id="185" name="Google Shape;185;p25"/>
          <p:cNvSpPr/>
          <p:nvPr/>
        </p:nvSpPr>
        <p:spPr>
          <a:xfrm>
            <a:off x="1279650" y="1883600"/>
            <a:ext cx="2144400" cy="6126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Refresh</a:t>
            </a:r>
            <a:endParaRPr b="1">
              <a:latin typeface="Lato"/>
              <a:ea typeface="Lato"/>
              <a:cs typeface="Lato"/>
              <a:sym typeface="Lato"/>
            </a:endParaRPr>
          </a:p>
        </p:txBody>
      </p:sp>
      <p:sp>
        <p:nvSpPr>
          <p:cNvPr id="186" name="Google Shape;186;p25"/>
          <p:cNvSpPr txBox="1"/>
          <p:nvPr/>
        </p:nvSpPr>
        <p:spPr>
          <a:xfrm>
            <a:off x="1279650" y="2644275"/>
            <a:ext cx="214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Compare the latest code in Git with the live state</a:t>
            </a:r>
            <a:endParaRPr>
              <a:latin typeface="Lato"/>
              <a:ea typeface="Lato"/>
              <a:cs typeface="Lato"/>
              <a:sym typeface="Lato"/>
            </a:endParaRPr>
          </a:p>
        </p:txBody>
      </p:sp>
      <p:sp>
        <p:nvSpPr>
          <p:cNvPr id="187" name="Google Shape;187;p25"/>
          <p:cNvSpPr txBox="1"/>
          <p:nvPr/>
        </p:nvSpPr>
        <p:spPr>
          <a:xfrm>
            <a:off x="5782177" y="2656450"/>
            <a:ext cx="2194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The process of making an application move to its target state</a:t>
            </a:r>
            <a:endParaRPr>
              <a:latin typeface="Lato"/>
              <a:ea typeface="Lato"/>
              <a:cs typeface="Lato"/>
              <a:sym typeface="Lato"/>
            </a:endParaRPr>
          </a:p>
        </p:txBody>
      </p:sp>
      <p:sp>
        <p:nvSpPr>
          <p:cNvPr id="188" name="Google Shape;188;p25"/>
          <p:cNvSpPr/>
          <p:nvPr/>
        </p:nvSpPr>
        <p:spPr>
          <a:xfrm>
            <a:off x="4018613" y="1821400"/>
            <a:ext cx="1156800" cy="615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p:nvPr/>
        </p:nvSpPr>
        <p:spPr>
          <a:xfrm flipH="1">
            <a:off x="3993588" y="2961350"/>
            <a:ext cx="1156800" cy="615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Lato"/>
                <a:ea typeface="Lato"/>
                <a:cs typeface="Lato"/>
                <a:sym typeface="Lato"/>
              </a:rPr>
              <a:t>Getting Started</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729450" y="60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Lato"/>
                <a:ea typeface="Lato"/>
                <a:cs typeface="Lato"/>
                <a:sym typeface="Lato"/>
              </a:rPr>
              <a:t>Ready … Set … Go!</a:t>
            </a:r>
            <a:endParaRPr>
              <a:latin typeface="Lato"/>
              <a:ea typeface="Lato"/>
              <a:cs typeface="Lato"/>
              <a:sym typeface="Lato"/>
            </a:endParaRPr>
          </a:p>
        </p:txBody>
      </p:sp>
      <p:sp>
        <p:nvSpPr>
          <p:cNvPr id="200" name="Google Shape;200;p27"/>
          <p:cNvSpPr txBox="1"/>
          <p:nvPr>
            <p:ph idx="1" type="body"/>
          </p:nvPr>
        </p:nvSpPr>
        <p:spPr>
          <a:xfrm>
            <a:off x="727650" y="1820700"/>
            <a:ext cx="7688700" cy="12168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SzPts val="770"/>
              <a:buNone/>
            </a:pPr>
            <a:r>
              <a:rPr lang="en-GB" sz="1310">
                <a:solidFill>
                  <a:srgbClr val="000000"/>
                </a:solidFill>
              </a:rPr>
              <a:t>We are going to need a git repository to store the configuration of our infrastructure:</a:t>
            </a:r>
            <a:endParaRPr sz="1310">
              <a:solidFill>
                <a:srgbClr val="000000"/>
              </a:solidFill>
            </a:endParaRPr>
          </a:p>
          <a:p>
            <a:pPr indent="0" lvl="0" marL="0" rtl="0" algn="ctr">
              <a:lnSpc>
                <a:spcPct val="105000"/>
              </a:lnSpc>
              <a:spcBef>
                <a:spcPts val="1200"/>
              </a:spcBef>
              <a:spcAft>
                <a:spcPts val="0"/>
              </a:spcAft>
              <a:buSzPts val="770"/>
              <a:buNone/>
            </a:pPr>
            <a:r>
              <a:rPr lang="en-GB" sz="1310">
                <a:solidFill>
                  <a:srgbClr val="000000"/>
                </a:solidFill>
              </a:rPr>
              <a:t>	</a:t>
            </a:r>
            <a:r>
              <a:rPr b="1" lang="en-GB" sz="1310">
                <a:solidFill>
                  <a:srgbClr val="000000"/>
                </a:solidFill>
              </a:rPr>
              <a:t>-&gt; Head to </a:t>
            </a:r>
            <a:r>
              <a:rPr b="1" lang="en-GB" sz="1310" u="sng">
                <a:solidFill>
                  <a:schemeClr val="hlink"/>
                </a:solidFill>
                <a:hlinkClick r:id="rId3"/>
              </a:rPr>
              <a:t>https://github.com/AndreaGiardini/GitOps-workshop</a:t>
            </a:r>
            <a:r>
              <a:rPr b="1" lang="en-GB" sz="1310">
                <a:solidFill>
                  <a:srgbClr val="000000"/>
                </a:solidFill>
              </a:rPr>
              <a:t> and fork it</a:t>
            </a:r>
            <a:endParaRPr b="1" sz="1310">
              <a:solidFill>
                <a:srgbClr val="000000"/>
              </a:solidFill>
            </a:endParaRPr>
          </a:p>
          <a:p>
            <a:pPr indent="0" lvl="0" marL="0" rtl="0" algn="ctr">
              <a:lnSpc>
                <a:spcPct val="105000"/>
              </a:lnSpc>
              <a:spcBef>
                <a:spcPts val="1200"/>
              </a:spcBef>
              <a:spcAft>
                <a:spcPts val="0"/>
              </a:spcAft>
              <a:buSzPts val="770"/>
              <a:buNone/>
            </a:pPr>
            <a:r>
              <a:rPr lang="en-GB" sz="1310">
                <a:solidFill>
                  <a:srgbClr val="000000"/>
                </a:solidFill>
              </a:rPr>
              <a:t>During the workshop, this fork will be used to store the configuration of our application</a:t>
            </a:r>
            <a:endParaRPr sz="1310">
              <a:solidFill>
                <a:srgbClr val="000000"/>
              </a:solidFill>
            </a:endParaRPr>
          </a:p>
          <a:p>
            <a:pPr indent="0" lvl="0" marL="0" rtl="0" algn="ctr">
              <a:lnSpc>
                <a:spcPct val="105000"/>
              </a:lnSpc>
              <a:spcBef>
                <a:spcPts val="1200"/>
              </a:spcBef>
              <a:spcAft>
                <a:spcPts val="1200"/>
              </a:spcAft>
              <a:buSzPts val="770"/>
              <a:buNone/>
            </a:pPr>
            <a:r>
              <a:t/>
            </a:r>
            <a:endParaRPr sz="1310">
              <a:solidFill>
                <a:srgbClr val="000000"/>
              </a:solidFill>
            </a:endParaRPr>
          </a:p>
        </p:txBody>
      </p:sp>
      <p:sp>
        <p:nvSpPr>
          <p:cNvPr id="201" name="Google Shape;201;p27"/>
          <p:cNvSpPr txBox="1"/>
          <p:nvPr/>
        </p:nvSpPr>
        <p:spPr>
          <a:xfrm>
            <a:off x="3905550" y="3720150"/>
            <a:ext cx="3393600" cy="39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727650" y="564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Kustomize</a:t>
            </a:r>
            <a:endParaRPr/>
          </a:p>
        </p:txBody>
      </p:sp>
      <p:sp>
        <p:nvSpPr>
          <p:cNvPr id="207" name="Google Shape;207;p28"/>
          <p:cNvSpPr txBox="1"/>
          <p:nvPr>
            <p:ph idx="1" type="body"/>
          </p:nvPr>
        </p:nvSpPr>
        <p:spPr>
          <a:xfrm>
            <a:off x="4901550" y="1261088"/>
            <a:ext cx="3153000" cy="841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400">
                <a:solidFill>
                  <a:srgbClr val="000000"/>
                </a:solidFill>
              </a:rPr>
              <a:t>Kustomize is a CLI for managing k8s style objects in a declarative way.</a:t>
            </a:r>
            <a:endParaRPr sz="1400">
              <a:solidFill>
                <a:srgbClr val="000000"/>
              </a:solidFill>
            </a:endParaRPr>
          </a:p>
          <a:p>
            <a:pPr indent="0" lvl="0" marL="0" rtl="0" algn="just">
              <a:spcBef>
                <a:spcPts val="1200"/>
              </a:spcBef>
              <a:spcAft>
                <a:spcPts val="1200"/>
              </a:spcAft>
              <a:buNone/>
            </a:pPr>
            <a:r>
              <a:t/>
            </a:r>
            <a:endParaRPr sz="1400">
              <a:solidFill>
                <a:srgbClr val="000000"/>
              </a:solidFill>
            </a:endParaRPr>
          </a:p>
        </p:txBody>
      </p:sp>
      <p:sp>
        <p:nvSpPr>
          <p:cNvPr id="208" name="Google Shape;208;p28"/>
          <p:cNvSpPr txBox="1"/>
          <p:nvPr/>
        </p:nvSpPr>
        <p:spPr>
          <a:xfrm>
            <a:off x="4901550" y="2102600"/>
            <a:ext cx="351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It traverses Kubernetes manifests to add, remove or update configuration options</a:t>
            </a:r>
            <a:endParaRPr>
              <a:latin typeface="Lato"/>
              <a:ea typeface="Lato"/>
              <a:cs typeface="Lato"/>
              <a:sym typeface="Lato"/>
            </a:endParaRPr>
          </a:p>
        </p:txBody>
      </p:sp>
      <p:sp>
        <p:nvSpPr>
          <p:cNvPr id="209" name="Google Shape;209;p28"/>
          <p:cNvSpPr txBox="1"/>
          <p:nvPr>
            <p:ph idx="1" type="body"/>
          </p:nvPr>
        </p:nvSpPr>
        <p:spPr>
          <a:xfrm>
            <a:off x="727650" y="3173775"/>
            <a:ext cx="7828200" cy="114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400">
                <a:solidFill>
                  <a:srgbClr val="000000"/>
                </a:solidFill>
              </a:rPr>
              <a:t>Kustomize builds k8s manifests and prints them to stdout.</a:t>
            </a:r>
            <a:br>
              <a:rPr lang="en-GB" sz="1400">
                <a:solidFill>
                  <a:srgbClr val="000000"/>
                </a:solidFill>
              </a:rPr>
            </a:br>
            <a:r>
              <a:rPr lang="en-GB" sz="1400">
                <a:solidFill>
                  <a:srgbClr val="000000"/>
                </a:solidFill>
              </a:rPr>
              <a:t>We can then forward the output to kubectl apply.</a:t>
            </a:r>
            <a:endParaRPr sz="1400">
              <a:solidFill>
                <a:srgbClr val="000000"/>
              </a:solidFill>
            </a:endParaRPr>
          </a:p>
          <a:p>
            <a:pPr indent="0" lvl="0" marL="0" rtl="0" algn="just">
              <a:spcBef>
                <a:spcPts val="1200"/>
              </a:spcBef>
              <a:spcAft>
                <a:spcPts val="1200"/>
              </a:spcAft>
              <a:buNone/>
            </a:pPr>
            <a:r>
              <a:t/>
            </a:r>
            <a:endParaRPr sz="1400">
              <a:solidFill>
                <a:srgbClr val="000000"/>
              </a:solidFill>
            </a:endParaRPr>
          </a:p>
        </p:txBody>
      </p:sp>
      <p:pic>
        <p:nvPicPr>
          <p:cNvPr id="210" name="Google Shape;210;p28"/>
          <p:cNvPicPr preferRelativeResize="0"/>
          <p:nvPr/>
        </p:nvPicPr>
        <p:blipFill>
          <a:blip r:embed="rId3">
            <a:alphaModFix/>
          </a:blip>
          <a:stretch>
            <a:fillRect/>
          </a:stretch>
        </p:blipFill>
        <p:spPr>
          <a:xfrm>
            <a:off x="1341375" y="1422375"/>
            <a:ext cx="1428750" cy="1428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727650" y="564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 Kustomize</a:t>
            </a:r>
            <a:endParaRPr/>
          </a:p>
        </p:txBody>
      </p:sp>
      <p:sp>
        <p:nvSpPr>
          <p:cNvPr id="216" name="Google Shape;216;p29"/>
          <p:cNvSpPr txBox="1"/>
          <p:nvPr/>
        </p:nvSpPr>
        <p:spPr>
          <a:xfrm>
            <a:off x="656975" y="1407175"/>
            <a:ext cx="3816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latin typeface="Roboto Mono"/>
                <a:ea typeface="Roboto Mono"/>
                <a:cs typeface="Roboto Mono"/>
                <a:sym typeface="Roboto Mono"/>
              </a:rPr>
              <a:t>hello-world</a:t>
            </a:r>
            <a:endParaRPr b="1" sz="1500">
              <a:latin typeface="Roboto Mono"/>
              <a:ea typeface="Roboto Mono"/>
              <a:cs typeface="Roboto Mono"/>
              <a:sym typeface="Roboto Mono"/>
            </a:endParaRPr>
          </a:p>
          <a:p>
            <a:pPr indent="0" lvl="0" marL="0" rtl="0" algn="l">
              <a:spcBef>
                <a:spcPts val="0"/>
              </a:spcBef>
              <a:spcAft>
                <a:spcPts val="0"/>
              </a:spcAft>
              <a:buNone/>
            </a:pPr>
            <a:r>
              <a:rPr lang="en-GB" sz="1500">
                <a:latin typeface="Roboto Mono"/>
                <a:ea typeface="Roboto Mono"/>
                <a:cs typeface="Roboto Mono"/>
                <a:sym typeface="Roboto Mono"/>
              </a:rPr>
              <a:t>├── base</a:t>
            </a:r>
            <a:endParaRPr sz="1500">
              <a:latin typeface="Roboto Mono"/>
              <a:ea typeface="Roboto Mono"/>
              <a:cs typeface="Roboto Mono"/>
              <a:sym typeface="Roboto Mono"/>
            </a:endParaRPr>
          </a:p>
          <a:p>
            <a:pPr indent="0" lvl="0" marL="0" rtl="0" algn="l">
              <a:spcBef>
                <a:spcPts val="0"/>
              </a:spcBef>
              <a:spcAft>
                <a:spcPts val="0"/>
              </a:spcAft>
              <a:buNone/>
            </a:pPr>
            <a:r>
              <a:rPr lang="en-GB" sz="1500">
                <a:latin typeface="Roboto Mono"/>
                <a:ea typeface="Roboto Mono"/>
                <a:cs typeface="Roboto Mono"/>
                <a:sym typeface="Roboto Mono"/>
              </a:rPr>
              <a:t>│   ├── deployment.yaml</a:t>
            </a:r>
            <a:endParaRPr sz="1500">
              <a:latin typeface="Roboto Mono"/>
              <a:ea typeface="Roboto Mono"/>
              <a:cs typeface="Roboto Mono"/>
              <a:sym typeface="Roboto Mono"/>
            </a:endParaRPr>
          </a:p>
          <a:p>
            <a:pPr indent="0" lvl="0" marL="0" rtl="0" algn="l">
              <a:spcBef>
                <a:spcPts val="0"/>
              </a:spcBef>
              <a:spcAft>
                <a:spcPts val="0"/>
              </a:spcAft>
              <a:buNone/>
            </a:pPr>
            <a:r>
              <a:rPr lang="en-GB" sz="1500">
                <a:latin typeface="Roboto Mono"/>
                <a:ea typeface="Roboto Mono"/>
                <a:cs typeface="Roboto Mono"/>
                <a:sym typeface="Roboto Mono"/>
              </a:rPr>
              <a:t>│   └── kustomization.yaml</a:t>
            </a:r>
            <a:endParaRPr sz="1500">
              <a:latin typeface="Roboto Mono"/>
              <a:ea typeface="Roboto Mono"/>
              <a:cs typeface="Roboto Mono"/>
              <a:sym typeface="Roboto Mono"/>
            </a:endParaRPr>
          </a:p>
          <a:p>
            <a:pPr indent="0" lvl="0" marL="0" rtl="0" algn="l">
              <a:spcBef>
                <a:spcPts val="0"/>
              </a:spcBef>
              <a:spcAft>
                <a:spcPts val="0"/>
              </a:spcAft>
              <a:buNone/>
            </a:pPr>
            <a:r>
              <a:t/>
            </a:r>
            <a:endParaRPr sz="1500">
              <a:latin typeface="Roboto Mono"/>
              <a:ea typeface="Roboto Mono"/>
              <a:cs typeface="Roboto Mono"/>
              <a:sym typeface="Roboto Mono"/>
            </a:endParaRPr>
          </a:p>
          <a:p>
            <a:pPr indent="0" lvl="0" marL="0" rtl="0" algn="l">
              <a:spcBef>
                <a:spcPts val="0"/>
              </a:spcBef>
              <a:spcAft>
                <a:spcPts val="0"/>
              </a:spcAft>
              <a:buNone/>
            </a:pPr>
            <a:r>
              <a:t/>
            </a:r>
            <a:endParaRPr sz="500">
              <a:latin typeface="Lato"/>
              <a:ea typeface="Lato"/>
              <a:cs typeface="Lato"/>
              <a:sym typeface="Lato"/>
            </a:endParaRPr>
          </a:p>
        </p:txBody>
      </p:sp>
      <p:sp>
        <p:nvSpPr>
          <p:cNvPr id="217" name="Google Shape;217;p29"/>
          <p:cNvSpPr/>
          <p:nvPr/>
        </p:nvSpPr>
        <p:spPr>
          <a:xfrm>
            <a:off x="5021700" y="687775"/>
            <a:ext cx="3511200" cy="71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Use case</a:t>
            </a:r>
            <a:endParaRPr b="1">
              <a:latin typeface="Lato"/>
              <a:ea typeface="Lato"/>
              <a:cs typeface="Lato"/>
              <a:sym typeface="Lato"/>
            </a:endParaRPr>
          </a:p>
          <a:p>
            <a:pPr indent="0" lvl="0" marL="0" rtl="0" algn="ctr">
              <a:spcBef>
                <a:spcPts val="0"/>
              </a:spcBef>
              <a:spcAft>
                <a:spcPts val="0"/>
              </a:spcAft>
              <a:buNone/>
            </a:pPr>
            <a:r>
              <a:rPr lang="en-GB">
                <a:latin typeface="Lato"/>
                <a:ea typeface="Lato"/>
                <a:cs typeface="Lato"/>
                <a:sym typeface="Lato"/>
              </a:rPr>
              <a:t>Same application on staging and production with different replicas</a:t>
            </a:r>
            <a:endParaRPr>
              <a:latin typeface="Lato"/>
              <a:ea typeface="Lato"/>
              <a:cs typeface="Lato"/>
              <a:sym typeface="Lato"/>
            </a:endParaRPr>
          </a:p>
        </p:txBody>
      </p:sp>
      <p:sp>
        <p:nvSpPr>
          <p:cNvPr id="218" name="Google Shape;218;p29"/>
          <p:cNvSpPr txBox="1"/>
          <p:nvPr/>
        </p:nvSpPr>
        <p:spPr>
          <a:xfrm>
            <a:off x="656975" y="2325075"/>
            <a:ext cx="38160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latin typeface="Roboto Mono"/>
                <a:ea typeface="Roboto Mono"/>
                <a:cs typeface="Roboto Mono"/>
                <a:sym typeface="Roboto Mono"/>
              </a:rPr>
              <a:t>└── overlays</a:t>
            </a:r>
            <a:endParaRPr sz="1500">
              <a:latin typeface="Roboto Mono"/>
              <a:ea typeface="Roboto Mono"/>
              <a:cs typeface="Roboto Mono"/>
              <a:sym typeface="Roboto Mono"/>
            </a:endParaRPr>
          </a:p>
          <a:p>
            <a:pPr indent="0" lvl="0" marL="0" rtl="0" algn="l">
              <a:spcBef>
                <a:spcPts val="0"/>
              </a:spcBef>
              <a:spcAft>
                <a:spcPts val="0"/>
              </a:spcAft>
              <a:buNone/>
            </a:pPr>
            <a:r>
              <a:rPr lang="en-GB" sz="1500">
                <a:latin typeface="Roboto Mono"/>
                <a:ea typeface="Roboto Mono"/>
                <a:cs typeface="Roboto Mono"/>
                <a:sym typeface="Roboto Mono"/>
              </a:rPr>
              <a:t>    ├── production</a:t>
            </a:r>
            <a:endParaRPr sz="1500">
              <a:latin typeface="Roboto Mono"/>
              <a:ea typeface="Roboto Mono"/>
              <a:cs typeface="Roboto Mono"/>
              <a:sym typeface="Roboto Mono"/>
            </a:endParaRPr>
          </a:p>
          <a:p>
            <a:pPr indent="0" lvl="0" marL="0" rtl="0" algn="l">
              <a:spcBef>
                <a:spcPts val="0"/>
              </a:spcBef>
              <a:spcAft>
                <a:spcPts val="0"/>
              </a:spcAft>
              <a:buNone/>
            </a:pPr>
            <a:r>
              <a:rPr lang="en-GB" sz="1500">
                <a:latin typeface="Roboto Mono"/>
                <a:ea typeface="Roboto Mono"/>
                <a:cs typeface="Roboto Mono"/>
                <a:sym typeface="Roboto Mono"/>
              </a:rPr>
              <a:t>    │   </a:t>
            </a:r>
            <a:endParaRPr sz="1500">
              <a:latin typeface="Roboto Mono"/>
              <a:ea typeface="Roboto Mono"/>
              <a:cs typeface="Roboto Mono"/>
              <a:sym typeface="Roboto Mono"/>
            </a:endParaRPr>
          </a:p>
          <a:p>
            <a:pPr indent="0" lvl="0" marL="0" rtl="0" algn="l">
              <a:spcBef>
                <a:spcPts val="0"/>
              </a:spcBef>
              <a:spcAft>
                <a:spcPts val="0"/>
              </a:spcAft>
              <a:buNone/>
            </a:pPr>
            <a:r>
              <a:rPr lang="en-GB" sz="1500">
                <a:latin typeface="Roboto Mono"/>
                <a:ea typeface="Roboto Mono"/>
                <a:cs typeface="Roboto Mono"/>
                <a:sym typeface="Roboto Mono"/>
              </a:rPr>
              <a:t>    │   </a:t>
            </a:r>
            <a:endParaRPr sz="1500">
              <a:latin typeface="Roboto Mono"/>
              <a:ea typeface="Roboto Mono"/>
              <a:cs typeface="Roboto Mono"/>
              <a:sym typeface="Roboto Mono"/>
            </a:endParaRPr>
          </a:p>
          <a:p>
            <a:pPr indent="0" lvl="0" marL="0" rtl="0" algn="l">
              <a:spcBef>
                <a:spcPts val="0"/>
              </a:spcBef>
              <a:spcAft>
                <a:spcPts val="0"/>
              </a:spcAft>
              <a:buNone/>
            </a:pPr>
            <a:r>
              <a:rPr lang="en-GB" sz="1500">
                <a:latin typeface="Roboto Mono"/>
                <a:ea typeface="Roboto Mono"/>
                <a:cs typeface="Roboto Mono"/>
                <a:sym typeface="Roboto Mono"/>
              </a:rPr>
              <a:t>    └── staging</a:t>
            </a:r>
            <a:endParaRPr sz="1500">
              <a:latin typeface="Roboto Mono"/>
              <a:ea typeface="Roboto Mono"/>
              <a:cs typeface="Roboto Mono"/>
              <a:sym typeface="Roboto Mono"/>
            </a:endParaRPr>
          </a:p>
          <a:p>
            <a:pPr indent="0" lvl="0" marL="0" rtl="0" algn="l">
              <a:spcBef>
                <a:spcPts val="0"/>
              </a:spcBef>
              <a:spcAft>
                <a:spcPts val="0"/>
              </a:spcAft>
              <a:buNone/>
            </a:pPr>
            <a:r>
              <a:rPr lang="en-GB" sz="1500">
                <a:latin typeface="Roboto Mono"/>
                <a:ea typeface="Roboto Mono"/>
                <a:cs typeface="Roboto Mono"/>
                <a:sym typeface="Roboto Mono"/>
              </a:rPr>
              <a:t>       </a:t>
            </a:r>
            <a:endParaRPr sz="1500">
              <a:latin typeface="Roboto Mono"/>
              <a:ea typeface="Roboto Mono"/>
              <a:cs typeface="Roboto Mono"/>
              <a:sym typeface="Roboto Mono"/>
            </a:endParaRPr>
          </a:p>
          <a:p>
            <a:pPr indent="0" lvl="0" marL="0" rtl="0" algn="l">
              <a:spcBef>
                <a:spcPts val="0"/>
              </a:spcBef>
              <a:spcAft>
                <a:spcPts val="0"/>
              </a:spcAft>
              <a:buNone/>
            </a:pPr>
            <a:r>
              <a:rPr lang="en-GB" sz="1500">
                <a:latin typeface="Roboto Mono"/>
                <a:ea typeface="Roboto Mono"/>
                <a:cs typeface="Roboto Mono"/>
                <a:sym typeface="Roboto Mono"/>
              </a:rPr>
              <a:t>        </a:t>
            </a:r>
            <a:endParaRPr>
              <a:latin typeface="Lato"/>
              <a:ea typeface="Lato"/>
              <a:cs typeface="Lato"/>
              <a:sym typeface="Lato"/>
            </a:endParaRPr>
          </a:p>
        </p:txBody>
      </p:sp>
      <p:sp>
        <p:nvSpPr>
          <p:cNvPr id="219" name="Google Shape;219;p29"/>
          <p:cNvSpPr txBox="1"/>
          <p:nvPr/>
        </p:nvSpPr>
        <p:spPr>
          <a:xfrm>
            <a:off x="656975" y="2571750"/>
            <a:ext cx="3816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latin typeface="Roboto Mono"/>
              <a:ea typeface="Roboto Mono"/>
              <a:cs typeface="Roboto Mono"/>
              <a:sym typeface="Roboto Mono"/>
            </a:endParaRPr>
          </a:p>
          <a:p>
            <a:pPr indent="0" lvl="0" marL="0" rtl="0" algn="l">
              <a:spcBef>
                <a:spcPts val="0"/>
              </a:spcBef>
              <a:spcAft>
                <a:spcPts val="0"/>
              </a:spcAft>
              <a:buNone/>
            </a:pPr>
            <a:r>
              <a:rPr lang="en-GB" sz="1500">
                <a:latin typeface="Roboto Mono"/>
                <a:ea typeface="Roboto Mono"/>
                <a:cs typeface="Roboto Mono"/>
                <a:sym typeface="Roboto Mono"/>
              </a:rPr>
              <a:t>    │   ├── kustomization.yaml</a:t>
            </a:r>
            <a:endParaRPr sz="1500">
              <a:latin typeface="Roboto Mono"/>
              <a:ea typeface="Roboto Mono"/>
              <a:cs typeface="Roboto Mono"/>
              <a:sym typeface="Roboto Mono"/>
            </a:endParaRPr>
          </a:p>
          <a:p>
            <a:pPr indent="0" lvl="0" marL="0" rtl="0" algn="l">
              <a:spcBef>
                <a:spcPts val="0"/>
              </a:spcBef>
              <a:spcAft>
                <a:spcPts val="0"/>
              </a:spcAft>
              <a:buNone/>
            </a:pPr>
            <a:r>
              <a:rPr lang="en-GB" sz="1500">
                <a:latin typeface="Roboto Mono"/>
                <a:ea typeface="Roboto Mono"/>
                <a:cs typeface="Roboto Mono"/>
                <a:sym typeface="Roboto Mono"/>
              </a:rPr>
              <a:t>    │   └── replica_count.yaml</a:t>
            </a:r>
            <a:endParaRPr sz="1500">
              <a:latin typeface="Roboto Mono"/>
              <a:ea typeface="Roboto Mono"/>
              <a:cs typeface="Roboto Mono"/>
              <a:sym typeface="Roboto Mono"/>
            </a:endParaRPr>
          </a:p>
          <a:p>
            <a:pPr indent="0" lvl="0" marL="0" rtl="0" algn="l">
              <a:spcBef>
                <a:spcPts val="0"/>
              </a:spcBef>
              <a:spcAft>
                <a:spcPts val="0"/>
              </a:spcAft>
              <a:buNone/>
            </a:pPr>
            <a:r>
              <a:t/>
            </a:r>
            <a:endParaRPr sz="1500">
              <a:latin typeface="Roboto Mono"/>
              <a:ea typeface="Roboto Mono"/>
              <a:cs typeface="Roboto Mono"/>
              <a:sym typeface="Roboto Mono"/>
            </a:endParaRPr>
          </a:p>
          <a:p>
            <a:pPr indent="0" lvl="0" marL="0" rtl="0" algn="l">
              <a:spcBef>
                <a:spcPts val="0"/>
              </a:spcBef>
              <a:spcAft>
                <a:spcPts val="0"/>
              </a:spcAft>
              <a:buNone/>
            </a:pPr>
            <a:r>
              <a:rPr lang="en-GB" sz="1500">
                <a:latin typeface="Roboto Mono"/>
                <a:ea typeface="Roboto Mono"/>
                <a:cs typeface="Roboto Mono"/>
                <a:sym typeface="Roboto Mono"/>
              </a:rPr>
              <a:t>        ├── kustomization.yaml</a:t>
            </a:r>
            <a:endParaRPr sz="1500">
              <a:latin typeface="Roboto Mono"/>
              <a:ea typeface="Roboto Mono"/>
              <a:cs typeface="Roboto Mono"/>
              <a:sym typeface="Roboto Mono"/>
            </a:endParaRPr>
          </a:p>
          <a:p>
            <a:pPr indent="0" lvl="0" marL="0" rtl="0" algn="l">
              <a:spcBef>
                <a:spcPts val="0"/>
              </a:spcBef>
              <a:spcAft>
                <a:spcPts val="0"/>
              </a:spcAft>
              <a:buNone/>
            </a:pPr>
            <a:r>
              <a:rPr lang="en-GB" sz="1500">
                <a:latin typeface="Roboto Mono"/>
                <a:ea typeface="Roboto Mono"/>
                <a:cs typeface="Roboto Mono"/>
                <a:sym typeface="Roboto Mono"/>
              </a:rPr>
              <a:t>        └── replica_count.yaml</a:t>
            </a:r>
            <a:endParaRPr>
              <a:latin typeface="Lato"/>
              <a:ea typeface="Lato"/>
              <a:cs typeface="Lato"/>
              <a:sym typeface="Lato"/>
            </a:endParaRPr>
          </a:p>
        </p:txBody>
      </p:sp>
      <p:sp>
        <p:nvSpPr>
          <p:cNvPr id="220" name="Google Shape;220;p29"/>
          <p:cNvSpPr txBox="1"/>
          <p:nvPr/>
        </p:nvSpPr>
        <p:spPr>
          <a:xfrm>
            <a:off x="4472975" y="1699525"/>
            <a:ext cx="4425600" cy="8313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lang="en-GB">
                <a:latin typeface="Lato"/>
                <a:ea typeface="Lato"/>
                <a:cs typeface="Lato"/>
                <a:sym typeface="Lato"/>
              </a:rPr>
              <a:t>1. </a:t>
            </a:r>
            <a:r>
              <a:rPr b="1" lang="en-GB">
                <a:latin typeface="Lato"/>
                <a:ea typeface="Lato"/>
                <a:cs typeface="Lato"/>
                <a:sym typeface="Lato"/>
              </a:rPr>
              <a:t>Create a Base</a:t>
            </a:r>
            <a:endParaRPr b="1">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Directory with a set of k8s resources and a k</a:t>
            </a:r>
            <a:r>
              <a:rPr lang="en-GB">
                <a:latin typeface="Lato"/>
                <a:ea typeface="Lato"/>
                <a:cs typeface="Lato"/>
                <a:sym typeface="Lato"/>
              </a:rPr>
              <a:t>ustomization</a:t>
            </a:r>
            <a:r>
              <a:rPr lang="en-GB">
                <a:latin typeface="Lato"/>
                <a:ea typeface="Lato"/>
                <a:cs typeface="Lato"/>
                <a:sym typeface="Lato"/>
              </a:rPr>
              <a:t>.yaml file. A base can be local or remote</a:t>
            </a:r>
            <a:endParaRPr>
              <a:latin typeface="Lato"/>
              <a:ea typeface="Lato"/>
              <a:cs typeface="Lato"/>
              <a:sym typeface="Lato"/>
            </a:endParaRPr>
          </a:p>
        </p:txBody>
      </p:sp>
      <p:sp>
        <p:nvSpPr>
          <p:cNvPr id="221" name="Google Shape;221;p29"/>
          <p:cNvSpPr txBox="1"/>
          <p:nvPr/>
        </p:nvSpPr>
        <p:spPr>
          <a:xfrm>
            <a:off x="4472975" y="2571750"/>
            <a:ext cx="4425600" cy="831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GB">
                <a:latin typeface="Lato"/>
                <a:ea typeface="Lato"/>
                <a:cs typeface="Lato"/>
                <a:sym typeface="Lato"/>
              </a:rPr>
              <a:t>2. </a:t>
            </a:r>
            <a:r>
              <a:rPr b="1" lang="en-GB">
                <a:latin typeface="Lato"/>
                <a:ea typeface="Lato"/>
                <a:cs typeface="Lato"/>
                <a:sym typeface="Lato"/>
              </a:rPr>
              <a:t>Create a new overlay for every environment</a:t>
            </a:r>
            <a:endParaRPr b="1">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An overlay adds customizations on top of other bases. All resources are defined in a k</a:t>
            </a:r>
            <a:r>
              <a:rPr lang="en-GB">
                <a:latin typeface="Lato"/>
                <a:ea typeface="Lato"/>
                <a:cs typeface="Lato"/>
                <a:sym typeface="Lato"/>
              </a:rPr>
              <a:t>ustomization</a:t>
            </a:r>
            <a:r>
              <a:rPr lang="en-GB">
                <a:latin typeface="Lato"/>
                <a:ea typeface="Lato"/>
                <a:cs typeface="Lato"/>
                <a:sym typeface="Lato"/>
              </a:rPr>
              <a:t>.yaml file</a:t>
            </a:r>
            <a:endParaRPr>
              <a:latin typeface="Lato"/>
              <a:ea typeface="Lato"/>
              <a:cs typeface="Lato"/>
              <a:sym typeface="Lato"/>
            </a:endParaRPr>
          </a:p>
        </p:txBody>
      </p:sp>
      <p:sp>
        <p:nvSpPr>
          <p:cNvPr id="222" name="Google Shape;222;p29"/>
          <p:cNvSpPr txBox="1"/>
          <p:nvPr/>
        </p:nvSpPr>
        <p:spPr>
          <a:xfrm>
            <a:off x="4472975" y="3403050"/>
            <a:ext cx="4425600" cy="831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GB">
                <a:latin typeface="Lato"/>
                <a:ea typeface="Lato"/>
                <a:cs typeface="Lato"/>
                <a:sym typeface="Lato"/>
              </a:rPr>
              <a:t>3</a:t>
            </a:r>
            <a:r>
              <a:rPr b="1" lang="en-GB">
                <a:latin typeface="Lato"/>
                <a:ea typeface="Lato"/>
                <a:cs typeface="Lato"/>
                <a:sym typeface="Lato"/>
              </a:rPr>
              <a:t>. Define the differences in the overlays folders</a:t>
            </a:r>
            <a:endParaRPr b="1">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Overlays are applied on top of the bases like a patch on a git repository.</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0"/>
          <p:cNvSpPr txBox="1"/>
          <p:nvPr>
            <p:ph idx="1" type="body"/>
          </p:nvPr>
        </p:nvSpPr>
        <p:spPr>
          <a:xfrm>
            <a:off x="729450" y="1339875"/>
            <a:ext cx="3093600" cy="1529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5000"/>
              </a:lnSpc>
              <a:spcBef>
                <a:spcPts val="0"/>
              </a:spcBef>
              <a:spcAft>
                <a:spcPts val="0"/>
              </a:spcAft>
              <a:buSzPts val="523"/>
              <a:buNone/>
            </a:pPr>
            <a:r>
              <a:rPr lang="en-GB" sz="1025">
                <a:solidFill>
                  <a:srgbClr val="000000"/>
                </a:solidFill>
                <a:latin typeface="Roboto Mono"/>
                <a:ea typeface="Roboto Mono"/>
                <a:cs typeface="Roboto Mono"/>
                <a:sym typeface="Roboto Mono"/>
              </a:rPr>
              <a:t>namespace: argocd</a:t>
            </a:r>
            <a:endParaRPr sz="1025">
              <a:solidFill>
                <a:srgbClr val="000000"/>
              </a:solidFill>
              <a:latin typeface="Roboto Mono"/>
              <a:ea typeface="Roboto Mono"/>
              <a:cs typeface="Roboto Mono"/>
              <a:sym typeface="Roboto Mono"/>
            </a:endParaRPr>
          </a:p>
          <a:p>
            <a:pPr indent="0" lvl="0" marL="0" rtl="0" algn="l">
              <a:lnSpc>
                <a:spcPct val="85000"/>
              </a:lnSpc>
              <a:spcBef>
                <a:spcPts val="1200"/>
              </a:spcBef>
              <a:spcAft>
                <a:spcPts val="0"/>
              </a:spcAft>
              <a:buSzPts val="523"/>
              <a:buNone/>
            </a:pPr>
            <a:r>
              <a:rPr lang="en-GB" sz="1025">
                <a:solidFill>
                  <a:srgbClr val="000000"/>
                </a:solidFill>
                <a:latin typeface="Roboto Mono"/>
                <a:ea typeface="Roboto Mono"/>
                <a:cs typeface="Roboto Mono"/>
                <a:sym typeface="Roboto Mono"/>
              </a:rPr>
              <a:t>bases:</a:t>
            </a:r>
            <a:br>
              <a:rPr lang="en-GB" sz="1025">
                <a:solidFill>
                  <a:srgbClr val="000000"/>
                </a:solidFill>
                <a:latin typeface="Roboto Mono"/>
                <a:ea typeface="Roboto Mono"/>
                <a:cs typeface="Roboto Mono"/>
                <a:sym typeface="Roboto Mono"/>
              </a:rPr>
            </a:br>
            <a:r>
              <a:rPr lang="en-GB" sz="1025">
                <a:solidFill>
                  <a:srgbClr val="000000"/>
                </a:solidFill>
                <a:latin typeface="Roboto Mono"/>
                <a:ea typeface="Roboto Mono"/>
                <a:cs typeface="Roboto Mono"/>
                <a:sym typeface="Roboto Mono"/>
              </a:rPr>
              <a:t>- github.com/argoproj/argo-cd/[...]</a:t>
            </a:r>
            <a:endParaRPr sz="1025">
              <a:solidFill>
                <a:srgbClr val="000000"/>
              </a:solidFill>
              <a:latin typeface="Roboto Mono"/>
              <a:ea typeface="Roboto Mono"/>
              <a:cs typeface="Roboto Mono"/>
              <a:sym typeface="Roboto Mono"/>
            </a:endParaRPr>
          </a:p>
          <a:p>
            <a:pPr indent="0" lvl="0" marL="0" rtl="0" algn="l">
              <a:lnSpc>
                <a:spcPct val="85000"/>
              </a:lnSpc>
              <a:spcBef>
                <a:spcPts val="1200"/>
              </a:spcBef>
              <a:spcAft>
                <a:spcPts val="0"/>
              </a:spcAft>
              <a:buSzPts val="523"/>
              <a:buNone/>
            </a:pPr>
            <a:r>
              <a:rPr lang="en-GB" sz="1025">
                <a:solidFill>
                  <a:srgbClr val="000000"/>
                </a:solidFill>
                <a:latin typeface="Roboto Mono"/>
                <a:ea typeface="Roboto Mono"/>
                <a:cs typeface="Roboto Mono"/>
                <a:sym typeface="Roboto Mono"/>
              </a:rPr>
              <a:t>resources:</a:t>
            </a:r>
            <a:br>
              <a:rPr lang="en-GB" sz="1025">
                <a:solidFill>
                  <a:srgbClr val="000000"/>
                </a:solidFill>
                <a:latin typeface="Roboto Mono"/>
                <a:ea typeface="Roboto Mono"/>
                <a:cs typeface="Roboto Mono"/>
                <a:sym typeface="Roboto Mono"/>
              </a:rPr>
            </a:br>
            <a:r>
              <a:rPr lang="en-GB" sz="1025">
                <a:solidFill>
                  <a:srgbClr val="000000"/>
                </a:solidFill>
                <a:latin typeface="Roboto Mono"/>
                <a:ea typeface="Roboto Mono"/>
                <a:cs typeface="Roboto Mono"/>
                <a:sym typeface="Roboto Mono"/>
              </a:rPr>
              <a:t>- resources/namespace.yaml</a:t>
            </a:r>
            <a:endParaRPr sz="1025">
              <a:solidFill>
                <a:srgbClr val="000000"/>
              </a:solidFill>
              <a:latin typeface="Roboto Mono"/>
              <a:ea typeface="Roboto Mono"/>
              <a:cs typeface="Roboto Mono"/>
              <a:sym typeface="Roboto Mono"/>
            </a:endParaRPr>
          </a:p>
          <a:p>
            <a:pPr indent="0" lvl="0" marL="0" rtl="0" algn="l">
              <a:lnSpc>
                <a:spcPct val="85000"/>
              </a:lnSpc>
              <a:spcBef>
                <a:spcPts val="1200"/>
              </a:spcBef>
              <a:spcAft>
                <a:spcPts val="1200"/>
              </a:spcAft>
              <a:buSzPts val="523"/>
              <a:buNone/>
            </a:pPr>
            <a:r>
              <a:t/>
            </a:r>
            <a:endParaRPr sz="500">
              <a:solidFill>
                <a:srgbClr val="000000"/>
              </a:solidFill>
            </a:endParaRPr>
          </a:p>
        </p:txBody>
      </p:sp>
      <p:sp>
        <p:nvSpPr>
          <p:cNvPr id="228" name="Google Shape;228;p30"/>
          <p:cNvSpPr txBox="1"/>
          <p:nvPr>
            <p:ph type="title"/>
          </p:nvPr>
        </p:nvSpPr>
        <p:spPr>
          <a:xfrm>
            <a:off x="727650" y="564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 Kustomize</a:t>
            </a:r>
            <a:endParaRPr/>
          </a:p>
        </p:txBody>
      </p:sp>
      <p:sp>
        <p:nvSpPr>
          <p:cNvPr id="229" name="Google Shape;229;p30"/>
          <p:cNvSpPr txBox="1"/>
          <p:nvPr/>
        </p:nvSpPr>
        <p:spPr>
          <a:xfrm>
            <a:off x="4111775" y="1736550"/>
            <a:ext cx="446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Repository file: </a:t>
            </a:r>
            <a:r>
              <a:rPr b="1" i="1" lang="en-GB">
                <a:latin typeface="Lato"/>
                <a:ea typeface="Lato"/>
                <a:cs typeface="Lato"/>
                <a:sym typeface="Lato"/>
              </a:rPr>
              <a:t>argocd_deploy/kustomization.yaml</a:t>
            </a:r>
            <a:endParaRPr b="1" i="1">
              <a:latin typeface="Lato"/>
              <a:ea typeface="Lato"/>
              <a:cs typeface="Lato"/>
              <a:sym typeface="Lato"/>
            </a:endParaRPr>
          </a:p>
        </p:txBody>
      </p:sp>
      <p:sp>
        <p:nvSpPr>
          <p:cNvPr id="230" name="Google Shape;230;p30"/>
          <p:cNvSpPr txBox="1"/>
          <p:nvPr/>
        </p:nvSpPr>
        <p:spPr>
          <a:xfrm>
            <a:off x="1056675" y="4132425"/>
            <a:ext cx="10515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31" name="Google Shape;231;p30"/>
          <p:cNvSpPr txBox="1"/>
          <p:nvPr/>
        </p:nvSpPr>
        <p:spPr>
          <a:xfrm>
            <a:off x="812550" y="3837350"/>
            <a:ext cx="75189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Remote base - from ArgoCD repository</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Local resource - to create the namespace where we will install ArgoCD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Namespace - adds all resources to the specified namespace</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727650" y="582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Installing ArgoCD</a:t>
            </a:r>
            <a:endParaRPr/>
          </a:p>
        </p:txBody>
      </p:sp>
      <p:sp>
        <p:nvSpPr>
          <p:cNvPr id="237" name="Google Shape;237;p31"/>
          <p:cNvSpPr txBox="1"/>
          <p:nvPr>
            <p:ph idx="1" type="body"/>
          </p:nvPr>
        </p:nvSpPr>
        <p:spPr>
          <a:xfrm>
            <a:off x="729450" y="1381125"/>
            <a:ext cx="7688700" cy="1881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solidFill>
                  <a:srgbClr val="000000"/>
                </a:solidFill>
              </a:rPr>
              <a:t>The Argo stack is composed by a multitude of different, </a:t>
            </a:r>
            <a:r>
              <a:rPr lang="en-GB">
                <a:solidFill>
                  <a:srgbClr val="000000"/>
                </a:solidFill>
              </a:rPr>
              <a:t>independent</a:t>
            </a:r>
            <a:r>
              <a:rPr lang="en-GB">
                <a:solidFill>
                  <a:srgbClr val="000000"/>
                </a:solidFill>
              </a:rPr>
              <a:t> projects. Each software provides a different functionality and each one can be installed only if we need said functionality.</a:t>
            </a:r>
            <a:endParaRPr>
              <a:solidFill>
                <a:srgbClr val="000000"/>
              </a:solidFill>
            </a:endParaRPr>
          </a:p>
          <a:p>
            <a:pPr indent="-311150" lvl="0" marL="457200" rtl="0" algn="l">
              <a:spcBef>
                <a:spcPts val="1200"/>
              </a:spcBef>
              <a:spcAft>
                <a:spcPts val="0"/>
              </a:spcAft>
              <a:buClr>
                <a:srgbClr val="000000"/>
              </a:buClr>
              <a:buSzPts val="1300"/>
              <a:buChar char="●"/>
            </a:pPr>
            <a:r>
              <a:rPr lang="en-GB">
                <a:solidFill>
                  <a:srgbClr val="000000"/>
                </a:solidFill>
              </a:rPr>
              <a:t>ArgoCD</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ArgoCD Notifications</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Argo Workflows</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Argo Events</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Argo Rollouts</a:t>
            </a:r>
            <a:endParaRPr>
              <a:solidFill>
                <a:srgbClr val="000000"/>
              </a:solidFill>
            </a:endParaRPr>
          </a:p>
        </p:txBody>
      </p:sp>
      <p:sp>
        <p:nvSpPr>
          <p:cNvPr id="238" name="Google Shape;238;p31"/>
          <p:cNvSpPr/>
          <p:nvPr/>
        </p:nvSpPr>
        <p:spPr>
          <a:xfrm>
            <a:off x="5938325" y="3262425"/>
            <a:ext cx="2835900" cy="14769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Open the README.md file in the repository and follow the instructions in:</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p>
            <a:pPr indent="0" lvl="0" marL="0" rtl="0" algn="ctr">
              <a:spcBef>
                <a:spcPts val="0"/>
              </a:spcBef>
              <a:spcAft>
                <a:spcPts val="0"/>
              </a:spcAft>
              <a:buNone/>
            </a:pPr>
            <a:r>
              <a:rPr b="1" lang="en-GB">
                <a:latin typeface="Lato"/>
                <a:ea typeface="Lato"/>
                <a:cs typeface="Lato"/>
                <a:sym typeface="Lato"/>
              </a:rPr>
              <a:t>0. Setup</a:t>
            </a:r>
            <a:endParaRPr b="1">
              <a:latin typeface="Lato"/>
              <a:ea typeface="Lato"/>
              <a:cs typeface="Lato"/>
              <a:sym typeface="Lato"/>
            </a:endParaRPr>
          </a:p>
        </p:txBody>
      </p:sp>
      <p:sp>
        <p:nvSpPr>
          <p:cNvPr id="239" name="Google Shape;239;p31"/>
          <p:cNvSpPr/>
          <p:nvPr/>
        </p:nvSpPr>
        <p:spPr>
          <a:xfrm>
            <a:off x="412175" y="3262425"/>
            <a:ext cx="5209500" cy="3870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We will pause here for a couple of minutes</a:t>
            </a:r>
            <a:endParaRPr b="1">
              <a:latin typeface="Lato"/>
              <a:ea typeface="Lato"/>
              <a:cs typeface="Lato"/>
              <a:sym typeface="Lato"/>
            </a:endParaRPr>
          </a:p>
        </p:txBody>
      </p:sp>
      <p:sp>
        <p:nvSpPr>
          <p:cNvPr id="240" name="Google Shape;240;p31"/>
          <p:cNvSpPr/>
          <p:nvPr/>
        </p:nvSpPr>
        <p:spPr>
          <a:xfrm>
            <a:off x="412175" y="3731950"/>
            <a:ext cx="5209500" cy="1007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By the end of this section, you should be able to:</a:t>
            </a:r>
            <a:endParaRPr>
              <a:latin typeface="Lato"/>
              <a:ea typeface="Lato"/>
              <a:cs typeface="Lato"/>
              <a:sym typeface="Lato"/>
            </a:endParaRPr>
          </a:p>
          <a:p>
            <a:pPr indent="-317500" lvl="0" marL="457200" rtl="0" algn="ctr">
              <a:spcBef>
                <a:spcPts val="0"/>
              </a:spcBef>
              <a:spcAft>
                <a:spcPts val="0"/>
              </a:spcAft>
              <a:buSzPts val="1400"/>
              <a:buFont typeface="Lato"/>
              <a:buChar char="●"/>
            </a:pPr>
            <a:r>
              <a:rPr lang="en-GB">
                <a:latin typeface="Lato"/>
                <a:ea typeface="Lato"/>
                <a:cs typeface="Lato"/>
                <a:sym typeface="Lato"/>
              </a:rPr>
              <a:t>Access the ArgoCD interface in your web browser</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About Me</a:t>
            </a:r>
            <a:endParaRPr/>
          </a:p>
        </p:txBody>
      </p:sp>
      <p:sp>
        <p:nvSpPr>
          <p:cNvPr id="94" name="Google Shape;94;p14"/>
          <p:cNvSpPr txBox="1"/>
          <p:nvPr>
            <p:ph idx="1" type="body"/>
          </p:nvPr>
        </p:nvSpPr>
        <p:spPr>
          <a:xfrm>
            <a:off x="729450" y="2078875"/>
            <a:ext cx="67371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lang="en-GB" sz="1400">
                <a:solidFill>
                  <a:srgbClr val="000000"/>
                </a:solidFill>
              </a:rPr>
              <a:t>I come from 🇮🇹, but I live in 🇳🇱</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Consultant / Trainer in the field of Cloud Technologies @ Freelance</a:t>
            </a:r>
            <a:br>
              <a:rPr lang="en-GB" sz="1400">
                <a:solidFill>
                  <a:srgbClr val="000000"/>
                </a:solidFill>
              </a:rPr>
            </a:br>
            <a:r>
              <a:rPr lang="en-GB" sz="1400">
                <a:solidFill>
                  <a:srgbClr val="000000"/>
                </a:solidFill>
              </a:rPr>
              <a:t>Infra Engineer @ Overstory B.V.</a:t>
            </a:r>
            <a:br>
              <a:rPr lang="en-GB" sz="1400">
                <a:solidFill>
                  <a:srgbClr val="000000"/>
                </a:solidFill>
              </a:rPr>
            </a:b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Passionate about Kubernetes, Containers and Microservices</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I often talk about Infrastructure, Automation and DRY</a:t>
            </a:r>
            <a:endParaRPr sz="1400">
              <a:solidFill>
                <a:srgbClr val="000000"/>
              </a:solidFill>
            </a:endParaRPr>
          </a:p>
          <a:p>
            <a:pPr indent="0" lvl="0" marL="0" rtl="0" algn="l">
              <a:spcBef>
                <a:spcPts val="1200"/>
              </a:spcBef>
              <a:spcAft>
                <a:spcPts val="1200"/>
              </a:spcAft>
              <a:buNone/>
            </a:pPr>
            <a:r>
              <a:t/>
            </a:r>
            <a:endParaRPr sz="1400">
              <a:solidFill>
                <a:srgbClr val="000000"/>
              </a:solidFill>
            </a:endParaRPr>
          </a:p>
        </p:txBody>
      </p:sp>
      <p:sp>
        <p:nvSpPr>
          <p:cNvPr id="95" name="Google Shape;95;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ArgoCD Interface</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729450" y="582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ArgoCD Interface</a:t>
            </a:r>
            <a:endParaRPr/>
          </a:p>
        </p:txBody>
      </p:sp>
      <p:pic>
        <p:nvPicPr>
          <p:cNvPr id="251" name="Google Shape;251;p33"/>
          <p:cNvPicPr preferRelativeResize="0"/>
          <p:nvPr/>
        </p:nvPicPr>
        <p:blipFill>
          <a:blip r:embed="rId3">
            <a:alphaModFix/>
          </a:blip>
          <a:stretch>
            <a:fillRect/>
          </a:stretch>
        </p:blipFill>
        <p:spPr>
          <a:xfrm>
            <a:off x="1087600" y="1333325"/>
            <a:ext cx="7394424" cy="3710750"/>
          </a:xfrm>
          <a:prstGeom prst="rect">
            <a:avLst/>
          </a:prstGeom>
          <a:noFill/>
          <a:ln>
            <a:noFill/>
          </a:ln>
        </p:spPr>
      </p:pic>
      <p:pic>
        <p:nvPicPr>
          <p:cNvPr id="252" name="Google Shape;252;p33"/>
          <p:cNvPicPr preferRelativeResize="0"/>
          <p:nvPr/>
        </p:nvPicPr>
        <p:blipFill>
          <a:blip r:embed="rId4">
            <a:alphaModFix/>
          </a:blip>
          <a:stretch>
            <a:fillRect/>
          </a:stretch>
        </p:blipFill>
        <p:spPr>
          <a:xfrm>
            <a:off x="1028674" y="1333325"/>
            <a:ext cx="7453350" cy="3738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727650" y="609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Our first Tool and Application</a:t>
            </a:r>
            <a:endParaRPr/>
          </a:p>
        </p:txBody>
      </p:sp>
      <p:sp>
        <p:nvSpPr>
          <p:cNvPr id="258" name="Google Shape;258;p34"/>
          <p:cNvSpPr txBox="1"/>
          <p:nvPr>
            <p:ph idx="1" type="body"/>
          </p:nvPr>
        </p:nvSpPr>
        <p:spPr>
          <a:xfrm>
            <a:off x="729450" y="1390325"/>
            <a:ext cx="7688700" cy="29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rPr>
              <a:t>What you see is a fresh installation of ArgoCD, with no application installed and nothing to do (yet)</a:t>
            </a:r>
            <a:endParaRPr>
              <a:solidFill>
                <a:srgbClr val="000000"/>
              </a:solidFill>
            </a:endParaRPr>
          </a:p>
          <a:p>
            <a:pPr indent="0" lvl="0" marL="0" rtl="0" algn="l">
              <a:spcBef>
                <a:spcPts val="1200"/>
              </a:spcBef>
              <a:spcAft>
                <a:spcPts val="0"/>
              </a:spcAft>
              <a:buNone/>
            </a:pPr>
            <a:r>
              <a:rPr lang="en-GB">
                <a:solidFill>
                  <a:srgbClr val="000000"/>
                </a:solidFill>
              </a:rPr>
              <a:t>We need to define </a:t>
            </a:r>
            <a:r>
              <a:rPr b="1" lang="en-GB">
                <a:solidFill>
                  <a:srgbClr val="000000"/>
                </a:solidFill>
              </a:rPr>
              <a:t>Tools</a:t>
            </a:r>
            <a:r>
              <a:rPr lang="en-GB">
                <a:solidFill>
                  <a:srgbClr val="000000"/>
                </a:solidFill>
              </a:rPr>
              <a:t> and </a:t>
            </a:r>
            <a:r>
              <a:rPr b="1" lang="en-GB">
                <a:solidFill>
                  <a:srgbClr val="000000"/>
                </a:solidFill>
              </a:rPr>
              <a:t>Applications</a:t>
            </a:r>
            <a:r>
              <a:rPr lang="en-GB">
                <a:solidFill>
                  <a:srgbClr val="000000"/>
                </a:solidFill>
              </a:rPr>
              <a:t> so that ArgoCD can manage applications for us:</a:t>
            </a:r>
            <a:endParaRPr>
              <a:solidFill>
                <a:srgbClr val="000000"/>
              </a:solidFill>
            </a:endParaRPr>
          </a:p>
          <a:p>
            <a:pPr indent="0" lvl="0" marL="0" rtl="0" algn="l">
              <a:spcBef>
                <a:spcPts val="1200"/>
              </a:spcBef>
              <a:spcAft>
                <a:spcPts val="0"/>
              </a:spcAft>
              <a:buNone/>
            </a:pPr>
            <a:r>
              <a:rPr lang="en-GB">
                <a:solidFill>
                  <a:srgbClr val="000000"/>
                </a:solidFill>
              </a:rPr>
              <a:t>	-&gt; Our first </a:t>
            </a:r>
            <a:r>
              <a:rPr b="1" lang="en-GB">
                <a:solidFill>
                  <a:srgbClr val="000000"/>
                </a:solidFill>
              </a:rPr>
              <a:t>Tool</a:t>
            </a:r>
            <a:r>
              <a:rPr lang="en-GB">
                <a:solidFill>
                  <a:srgbClr val="000000"/>
                </a:solidFill>
              </a:rPr>
              <a:t> : Kustomize</a:t>
            </a:r>
            <a:br>
              <a:rPr lang="en-GB">
                <a:solidFill>
                  <a:srgbClr val="000000"/>
                </a:solidFill>
              </a:rPr>
            </a:br>
            <a:r>
              <a:rPr lang="en-GB">
                <a:solidFill>
                  <a:srgbClr val="000000"/>
                </a:solidFill>
              </a:rPr>
              <a:t>	-&gt; Our first </a:t>
            </a:r>
            <a:r>
              <a:rPr b="1" lang="en-GB">
                <a:solidFill>
                  <a:srgbClr val="000000"/>
                </a:solidFill>
              </a:rPr>
              <a:t>Application</a:t>
            </a:r>
            <a:r>
              <a:rPr lang="en-GB">
                <a:solidFill>
                  <a:srgbClr val="000000"/>
                </a:solidFill>
              </a:rPr>
              <a:t> : ArgoCD</a:t>
            </a:r>
            <a:endParaRPr>
              <a:solidFill>
                <a:srgbClr val="000000"/>
              </a:solidFill>
            </a:endParaRPr>
          </a:p>
          <a:p>
            <a:pPr indent="0" lvl="0" marL="0" rtl="0" algn="l">
              <a:spcBef>
                <a:spcPts val="1200"/>
              </a:spcBef>
              <a:spcAft>
                <a:spcPts val="0"/>
              </a:spcAft>
              <a:buNone/>
            </a:pPr>
            <a:r>
              <a:rPr lang="en-GB">
                <a:solidFill>
                  <a:srgbClr val="000000"/>
                </a:solidFill>
              </a:rPr>
              <a:t>In the previous section, we used Kustomize to install ArgoCD manually. </a:t>
            </a:r>
            <a:endParaRPr>
              <a:solidFill>
                <a:srgbClr val="000000"/>
              </a:solidFill>
            </a:endParaRPr>
          </a:p>
          <a:p>
            <a:pPr indent="0" lvl="0" marL="0" rtl="0" algn="l">
              <a:spcBef>
                <a:spcPts val="1200"/>
              </a:spcBef>
              <a:spcAft>
                <a:spcPts val="1200"/>
              </a:spcAft>
              <a:buNone/>
            </a:pPr>
            <a:r>
              <a:rPr lang="en-GB">
                <a:solidFill>
                  <a:srgbClr val="000000"/>
                </a:solidFill>
              </a:rPr>
              <a:t>-&gt; Let's automate this process by letting ArgoCD manage itself</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729450" y="591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Tools: Kustomize, Helm, Jsonnet...</a:t>
            </a:r>
            <a:endParaRPr/>
          </a:p>
        </p:txBody>
      </p:sp>
      <p:sp>
        <p:nvSpPr>
          <p:cNvPr id="264" name="Google Shape;264;p35"/>
          <p:cNvSpPr txBox="1"/>
          <p:nvPr>
            <p:ph idx="1" type="body"/>
          </p:nvPr>
        </p:nvSpPr>
        <p:spPr>
          <a:xfrm>
            <a:off x="729450" y="1336250"/>
            <a:ext cx="7688700" cy="300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rPr>
              <a:t>ArgoCD bundles in its image some of the tools mentioned…</a:t>
            </a:r>
            <a:endParaRPr>
              <a:solidFill>
                <a:srgbClr val="000000"/>
              </a:solidFill>
            </a:endParaRPr>
          </a:p>
          <a:p>
            <a:pPr indent="457200" lvl="0" marL="0" rtl="0" algn="l">
              <a:spcBef>
                <a:spcPts val="1200"/>
              </a:spcBef>
              <a:spcAft>
                <a:spcPts val="0"/>
              </a:spcAft>
              <a:buNone/>
            </a:pPr>
            <a:r>
              <a:rPr lang="en-GB">
                <a:solidFill>
                  <a:srgbClr val="000000"/>
                </a:solidFill>
              </a:rPr>
              <a:t>However, these tools might not match the version we need!</a:t>
            </a:r>
            <a:endParaRPr>
              <a:solidFill>
                <a:srgbClr val="000000"/>
              </a:solidFill>
            </a:endParaRPr>
          </a:p>
          <a:p>
            <a:pPr indent="0" lvl="0" marL="0" rtl="0" algn="l">
              <a:spcBef>
                <a:spcPts val="1200"/>
              </a:spcBef>
              <a:spcAft>
                <a:spcPts val="0"/>
              </a:spcAft>
              <a:buNone/>
            </a:pPr>
            <a:r>
              <a:rPr lang="en-GB">
                <a:solidFill>
                  <a:srgbClr val="000000"/>
                </a:solidFill>
              </a:rPr>
              <a:t>Being an un-opinionated software, ArgoCD allows us to download and configure all the custom tooling that we need, in the version that we need.</a:t>
            </a:r>
            <a:endParaRPr>
              <a:solidFill>
                <a:srgbClr val="000000"/>
              </a:solidFill>
            </a:endParaRPr>
          </a:p>
          <a:p>
            <a:pPr indent="0" lvl="0" marL="0" rtl="0" algn="l">
              <a:spcBef>
                <a:spcPts val="1200"/>
              </a:spcBef>
              <a:spcAft>
                <a:spcPts val="1200"/>
              </a:spcAft>
              <a:buNone/>
            </a:pPr>
            <a:r>
              <a:rPr lang="en-GB">
                <a:solidFill>
                  <a:srgbClr val="000000"/>
                </a:solidFill>
              </a:rPr>
              <a:t>-&gt; Install kustomize</a:t>
            </a:r>
            <a:br>
              <a:rPr lang="en-GB">
                <a:solidFill>
                  <a:srgbClr val="000000"/>
                </a:solidFill>
              </a:rPr>
            </a:br>
            <a:r>
              <a:rPr lang="en-GB">
                <a:solidFill>
                  <a:srgbClr val="000000"/>
                </a:solidFill>
              </a:rPr>
              <a:t>-&gt; Add application</a:t>
            </a:r>
            <a:endParaRPr>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6"/>
          <p:cNvSpPr txBox="1"/>
          <p:nvPr>
            <p:ph idx="1" type="body"/>
          </p:nvPr>
        </p:nvSpPr>
        <p:spPr>
          <a:xfrm>
            <a:off x="729450" y="1339875"/>
            <a:ext cx="3093600" cy="1529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5000"/>
              </a:lnSpc>
              <a:spcBef>
                <a:spcPts val="0"/>
              </a:spcBef>
              <a:spcAft>
                <a:spcPts val="0"/>
              </a:spcAft>
              <a:buSzPts val="523"/>
              <a:buNone/>
            </a:pPr>
            <a:r>
              <a:rPr lang="en-GB" sz="1025">
                <a:solidFill>
                  <a:srgbClr val="000000"/>
                </a:solidFill>
                <a:latin typeface="Roboto Mono"/>
                <a:ea typeface="Roboto Mono"/>
                <a:cs typeface="Roboto Mono"/>
                <a:sym typeface="Roboto Mono"/>
              </a:rPr>
              <a:t>namespace: argocd</a:t>
            </a:r>
            <a:endParaRPr sz="1025">
              <a:solidFill>
                <a:srgbClr val="000000"/>
              </a:solidFill>
              <a:latin typeface="Roboto Mono"/>
              <a:ea typeface="Roboto Mono"/>
              <a:cs typeface="Roboto Mono"/>
              <a:sym typeface="Roboto Mono"/>
            </a:endParaRPr>
          </a:p>
          <a:p>
            <a:pPr indent="0" lvl="0" marL="0" rtl="0" algn="l">
              <a:lnSpc>
                <a:spcPct val="85000"/>
              </a:lnSpc>
              <a:spcBef>
                <a:spcPts val="1200"/>
              </a:spcBef>
              <a:spcAft>
                <a:spcPts val="0"/>
              </a:spcAft>
              <a:buSzPts val="523"/>
              <a:buNone/>
            </a:pPr>
            <a:r>
              <a:rPr lang="en-GB" sz="1025">
                <a:solidFill>
                  <a:srgbClr val="000000"/>
                </a:solidFill>
                <a:latin typeface="Roboto Mono"/>
                <a:ea typeface="Roboto Mono"/>
                <a:cs typeface="Roboto Mono"/>
                <a:sym typeface="Roboto Mono"/>
              </a:rPr>
              <a:t>bases:</a:t>
            </a:r>
            <a:br>
              <a:rPr lang="en-GB" sz="1025">
                <a:solidFill>
                  <a:srgbClr val="000000"/>
                </a:solidFill>
                <a:latin typeface="Roboto Mono"/>
                <a:ea typeface="Roboto Mono"/>
                <a:cs typeface="Roboto Mono"/>
                <a:sym typeface="Roboto Mono"/>
              </a:rPr>
            </a:br>
            <a:r>
              <a:rPr lang="en-GB" sz="1025">
                <a:solidFill>
                  <a:srgbClr val="000000"/>
                </a:solidFill>
                <a:latin typeface="Roboto Mono"/>
                <a:ea typeface="Roboto Mono"/>
                <a:cs typeface="Roboto Mono"/>
                <a:sym typeface="Roboto Mono"/>
              </a:rPr>
              <a:t>- github.com/argoproj/argo-cd/[...]</a:t>
            </a:r>
            <a:endParaRPr sz="1025">
              <a:solidFill>
                <a:srgbClr val="000000"/>
              </a:solidFill>
              <a:latin typeface="Roboto Mono"/>
              <a:ea typeface="Roboto Mono"/>
              <a:cs typeface="Roboto Mono"/>
              <a:sym typeface="Roboto Mono"/>
            </a:endParaRPr>
          </a:p>
          <a:p>
            <a:pPr indent="0" lvl="0" marL="0" rtl="0" algn="l">
              <a:lnSpc>
                <a:spcPct val="85000"/>
              </a:lnSpc>
              <a:spcBef>
                <a:spcPts val="1200"/>
              </a:spcBef>
              <a:spcAft>
                <a:spcPts val="0"/>
              </a:spcAft>
              <a:buSzPts val="523"/>
              <a:buNone/>
            </a:pPr>
            <a:r>
              <a:rPr lang="en-GB" sz="1025">
                <a:solidFill>
                  <a:srgbClr val="000000"/>
                </a:solidFill>
                <a:latin typeface="Roboto Mono"/>
                <a:ea typeface="Roboto Mono"/>
                <a:cs typeface="Roboto Mono"/>
                <a:sym typeface="Roboto Mono"/>
              </a:rPr>
              <a:t>resources:</a:t>
            </a:r>
            <a:br>
              <a:rPr lang="en-GB" sz="1025">
                <a:solidFill>
                  <a:srgbClr val="000000"/>
                </a:solidFill>
                <a:latin typeface="Roboto Mono"/>
                <a:ea typeface="Roboto Mono"/>
                <a:cs typeface="Roboto Mono"/>
                <a:sym typeface="Roboto Mono"/>
              </a:rPr>
            </a:br>
            <a:r>
              <a:rPr lang="en-GB" sz="1025">
                <a:solidFill>
                  <a:srgbClr val="000000"/>
                </a:solidFill>
                <a:latin typeface="Roboto Mono"/>
                <a:ea typeface="Roboto Mono"/>
                <a:cs typeface="Roboto Mono"/>
                <a:sym typeface="Roboto Mono"/>
              </a:rPr>
              <a:t>- resources/namespace.yaml</a:t>
            </a:r>
            <a:endParaRPr sz="1025">
              <a:solidFill>
                <a:srgbClr val="000000"/>
              </a:solidFill>
              <a:latin typeface="Roboto Mono"/>
              <a:ea typeface="Roboto Mono"/>
              <a:cs typeface="Roboto Mono"/>
              <a:sym typeface="Roboto Mono"/>
            </a:endParaRPr>
          </a:p>
          <a:p>
            <a:pPr indent="0" lvl="0" marL="0" rtl="0" algn="l">
              <a:lnSpc>
                <a:spcPct val="85000"/>
              </a:lnSpc>
              <a:spcBef>
                <a:spcPts val="1200"/>
              </a:spcBef>
              <a:spcAft>
                <a:spcPts val="1200"/>
              </a:spcAft>
              <a:buSzPts val="523"/>
              <a:buNone/>
            </a:pPr>
            <a:r>
              <a:t/>
            </a:r>
            <a:endParaRPr sz="500">
              <a:solidFill>
                <a:srgbClr val="000000"/>
              </a:solidFill>
            </a:endParaRPr>
          </a:p>
        </p:txBody>
      </p:sp>
      <p:sp>
        <p:nvSpPr>
          <p:cNvPr id="270" name="Google Shape;270;p36"/>
          <p:cNvSpPr txBox="1"/>
          <p:nvPr>
            <p:ph type="title"/>
          </p:nvPr>
        </p:nvSpPr>
        <p:spPr>
          <a:xfrm>
            <a:off x="727650" y="564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 Kustomize</a:t>
            </a:r>
            <a:endParaRPr/>
          </a:p>
        </p:txBody>
      </p:sp>
      <p:sp>
        <p:nvSpPr>
          <p:cNvPr id="271" name="Google Shape;271;p36"/>
          <p:cNvSpPr txBox="1"/>
          <p:nvPr/>
        </p:nvSpPr>
        <p:spPr>
          <a:xfrm>
            <a:off x="4111775" y="1736550"/>
            <a:ext cx="446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Repository file: </a:t>
            </a:r>
            <a:r>
              <a:rPr b="1" i="1" lang="en-GB">
                <a:latin typeface="Lato"/>
                <a:ea typeface="Lato"/>
                <a:cs typeface="Lato"/>
                <a:sym typeface="Lato"/>
              </a:rPr>
              <a:t>argocd_deploy/kustomization.yaml</a:t>
            </a:r>
            <a:endParaRPr b="1" i="1">
              <a:latin typeface="Lato"/>
              <a:ea typeface="Lato"/>
              <a:cs typeface="Lato"/>
              <a:sym typeface="Lato"/>
            </a:endParaRPr>
          </a:p>
        </p:txBody>
      </p:sp>
      <p:sp>
        <p:nvSpPr>
          <p:cNvPr id="272" name="Google Shape;272;p36"/>
          <p:cNvSpPr txBox="1"/>
          <p:nvPr/>
        </p:nvSpPr>
        <p:spPr>
          <a:xfrm>
            <a:off x="1056675" y="4132425"/>
            <a:ext cx="10515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73" name="Google Shape;273;p36"/>
          <p:cNvSpPr txBox="1"/>
          <p:nvPr/>
        </p:nvSpPr>
        <p:spPr>
          <a:xfrm>
            <a:off x="729450" y="2381650"/>
            <a:ext cx="2169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latin typeface="Roboto Mono"/>
                <a:ea typeface="Roboto Mono"/>
                <a:cs typeface="Roboto Mono"/>
                <a:sym typeface="Roboto Mono"/>
              </a:rPr>
              <a:t>patchesStrategicMerge:</a:t>
            </a:r>
            <a:endParaRPr sz="1000">
              <a:latin typeface="Roboto Mono"/>
              <a:ea typeface="Roboto Mono"/>
              <a:cs typeface="Roboto Mono"/>
              <a:sym typeface="Roboto Mono"/>
            </a:endParaRPr>
          </a:p>
          <a:p>
            <a:pPr indent="0" lvl="0" marL="0" rtl="0" algn="l">
              <a:spcBef>
                <a:spcPts val="0"/>
              </a:spcBef>
              <a:spcAft>
                <a:spcPts val="0"/>
              </a:spcAft>
              <a:buNone/>
            </a:pPr>
            <a:r>
              <a:rPr lang="en-GB" sz="1000">
                <a:latin typeface="Roboto Mono"/>
                <a:ea typeface="Roboto Mono"/>
                <a:cs typeface="Roboto Mono"/>
                <a:sym typeface="Roboto Mono"/>
              </a:rPr>
              <a:t>- overlays/argocd-cm.yaml</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Lato"/>
              <a:ea typeface="Lato"/>
              <a:cs typeface="Lato"/>
              <a:sym typeface="Lato"/>
            </a:endParaRPr>
          </a:p>
        </p:txBody>
      </p:sp>
      <p:sp>
        <p:nvSpPr>
          <p:cNvPr id="274" name="Google Shape;274;p36"/>
          <p:cNvSpPr txBox="1"/>
          <p:nvPr>
            <p:ph idx="1" type="body"/>
          </p:nvPr>
        </p:nvSpPr>
        <p:spPr>
          <a:xfrm>
            <a:off x="729450" y="3663625"/>
            <a:ext cx="3093600" cy="1037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5000"/>
              </a:lnSpc>
              <a:spcBef>
                <a:spcPts val="0"/>
              </a:spcBef>
              <a:spcAft>
                <a:spcPts val="0"/>
              </a:spcAft>
              <a:buSzPts val="523"/>
              <a:buNone/>
            </a:pPr>
            <a:r>
              <a:rPr lang="en-GB" sz="1000">
                <a:solidFill>
                  <a:srgbClr val="000000"/>
                </a:solidFill>
                <a:latin typeface="Roboto Mono"/>
                <a:ea typeface="Roboto Mono"/>
                <a:cs typeface="Roboto Mono"/>
                <a:sym typeface="Roboto Mono"/>
              </a:rPr>
              <a:t>apiVersion: v1</a:t>
            </a:r>
            <a:br>
              <a:rPr lang="en-GB" sz="1000">
                <a:solidFill>
                  <a:srgbClr val="000000"/>
                </a:solidFill>
                <a:latin typeface="Roboto Mono"/>
                <a:ea typeface="Roboto Mono"/>
                <a:cs typeface="Roboto Mono"/>
                <a:sym typeface="Roboto Mono"/>
              </a:rPr>
            </a:br>
            <a:r>
              <a:rPr lang="en-GB" sz="1000">
                <a:solidFill>
                  <a:srgbClr val="000000"/>
                </a:solidFill>
                <a:latin typeface="Roboto Mono"/>
                <a:ea typeface="Roboto Mono"/>
                <a:cs typeface="Roboto Mono"/>
                <a:sym typeface="Roboto Mono"/>
              </a:rPr>
              <a:t>kind: ConfigMap</a:t>
            </a:r>
            <a:br>
              <a:rPr lang="en-GB" sz="1000">
                <a:solidFill>
                  <a:srgbClr val="000000"/>
                </a:solidFill>
                <a:latin typeface="Roboto Mono"/>
                <a:ea typeface="Roboto Mono"/>
                <a:cs typeface="Roboto Mono"/>
                <a:sym typeface="Roboto Mono"/>
              </a:rPr>
            </a:br>
            <a:r>
              <a:rPr lang="en-GB" sz="1000">
                <a:solidFill>
                  <a:srgbClr val="000000"/>
                </a:solidFill>
                <a:latin typeface="Roboto Mono"/>
                <a:ea typeface="Roboto Mono"/>
                <a:cs typeface="Roboto Mono"/>
                <a:sym typeface="Roboto Mono"/>
              </a:rPr>
              <a:t>metadata:</a:t>
            </a:r>
            <a:br>
              <a:rPr lang="en-GB" sz="1000">
                <a:solidFill>
                  <a:srgbClr val="000000"/>
                </a:solidFill>
                <a:latin typeface="Roboto Mono"/>
                <a:ea typeface="Roboto Mono"/>
                <a:cs typeface="Roboto Mono"/>
                <a:sym typeface="Roboto Mono"/>
              </a:rPr>
            </a:br>
            <a:r>
              <a:rPr lang="en-GB" sz="1000">
                <a:solidFill>
                  <a:srgbClr val="000000"/>
                </a:solidFill>
                <a:latin typeface="Roboto Mono"/>
                <a:ea typeface="Roboto Mono"/>
                <a:cs typeface="Roboto Mono"/>
                <a:sym typeface="Roboto Mono"/>
              </a:rPr>
              <a:t>  name: argocd-cm</a:t>
            </a:r>
            <a:br>
              <a:rPr lang="en-GB" sz="1000">
                <a:solidFill>
                  <a:srgbClr val="000000"/>
                </a:solidFill>
                <a:latin typeface="Roboto Mono"/>
                <a:ea typeface="Roboto Mono"/>
                <a:cs typeface="Roboto Mono"/>
                <a:sym typeface="Roboto Mono"/>
              </a:rPr>
            </a:br>
            <a:r>
              <a:rPr lang="en-GB" sz="1000">
                <a:solidFill>
                  <a:srgbClr val="000000"/>
                </a:solidFill>
                <a:latin typeface="Roboto Mono"/>
                <a:ea typeface="Roboto Mono"/>
                <a:cs typeface="Roboto Mono"/>
                <a:sym typeface="Roboto Mono"/>
              </a:rPr>
              <a:t>Data:</a:t>
            </a:r>
            <a:br>
              <a:rPr lang="en-GB" sz="1000">
                <a:solidFill>
                  <a:srgbClr val="000000"/>
                </a:solidFill>
                <a:latin typeface="Roboto Mono"/>
                <a:ea typeface="Roboto Mono"/>
                <a:cs typeface="Roboto Mono"/>
                <a:sym typeface="Roboto Mono"/>
              </a:rPr>
            </a:br>
            <a:r>
              <a:rPr lang="en-GB" sz="1000">
                <a:solidFill>
                  <a:srgbClr val="000000"/>
                </a:solidFill>
                <a:latin typeface="Roboto Mono"/>
                <a:ea typeface="Roboto Mono"/>
                <a:cs typeface="Roboto Mono"/>
                <a:sym typeface="Roboto Mono"/>
              </a:rPr>
              <a:t>  kustomize.version.v3.10.0: [...] </a:t>
            </a:r>
            <a:endParaRPr sz="1000">
              <a:solidFill>
                <a:srgbClr val="000000"/>
              </a:solidFill>
              <a:latin typeface="Roboto Mono"/>
              <a:ea typeface="Roboto Mono"/>
              <a:cs typeface="Roboto Mono"/>
              <a:sym typeface="Roboto Mono"/>
            </a:endParaRPr>
          </a:p>
          <a:p>
            <a:pPr indent="0" lvl="0" marL="0" rtl="0" algn="l">
              <a:lnSpc>
                <a:spcPct val="85000"/>
              </a:lnSpc>
              <a:spcBef>
                <a:spcPts val="1200"/>
              </a:spcBef>
              <a:spcAft>
                <a:spcPts val="0"/>
              </a:spcAft>
              <a:buSzPts val="523"/>
              <a:buNone/>
            </a:pPr>
            <a:r>
              <a:t/>
            </a:r>
            <a:endParaRPr sz="1000">
              <a:solidFill>
                <a:srgbClr val="000000"/>
              </a:solidFill>
              <a:latin typeface="Roboto Mono"/>
              <a:ea typeface="Roboto Mono"/>
              <a:cs typeface="Roboto Mono"/>
              <a:sym typeface="Roboto Mono"/>
            </a:endParaRPr>
          </a:p>
          <a:p>
            <a:pPr indent="0" lvl="0" marL="0" rtl="0" algn="l">
              <a:lnSpc>
                <a:spcPct val="85000"/>
              </a:lnSpc>
              <a:spcBef>
                <a:spcPts val="1200"/>
              </a:spcBef>
              <a:spcAft>
                <a:spcPts val="1200"/>
              </a:spcAft>
              <a:buSzPts val="523"/>
              <a:buNone/>
            </a:pPr>
            <a:r>
              <a:t/>
            </a:r>
            <a:endParaRPr sz="1000">
              <a:solidFill>
                <a:srgbClr val="000000"/>
              </a:solidFill>
            </a:endParaRPr>
          </a:p>
        </p:txBody>
      </p:sp>
      <p:sp>
        <p:nvSpPr>
          <p:cNvPr id="275" name="Google Shape;275;p36"/>
          <p:cNvSpPr txBox="1"/>
          <p:nvPr/>
        </p:nvSpPr>
        <p:spPr>
          <a:xfrm>
            <a:off x="4111775" y="3958150"/>
            <a:ext cx="446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Repository file: </a:t>
            </a:r>
            <a:r>
              <a:rPr b="1" i="1" lang="en-GB">
                <a:latin typeface="Lato"/>
                <a:ea typeface="Lato"/>
                <a:cs typeface="Lato"/>
                <a:sym typeface="Lato"/>
              </a:rPr>
              <a:t>argocd_deploy/overlays/argocd-cm.yaml</a:t>
            </a:r>
            <a:endParaRPr b="1" i="1">
              <a:latin typeface="Lato"/>
              <a:ea typeface="Lato"/>
              <a:cs typeface="Lato"/>
              <a:sym typeface="Lato"/>
            </a:endParaRPr>
          </a:p>
        </p:txBody>
      </p:sp>
      <p:sp>
        <p:nvSpPr>
          <p:cNvPr id="276" name="Google Shape;276;p36"/>
          <p:cNvSpPr/>
          <p:nvPr/>
        </p:nvSpPr>
        <p:spPr>
          <a:xfrm>
            <a:off x="1543325" y="3138625"/>
            <a:ext cx="6224100" cy="3303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Add a new key to an existing configmap defined in the base</a:t>
            </a:r>
            <a:endParaRPr b="1">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727650" y="582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Manage </a:t>
            </a:r>
            <a:r>
              <a:rPr lang="en-GB"/>
              <a:t>ArgoCD with ArgoCD</a:t>
            </a:r>
            <a:endParaRPr/>
          </a:p>
        </p:txBody>
      </p:sp>
      <p:sp>
        <p:nvSpPr>
          <p:cNvPr id="282" name="Google Shape;282;p37"/>
          <p:cNvSpPr txBox="1"/>
          <p:nvPr>
            <p:ph idx="1" type="body"/>
          </p:nvPr>
        </p:nvSpPr>
        <p:spPr>
          <a:xfrm>
            <a:off x="727650" y="1365188"/>
            <a:ext cx="7688700" cy="164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rPr>
              <a:t>In the next lab, we are going to:</a:t>
            </a:r>
            <a:endParaRPr>
              <a:solidFill>
                <a:srgbClr val="000000"/>
              </a:solidFill>
            </a:endParaRPr>
          </a:p>
          <a:p>
            <a:pPr indent="-311150" lvl="0" marL="457200" rtl="0" algn="l">
              <a:spcBef>
                <a:spcPts val="1200"/>
              </a:spcBef>
              <a:spcAft>
                <a:spcPts val="0"/>
              </a:spcAft>
              <a:buClr>
                <a:srgbClr val="000000"/>
              </a:buClr>
              <a:buSzPts val="1300"/>
              <a:buChar char="●"/>
            </a:pPr>
            <a:r>
              <a:rPr lang="en-GB">
                <a:solidFill>
                  <a:srgbClr val="000000"/>
                </a:solidFill>
              </a:rPr>
              <a:t>The instance of ArgoCD that we just created is going to be managed by ArgoCD itself</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From now on, we will trigger new deployments and </a:t>
            </a:r>
            <a:r>
              <a:rPr lang="en-GB">
                <a:solidFill>
                  <a:srgbClr val="000000"/>
                </a:solidFill>
              </a:rPr>
              <a:t>synchronization</a:t>
            </a:r>
            <a:r>
              <a:rPr lang="en-GB">
                <a:solidFill>
                  <a:srgbClr val="000000"/>
                </a:solidFill>
              </a:rPr>
              <a:t> just by pushing manifests to the git repository</a:t>
            </a:r>
            <a:endParaRPr>
              <a:solidFill>
                <a:srgbClr val="000000"/>
              </a:solidFill>
            </a:endParaRPr>
          </a:p>
        </p:txBody>
      </p:sp>
      <p:sp>
        <p:nvSpPr>
          <p:cNvPr id="283" name="Google Shape;283;p37"/>
          <p:cNvSpPr/>
          <p:nvPr/>
        </p:nvSpPr>
        <p:spPr>
          <a:xfrm>
            <a:off x="5938325" y="3262425"/>
            <a:ext cx="2835900" cy="14769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Open the README.md file in the repository and follow the instructions in:</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p>
            <a:pPr indent="0" lvl="0" marL="457200" rtl="0" algn="ctr">
              <a:spcBef>
                <a:spcPts val="0"/>
              </a:spcBef>
              <a:spcAft>
                <a:spcPts val="0"/>
              </a:spcAft>
              <a:buNone/>
            </a:pPr>
            <a:r>
              <a:rPr b="1" lang="en-GB">
                <a:latin typeface="Lato"/>
                <a:ea typeface="Lato"/>
                <a:cs typeface="Lato"/>
                <a:sym typeface="Lato"/>
              </a:rPr>
              <a:t>1. Argo with Argo</a:t>
            </a:r>
            <a:endParaRPr b="1">
              <a:latin typeface="Lato"/>
              <a:ea typeface="Lato"/>
              <a:cs typeface="Lato"/>
              <a:sym typeface="Lato"/>
            </a:endParaRPr>
          </a:p>
        </p:txBody>
      </p:sp>
      <p:sp>
        <p:nvSpPr>
          <p:cNvPr id="284" name="Google Shape;284;p37"/>
          <p:cNvSpPr/>
          <p:nvPr/>
        </p:nvSpPr>
        <p:spPr>
          <a:xfrm>
            <a:off x="412175" y="3262425"/>
            <a:ext cx="5209500" cy="3870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We will pause here for a couple of minutes</a:t>
            </a:r>
            <a:endParaRPr b="1">
              <a:latin typeface="Lato"/>
              <a:ea typeface="Lato"/>
              <a:cs typeface="Lato"/>
              <a:sym typeface="Lato"/>
            </a:endParaRPr>
          </a:p>
        </p:txBody>
      </p:sp>
      <p:sp>
        <p:nvSpPr>
          <p:cNvPr id="285" name="Google Shape;285;p37"/>
          <p:cNvSpPr/>
          <p:nvPr/>
        </p:nvSpPr>
        <p:spPr>
          <a:xfrm>
            <a:off x="412175" y="3731950"/>
            <a:ext cx="5209500" cy="1007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By the end of this section, you should be able to:</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p>
            <a:pPr indent="-317500" lvl="0" marL="457200" rtl="0" algn="ctr">
              <a:spcBef>
                <a:spcPts val="0"/>
              </a:spcBef>
              <a:spcAft>
                <a:spcPts val="0"/>
              </a:spcAft>
              <a:buSzPts val="1400"/>
              <a:buFont typeface="Lato"/>
              <a:buChar char="●"/>
            </a:pPr>
            <a:r>
              <a:rPr lang="en-GB">
                <a:latin typeface="Lato"/>
                <a:ea typeface="Lato"/>
                <a:cs typeface="Lato"/>
                <a:sym typeface="Lato"/>
              </a:rPr>
              <a:t>Have kustomize installed in ArgoCD</a:t>
            </a:r>
            <a:endParaRPr>
              <a:latin typeface="Lato"/>
              <a:ea typeface="Lato"/>
              <a:cs typeface="Lato"/>
              <a:sym typeface="Lato"/>
            </a:endParaRPr>
          </a:p>
          <a:p>
            <a:pPr indent="-317500" lvl="0" marL="457200" rtl="0" algn="ctr">
              <a:spcBef>
                <a:spcPts val="0"/>
              </a:spcBef>
              <a:spcAft>
                <a:spcPts val="0"/>
              </a:spcAft>
              <a:buSzPts val="1400"/>
              <a:buFont typeface="Lato"/>
              <a:buChar char="●"/>
            </a:pPr>
            <a:r>
              <a:rPr lang="en-GB">
                <a:latin typeface="Lato"/>
                <a:ea typeface="Lato"/>
                <a:cs typeface="Lato"/>
                <a:sym typeface="Lato"/>
              </a:rPr>
              <a:t>See ArgoCD installed in the list of applications</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Application</a:t>
            </a:r>
            <a:r>
              <a:rPr lang="en-GB"/>
              <a:t> Definition</a:t>
            </a:r>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729450" y="605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Application YAML</a:t>
            </a:r>
            <a:endParaRPr/>
          </a:p>
        </p:txBody>
      </p:sp>
      <p:sp>
        <p:nvSpPr>
          <p:cNvPr id="296" name="Google Shape;296;p39"/>
          <p:cNvSpPr txBox="1"/>
          <p:nvPr>
            <p:ph idx="1" type="body"/>
          </p:nvPr>
        </p:nvSpPr>
        <p:spPr>
          <a:xfrm>
            <a:off x="5207950" y="1032750"/>
            <a:ext cx="3670200" cy="959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275"/>
              <a:buNone/>
            </a:pPr>
            <a:r>
              <a:rPr b="1" lang="en-GB" sz="1050">
                <a:solidFill>
                  <a:srgbClr val="1155CC"/>
                </a:solidFill>
                <a:latin typeface="Roboto Mono"/>
                <a:ea typeface="Roboto Mono"/>
                <a:cs typeface="Roboto Mono"/>
                <a:sym typeface="Roboto Mono"/>
              </a:rPr>
              <a:t>apiVersion: argoproj.io/v1alpha1</a:t>
            </a:r>
            <a:br>
              <a:rPr b="1" lang="en-GB" sz="1050">
                <a:solidFill>
                  <a:srgbClr val="1155CC"/>
                </a:solidFill>
                <a:latin typeface="Roboto Mono"/>
                <a:ea typeface="Roboto Mono"/>
                <a:cs typeface="Roboto Mono"/>
                <a:sym typeface="Roboto Mono"/>
              </a:rPr>
            </a:br>
            <a:r>
              <a:rPr b="1" lang="en-GB" sz="1050">
                <a:solidFill>
                  <a:srgbClr val="1155CC"/>
                </a:solidFill>
                <a:latin typeface="Roboto Mono"/>
                <a:ea typeface="Roboto Mono"/>
                <a:cs typeface="Roboto Mono"/>
                <a:sym typeface="Roboto Mono"/>
              </a:rPr>
              <a:t>kind: Application</a:t>
            </a:r>
            <a:br>
              <a:rPr b="1" lang="en-GB" sz="1050">
                <a:solidFill>
                  <a:srgbClr val="1155CC"/>
                </a:solidFill>
                <a:latin typeface="Roboto Mono"/>
                <a:ea typeface="Roboto Mono"/>
                <a:cs typeface="Roboto Mono"/>
                <a:sym typeface="Roboto Mono"/>
              </a:rPr>
            </a:br>
            <a:r>
              <a:rPr b="1" lang="en-GB" sz="1050">
                <a:solidFill>
                  <a:srgbClr val="1155CC"/>
                </a:solidFill>
                <a:latin typeface="Roboto Mono"/>
                <a:ea typeface="Roboto Mono"/>
                <a:cs typeface="Roboto Mono"/>
                <a:sym typeface="Roboto Mono"/>
              </a:rPr>
              <a:t>metadata:</a:t>
            </a:r>
            <a:br>
              <a:rPr b="1" lang="en-GB" sz="1050">
                <a:solidFill>
                  <a:srgbClr val="1155CC"/>
                </a:solidFill>
                <a:latin typeface="Roboto Mono"/>
                <a:ea typeface="Roboto Mono"/>
                <a:cs typeface="Roboto Mono"/>
                <a:sym typeface="Roboto Mono"/>
              </a:rPr>
            </a:br>
            <a:r>
              <a:rPr b="1" lang="en-GB" sz="1050">
                <a:solidFill>
                  <a:srgbClr val="1155CC"/>
                </a:solidFill>
                <a:latin typeface="Roboto Mono"/>
                <a:ea typeface="Roboto Mono"/>
                <a:cs typeface="Roboto Mono"/>
                <a:sym typeface="Roboto Mono"/>
              </a:rPr>
              <a:t>  name: argocd</a:t>
            </a:r>
            <a:br>
              <a:rPr b="1" lang="en-GB" sz="1050">
                <a:solidFill>
                  <a:srgbClr val="1155CC"/>
                </a:solidFill>
                <a:latin typeface="Roboto Mono"/>
                <a:ea typeface="Roboto Mono"/>
                <a:cs typeface="Roboto Mono"/>
                <a:sym typeface="Roboto Mono"/>
              </a:rPr>
            </a:br>
            <a:r>
              <a:rPr b="1" lang="en-GB" sz="1050">
                <a:solidFill>
                  <a:srgbClr val="1155CC"/>
                </a:solidFill>
                <a:latin typeface="Roboto Mono"/>
                <a:ea typeface="Roboto Mono"/>
                <a:cs typeface="Roboto Mono"/>
                <a:sym typeface="Roboto Mono"/>
              </a:rPr>
              <a:t>  namespace: argocd</a:t>
            </a:r>
            <a:br>
              <a:rPr b="1" lang="en-GB" sz="1050">
                <a:solidFill>
                  <a:srgbClr val="1155CC"/>
                </a:solidFill>
                <a:latin typeface="Roboto Mono"/>
                <a:ea typeface="Roboto Mono"/>
                <a:cs typeface="Roboto Mono"/>
                <a:sym typeface="Roboto Mono"/>
              </a:rPr>
            </a:br>
            <a:br>
              <a:rPr b="1" lang="en-GB" sz="1050">
                <a:solidFill>
                  <a:srgbClr val="1155CC"/>
                </a:solidFill>
                <a:latin typeface="Roboto Mono"/>
                <a:ea typeface="Roboto Mono"/>
                <a:cs typeface="Roboto Mono"/>
                <a:sym typeface="Roboto Mono"/>
              </a:rPr>
            </a:br>
            <a:endParaRPr b="1" sz="625">
              <a:solidFill>
                <a:srgbClr val="1155CC"/>
              </a:solidFill>
            </a:endParaRPr>
          </a:p>
        </p:txBody>
      </p:sp>
      <p:sp>
        <p:nvSpPr>
          <p:cNvPr id="297" name="Google Shape;297;p39"/>
          <p:cNvSpPr txBox="1"/>
          <p:nvPr>
            <p:ph idx="1" type="body"/>
          </p:nvPr>
        </p:nvSpPr>
        <p:spPr>
          <a:xfrm>
            <a:off x="5207950" y="1904325"/>
            <a:ext cx="3670200" cy="1534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275"/>
              <a:buNone/>
            </a:pPr>
            <a:r>
              <a:rPr b="1" lang="en-GB" sz="1050">
                <a:solidFill>
                  <a:srgbClr val="38761D"/>
                </a:solidFill>
                <a:latin typeface="Roboto Mono"/>
                <a:ea typeface="Roboto Mono"/>
                <a:cs typeface="Roboto Mono"/>
                <a:sym typeface="Roboto Mono"/>
              </a:rPr>
              <a:t>spec:</a:t>
            </a:r>
            <a:br>
              <a:rPr b="1" lang="en-GB" sz="1050">
                <a:solidFill>
                  <a:srgbClr val="38761D"/>
                </a:solidFill>
                <a:latin typeface="Roboto Mono"/>
                <a:ea typeface="Roboto Mono"/>
                <a:cs typeface="Roboto Mono"/>
                <a:sym typeface="Roboto Mono"/>
              </a:rPr>
            </a:br>
            <a:r>
              <a:rPr b="1" lang="en-GB" sz="1050">
                <a:solidFill>
                  <a:srgbClr val="38761D"/>
                </a:solidFill>
                <a:latin typeface="Roboto Mono"/>
                <a:ea typeface="Roboto Mono"/>
                <a:cs typeface="Roboto Mono"/>
                <a:sym typeface="Roboto Mono"/>
              </a:rPr>
              <a:t>  project: default</a:t>
            </a:r>
            <a:br>
              <a:rPr b="1" lang="en-GB" sz="1050">
                <a:solidFill>
                  <a:srgbClr val="38761D"/>
                </a:solidFill>
                <a:latin typeface="Roboto Mono"/>
                <a:ea typeface="Roboto Mono"/>
                <a:cs typeface="Roboto Mono"/>
                <a:sym typeface="Roboto Mono"/>
              </a:rPr>
            </a:br>
            <a:r>
              <a:rPr b="1" lang="en-GB" sz="1050">
                <a:solidFill>
                  <a:srgbClr val="38761D"/>
                </a:solidFill>
                <a:latin typeface="Roboto Mono"/>
                <a:ea typeface="Roboto Mono"/>
                <a:cs typeface="Roboto Mono"/>
                <a:sym typeface="Roboto Mono"/>
              </a:rPr>
              <a:t>  source:</a:t>
            </a:r>
            <a:br>
              <a:rPr b="1" lang="en-GB" sz="1050">
                <a:solidFill>
                  <a:srgbClr val="38761D"/>
                </a:solidFill>
                <a:latin typeface="Roboto Mono"/>
                <a:ea typeface="Roboto Mono"/>
                <a:cs typeface="Roboto Mono"/>
                <a:sym typeface="Roboto Mono"/>
              </a:rPr>
            </a:br>
            <a:r>
              <a:rPr b="1" lang="en-GB" sz="1050">
                <a:solidFill>
                  <a:srgbClr val="38761D"/>
                </a:solidFill>
                <a:latin typeface="Roboto Mono"/>
                <a:ea typeface="Roboto Mono"/>
                <a:cs typeface="Roboto Mono"/>
                <a:sym typeface="Roboto Mono"/>
              </a:rPr>
              <a:t>    repoURL: https://github.com/[...]</a:t>
            </a:r>
            <a:br>
              <a:rPr b="1" lang="en-GB" sz="1050">
                <a:solidFill>
                  <a:srgbClr val="38761D"/>
                </a:solidFill>
                <a:latin typeface="Roboto Mono"/>
                <a:ea typeface="Roboto Mono"/>
                <a:cs typeface="Roboto Mono"/>
                <a:sym typeface="Roboto Mono"/>
              </a:rPr>
            </a:br>
            <a:r>
              <a:rPr b="1" lang="en-GB" sz="1050">
                <a:solidFill>
                  <a:srgbClr val="38761D"/>
                </a:solidFill>
                <a:latin typeface="Roboto Mono"/>
                <a:ea typeface="Roboto Mono"/>
                <a:cs typeface="Roboto Mono"/>
                <a:sym typeface="Roboto Mono"/>
              </a:rPr>
              <a:t>    targetRevision: HEAD</a:t>
            </a:r>
            <a:br>
              <a:rPr b="1" lang="en-GB" sz="1050">
                <a:solidFill>
                  <a:srgbClr val="38761D"/>
                </a:solidFill>
                <a:latin typeface="Roboto Mono"/>
                <a:ea typeface="Roboto Mono"/>
                <a:cs typeface="Roboto Mono"/>
                <a:sym typeface="Roboto Mono"/>
              </a:rPr>
            </a:br>
            <a:r>
              <a:rPr b="1" lang="en-GB" sz="1050">
                <a:solidFill>
                  <a:srgbClr val="38761D"/>
                </a:solidFill>
                <a:latin typeface="Roboto Mono"/>
                <a:ea typeface="Roboto Mono"/>
                <a:cs typeface="Roboto Mono"/>
                <a:sym typeface="Roboto Mono"/>
              </a:rPr>
              <a:t>    path: argocd_deploy</a:t>
            </a:r>
            <a:br>
              <a:rPr b="1" lang="en-GB" sz="1050">
                <a:solidFill>
                  <a:srgbClr val="38761D"/>
                </a:solidFill>
                <a:latin typeface="Roboto Mono"/>
                <a:ea typeface="Roboto Mono"/>
                <a:cs typeface="Roboto Mono"/>
                <a:sym typeface="Roboto Mono"/>
              </a:rPr>
            </a:br>
            <a:r>
              <a:rPr b="1" lang="en-GB" sz="1050">
                <a:solidFill>
                  <a:srgbClr val="38761D"/>
                </a:solidFill>
                <a:latin typeface="Roboto Mono"/>
                <a:ea typeface="Roboto Mono"/>
                <a:cs typeface="Roboto Mono"/>
                <a:sym typeface="Roboto Mono"/>
              </a:rPr>
              <a:t>    kustomize:</a:t>
            </a:r>
            <a:br>
              <a:rPr b="1" lang="en-GB" sz="1050">
                <a:solidFill>
                  <a:srgbClr val="38761D"/>
                </a:solidFill>
                <a:latin typeface="Roboto Mono"/>
                <a:ea typeface="Roboto Mono"/>
                <a:cs typeface="Roboto Mono"/>
                <a:sym typeface="Roboto Mono"/>
              </a:rPr>
            </a:br>
            <a:r>
              <a:rPr b="1" lang="en-GB" sz="1050">
                <a:solidFill>
                  <a:srgbClr val="38761D"/>
                </a:solidFill>
                <a:latin typeface="Roboto Mono"/>
                <a:ea typeface="Roboto Mono"/>
                <a:cs typeface="Roboto Mono"/>
                <a:sym typeface="Roboto Mono"/>
              </a:rPr>
              <a:t>      version: v3.10.0</a:t>
            </a:r>
            <a:endParaRPr b="1" sz="1050">
              <a:solidFill>
                <a:srgbClr val="38761D"/>
              </a:solidFill>
              <a:latin typeface="Roboto Mono"/>
              <a:ea typeface="Roboto Mono"/>
              <a:cs typeface="Roboto Mono"/>
              <a:sym typeface="Roboto Mono"/>
            </a:endParaRPr>
          </a:p>
          <a:p>
            <a:pPr indent="0" lvl="0" marL="0" rtl="0" algn="l">
              <a:lnSpc>
                <a:spcPct val="105000"/>
              </a:lnSpc>
              <a:spcBef>
                <a:spcPts val="1200"/>
              </a:spcBef>
              <a:spcAft>
                <a:spcPts val="1200"/>
              </a:spcAft>
              <a:buSzPts val="275"/>
              <a:buNone/>
            </a:pPr>
            <a:r>
              <a:t/>
            </a:r>
            <a:endParaRPr b="1" sz="625">
              <a:solidFill>
                <a:srgbClr val="38761D"/>
              </a:solidFill>
            </a:endParaRPr>
          </a:p>
        </p:txBody>
      </p:sp>
      <p:sp>
        <p:nvSpPr>
          <p:cNvPr id="298" name="Google Shape;298;p39"/>
          <p:cNvSpPr txBox="1"/>
          <p:nvPr>
            <p:ph idx="1" type="body"/>
          </p:nvPr>
        </p:nvSpPr>
        <p:spPr>
          <a:xfrm>
            <a:off x="5207950" y="3262250"/>
            <a:ext cx="3670200" cy="698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275"/>
              <a:buNone/>
            </a:pPr>
            <a:r>
              <a:rPr b="1" lang="en-GB" sz="1050">
                <a:solidFill>
                  <a:srgbClr val="CC0000"/>
                </a:solidFill>
                <a:latin typeface="Roboto Mono"/>
                <a:ea typeface="Roboto Mono"/>
                <a:cs typeface="Roboto Mono"/>
                <a:sym typeface="Roboto Mono"/>
              </a:rPr>
              <a:t>  destination:</a:t>
            </a:r>
            <a:br>
              <a:rPr b="1" lang="en-GB" sz="1050">
                <a:solidFill>
                  <a:srgbClr val="CC0000"/>
                </a:solidFill>
                <a:latin typeface="Roboto Mono"/>
                <a:ea typeface="Roboto Mono"/>
                <a:cs typeface="Roboto Mono"/>
                <a:sym typeface="Roboto Mono"/>
              </a:rPr>
            </a:br>
            <a:r>
              <a:rPr b="1" lang="en-GB" sz="1050">
                <a:solidFill>
                  <a:srgbClr val="CC0000"/>
                </a:solidFill>
                <a:latin typeface="Roboto Mono"/>
                <a:ea typeface="Roboto Mono"/>
                <a:cs typeface="Roboto Mono"/>
                <a:sym typeface="Roboto Mono"/>
              </a:rPr>
              <a:t>    server: https://kubernetes.default.svc</a:t>
            </a:r>
            <a:br>
              <a:rPr b="1" lang="en-GB" sz="1050">
                <a:solidFill>
                  <a:srgbClr val="CC0000"/>
                </a:solidFill>
                <a:latin typeface="Roboto Mono"/>
                <a:ea typeface="Roboto Mono"/>
                <a:cs typeface="Roboto Mono"/>
                <a:sym typeface="Roboto Mono"/>
              </a:rPr>
            </a:br>
            <a:r>
              <a:rPr b="1" lang="en-GB" sz="1050">
                <a:solidFill>
                  <a:srgbClr val="CC0000"/>
                </a:solidFill>
                <a:latin typeface="Roboto Mono"/>
                <a:ea typeface="Roboto Mono"/>
                <a:cs typeface="Roboto Mono"/>
                <a:sym typeface="Roboto Mono"/>
              </a:rPr>
              <a:t>    namespace: argocd</a:t>
            </a:r>
            <a:br>
              <a:rPr b="1" lang="en-GB" sz="1050">
                <a:solidFill>
                  <a:srgbClr val="CC0000"/>
                </a:solidFill>
                <a:latin typeface="Roboto Mono"/>
                <a:ea typeface="Roboto Mono"/>
                <a:cs typeface="Roboto Mono"/>
                <a:sym typeface="Roboto Mono"/>
              </a:rPr>
            </a:br>
            <a:endParaRPr b="1" sz="1050">
              <a:solidFill>
                <a:srgbClr val="CC0000"/>
              </a:solidFill>
              <a:latin typeface="Roboto Mono"/>
              <a:ea typeface="Roboto Mono"/>
              <a:cs typeface="Roboto Mono"/>
              <a:sym typeface="Roboto Mono"/>
            </a:endParaRPr>
          </a:p>
          <a:p>
            <a:pPr indent="0" lvl="0" marL="0" rtl="0" algn="l">
              <a:lnSpc>
                <a:spcPct val="105000"/>
              </a:lnSpc>
              <a:spcBef>
                <a:spcPts val="1200"/>
              </a:spcBef>
              <a:spcAft>
                <a:spcPts val="1200"/>
              </a:spcAft>
              <a:buSzPts val="275"/>
              <a:buNone/>
            </a:pPr>
            <a:r>
              <a:t/>
            </a:r>
            <a:endParaRPr b="1" sz="625">
              <a:solidFill>
                <a:srgbClr val="CC0000"/>
              </a:solidFill>
            </a:endParaRPr>
          </a:p>
        </p:txBody>
      </p:sp>
      <p:sp>
        <p:nvSpPr>
          <p:cNvPr id="299" name="Google Shape;299;p39"/>
          <p:cNvSpPr txBox="1"/>
          <p:nvPr>
            <p:ph idx="1" type="body"/>
          </p:nvPr>
        </p:nvSpPr>
        <p:spPr>
          <a:xfrm>
            <a:off x="5207950" y="3818900"/>
            <a:ext cx="3670200" cy="1087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275"/>
              <a:buNone/>
            </a:pPr>
            <a:r>
              <a:rPr b="1" lang="en-GB" sz="1050">
                <a:solidFill>
                  <a:srgbClr val="FF00FF"/>
                </a:solidFill>
                <a:latin typeface="Roboto Mono"/>
                <a:ea typeface="Roboto Mono"/>
                <a:cs typeface="Roboto Mono"/>
                <a:sym typeface="Roboto Mono"/>
              </a:rPr>
              <a:t>  syncPolicy:</a:t>
            </a:r>
            <a:br>
              <a:rPr b="1" lang="en-GB" sz="1050">
                <a:solidFill>
                  <a:srgbClr val="FF00FF"/>
                </a:solidFill>
                <a:latin typeface="Roboto Mono"/>
                <a:ea typeface="Roboto Mono"/>
                <a:cs typeface="Roboto Mono"/>
                <a:sym typeface="Roboto Mono"/>
              </a:rPr>
            </a:br>
            <a:r>
              <a:rPr b="1" lang="en-GB" sz="1050">
                <a:solidFill>
                  <a:srgbClr val="FF00FF"/>
                </a:solidFill>
                <a:latin typeface="Roboto Mono"/>
                <a:ea typeface="Roboto Mono"/>
                <a:cs typeface="Roboto Mono"/>
                <a:sym typeface="Roboto Mono"/>
              </a:rPr>
              <a:t>    automated:</a:t>
            </a:r>
            <a:br>
              <a:rPr b="1" lang="en-GB" sz="1050">
                <a:solidFill>
                  <a:srgbClr val="FF00FF"/>
                </a:solidFill>
                <a:latin typeface="Roboto Mono"/>
                <a:ea typeface="Roboto Mono"/>
                <a:cs typeface="Roboto Mono"/>
                <a:sym typeface="Roboto Mono"/>
              </a:rPr>
            </a:br>
            <a:r>
              <a:rPr b="1" lang="en-GB" sz="1050">
                <a:solidFill>
                  <a:srgbClr val="FF00FF"/>
                </a:solidFill>
                <a:latin typeface="Roboto Mono"/>
                <a:ea typeface="Roboto Mono"/>
                <a:cs typeface="Roboto Mono"/>
                <a:sym typeface="Roboto Mono"/>
              </a:rPr>
              <a:t>      prune: true</a:t>
            </a:r>
            <a:br>
              <a:rPr b="1" lang="en-GB" sz="1050">
                <a:solidFill>
                  <a:srgbClr val="FF00FF"/>
                </a:solidFill>
                <a:latin typeface="Roboto Mono"/>
                <a:ea typeface="Roboto Mono"/>
                <a:cs typeface="Roboto Mono"/>
                <a:sym typeface="Roboto Mono"/>
              </a:rPr>
            </a:br>
            <a:r>
              <a:rPr b="1" lang="en-GB" sz="1050">
                <a:solidFill>
                  <a:srgbClr val="FF00FF"/>
                </a:solidFill>
                <a:latin typeface="Roboto Mono"/>
                <a:ea typeface="Roboto Mono"/>
                <a:cs typeface="Roboto Mono"/>
                <a:sym typeface="Roboto Mono"/>
              </a:rPr>
              <a:t>      selfHeal: true</a:t>
            </a:r>
            <a:br>
              <a:rPr b="1" lang="en-GB" sz="1050">
                <a:solidFill>
                  <a:srgbClr val="FF00FF"/>
                </a:solidFill>
                <a:latin typeface="Roboto Mono"/>
                <a:ea typeface="Roboto Mono"/>
                <a:cs typeface="Roboto Mono"/>
                <a:sym typeface="Roboto Mono"/>
              </a:rPr>
            </a:br>
            <a:r>
              <a:rPr b="1" lang="en-GB" sz="1050">
                <a:solidFill>
                  <a:srgbClr val="FF00FF"/>
                </a:solidFill>
                <a:latin typeface="Roboto Mono"/>
                <a:ea typeface="Roboto Mono"/>
                <a:cs typeface="Roboto Mono"/>
                <a:sym typeface="Roboto Mono"/>
              </a:rPr>
              <a:t>      allowEmpty: false</a:t>
            </a:r>
            <a:endParaRPr b="1" sz="1050">
              <a:solidFill>
                <a:srgbClr val="FF00FF"/>
              </a:solidFill>
              <a:latin typeface="Roboto Mono"/>
              <a:ea typeface="Roboto Mono"/>
              <a:cs typeface="Roboto Mono"/>
              <a:sym typeface="Roboto Mono"/>
            </a:endParaRPr>
          </a:p>
          <a:p>
            <a:pPr indent="0" lvl="0" marL="0" rtl="0" algn="l">
              <a:lnSpc>
                <a:spcPct val="105000"/>
              </a:lnSpc>
              <a:spcBef>
                <a:spcPts val="1200"/>
              </a:spcBef>
              <a:spcAft>
                <a:spcPts val="1200"/>
              </a:spcAft>
              <a:buSzPts val="275"/>
              <a:buNone/>
            </a:pPr>
            <a:r>
              <a:t/>
            </a:r>
            <a:endParaRPr b="1" sz="625">
              <a:solidFill>
                <a:srgbClr val="FF00FF"/>
              </a:solidFill>
            </a:endParaRPr>
          </a:p>
        </p:txBody>
      </p:sp>
      <p:sp>
        <p:nvSpPr>
          <p:cNvPr id="300" name="Google Shape;300;p39"/>
          <p:cNvSpPr txBox="1"/>
          <p:nvPr/>
        </p:nvSpPr>
        <p:spPr>
          <a:xfrm>
            <a:off x="729450" y="1289975"/>
            <a:ext cx="361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As everything else with ArgoCD, also monitored applications are defined as CRDs</a:t>
            </a:r>
            <a:endParaRPr>
              <a:latin typeface="Lato"/>
              <a:ea typeface="Lato"/>
              <a:cs typeface="Lato"/>
              <a:sym typeface="Lato"/>
            </a:endParaRPr>
          </a:p>
        </p:txBody>
      </p:sp>
      <p:sp>
        <p:nvSpPr>
          <p:cNvPr id="301" name="Google Shape;301;p39"/>
          <p:cNvSpPr txBox="1"/>
          <p:nvPr/>
        </p:nvSpPr>
        <p:spPr>
          <a:xfrm>
            <a:off x="729450" y="2582300"/>
            <a:ext cx="36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Application manifest definition</a:t>
            </a:r>
            <a:endParaRPr>
              <a:latin typeface="Lato"/>
              <a:ea typeface="Lato"/>
              <a:cs typeface="Lato"/>
              <a:sym typeface="Lato"/>
            </a:endParaRPr>
          </a:p>
        </p:txBody>
      </p:sp>
      <p:sp>
        <p:nvSpPr>
          <p:cNvPr id="302" name="Google Shape;302;p39"/>
          <p:cNvSpPr txBox="1"/>
          <p:nvPr/>
        </p:nvSpPr>
        <p:spPr>
          <a:xfrm>
            <a:off x="729450" y="3478975"/>
            <a:ext cx="36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Destination cluster</a:t>
            </a:r>
            <a:endParaRPr>
              <a:latin typeface="Lato"/>
              <a:ea typeface="Lato"/>
              <a:cs typeface="Lato"/>
              <a:sym typeface="Lato"/>
            </a:endParaRPr>
          </a:p>
        </p:txBody>
      </p:sp>
      <p:sp>
        <p:nvSpPr>
          <p:cNvPr id="303" name="Google Shape;303;p39"/>
          <p:cNvSpPr txBox="1"/>
          <p:nvPr/>
        </p:nvSpPr>
        <p:spPr>
          <a:xfrm>
            <a:off x="729450" y="4220425"/>
            <a:ext cx="36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Sync Policy</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727650" y="582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Argo Upgrade</a:t>
            </a:r>
            <a:endParaRPr/>
          </a:p>
        </p:txBody>
      </p:sp>
      <p:sp>
        <p:nvSpPr>
          <p:cNvPr id="309" name="Google Shape;309;p40"/>
          <p:cNvSpPr txBox="1"/>
          <p:nvPr>
            <p:ph idx="1" type="body"/>
          </p:nvPr>
        </p:nvSpPr>
        <p:spPr>
          <a:xfrm>
            <a:off x="729450" y="1381125"/>
            <a:ext cx="7688700" cy="172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rPr>
              <a:t>Let's test if our integration works well and if we configured ArgoCD to correctly manage itself</a:t>
            </a:r>
            <a:endParaRPr>
              <a:solidFill>
                <a:srgbClr val="000000"/>
              </a:solidFill>
            </a:endParaRPr>
          </a:p>
          <a:p>
            <a:pPr indent="-311150" lvl="0" marL="457200" rtl="0" algn="l">
              <a:spcBef>
                <a:spcPts val="1200"/>
              </a:spcBef>
              <a:spcAft>
                <a:spcPts val="0"/>
              </a:spcAft>
              <a:buClr>
                <a:srgbClr val="000000"/>
              </a:buClr>
              <a:buSzPts val="1300"/>
              <a:buChar char="●"/>
            </a:pPr>
            <a:r>
              <a:rPr lang="en-GB">
                <a:solidFill>
                  <a:srgbClr val="000000"/>
                </a:solidFill>
              </a:rPr>
              <a:t>In the next lab you are going to upgrade ArgoCD within ArgoCD</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By pushing a change to the git repository, ArgoCD will upgrade itself to the next version</a:t>
            </a:r>
            <a:endParaRPr>
              <a:solidFill>
                <a:srgbClr val="000000"/>
              </a:solidFill>
            </a:endParaRPr>
          </a:p>
        </p:txBody>
      </p:sp>
      <p:sp>
        <p:nvSpPr>
          <p:cNvPr id="310" name="Google Shape;310;p40"/>
          <p:cNvSpPr/>
          <p:nvPr/>
        </p:nvSpPr>
        <p:spPr>
          <a:xfrm>
            <a:off x="5938325" y="3262425"/>
            <a:ext cx="2835900" cy="14769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Open the README.md file in the repository and follow the instructions in:</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p>
            <a:pPr indent="0" lvl="0" marL="457200" rtl="0" algn="ctr">
              <a:spcBef>
                <a:spcPts val="0"/>
              </a:spcBef>
              <a:spcAft>
                <a:spcPts val="0"/>
              </a:spcAft>
              <a:buNone/>
            </a:pPr>
            <a:r>
              <a:rPr b="1" lang="en-GB">
                <a:latin typeface="Lato"/>
                <a:ea typeface="Lato"/>
                <a:cs typeface="Lato"/>
                <a:sym typeface="Lato"/>
              </a:rPr>
              <a:t>2</a:t>
            </a:r>
            <a:r>
              <a:rPr b="1" lang="en-GB">
                <a:latin typeface="Lato"/>
                <a:ea typeface="Lato"/>
                <a:cs typeface="Lato"/>
                <a:sym typeface="Lato"/>
              </a:rPr>
              <a:t>. Argo Upgrade</a:t>
            </a:r>
            <a:endParaRPr b="1">
              <a:latin typeface="Lato"/>
              <a:ea typeface="Lato"/>
              <a:cs typeface="Lato"/>
              <a:sym typeface="Lato"/>
            </a:endParaRPr>
          </a:p>
        </p:txBody>
      </p:sp>
      <p:sp>
        <p:nvSpPr>
          <p:cNvPr id="311" name="Google Shape;311;p40"/>
          <p:cNvSpPr/>
          <p:nvPr/>
        </p:nvSpPr>
        <p:spPr>
          <a:xfrm>
            <a:off x="412175" y="3262425"/>
            <a:ext cx="5209500" cy="3870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We will pause here for a couple of minutes</a:t>
            </a:r>
            <a:endParaRPr b="1">
              <a:latin typeface="Lato"/>
              <a:ea typeface="Lato"/>
              <a:cs typeface="Lato"/>
              <a:sym typeface="Lato"/>
            </a:endParaRPr>
          </a:p>
        </p:txBody>
      </p:sp>
      <p:sp>
        <p:nvSpPr>
          <p:cNvPr id="312" name="Google Shape;312;p40"/>
          <p:cNvSpPr/>
          <p:nvPr/>
        </p:nvSpPr>
        <p:spPr>
          <a:xfrm>
            <a:off x="412175" y="3731950"/>
            <a:ext cx="5209500" cy="1007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By the end of this section, you should be able to:</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p>
            <a:pPr indent="-317500" lvl="0" marL="457200" rtl="0" algn="ctr">
              <a:spcBef>
                <a:spcPts val="0"/>
              </a:spcBef>
              <a:spcAft>
                <a:spcPts val="0"/>
              </a:spcAft>
              <a:buSzPts val="1400"/>
              <a:buFont typeface="Lato"/>
              <a:buChar char="●"/>
            </a:pPr>
            <a:r>
              <a:rPr lang="en-GB">
                <a:latin typeface="Lato"/>
                <a:ea typeface="Lato"/>
                <a:cs typeface="Lato"/>
                <a:sym typeface="Lato"/>
              </a:rPr>
              <a:t>See a new version of Argo in the top left corner of the web interface (v1.8.7)</a:t>
            </a:r>
            <a:endParaRPr>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1"/>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8" name="Google Shape;318;p41"/>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Monitoring &amp; Helm Charts</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Agenda</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solidFill>
                  <a:srgbClr val="000000"/>
                </a:solidFill>
              </a:rPr>
              <a:t>Introduzione a GitOps: Cosa, come, perche'?</a:t>
            </a:r>
            <a:endParaRPr>
              <a:solidFill>
                <a:srgbClr val="000000"/>
              </a:solidFill>
            </a:endParaRPr>
          </a:p>
          <a:p>
            <a:pPr indent="0" lvl="0" marL="0" rtl="0" algn="l">
              <a:spcBef>
                <a:spcPts val="1200"/>
              </a:spcBef>
              <a:spcAft>
                <a:spcPts val="0"/>
              </a:spcAft>
              <a:buNone/>
            </a:pPr>
            <a:r>
              <a:rPr lang="en-GB">
                <a:solidFill>
                  <a:srgbClr val="000000"/>
                </a:solidFill>
              </a:rPr>
              <a:t>Strumenti disponibili per GitOps e Kubernetes</a:t>
            </a:r>
            <a:endParaRPr>
              <a:solidFill>
                <a:srgbClr val="000000"/>
              </a:solidFill>
            </a:endParaRPr>
          </a:p>
          <a:p>
            <a:pPr indent="0" lvl="0" marL="0" rtl="0" algn="l">
              <a:spcBef>
                <a:spcPts val="1200"/>
              </a:spcBef>
              <a:spcAft>
                <a:spcPts val="0"/>
              </a:spcAft>
              <a:buNone/>
            </a:pPr>
            <a:r>
              <a:rPr lang="en-GB">
                <a:solidFill>
                  <a:srgbClr val="000000"/>
                </a:solidFill>
              </a:rPr>
              <a:t>ArgoCD: installazione e funzionalita' principali</a:t>
            </a:r>
            <a:endParaRPr>
              <a:solidFill>
                <a:srgbClr val="000000"/>
              </a:solidFill>
            </a:endParaRPr>
          </a:p>
          <a:p>
            <a:pPr indent="0" lvl="0" marL="0" rtl="0" algn="l">
              <a:spcBef>
                <a:spcPts val="1200"/>
              </a:spcBef>
              <a:spcAft>
                <a:spcPts val="0"/>
              </a:spcAft>
              <a:buNone/>
            </a:pPr>
            <a:r>
              <a:rPr lang="en-GB">
                <a:solidFill>
                  <a:srgbClr val="000000"/>
                </a:solidFill>
              </a:rPr>
              <a:t>Organizzare il nostro repository GitOps</a:t>
            </a:r>
            <a:endParaRPr>
              <a:solidFill>
                <a:srgbClr val="000000"/>
              </a:solidFill>
            </a:endParaRPr>
          </a:p>
          <a:p>
            <a:pPr indent="0" lvl="0" marL="0" rtl="0" algn="l">
              <a:spcBef>
                <a:spcPts val="1200"/>
              </a:spcBef>
              <a:spcAft>
                <a:spcPts val="0"/>
              </a:spcAft>
              <a:buNone/>
            </a:pPr>
            <a:r>
              <a:rPr lang="en-GB">
                <a:solidFill>
                  <a:srgbClr val="000000"/>
                </a:solidFill>
              </a:rPr>
              <a:t>La prima pipeline</a:t>
            </a:r>
            <a:endParaRPr>
              <a:solidFill>
                <a:srgbClr val="000000"/>
              </a:solidFill>
            </a:endParaRPr>
          </a:p>
          <a:p>
            <a:pPr indent="0" lvl="0" marL="0" rtl="0" algn="l">
              <a:spcBef>
                <a:spcPts val="1200"/>
              </a:spcBef>
              <a:spcAft>
                <a:spcPts val="0"/>
              </a:spcAft>
              <a:buNone/>
            </a:pPr>
            <a:r>
              <a:rPr lang="en-GB">
                <a:solidFill>
                  <a:srgbClr val="000000"/>
                </a:solidFill>
              </a:rPr>
              <a:t>Suggerimenti e best practices</a:t>
            </a:r>
            <a:endParaRPr>
              <a:solidFill>
                <a:srgbClr val="000000"/>
              </a:solidFill>
            </a:endParaRPr>
          </a:p>
          <a:p>
            <a:pPr indent="0" lvl="0" marL="0" rtl="0" algn="l">
              <a:spcBef>
                <a:spcPts val="1200"/>
              </a:spcBef>
              <a:spcAft>
                <a:spcPts val="1200"/>
              </a:spcAft>
              <a:buNone/>
            </a:pPr>
            <a:r>
              <a:rPr lang="en-GB">
                <a:solidFill>
                  <a:srgbClr val="000000"/>
                </a:solidFill>
              </a:rPr>
              <a:t>Q&amp;A</a:t>
            </a:r>
            <a:endParaRPr>
              <a:solidFill>
                <a:srgbClr val="000000"/>
              </a:solidFill>
            </a:endParaRPr>
          </a:p>
        </p:txBody>
      </p:sp>
      <p:sp>
        <p:nvSpPr>
          <p:cNvPr id="102" name="Google Shape;102;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2"/>
          <p:cNvSpPr txBox="1"/>
          <p:nvPr>
            <p:ph type="title"/>
          </p:nvPr>
        </p:nvSpPr>
        <p:spPr>
          <a:xfrm>
            <a:off x="729450" y="605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Monitoring</a:t>
            </a:r>
            <a:r>
              <a:rPr lang="en-GB"/>
              <a:t> YAML</a:t>
            </a:r>
            <a:endParaRPr/>
          </a:p>
        </p:txBody>
      </p:sp>
      <p:sp>
        <p:nvSpPr>
          <p:cNvPr id="324" name="Google Shape;324;p42"/>
          <p:cNvSpPr txBox="1"/>
          <p:nvPr>
            <p:ph idx="1" type="body"/>
          </p:nvPr>
        </p:nvSpPr>
        <p:spPr>
          <a:xfrm>
            <a:off x="5041675" y="590613"/>
            <a:ext cx="3670200" cy="959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rPr b="1" lang="en-GB" sz="1050">
                <a:solidFill>
                  <a:srgbClr val="1155CC"/>
                </a:solidFill>
                <a:latin typeface="Roboto Mono"/>
                <a:ea typeface="Roboto Mono"/>
                <a:cs typeface="Roboto Mono"/>
                <a:sym typeface="Roboto Mono"/>
              </a:rPr>
              <a:t>apiVersion: argoproj.io/v1alpha1</a:t>
            </a:r>
            <a:br>
              <a:rPr b="1" lang="en-GB" sz="1050">
                <a:solidFill>
                  <a:srgbClr val="1155CC"/>
                </a:solidFill>
                <a:latin typeface="Roboto Mono"/>
                <a:ea typeface="Roboto Mono"/>
                <a:cs typeface="Roboto Mono"/>
                <a:sym typeface="Roboto Mono"/>
              </a:rPr>
            </a:br>
            <a:r>
              <a:rPr b="1" lang="en-GB" sz="1050">
                <a:solidFill>
                  <a:srgbClr val="1155CC"/>
                </a:solidFill>
                <a:latin typeface="Roboto Mono"/>
                <a:ea typeface="Roboto Mono"/>
                <a:cs typeface="Roboto Mono"/>
                <a:sym typeface="Roboto Mono"/>
              </a:rPr>
              <a:t>kind: Application</a:t>
            </a:r>
            <a:br>
              <a:rPr b="1" lang="en-GB" sz="1050">
                <a:solidFill>
                  <a:srgbClr val="1155CC"/>
                </a:solidFill>
                <a:latin typeface="Roboto Mono"/>
                <a:ea typeface="Roboto Mono"/>
                <a:cs typeface="Roboto Mono"/>
                <a:sym typeface="Roboto Mono"/>
              </a:rPr>
            </a:br>
            <a:r>
              <a:rPr b="1" lang="en-GB" sz="1050">
                <a:solidFill>
                  <a:srgbClr val="1155CC"/>
                </a:solidFill>
                <a:latin typeface="Roboto Mono"/>
                <a:ea typeface="Roboto Mono"/>
                <a:cs typeface="Roboto Mono"/>
                <a:sym typeface="Roboto Mono"/>
              </a:rPr>
              <a:t>metadata:</a:t>
            </a:r>
            <a:br>
              <a:rPr b="1" lang="en-GB" sz="1050">
                <a:solidFill>
                  <a:srgbClr val="1155CC"/>
                </a:solidFill>
                <a:latin typeface="Roboto Mono"/>
                <a:ea typeface="Roboto Mono"/>
                <a:cs typeface="Roboto Mono"/>
                <a:sym typeface="Roboto Mono"/>
              </a:rPr>
            </a:br>
            <a:r>
              <a:rPr b="1" lang="en-GB" sz="1050">
                <a:solidFill>
                  <a:srgbClr val="1155CC"/>
                </a:solidFill>
                <a:latin typeface="Roboto Mono"/>
                <a:ea typeface="Roboto Mono"/>
                <a:cs typeface="Roboto Mono"/>
                <a:sym typeface="Roboto Mono"/>
              </a:rPr>
              <a:t>  name: kube-prometheus-stack</a:t>
            </a:r>
            <a:br>
              <a:rPr b="1" lang="en-GB" sz="1050">
                <a:solidFill>
                  <a:srgbClr val="1155CC"/>
                </a:solidFill>
                <a:latin typeface="Roboto Mono"/>
                <a:ea typeface="Roboto Mono"/>
                <a:cs typeface="Roboto Mono"/>
                <a:sym typeface="Roboto Mono"/>
              </a:rPr>
            </a:br>
            <a:r>
              <a:rPr b="1" lang="en-GB" sz="1050">
                <a:solidFill>
                  <a:srgbClr val="1155CC"/>
                </a:solidFill>
                <a:latin typeface="Roboto Mono"/>
                <a:ea typeface="Roboto Mono"/>
                <a:cs typeface="Roboto Mono"/>
                <a:sym typeface="Roboto Mono"/>
              </a:rPr>
              <a:t>  namespace: argocd</a:t>
            </a:r>
            <a:br>
              <a:rPr b="1" lang="en-GB" sz="1050">
                <a:solidFill>
                  <a:srgbClr val="1155CC"/>
                </a:solidFill>
                <a:latin typeface="Roboto Mono"/>
                <a:ea typeface="Roboto Mono"/>
                <a:cs typeface="Roboto Mono"/>
                <a:sym typeface="Roboto Mono"/>
              </a:rPr>
            </a:br>
            <a:br>
              <a:rPr b="1" lang="en-GB" sz="1050">
                <a:solidFill>
                  <a:srgbClr val="1155CC"/>
                </a:solidFill>
                <a:latin typeface="Roboto Mono"/>
                <a:ea typeface="Roboto Mono"/>
                <a:cs typeface="Roboto Mono"/>
                <a:sym typeface="Roboto Mono"/>
              </a:rPr>
            </a:br>
            <a:endParaRPr b="1" sz="625">
              <a:solidFill>
                <a:srgbClr val="1155CC"/>
              </a:solidFill>
            </a:endParaRPr>
          </a:p>
        </p:txBody>
      </p:sp>
      <p:sp>
        <p:nvSpPr>
          <p:cNvPr id="325" name="Google Shape;325;p42"/>
          <p:cNvSpPr txBox="1"/>
          <p:nvPr>
            <p:ph idx="1" type="body"/>
          </p:nvPr>
        </p:nvSpPr>
        <p:spPr>
          <a:xfrm>
            <a:off x="5041675" y="1478163"/>
            <a:ext cx="3670200" cy="1534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GB" sz="1050">
                <a:solidFill>
                  <a:srgbClr val="38761D"/>
                </a:solidFill>
                <a:latin typeface="Roboto Mono"/>
                <a:ea typeface="Roboto Mono"/>
                <a:cs typeface="Roboto Mono"/>
                <a:sym typeface="Roboto Mono"/>
              </a:rPr>
              <a:t>spec:</a:t>
            </a:r>
            <a:br>
              <a:rPr b="1" lang="en-GB" sz="1050">
                <a:solidFill>
                  <a:srgbClr val="38761D"/>
                </a:solidFill>
                <a:latin typeface="Roboto Mono"/>
                <a:ea typeface="Roboto Mono"/>
                <a:cs typeface="Roboto Mono"/>
                <a:sym typeface="Roboto Mono"/>
              </a:rPr>
            </a:br>
            <a:r>
              <a:rPr b="1" lang="en-GB" sz="1050">
                <a:solidFill>
                  <a:srgbClr val="38761D"/>
                </a:solidFill>
                <a:latin typeface="Roboto Mono"/>
                <a:ea typeface="Roboto Mono"/>
                <a:cs typeface="Roboto Mono"/>
                <a:sym typeface="Roboto Mono"/>
              </a:rPr>
              <a:t>  project: default</a:t>
            </a:r>
            <a:br>
              <a:rPr b="1" lang="en-GB" sz="1050">
                <a:solidFill>
                  <a:srgbClr val="38761D"/>
                </a:solidFill>
                <a:latin typeface="Roboto Mono"/>
                <a:ea typeface="Roboto Mono"/>
                <a:cs typeface="Roboto Mono"/>
                <a:sym typeface="Roboto Mono"/>
              </a:rPr>
            </a:br>
            <a:r>
              <a:rPr b="1" lang="en-GB" sz="1050">
                <a:solidFill>
                  <a:srgbClr val="38761D"/>
                </a:solidFill>
                <a:latin typeface="Roboto Mono"/>
                <a:ea typeface="Roboto Mono"/>
                <a:cs typeface="Roboto Mono"/>
                <a:sym typeface="Roboto Mono"/>
              </a:rPr>
              <a:t>  source:</a:t>
            </a:r>
            <a:br>
              <a:rPr b="1" lang="en-GB" sz="1050">
                <a:solidFill>
                  <a:srgbClr val="38761D"/>
                </a:solidFill>
                <a:latin typeface="Roboto Mono"/>
                <a:ea typeface="Roboto Mono"/>
                <a:cs typeface="Roboto Mono"/>
                <a:sym typeface="Roboto Mono"/>
              </a:rPr>
            </a:br>
            <a:r>
              <a:rPr b="1" lang="en-GB" sz="1050">
                <a:solidFill>
                  <a:srgbClr val="38761D"/>
                </a:solidFill>
                <a:latin typeface="Roboto Mono"/>
                <a:ea typeface="Roboto Mono"/>
                <a:cs typeface="Roboto Mono"/>
                <a:sym typeface="Roboto Mono"/>
              </a:rPr>
              <a:t>    repoURL: https://github.com/[...]</a:t>
            </a:r>
            <a:br>
              <a:rPr b="1" lang="en-GB" sz="1050">
                <a:solidFill>
                  <a:srgbClr val="38761D"/>
                </a:solidFill>
                <a:latin typeface="Roboto Mono"/>
                <a:ea typeface="Roboto Mono"/>
                <a:cs typeface="Roboto Mono"/>
                <a:sym typeface="Roboto Mono"/>
              </a:rPr>
            </a:br>
            <a:r>
              <a:rPr b="1" lang="en-GB" sz="1050">
                <a:solidFill>
                  <a:srgbClr val="38761D"/>
                </a:solidFill>
                <a:latin typeface="Roboto Mono"/>
                <a:ea typeface="Roboto Mono"/>
                <a:cs typeface="Roboto Mono"/>
                <a:sym typeface="Roboto Mono"/>
              </a:rPr>
              <a:t>    targetRevision: HEAD</a:t>
            </a:r>
            <a:br>
              <a:rPr b="1" lang="en-GB" sz="1050">
                <a:solidFill>
                  <a:srgbClr val="38761D"/>
                </a:solidFill>
                <a:latin typeface="Roboto Mono"/>
                <a:ea typeface="Roboto Mono"/>
                <a:cs typeface="Roboto Mono"/>
                <a:sym typeface="Roboto Mono"/>
              </a:rPr>
            </a:br>
            <a:r>
              <a:rPr b="1" lang="en-GB" sz="1050">
                <a:solidFill>
                  <a:srgbClr val="38761D"/>
                </a:solidFill>
                <a:latin typeface="Roboto Mono"/>
                <a:ea typeface="Roboto Mono"/>
                <a:cs typeface="Roboto Mono"/>
                <a:sym typeface="Roboto Mono"/>
              </a:rPr>
              <a:t>    path: app_kube-prometheus-stack</a:t>
            </a:r>
            <a:br>
              <a:rPr b="1" lang="en-GB" sz="1050">
                <a:solidFill>
                  <a:srgbClr val="38761D"/>
                </a:solidFill>
                <a:latin typeface="Roboto Mono"/>
                <a:ea typeface="Roboto Mono"/>
                <a:cs typeface="Roboto Mono"/>
                <a:sym typeface="Roboto Mono"/>
              </a:rPr>
            </a:br>
            <a:r>
              <a:rPr b="1" lang="en-GB" sz="1050">
                <a:solidFill>
                  <a:srgbClr val="38761D"/>
                </a:solidFill>
                <a:latin typeface="Roboto Mono"/>
                <a:ea typeface="Roboto Mono"/>
                <a:cs typeface="Roboto Mono"/>
                <a:sym typeface="Roboto Mono"/>
              </a:rPr>
              <a:t>    helm:</a:t>
            </a:r>
            <a:br>
              <a:rPr b="1" lang="en-GB" sz="1050">
                <a:solidFill>
                  <a:srgbClr val="38761D"/>
                </a:solidFill>
                <a:latin typeface="Roboto Mono"/>
                <a:ea typeface="Roboto Mono"/>
                <a:cs typeface="Roboto Mono"/>
                <a:sym typeface="Roboto Mono"/>
              </a:rPr>
            </a:br>
            <a:r>
              <a:rPr b="1" lang="en-GB" sz="1050">
                <a:solidFill>
                  <a:srgbClr val="38761D"/>
                </a:solidFill>
                <a:latin typeface="Roboto Mono"/>
                <a:ea typeface="Roboto Mono"/>
                <a:cs typeface="Roboto Mono"/>
                <a:sym typeface="Roboto Mono"/>
              </a:rPr>
              <a:t>      valueFiles:</a:t>
            </a:r>
            <a:br>
              <a:rPr b="1" lang="en-GB" sz="1050">
                <a:solidFill>
                  <a:srgbClr val="38761D"/>
                </a:solidFill>
                <a:latin typeface="Roboto Mono"/>
                <a:ea typeface="Roboto Mono"/>
                <a:cs typeface="Roboto Mono"/>
                <a:sym typeface="Roboto Mono"/>
              </a:rPr>
            </a:br>
            <a:r>
              <a:rPr b="1" lang="en-GB" sz="1050">
                <a:solidFill>
                  <a:srgbClr val="38761D"/>
                </a:solidFill>
                <a:latin typeface="Roboto Mono"/>
                <a:ea typeface="Roboto Mono"/>
                <a:cs typeface="Roboto Mono"/>
                <a:sym typeface="Roboto Mono"/>
              </a:rPr>
              <a:t>        - values.yaml</a:t>
            </a:r>
            <a:endParaRPr b="1" sz="1050">
              <a:solidFill>
                <a:srgbClr val="38761D"/>
              </a:solidFill>
              <a:latin typeface="Roboto Mono"/>
              <a:ea typeface="Roboto Mono"/>
              <a:cs typeface="Roboto Mono"/>
              <a:sym typeface="Roboto Mono"/>
            </a:endParaRPr>
          </a:p>
          <a:p>
            <a:pPr indent="0" lvl="0" marL="0" rtl="0" algn="l">
              <a:lnSpc>
                <a:spcPct val="105000"/>
              </a:lnSpc>
              <a:spcBef>
                <a:spcPts val="1200"/>
              </a:spcBef>
              <a:spcAft>
                <a:spcPts val="0"/>
              </a:spcAft>
              <a:buSzPts val="275"/>
              <a:buNone/>
            </a:pPr>
            <a:r>
              <a:t/>
            </a:r>
            <a:endParaRPr b="1" sz="1050">
              <a:solidFill>
                <a:srgbClr val="38761D"/>
              </a:solidFill>
              <a:latin typeface="Roboto Mono"/>
              <a:ea typeface="Roboto Mono"/>
              <a:cs typeface="Roboto Mono"/>
              <a:sym typeface="Roboto Mono"/>
            </a:endParaRPr>
          </a:p>
          <a:p>
            <a:pPr indent="0" lvl="0" marL="0" rtl="0" algn="l">
              <a:lnSpc>
                <a:spcPct val="105000"/>
              </a:lnSpc>
              <a:spcBef>
                <a:spcPts val="1200"/>
              </a:spcBef>
              <a:spcAft>
                <a:spcPts val="1200"/>
              </a:spcAft>
              <a:buSzPts val="275"/>
              <a:buNone/>
            </a:pPr>
            <a:r>
              <a:t/>
            </a:r>
            <a:endParaRPr b="1" sz="625">
              <a:solidFill>
                <a:srgbClr val="38761D"/>
              </a:solidFill>
            </a:endParaRPr>
          </a:p>
        </p:txBody>
      </p:sp>
      <p:sp>
        <p:nvSpPr>
          <p:cNvPr id="326" name="Google Shape;326;p42"/>
          <p:cNvSpPr txBox="1"/>
          <p:nvPr>
            <p:ph idx="1" type="body"/>
          </p:nvPr>
        </p:nvSpPr>
        <p:spPr>
          <a:xfrm>
            <a:off x="5041675" y="3012963"/>
            <a:ext cx="3670200" cy="698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275"/>
              <a:buNone/>
            </a:pPr>
            <a:r>
              <a:rPr b="1" lang="en-GB" sz="1050">
                <a:solidFill>
                  <a:srgbClr val="CC0000"/>
                </a:solidFill>
                <a:latin typeface="Roboto Mono"/>
                <a:ea typeface="Roboto Mono"/>
                <a:cs typeface="Roboto Mono"/>
                <a:sym typeface="Roboto Mono"/>
              </a:rPr>
              <a:t>  destination:</a:t>
            </a:r>
            <a:br>
              <a:rPr b="1" lang="en-GB" sz="1050">
                <a:solidFill>
                  <a:srgbClr val="CC0000"/>
                </a:solidFill>
                <a:latin typeface="Roboto Mono"/>
                <a:ea typeface="Roboto Mono"/>
                <a:cs typeface="Roboto Mono"/>
                <a:sym typeface="Roboto Mono"/>
              </a:rPr>
            </a:br>
            <a:r>
              <a:rPr b="1" lang="en-GB" sz="1050">
                <a:solidFill>
                  <a:srgbClr val="CC0000"/>
                </a:solidFill>
                <a:latin typeface="Roboto Mono"/>
                <a:ea typeface="Roboto Mono"/>
                <a:cs typeface="Roboto Mono"/>
                <a:sym typeface="Roboto Mono"/>
              </a:rPr>
              <a:t>    server: https://kubernetes.default.svc</a:t>
            </a:r>
            <a:br>
              <a:rPr b="1" lang="en-GB" sz="1050">
                <a:solidFill>
                  <a:srgbClr val="CC0000"/>
                </a:solidFill>
                <a:latin typeface="Roboto Mono"/>
                <a:ea typeface="Roboto Mono"/>
                <a:cs typeface="Roboto Mono"/>
                <a:sym typeface="Roboto Mono"/>
              </a:rPr>
            </a:br>
            <a:r>
              <a:rPr b="1" lang="en-GB" sz="1050">
                <a:solidFill>
                  <a:srgbClr val="CC0000"/>
                </a:solidFill>
                <a:latin typeface="Roboto Mono"/>
                <a:ea typeface="Roboto Mono"/>
                <a:cs typeface="Roboto Mono"/>
                <a:sym typeface="Roboto Mono"/>
              </a:rPr>
              <a:t>    namespace: monitoring</a:t>
            </a:r>
            <a:br>
              <a:rPr b="1" lang="en-GB" sz="1050">
                <a:solidFill>
                  <a:srgbClr val="CC0000"/>
                </a:solidFill>
                <a:latin typeface="Roboto Mono"/>
                <a:ea typeface="Roboto Mono"/>
                <a:cs typeface="Roboto Mono"/>
                <a:sym typeface="Roboto Mono"/>
              </a:rPr>
            </a:br>
            <a:endParaRPr b="1" sz="1050">
              <a:solidFill>
                <a:srgbClr val="CC0000"/>
              </a:solidFill>
              <a:latin typeface="Roboto Mono"/>
              <a:ea typeface="Roboto Mono"/>
              <a:cs typeface="Roboto Mono"/>
              <a:sym typeface="Roboto Mono"/>
            </a:endParaRPr>
          </a:p>
          <a:p>
            <a:pPr indent="0" lvl="0" marL="0" rtl="0" algn="l">
              <a:lnSpc>
                <a:spcPct val="105000"/>
              </a:lnSpc>
              <a:spcBef>
                <a:spcPts val="1200"/>
              </a:spcBef>
              <a:spcAft>
                <a:spcPts val="1200"/>
              </a:spcAft>
              <a:buSzPts val="275"/>
              <a:buNone/>
            </a:pPr>
            <a:r>
              <a:t/>
            </a:r>
            <a:endParaRPr b="1" sz="625">
              <a:solidFill>
                <a:srgbClr val="CC0000"/>
              </a:solidFill>
            </a:endParaRPr>
          </a:p>
        </p:txBody>
      </p:sp>
      <p:sp>
        <p:nvSpPr>
          <p:cNvPr id="327" name="Google Shape;327;p42"/>
          <p:cNvSpPr txBox="1"/>
          <p:nvPr>
            <p:ph idx="1" type="body"/>
          </p:nvPr>
        </p:nvSpPr>
        <p:spPr>
          <a:xfrm>
            <a:off x="5041675" y="3607138"/>
            <a:ext cx="3670200" cy="1087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275"/>
              <a:buNone/>
            </a:pPr>
            <a:r>
              <a:rPr b="1" lang="en-GB" sz="1050">
                <a:solidFill>
                  <a:srgbClr val="FF00FF"/>
                </a:solidFill>
                <a:latin typeface="Roboto Mono"/>
                <a:ea typeface="Roboto Mono"/>
                <a:cs typeface="Roboto Mono"/>
                <a:sym typeface="Roboto Mono"/>
              </a:rPr>
              <a:t>  syncPolicy:</a:t>
            </a:r>
            <a:br>
              <a:rPr b="1" lang="en-GB" sz="1050">
                <a:solidFill>
                  <a:srgbClr val="FF00FF"/>
                </a:solidFill>
                <a:latin typeface="Roboto Mono"/>
                <a:ea typeface="Roboto Mono"/>
                <a:cs typeface="Roboto Mono"/>
                <a:sym typeface="Roboto Mono"/>
              </a:rPr>
            </a:br>
            <a:r>
              <a:rPr b="1" lang="en-GB" sz="1050">
                <a:solidFill>
                  <a:srgbClr val="FF00FF"/>
                </a:solidFill>
                <a:latin typeface="Roboto Mono"/>
                <a:ea typeface="Roboto Mono"/>
                <a:cs typeface="Roboto Mono"/>
                <a:sym typeface="Roboto Mono"/>
              </a:rPr>
              <a:t>    automated:</a:t>
            </a:r>
            <a:br>
              <a:rPr b="1" lang="en-GB" sz="1050">
                <a:solidFill>
                  <a:srgbClr val="FF00FF"/>
                </a:solidFill>
                <a:latin typeface="Roboto Mono"/>
                <a:ea typeface="Roboto Mono"/>
                <a:cs typeface="Roboto Mono"/>
                <a:sym typeface="Roboto Mono"/>
              </a:rPr>
            </a:br>
            <a:r>
              <a:rPr b="1" lang="en-GB" sz="1050">
                <a:solidFill>
                  <a:srgbClr val="FF00FF"/>
                </a:solidFill>
                <a:latin typeface="Roboto Mono"/>
                <a:ea typeface="Roboto Mono"/>
                <a:cs typeface="Roboto Mono"/>
                <a:sym typeface="Roboto Mono"/>
              </a:rPr>
              <a:t>      prune: true</a:t>
            </a:r>
            <a:br>
              <a:rPr b="1" lang="en-GB" sz="1050">
                <a:solidFill>
                  <a:srgbClr val="FF00FF"/>
                </a:solidFill>
                <a:latin typeface="Roboto Mono"/>
                <a:ea typeface="Roboto Mono"/>
                <a:cs typeface="Roboto Mono"/>
                <a:sym typeface="Roboto Mono"/>
              </a:rPr>
            </a:br>
            <a:r>
              <a:rPr b="1" lang="en-GB" sz="1050">
                <a:solidFill>
                  <a:srgbClr val="FF00FF"/>
                </a:solidFill>
                <a:latin typeface="Roboto Mono"/>
                <a:ea typeface="Roboto Mono"/>
                <a:cs typeface="Roboto Mono"/>
                <a:sym typeface="Roboto Mono"/>
              </a:rPr>
              <a:t>      selfHeal: true</a:t>
            </a:r>
            <a:br>
              <a:rPr b="1" lang="en-GB" sz="1050">
                <a:solidFill>
                  <a:srgbClr val="FF00FF"/>
                </a:solidFill>
                <a:latin typeface="Roboto Mono"/>
                <a:ea typeface="Roboto Mono"/>
                <a:cs typeface="Roboto Mono"/>
                <a:sym typeface="Roboto Mono"/>
              </a:rPr>
            </a:br>
            <a:r>
              <a:rPr b="1" lang="en-GB" sz="1050">
                <a:solidFill>
                  <a:srgbClr val="FF00FF"/>
                </a:solidFill>
                <a:latin typeface="Roboto Mono"/>
                <a:ea typeface="Roboto Mono"/>
                <a:cs typeface="Roboto Mono"/>
                <a:sym typeface="Roboto Mono"/>
              </a:rPr>
              <a:t>      allowEmpty: false</a:t>
            </a:r>
            <a:br>
              <a:rPr b="1" lang="en-GB" sz="1050">
                <a:solidFill>
                  <a:srgbClr val="FF00FF"/>
                </a:solidFill>
                <a:latin typeface="Roboto Mono"/>
                <a:ea typeface="Roboto Mono"/>
                <a:cs typeface="Roboto Mono"/>
                <a:sym typeface="Roboto Mono"/>
              </a:rPr>
            </a:br>
            <a:r>
              <a:rPr b="1" lang="en-GB" sz="1050">
                <a:solidFill>
                  <a:srgbClr val="FF00FF"/>
                </a:solidFill>
                <a:latin typeface="Roboto Mono"/>
                <a:ea typeface="Roboto Mono"/>
                <a:cs typeface="Roboto Mono"/>
                <a:sym typeface="Roboto Mono"/>
              </a:rPr>
              <a:t>    syncOptions:</a:t>
            </a:r>
            <a:br>
              <a:rPr b="1" lang="en-GB" sz="1050">
                <a:solidFill>
                  <a:srgbClr val="FF00FF"/>
                </a:solidFill>
                <a:latin typeface="Roboto Mono"/>
                <a:ea typeface="Roboto Mono"/>
                <a:cs typeface="Roboto Mono"/>
                <a:sym typeface="Roboto Mono"/>
              </a:rPr>
            </a:br>
            <a:r>
              <a:rPr b="1" lang="en-GB" sz="1050">
                <a:solidFill>
                  <a:srgbClr val="FF00FF"/>
                </a:solidFill>
                <a:latin typeface="Roboto Mono"/>
                <a:ea typeface="Roboto Mono"/>
                <a:cs typeface="Roboto Mono"/>
                <a:sym typeface="Roboto Mono"/>
              </a:rPr>
              <a:t>      - CreateNamespace=true</a:t>
            </a:r>
            <a:endParaRPr b="1" sz="1050">
              <a:solidFill>
                <a:srgbClr val="FF00FF"/>
              </a:solidFill>
              <a:latin typeface="Roboto Mono"/>
              <a:ea typeface="Roboto Mono"/>
              <a:cs typeface="Roboto Mono"/>
              <a:sym typeface="Roboto Mono"/>
            </a:endParaRPr>
          </a:p>
          <a:p>
            <a:pPr indent="0" lvl="0" marL="0" rtl="0" algn="l">
              <a:lnSpc>
                <a:spcPct val="105000"/>
              </a:lnSpc>
              <a:spcBef>
                <a:spcPts val="1200"/>
              </a:spcBef>
              <a:spcAft>
                <a:spcPts val="1200"/>
              </a:spcAft>
              <a:buSzPts val="275"/>
              <a:buNone/>
            </a:pPr>
            <a:r>
              <a:t/>
            </a:r>
            <a:endParaRPr b="1" sz="625">
              <a:solidFill>
                <a:srgbClr val="FF00FF"/>
              </a:solidFill>
            </a:endParaRPr>
          </a:p>
        </p:txBody>
      </p:sp>
      <p:sp>
        <p:nvSpPr>
          <p:cNvPr id="328" name="Google Shape;328;p42"/>
          <p:cNvSpPr txBox="1"/>
          <p:nvPr/>
        </p:nvSpPr>
        <p:spPr>
          <a:xfrm>
            <a:off x="729450" y="2688650"/>
            <a:ext cx="327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Using Helm instead of Kustomize  -&gt;</a:t>
            </a:r>
            <a:endParaRPr>
              <a:latin typeface="Lato"/>
              <a:ea typeface="Lato"/>
              <a:cs typeface="Lato"/>
              <a:sym typeface="Lato"/>
            </a:endParaRPr>
          </a:p>
        </p:txBody>
      </p:sp>
      <p:sp>
        <p:nvSpPr>
          <p:cNvPr id="329" name="Google Shape;329;p42"/>
          <p:cNvSpPr txBox="1"/>
          <p:nvPr/>
        </p:nvSpPr>
        <p:spPr>
          <a:xfrm>
            <a:off x="721450" y="2095500"/>
            <a:ext cx="45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Let's spend some time talking about this section -&gt;</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3"/>
          <p:cNvSpPr txBox="1"/>
          <p:nvPr>
            <p:ph type="title"/>
          </p:nvPr>
        </p:nvSpPr>
        <p:spPr>
          <a:xfrm>
            <a:off x="729450" y="599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Tracking &amp; Deployment</a:t>
            </a:r>
            <a:endParaRPr/>
          </a:p>
        </p:txBody>
      </p:sp>
      <p:sp>
        <p:nvSpPr>
          <p:cNvPr id="335" name="Google Shape;335;p43"/>
          <p:cNvSpPr txBox="1"/>
          <p:nvPr>
            <p:ph idx="1" type="body"/>
          </p:nvPr>
        </p:nvSpPr>
        <p:spPr>
          <a:xfrm>
            <a:off x="937650" y="3836200"/>
            <a:ext cx="3842400" cy="953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1700" u="sng">
                <a:solidFill>
                  <a:srgbClr val="000000"/>
                </a:solidFill>
              </a:rPr>
              <a:t>-&gt; Commit pinning</a:t>
            </a:r>
            <a:endParaRPr b="1" sz="1700" u="sng">
              <a:solidFill>
                <a:srgbClr val="000000"/>
              </a:solidFill>
            </a:endParaRPr>
          </a:p>
          <a:p>
            <a:pPr indent="0" lvl="0" marL="0" rtl="0" algn="ctr">
              <a:spcBef>
                <a:spcPts val="1200"/>
              </a:spcBef>
              <a:spcAft>
                <a:spcPts val="1200"/>
              </a:spcAft>
              <a:buNone/>
            </a:pPr>
            <a:r>
              <a:rPr lang="en-GB" sz="1700">
                <a:solidFill>
                  <a:srgbClr val="000000"/>
                </a:solidFill>
              </a:rPr>
              <a:t> ArgoCD tracks a specific commit</a:t>
            </a:r>
            <a:endParaRPr sz="1700">
              <a:solidFill>
                <a:srgbClr val="000000"/>
              </a:solidFill>
            </a:endParaRPr>
          </a:p>
        </p:txBody>
      </p:sp>
      <p:sp>
        <p:nvSpPr>
          <p:cNvPr id="336" name="Google Shape;336;p43"/>
          <p:cNvSpPr txBox="1"/>
          <p:nvPr/>
        </p:nvSpPr>
        <p:spPr>
          <a:xfrm>
            <a:off x="645900" y="1462063"/>
            <a:ext cx="4425900" cy="901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1700" u="sng">
                <a:latin typeface="Lato"/>
                <a:ea typeface="Lato"/>
                <a:cs typeface="Lato"/>
                <a:sym typeface="Lato"/>
              </a:rPr>
              <a:t>-&gt; HEAD tracking</a:t>
            </a:r>
            <a:endParaRPr b="1" sz="1700" u="sng">
              <a:latin typeface="Lato"/>
              <a:ea typeface="Lato"/>
              <a:cs typeface="Lato"/>
              <a:sym typeface="Lato"/>
            </a:endParaRPr>
          </a:p>
          <a:p>
            <a:pPr indent="0" lvl="0" marL="0" rtl="0" algn="ctr">
              <a:lnSpc>
                <a:spcPct val="115000"/>
              </a:lnSpc>
              <a:spcBef>
                <a:spcPts val="1200"/>
              </a:spcBef>
              <a:spcAft>
                <a:spcPts val="1200"/>
              </a:spcAft>
              <a:buNone/>
            </a:pPr>
            <a:r>
              <a:rPr lang="en-GB" sz="1700">
                <a:latin typeface="Lato"/>
                <a:ea typeface="Lato"/>
                <a:cs typeface="Lato"/>
                <a:sym typeface="Lato"/>
              </a:rPr>
              <a:t>ArgoCD tracks a specific branch (e.g. master)</a:t>
            </a:r>
            <a:endParaRPr sz="1800">
              <a:latin typeface="Lato"/>
              <a:ea typeface="Lato"/>
              <a:cs typeface="Lato"/>
              <a:sym typeface="Lato"/>
            </a:endParaRPr>
          </a:p>
        </p:txBody>
      </p:sp>
      <p:sp>
        <p:nvSpPr>
          <p:cNvPr id="337" name="Google Shape;337;p43"/>
          <p:cNvSpPr txBox="1"/>
          <p:nvPr/>
        </p:nvSpPr>
        <p:spPr>
          <a:xfrm>
            <a:off x="1308600" y="2649138"/>
            <a:ext cx="3100500" cy="901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1700" u="sng">
                <a:latin typeface="Lato"/>
                <a:ea typeface="Lato"/>
                <a:cs typeface="Lato"/>
                <a:sym typeface="Lato"/>
              </a:rPr>
              <a:t>-&gt; Tag tracking</a:t>
            </a:r>
            <a:endParaRPr b="1" sz="1700" u="sng">
              <a:latin typeface="Lato"/>
              <a:ea typeface="Lato"/>
              <a:cs typeface="Lato"/>
              <a:sym typeface="Lato"/>
            </a:endParaRPr>
          </a:p>
          <a:p>
            <a:pPr indent="0" lvl="0" marL="0" rtl="0" algn="ctr">
              <a:lnSpc>
                <a:spcPct val="115000"/>
              </a:lnSpc>
              <a:spcBef>
                <a:spcPts val="1200"/>
              </a:spcBef>
              <a:spcAft>
                <a:spcPts val="1200"/>
              </a:spcAft>
              <a:buNone/>
            </a:pPr>
            <a:r>
              <a:rPr lang="en-GB" sz="1700">
                <a:latin typeface="Lato"/>
                <a:ea typeface="Lato"/>
                <a:cs typeface="Lato"/>
                <a:sym typeface="Lato"/>
              </a:rPr>
              <a:t>ArgoCD tracks a git tag</a:t>
            </a:r>
            <a:endParaRPr sz="1700">
              <a:latin typeface="Lato"/>
              <a:ea typeface="Lato"/>
              <a:cs typeface="Lato"/>
              <a:sym typeface="Lato"/>
            </a:endParaRPr>
          </a:p>
        </p:txBody>
      </p:sp>
      <p:sp>
        <p:nvSpPr>
          <p:cNvPr id="338" name="Google Shape;338;p43"/>
          <p:cNvSpPr txBox="1"/>
          <p:nvPr/>
        </p:nvSpPr>
        <p:spPr>
          <a:xfrm>
            <a:off x="5891925" y="1522125"/>
            <a:ext cx="2291700" cy="4002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Lato"/>
                <a:ea typeface="Lato"/>
                <a:cs typeface="Lato"/>
                <a:sym typeface="Lato"/>
              </a:rPr>
              <a:t>FLEXIBLE</a:t>
            </a:r>
            <a:endParaRPr b="1">
              <a:latin typeface="Lato"/>
              <a:ea typeface="Lato"/>
              <a:cs typeface="Lato"/>
              <a:sym typeface="Lato"/>
            </a:endParaRPr>
          </a:p>
        </p:txBody>
      </p:sp>
      <p:sp>
        <p:nvSpPr>
          <p:cNvPr id="339" name="Google Shape;339;p43"/>
          <p:cNvSpPr txBox="1"/>
          <p:nvPr/>
        </p:nvSpPr>
        <p:spPr>
          <a:xfrm>
            <a:off x="5891925" y="4112650"/>
            <a:ext cx="2291700" cy="4002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Lato"/>
                <a:ea typeface="Lato"/>
                <a:cs typeface="Lato"/>
                <a:sym typeface="Lato"/>
              </a:rPr>
              <a:t>RIGID</a:t>
            </a:r>
            <a:endParaRPr b="1">
              <a:latin typeface="Lato"/>
              <a:ea typeface="Lato"/>
              <a:cs typeface="Lato"/>
              <a:sym typeface="Lato"/>
            </a:endParaRPr>
          </a:p>
        </p:txBody>
      </p:sp>
      <p:sp>
        <p:nvSpPr>
          <p:cNvPr id="340" name="Google Shape;340;p43"/>
          <p:cNvSpPr/>
          <p:nvPr/>
        </p:nvSpPr>
        <p:spPr>
          <a:xfrm>
            <a:off x="6813075" y="2276038"/>
            <a:ext cx="449400" cy="14829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4"/>
          <p:cNvSpPr txBox="1"/>
          <p:nvPr>
            <p:ph type="title"/>
          </p:nvPr>
        </p:nvSpPr>
        <p:spPr>
          <a:xfrm>
            <a:off x="727650" y="582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Monitoring</a:t>
            </a:r>
            <a:endParaRPr/>
          </a:p>
        </p:txBody>
      </p:sp>
      <p:sp>
        <p:nvSpPr>
          <p:cNvPr id="346" name="Google Shape;346;p44"/>
          <p:cNvSpPr txBox="1"/>
          <p:nvPr>
            <p:ph idx="1" type="body"/>
          </p:nvPr>
        </p:nvSpPr>
        <p:spPr>
          <a:xfrm>
            <a:off x="729450" y="1381125"/>
            <a:ext cx="7688700" cy="188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rPr>
              <a:t>As soon as your ArgoCD deployment grows, you will want to monitor its status at all time.</a:t>
            </a:r>
            <a:br>
              <a:rPr lang="en-GB">
                <a:solidFill>
                  <a:srgbClr val="000000"/>
                </a:solidFill>
              </a:rPr>
            </a:br>
            <a:r>
              <a:rPr lang="en-GB">
                <a:solidFill>
                  <a:srgbClr val="000000"/>
                </a:solidFill>
              </a:rPr>
              <a:t>In the next lab we will:</a:t>
            </a:r>
            <a:endParaRPr>
              <a:solidFill>
                <a:srgbClr val="000000"/>
              </a:solidFill>
            </a:endParaRPr>
          </a:p>
          <a:p>
            <a:pPr indent="-311150" lvl="0" marL="457200" rtl="0" algn="l">
              <a:spcBef>
                <a:spcPts val="1200"/>
              </a:spcBef>
              <a:spcAft>
                <a:spcPts val="0"/>
              </a:spcAft>
              <a:buClr>
                <a:srgbClr val="000000"/>
              </a:buClr>
              <a:buSzPts val="1300"/>
              <a:buChar char="●"/>
            </a:pPr>
            <a:r>
              <a:rPr lang="en-GB">
                <a:solidFill>
                  <a:srgbClr val="000000"/>
                </a:solidFill>
              </a:rPr>
              <a:t>See how we can use Helm charts with GitOps</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Deploy a Prometheus stack in our cluster</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A grafana dashboard will be automatically installed, reporting the status of ArgoCD</a:t>
            </a:r>
            <a:endParaRPr>
              <a:solidFill>
                <a:srgbClr val="000000"/>
              </a:solidFill>
            </a:endParaRPr>
          </a:p>
        </p:txBody>
      </p:sp>
      <p:sp>
        <p:nvSpPr>
          <p:cNvPr id="347" name="Google Shape;347;p44"/>
          <p:cNvSpPr/>
          <p:nvPr/>
        </p:nvSpPr>
        <p:spPr>
          <a:xfrm>
            <a:off x="5938325" y="3262425"/>
            <a:ext cx="2835900" cy="14769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Open the README.md file in the repository and follow the instructions in:</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p>
            <a:pPr indent="0" lvl="0" marL="457200" rtl="0" algn="ctr">
              <a:spcBef>
                <a:spcPts val="0"/>
              </a:spcBef>
              <a:spcAft>
                <a:spcPts val="0"/>
              </a:spcAft>
              <a:buNone/>
            </a:pPr>
            <a:r>
              <a:rPr b="1" lang="en-GB">
                <a:latin typeface="Lato"/>
                <a:ea typeface="Lato"/>
                <a:cs typeface="Lato"/>
                <a:sym typeface="Lato"/>
              </a:rPr>
              <a:t>3</a:t>
            </a:r>
            <a:r>
              <a:rPr b="1" lang="en-GB">
                <a:latin typeface="Lato"/>
                <a:ea typeface="Lato"/>
                <a:cs typeface="Lato"/>
                <a:sym typeface="Lato"/>
              </a:rPr>
              <a:t>. Monitoring</a:t>
            </a:r>
            <a:endParaRPr b="1">
              <a:latin typeface="Lato"/>
              <a:ea typeface="Lato"/>
              <a:cs typeface="Lato"/>
              <a:sym typeface="Lato"/>
            </a:endParaRPr>
          </a:p>
        </p:txBody>
      </p:sp>
      <p:sp>
        <p:nvSpPr>
          <p:cNvPr id="348" name="Google Shape;348;p44"/>
          <p:cNvSpPr/>
          <p:nvPr/>
        </p:nvSpPr>
        <p:spPr>
          <a:xfrm>
            <a:off x="412175" y="3262425"/>
            <a:ext cx="5209500" cy="3870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We will pause here for a couple of minutes</a:t>
            </a:r>
            <a:endParaRPr b="1">
              <a:latin typeface="Lato"/>
              <a:ea typeface="Lato"/>
              <a:cs typeface="Lato"/>
              <a:sym typeface="Lato"/>
            </a:endParaRPr>
          </a:p>
        </p:txBody>
      </p:sp>
      <p:sp>
        <p:nvSpPr>
          <p:cNvPr id="349" name="Google Shape;349;p44"/>
          <p:cNvSpPr/>
          <p:nvPr/>
        </p:nvSpPr>
        <p:spPr>
          <a:xfrm>
            <a:off x="412175" y="3731950"/>
            <a:ext cx="5209500" cy="1007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By the end of this section, you should be able to:</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p>
            <a:pPr indent="-317500" lvl="0" marL="457200" rtl="0" algn="ctr">
              <a:spcBef>
                <a:spcPts val="0"/>
              </a:spcBef>
              <a:spcAft>
                <a:spcPts val="0"/>
              </a:spcAft>
              <a:buSzPts val="1400"/>
              <a:buFont typeface="Lato"/>
              <a:buChar char="●"/>
            </a:pPr>
            <a:r>
              <a:rPr lang="en-GB">
                <a:latin typeface="Lato"/>
                <a:ea typeface="Lato"/>
                <a:cs typeface="Lato"/>
                <a:sym typeface="Lato"/>
              </a:rPr>
              <a:t>Access the monitoring </a:t>
            </a:r>
            <a:r>
              <a:rPr lang="en-GB">
                <a:latin typeface="Lato"/>
                <a:ea typeface="Lato"/>
                <a:cs typeface="Lato"/>
                <a:sym typeface="Lato"/>
              </a:rPr>
              <a:t>interface</a:t>
            </a:r>
            <a:r>
              <a:rPr lang="en-GB">
                <a:latin typeface="Lato"/>
                <a:ea typeface="Lato"/>
                <a:cs typeface="Lato"/>
                <a:sym typeface="Lato"/>
              </a:rPr>
              <a:t> (Grafana)</a:t>
            </a:r>
            <a:endParaRPr>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5" name="Google Shape;355;p4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Notifications</a:t>
            </a:r>
            <a:endParaRPr/>
          </a:p>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6"/>
          <p:cNvSpPr txBox="1"/>
          <p:nvPr>
            <p:ph type="title"/>
          </p:nvPr>
        </p:nvSpPr>
        <p:spPr>
          <a:xfrm>
            <a:off x="727650" y="582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Notifications</a:t>
            </a:r>
            <a:endParaRPr/>
          </a:p>
        </p:txBody>
      </p:sp>
      <p:sp>
        <p:nvSpPr>
          <p:cNvPr id="361" name="Google Shape;361;p46"/>
          <p:cNvSpPr txBox="1"/>
          <p:nvPr>
            <p:ph idx="1" type="body"/>
          </p:nvPr>
        </p:nvSpPr>
        <p:spPr>
          <a:xfrm>
            <a:off x="729450" y="1381125"/>
            <a:ext cx="7688700" cy="165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rPr>
              <a:t>If we are using ArgoCD in our environment, we might want to be notified whenever certain operations complete or in case of errors</a:t>
            </a:r>
            <a:endParaRPr>
              <a:solidFill>
                <a:srgbClr val="000000"/>
              </a:solidFill>
            </a:endParaRPr>
          </a:p>
          <a:p>
            <a:pPr indent="0" lvl="0" marL="0" rtl="0" algn="l">
              <a:spcBef>
                <a:spcPts val="1200"/>
              </a:spcBef>
              <a:spcAft>
                <a:spcPts val="0"/>
              </a:spcAft>
              <a:buNone/>
            </a:pPr>
            <a:r>
              <a:rPr lang="en-GB">
                <a:solidFill>
                  <a:srgbClr val="000000"/>
                </a:solidFill>
              </a:rPr>
              <a:t>	</a:t>
            </a:r>
            <a:r>
              <a:rPr b="1" lang="en-GB" sz="1800">
                <a:solidFill>
                  <a:srgbClr val="000000"/>
                </a:solidFill>
              </a:rPr>
              <a:t>-&gt; ArgoCD Notifications</a:t>
            </a:r>
            <a:endParaRPr b="1" sz="1800">
              <a:solidFill>
                <a:srgbClr val="000000"/>
              </a:solidFill>
            </a:endParaRPr>
          </a:p>
          <a:p>
            <a:pPr indent="0" lvl="0" marL="0" rtl="0" algn="l">
              <a:spcBef>
                <a:spcPts val="1200"/>
              </a:spcBef>
              <a:spcAft>
                <a:spcPts val="1200"/>
              </a:spcAft>
              <a:buNone/>
            </a:pPr>
            <a:r>
              <a:rPr lang="en-GB">
                <a:solidFill>
                  <a:srgbClr val="000000"/>
                </a:solidFill>
              </a:rPr>
              <a:t>ArgoCD Notifications is not installed by default</a:t>
            </a:r>
            <a:endParaRPr>
              <a:solidFill>
                <a:srgbClr val="000000"/>
              </a:solidFill>
            </a:endParaRPr>
          </a:p>
        </p:txBody>
      </p:sp>
      <p:pic>
        <p:nvPicPr>
          <p:cNvPr id="362" name="Google Shape;362;p46"/>
          <p:cNvPicPr preferRelativeResize="0"/>
          <p:nvPr/>
        </p:nvPicPr>
        <p:blipFill>
          <a:blip r:embed="rId3">
            <a:alphaModFix/>
          </a:blip>
          <a:stretch>
            <a:fillRect/>
          </a:stretch>
        </p:blipFill>
        <p:spPr>
          <a:xfrm>
            <a:off x="4009563" y="2986951"/>
            <a:ext cx="1128474" cy="1652272"/>
          </a:xfrm>
          <a:prstGeom prst="rect">
            <a:avLst/>
          </a:prstGeom>
          <a:noFill/>
          <a:ln>
            <a:noFill/>
          </a:ln>
        </p:spPr>
      </p:pic>
      <p:pic>
        <p:nvPicPr>
          <p:cNvPr id="363" name="Google Shape;363;p46"/>
          <p:cNvPicPr preferRelativeResize="0"/>
          <p:nvPr/>
        </p:nvPicPr>
        <p:blipFill>
          <a:blip r:embed="rId4">
            <a:alphaModFix/>
          </a:blip>
          <a:stretch>
            <a:fillRect/>
          </a:stretch>
        </p:blipFill>
        <p:spPr>
          <a:xfrm>
            <a:off x="119225" y="2722563"/>
            <a:ext cx="3006233" cy="2004150"/>
          </a:xfrm>
          <a:prstGeom prst="rect">
            <a:avLst/>
          </a:prstGeom>
          <a:noFill/>
          <a:ln>
            <a:noFill/>
          </a:ln>
        </p:spPr>
      </p:pic>
      <p:pic>
        <p:nvPicPr>
          <p:cNvPr id="364" name="Google Shape;364;p46"/>
          <p:cNvPicPr preferRelativeResize="0"/>
          <p:nvPr/>
        </p:nvPicPr>
        <p:blipFill>
          <a:blip r:embed="rId5">
            <a:alphaModFix/>
          </a:blip>
          <a:stretch>
            <a:fillRect/>
          </a:stretch>
        </p:blipFill>
        <p:spPr>
          <a:xfrm>
            <a:off x="6744028" y="3004152"/>
            <a:ext cx="951470" cy="535199"/>
          </a:xfrm>
          <a:prstGeom prst="rect">
            <a:avLst/>
          </a:prstGeom>
          <a:noFill/>
          <a:ln>
            <a:noFill/>
          </a:ln>
        </p:spPr>
      </p:pic>
      <p:pic>
        <p:nvPicPr>
          <p:cNvPr id="365" name="Google Shape;365;p46"/>
          <p:cNvPicPr preferRelativeResize="0"/>
          <p:nvPr/>
        </p:nvPicPr>
        <p:blipFill>
          <a:blip r:embed="rId6">
            <a:alphaModFix/>
          </a:blip>
          <a:stretch>
            <a:fillRect/>
          </a:stretch>
        </p:blipFill>
        <p:spPr>
          <a:xfrm>
            <a:off x="6851801" y="3779325"/>
            <a:ext cx="735925" cy="720900"/>
          </a:xfrm>
          <a:prstGeom prst="rect">
            <a:avLst/>
          </a:prstGeom>
          <a:noFill/>
          <a:ln>
            <a:noFill/>
          </a:ln>
        </p:spPr>
      </p:pic>
      <p:pic>
        <p:nvPicPr>
          <p:cNvPr id="366" name="Google Shape;366;p46"/>
          <p:cNvPicPr preferRelativeResize="0"/>
          <p:nvPr/>
        </p:nvPicPr>
        <p:blipFill>
          <a:blip r:embed="rId7">
            <a:alphaModFix/>
          </a:blip>
          <a:stretch>
            <a:fillRect/>
          </a:stretch>
        </p:blipFill>
        <p:spPr>
          <a:xfrm>
            <a:off x="7717525" y="2949087"/>
            <a:ext cx="645325" cy="645325"/>
          </a:xfrm>
          <a:prstGeom prst="rect">
            <a:avLst/>
          </a:prstGeom>
          <a:noFill/>
          <a:ln>
            <a:noFill/>
          </a:ln>
        </p:spPr>
      </p:pic>
      <p:pic>
        <p:nvPicPr>
          <p:cNvPr id="367" name="Google Shape;367;p46"/>
          <p:cNvPicPr preferRelativeResize="0"/>
          <p:nvPr/>
        </p:nvPicPr>
        <p:blipFill>
          <a:blip r:embed="rId8">
            <a:alphaModFix/>
          </a:blip>
          <a:stretch>
            <a:fillRect/>
          </a:stretch>
        </p:blipFill>
        <p:spPr>
          <a:xfrm>
            <a:off x="7717525" y="3789065"/>
            <a:ext cx="645325" cy="701424"/>
          </a:xfrm>
          <a:prstGeom prst="rect">
            <a:avLst/>
          </a:prstGeom>
          <a:noFill/>
          <a:ln>
            <a:noFill/>
          </a:ln>
        </p:spPr>
      </p:pic>
      <p:sp>
        <p:nvSpPr>
          <p:cNvPr id="368" name="Google Shape;368;p46"/>
          <p:cNvSpPr/>
          <p:nvPr/>
        </p:nvSpPr>
        <p:spPr>
          <a:xfrm>
            <a:off x="2579000" y="3424850"/>
            <a:ext cx="1128600" cy="3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6"/>
          <p:cNvSpPr/>
          <p:nvPr/>
        </p:nvSpPr>
        <p:spPr>
          <a:xfrm flipH="1">
            <a:off x="2579000" y="3931050"/>
            <a:ext cx="1128600" cy="3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6"/>
          <p:cNvSpPr/>
          <p:nvPr/>
        </p:nvSpPr>
        <p:spPr>
          <a:xfrm>
            <a:off x="5430613" y="3569850"/>
            <a:ext cx="1128600" cy="3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7"/>
          <p:cNvSpPr txBox="1"/>
          <p:nvPr>
            <p:ph type="title"/>
          </p:nvPr>
        </p:nvSpPr>
        <p:spPr>
          <a:xfrm>
            <a:off x="727650" y="582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Notifications</a:t>
            </a:r>
            <a:endParaRPr/>
          </a:p>
        </p:txBody>
      </p:sp>
      <p:sp>
        <p:nvSpPr>
          <p:cNvPr id="376" name="Google Shape;376;p47"/>
          <p:cNvSpPr txBox="1"/>
          <p:nvPr>
            <p:ph idx="1" type="body"/>
          </p:nvPr>
        </p:nvSpPr>
        <p:spPr>
          <a:xfrm>
            <a:off x="727650" y="1381050"/>
            <a:ext cx="7688700" cy="46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800">
                <a:solidFill>
                  <a:srgbClr val="000000"/>
                </a:solidFill>
              </a:rPr>
              <a:t>A couple of interesting examples:</a:t>
            </a:r>
            <a:endParaRPr sz="1800">
              <a:solidFill>
                <a:srgbClr val="000000"/>
              </a:solidFill>
            </a:endParaRPr>
          </a:p>
        </p:txBody>
      </p:sp>
      <p:pic>
        <p:nvPicPr>
          <p:cNvPr id="377" name="Google Shape;377;p47"/>
          <p:cNvPicPr preferRelativeResize="0"/>
          <p:nvPr/>
        </p:nvPicPr>
        <p:blipFill>
          <a:blip r:embed="rId3">
            <a:alphaModFix/>
          </a:blip>
          <a:stretch>
            <a:fillRect/>
          </a:stretch>
        </p:blipFill>
        <p:spPr>
          <a:xfrm>
            <a:off x="5745800" y="826425"/>
            <a:ext cx="3046876" cy="2301649"/>
          </a:xfrm>
          <a:prstGeom prst="rect">
            <a:avLst/>
          </a:prstGeom>
          <a:noFill/>
          <a:ln>
            <a:noFill/>
          </a:ln>
        </p:spPr>
      </p:pic>
      <p:sp>
        <p:nvSpPr>
          <p:cNvPr id="378" name="Google Shape;378;p47"/>
          <p:cNvSpPr txBox="1"/>
          <p:nvPr/>
        </p:nvSpPr>
        <p:spPr>
          <a:xfrm>
            <a:off x="481750" y="2043200"/>
            <a:ext cx="4701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When a new version is deployed, we can ask Argo to add a new annotation to our Grafana dashboards</a:t>
            </a:r>
            <a:endParaRPr>
              <a:latin typeface="Lato"/>
              <a:ea typeface="Lato"/>
              <a:cs typeface="Lato"/>
              <a:sym typeface="Lato"/>
            </a:endParaRPr>
          </a:p>
        </p:txBody>
      </p:sp>
      <p:sp>
        <p:nvSpPr>
          <p:cNvPr id="379" name="Google Shape;379;p47"/>
          <p:cNvSpPr txBox="1"/>
          <p:nvPr/>
        </p:nvSpPr>
        <p:spPr>
          <a:xfrm>
            <a:off x="481758" y="3237875"/>
            <a:ext cx="7853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When a succeeds fails, we can let the team know on slack</a:t>
            </a:r>
            <a:endParaRPr>
              <a:latin typeface="Lato"/>
              <a:ea typeface="Lato"/>
              <a:cs typeface="Lato"/>
              <a:sym typeface="Lato"/>
            </a:endParaRPr>
          </a:p>
        </p:txBody>
      </p:sp>
      <p:pic>
        <p:nvPicPr>
          <p:cNvPr id="380" name="Google Shape;380;p47"/>
          <p:cNvPicPr preferRelativeResize="0"/>
          <p:nvPr/>
        </p:nvPicPr>
        <p:blipFill>
          <a:blip r:embed="rId4">
            <a:alphaModFix/>
          </a:blip>
          <a:stretch>
            <a:fillRect/>
          </a:stretch>
        </p:blipFill>
        <p:spPr>
          <a:xfrm>
            <a:off x="1488786" y="3678298"/>
            <a:ext cx="6166423" cy="12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8"/>
          <p:cNvSpPr txBox="1"/>
          <p:nvPr>
            <p:ph type="title"/>
          </p:nvPr>
        </p:nvSpPr>
        <p:spPr>
          <a:xfrm>
            <a:off x="727650" y="582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Notifications</a:t>
            </a:r>
            <a:endParaRPr/>
          </a:p>
        </p:txBody>
      </p:sp>
      <p:sp>
        <p:nvSpPr>
          <p:cNvPr id="386" name="Google Shape;386;p48"/>
          <p:cNvSpPr txBox="1"/>
          <p:nvPr>
            <p:ph idx="1" type="body"/>
          </p:nvPr>
        </p:nvSpPr>
        <p:spPr>
          <a:xfrm>
            <a:off x="729450" y="1381125"/>
            <a:ext cx="7688700" cy="188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rPr>
              <a:t>In the next lab, we are going to set up ArgoCD notifications:</a:t>
            </a:r>
            <a:endParaRPr>
              <a:solidFill>
                <a:srgbClr val="000000"/>
              </a:solidFill>
            </a:endParaRPr>
          </a:p>
          <a:p>
            <a:pPr indent="-311150" lvl="0" marL="457200" rtl="0" algn="l">
              <a:spcBef>
                <a:spcPts val="1200"/>
              </a:spcBef>
              <a:spcAft>
                <a:spcPts val="0"/>
              </a:spcAft>
              <a:buClr>
                <a:srgbClr val="000000"/>
              </a:buClr>
              <a:buSzPts val="1300"/>
              <a:buChar char="●"/>
            </a:pPr>
            <a:r>
              <a:rPr lang="en-GB">
                <a:solidFill>
                  <a:srgbClr val="000000"/>
                </a:solidFill>
              </a:rPr>
              <a:t>Install ArgoCD Notifications</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Define our notification settings</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Link one application with the notification system</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Let an application sync trigger a notification to our Discord channel</a:t>
            </a:r>
            <a:endParaRPr>
              <a:solidFill>
                <a:srgbClr val="000000"/>
              </a:solidFill>
            </a:endParaRPr>
          </a:p>
        </p:txBody>
      </p:sp>
      <p:sp>
        <p:nvSpPr>
          <p:cNvPr id="387" name="Google Shape;387;p48"/>
          <p:cNvSpPr/>
          <p:nvPr/>
        </p:nvSpPr>
        <p:spPr>
          <a:xfrm>
            <a:off x="5938325" y="3262425"/>
            <a:ext cx="2835900" cy="14769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Open the README.md file in the repository and follow the instructions in:</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p>
            <a:pPr indent="0" lvl="0" marL="457200" rtl="0" algn="ctr">
              <a:spcBef>
                <a:spcPts val="0"/>
              </a:spcBef>
              <a:spcAft>
                <a:spcPts val="0"/>
              </a:spcAft>
              <a:buNone/>
            </a:pPr>
            <a:r>
              <a:rPr b="1" lang="en-GB">
                <a:latin typeface="Lato"/>
                <a:ea typeface="Lato"/>
                <a:cs typeface="Lato"/>
                <a:sym typeface="Lato"/>
              </a:rPr>
              <a:t>4. Notifications</a:t>
            </a:r>
            <a:endParaRPr b="1">
              <a:latin typeface="Lato"/>
              <a:ea typeface="Lato"/>
              <a:cs typeface="Lato"/>
              <a:sym typeface="Lato"/>
            </a:endParaRPr>
          </a:p>
        </p:txBody>
      </p:sp>
      <p:sp>
        <p:nvSpPr>
          <p:cNvPr id="388" name="Google Shape;388;p48"/>
          <p:cNvSpPr/>
          <p:nvPr/>
        </p:nvSpPr>
        <p:spPr>
          <a:xfrm>
            <a:off x="412175" y="3262425"/>
            <a:ext cx="5209500" cy="3870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We will pause here for a couple of minutes</a:t>
            </a:r>
            <a:endParaRPr b="1">
              <a:latin typeface="Lato"/>
              <a:ea typeface="Lato"/>
              <a:cs typeface="Lato"/>
              <a:sym typeface="Lato"/>
            </a:endParaRPr>
          </a:p>
        </p:txBody>
      </p:sp>
      <p:sp>
        <p:nvSpPr>
          <p:cNvPr id="389" name="Google Shape;389;p48"/>
          <p:cNvSpPr/>
          <p:nvPr/>
        </p:nvSpPr>
        <p:spPr>
          <a:xfrm>
            <a:off x="412175" y="3731950"/>
            <a:ext cx="5209500" cy="1007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By the end of this section, you should be able to:</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p>
            <a:pPr indent="-317500" lvl="0" marL="457200" rtl="0" algn="ctr">
              <a:spcBef>
                <a:spcPts val="0"/>
              </a:spcBef>
              <a:spcAft>
                <a:spcPts val="0"/>
              </a:spcAft>
              <a:buSzPts val="1400"/>
              <a:buFont typeface="Lato"/>
              <a:buChar char="●"/>
            </a:pPr>
            <a:r>
              <a:rPr lang="en-GB">
                <a:latin typeface="Lato"/>
                <a:ea typeface="Lato"/>
                <a:cs typeface="Lato"/>
                <a:sym typeface="Lato"/>
              </a:rPr>
              <a:t>Send a notification in the Discord channel when an application sync completes successfully 🤞</a:t>
            </a:r>
            <a:endParaRPr>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9"/>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5" name="Google Shape;395;p49"/>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Wrap Up!</a:t>
            </a:r>
            <a:endParaRPr/>
          </a:p>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0"/>
          <p:cNvSpPr txBox="1"/>
          <p:nvPr>
            <p:ph type="title"/>
          </p:nvPr>
        </p:nvSpPr>
        <p:spPr>
          <a:xfrm>
            <a:off x="727650" y="599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Nice features about ArgoCD</a:t>
            </a:r>
            <a:endParaRPr/>
          </a:p>
        </p:txBody>
      </p:sp>
      <p:sp>
        <p:nvSpPr>
          <p:cNvPr id="401" name="Google Shape;401;p50"/>
          <p:cNvSpPr/>
          <p:nvPr/>
        </p:nvSpPr>
        <p:spPr>
          <a:xfrm>
            <a:off x="702100" y="1499650"/>
            <a:ext cx="2561100" cy="674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t/>
            </a:r>
            <a:endParaRPr b="1"/>
          </a:p>
        </p:txBody>
      </p:sp>
      <p:sp>
        <p:nvSpPr>
          <p:cNvPr id="402" name="Google Shape;402;p50"/>
          <p:cNvSpPr txBox="1"/>
          <p:nvPr/>
        </p:nvSpPr>
        <p:spPr>
          <a:xfrm>
            <a:off x="702250" y="1628950"/>
            <a:ext cx="25611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GB" sz="1500">
                <a:latin typeface="Lato"/>
                <a:ea typeface="Lato"/>
                <a:cs typeface="Lato"/>
                <a:sym typeface="Lato"/>
              </a:rPr>
              <a:t>No external db for state</a:t>
            </a:r>
            <a:endParaRPr>
              <a:latin typeface="Lato"/>
              <a:ea typeface="Lato"/>
              <a:cs typeface="Lato"/>
              <a:sym typeface="Lato"/>
            </a:endParaRPr>
          </a:p>
        </p:txBody>
      </p:sp>
      <p:sp>
        <p:nvSpPr>
          <p:cNvPr id="403" name="Google Shape;403;p50"/>
          <p:cNvSpPr/>
          <p:nvPr/>
        </p:nvSpPr>
        <p:spPr>
          <a:xfrm>
            <a:off x="4704450" y="1499650"/>
            <a:ext cx="2561100" cy="674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t/>
            </a:r>
            <a:endParaRPr b="1"/>
          </a:p>
        </p:txBody>
      </p:sp>
      <p:sp>
        <p:nvSpPr>
          <p:cNvPr id="404" name="Google Shape;404;p50"/>
          <p:cNvSpPr txBox="1"/>
          <p:nvPr/>
        </p:nvSpPr>
        <p:spPr>
          <a:xfrm>
            <a:off x="4704600" y="1628950"/>
            <a:ext cx="25611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GB" sz="1500">
                <a:latin typeface="Lato"/>
                <a:ea typeface="Lato"/>
                <a:cs typeface="Lato"/>
                <a:sym typeface="Lato"/>
              </a:rPr>
              <a:t>Clear, declarative approach</a:t>
            </a:r>
            <a:endParaRPr>
              <a:latin typeface="Lato"/>
              <a:ea typeface="Lato"/>
              <a:cs typeface="Lato"/>
              <a:sym typeface="Lato"/>
            </a:endParaRPr>
          </a:p>
        </p:txBody>
      </p:sp>
      <p:sp>
        <p:nvSpPr>
          <p:cNvPr id="405" name="Google Shape;405;p50"/>
          <p:cNvSpPr/>
          <p:nvPr/>
        </p:nvSpPr>
        <p:spPr>
          <a:xfrm>
            <a:off x="2143200" y="2538500"/>
            <a:ext cx="2561100" cy="674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t/>
            </a:r>
            <a:endParaRPr b="1"/>
          </a:p>
        </p:txBody>
      </p:sp>
      <p:sp>
        <p:nvSpPr>
          <p:cNvPr id="406" name="Google Shape;406;p50"/>
          <p:cNvSpPr txBox="1"/>
          <p:nvPr/>
        </p:nvSpPr>
        <p:spPr>
          <a:xfrm>
            <a:off x="2143200" y="2535050"/>
            <a:ext cx="2561100" cy="681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GB" sz="1500">
                <a:latin typeface="Lato"/>
                <a:ea typeface="Lato"/>
                <a:cs typeface="Lato"/>
                <a:sym typeface="Lato"/>
              </a:rPr>
              <a:t>Configuration drifts detection</a:t>
            </a:r>
            <a:endParaRPr>
              <a:latin typeface="Lato"/>
              <a:ea typeface="Lato"/>
              <a:cs typeface="Lato"/>
              <a:sym typeface="Lato"/>
            </a:endParaRPr>
          </a:p>
        </p:txBody>
      </p:sp>
      <p:sp>
        <p:nvSpPr>
          <p:cNvPr id="407" name="Google Shape;407;p50"/>
          <p:cNvSpPr/>
          <p:nvPr/>
        </p:nvSpPr>
        <p:spPr>
          <a:xfrm>
            <a:off x="5733025" y="3032550"/>
            <a:ext cx="2561100" cy="674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t/>
            </a:r>
            <a:endParaRPr b="1"/>
          </a:p>
        </p:txBody>
      </p:sp>
      <p:sp>
        <p:nvSpPr>
          <p:cNvPr id="408" name="Google Shape;408;p50"/>
          <p:cNvSpPr txBox="1"/>
          <p:nvPr/>
        </p:nvSpPr>
        <p:spPr>
          <a:xfrm>
            <a:off x="5733175" y="3161850"/>
            <a:ext cx="25611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GB" sz="1500">
                <a:latin typeface="Lato"/>
                <a:ea typeface="Lato"/>
                <a:cs typeface="Lato"/>
                <a:sym typeface="Lato"/>
              </a:rPr>
              <a:t>Rollback = Git revert</a:t>
            </a:r>
            <a:endParaRPr>
              <a:latin typeface="Lato"/>
              <a:ea typeface="Lato"/>
              <a:cs typeface="Lato"/>
              <a:sym typeface="Lato"/>
            </a:endParaRPr>
          </a:p>
        </p:txBody>
      </p:sp>
      <p:sp>
        <p:nvSpPr>
          <p:cNvPr id="409" name="Google Shape;409;p50"/>
          <p:cNvSpPr/>
          <p:nvPr/>
        </p:nvSpPr>
        <p:spPr>
          <a:xfrm>
            <a:off x="1196450" y="3706650"/>
            <a:ext cx="2561100" cy="674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t/>
            </a:r>
            <a:endParaRPr b="1"/>
          </a:p>
        </p:txBody>
      </p:sp>
      <p:sp>
        <p:nvSpPr>
          <p:cNvPr id="410" name="Google Shape;410;p50"/>
          <p:cNvSpPr txBox="1"/>
          <p:nvPr/>
        </p:nvSpPr>
        <p:spPr>
          <a:xfrm>
            <a:off x="1196450" y="3706650"/>
            <a:ext cx="2561100" cy="681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GB" sz="1500">
                <a:latin typeface="Lato"/>
                <a:ea typeface="Lato"/>
                <a:cs typeface="Lato"/>
                <a:sym typeface="Lato"/>
              </a:rPr>
              <a:t>Clear overview of cluster status</a:t>
            </a:r>
            <a:endParaRPr>
              <a:latin typeface="Lato"/>
              <a:ea typeface="Lato"/>
              <a:cs typeface="Lato"/>
              <a:sym typeface="Lato"/>
            </a:endParaRPr>
          </a:p>
        </p:txBody>
      </p:sp>
      <p:sp>
        <p:nvSpPr>
          <p:cNvPr id="411" name="Google Shape;411;p50"/>
          <p:cNvSpPr/>
          <p:nvPr/>
        </p:nvSpPr>
        <p:spPr>
          <a:xfrm>
            <a:off x="4572000" y="4251450"/>
            <a:ext cx="2561100" cy="674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t/>
            </a:r>
            <a:endParaRPr b="1"/>
          </a:p>
        </p:txBody>
      </p:sp>
      <p:sp>
        <p:nvSpPr>
          <p:cNvPr id="412" name="Google Shape;412;p50"/>
          <p:cNvSpPr txBox="1"/>
          <p:nvPr/>
        </p:nvSpPr>
        <p:spPr>
          <a:xfrm>
            <a:off x="4572150" y="4380750"/>
            <a:ext cx="25611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GB" sz="1500">
                <a:latin typeface="Lato"/>
                <a:ea typeface="Lato"/>
                <a:cs typeface="Lato"/>
                <a:sym typeface="Lato"/>
              </a:rPr>
              <a:t>Hands-off approach</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1"/>
          <p:cNvSpPr txBox="1"/>
          <p:nvPr>
            <p:ph type="title"/>
          </p:nvPr>
        </p:nvSpPr>
        <p:spPr>
          <a:xfrm>
            <a:off x="727650" y="599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Meh ... issues about ArgoCD</a:t>
            </a:r>
            <a:endParaRPr/>
          </a:p>
        </p:txBody>
      </p:sp>
      <p:sp>
        <p:nvSpPr>
          <p:cNvPr id="418" name="Google Shape;418;p51"/>
          <p:cNvSpPr/>
          <p:nvPr/>
        </p:nvSpPr>
        <p:spPr>
          <a:xfrm>
            <a:off x="702100" y="1499650"/>
            <a:ext cx="2561100" cy="7440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t/>
            </a:r>
            <a:endParaRPr b="1"/>
          </a:p>
        </p:txBody>
      </p:sp>
      <p:sp>
        <p:nvSpPr>
          <p:cNvPr id="419" name="Google Shape;419;p51"/>
          <p:cNvSpPr txBox="1"/>
          <p:nvPr/>
        </p:nvSpPr>
        <p:spPr>
          <a:xfrm>
            <a:off x="702100" y="1663900"/>
            <a:ext cx="25611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GB" sz="1500">
                <a:latin typeface="Lato"/>
                <a:ea typeface="Lato"/>
                <a:cs typeface="Lato"/>
                <a:sym typeface="Lato"/>
              </a:rPr>
              <a:t>Best-practices ?</a:t>
            </a:r>
            <a:endParaRPr>
              <a:latin typeface="Lato"/>
              <a:ea typeface="Lato"/>
              <a:cs typeface="Lato"/>
              <a:sym typeface="Lato"/>
            </a:endParaRPr>
          </a:p>
        </p:txBody>
      </p:sp>
      <p:sp>
        <p:nvSpPr>
          <p:cNvPr id="420" name="Google Shape;420;p51"/>
          <p:cNvSpPr/>
          <p:nvPr/>
        </p:nvSpPr>
        <p:spPr>
          <a:xfrm>
            <a:off x="5235525" y="2243650"/>
            <a:ext cx="2561100" cy="7440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t/>
            </a:r>
            <a:endParaRPr b="1"/>
          </a:p>
        </p:txBody>
      </p:sp>
      <p:sp>
        <p:nvSpPr>
          <p:cNvPr id="421" name="Google Shape;421;p51"/>
          <p:cNvSpPr txBox="1"/>
          <p:nvPr/>
        </p:nvSpPr>
        <p:spPr>
          <a:xfrm>
            <a:off x="5235525" y="2407900"/>
            <a:ext cx="25611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GB" sz="1500">
                <a:latin typeface="Lato"/>
                <a:ea typeface="Lato"/>
                <a:cs typeface="Lato"/>
                <a:sym typeface="Lato"/>
              </a:rPr>
              <a:t>Very opinionated</a:t>
            </a:r>
            <a:endParaRPr>
              <a:latin typeface="Lato"/>
              <a:ea typeface="Lato"/>
              <a:cs typeface="Lato"/>
              <a:sym typeface="Lato"/>
            </a:endParaRPr>
          </a:p>
        </p:txBody>
      </p:sp>
      <p:sp>
        <p:nvSpPr>
          <p:cNvPr id="422" name="Google Shape;422;p51"/>
          <p:cNvSpPr/>
          <p:nvPr/>
        </p:nvSpPr>
        <p:spPr>
          <a:xfrm>
            <a:off x="2010900" y="2987650"/>
            <a:ext cx="2561100" cy="7440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t/>
            </a:r>
            <a:endParaRPr b="1"/>
          </a:p>
        </p:txBody>
      </p:sp>
      <p:sp>
        <p:nvSpPr>
          <p:cNvPr id="423" name="Google Shape;423;p51"/>
          <p:cNvSpPr txBox="1"/>
          <p:nvPr/>
        </p:nvSpPr>
        <p:spPr>
          <a:xfrm>
            <a:off x="2010900" y="3151900"/>
            <a:ext cx="25611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GB" sz="1500">
                <a:latin typeface="Lato"/>
                <a:ea typeface="Lato"/>
                <a:cs typeface="Lato"/>
                <a:sym typeface="Lato"/>
              </a:rPr>
              <a:t>Not a one-fits-all solution</a:t>
            </a:r>
            <a:endParaRPr>
              <a:latin typeface="Lato"/>
              <a:ea typeface="Lato"/>
              <a:cs typeface="Lato"/>
              <a:sym typeface="Lato"/>
            </a:endParaRPr>
          </a:p>
        </p:txBody>
      </p:sp>
      <p:sp>
        <p:nvSpPr>
          <p:cNvPr id="424" name="Google Shape;424;p51"/>
          <p:cNvSpPr/>
          <p:nvPr/>
        </p:nvSpPr>
        <p:spPr>
          <a:xfrm>
            <a:off x="5855250" y="4096400"/>
            <a:ext cx="2561100" cy="7440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t/>
            </a:r>
            <a:endParaRPr b="1"/>
          </a:p>
        </p:txBody>
      </p:sp>
      <p:sp>
        <p:nvSpPr>
          <p:cNvPr id="425" name="Google Shape;425;p51"/>
          <p:cNvSpPr txBox="1"/>
          <p:nvPr/>
        </p:nvSpPr>
        <p:spPr>
          <a:xfrm>
            <a:off x="5855250" y="4096400"/>
            <a:ext cx="2561100" cy="681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GB" sz="1500">
                <a:latin typeface="Lato"/>
                <a:ea typeface="Lato"/>
                <a:cs typeface="Lato"/>
                <a:sym typeface="Lato"/>
              </a:rPr>
              <a:t>Secrets management might get more complex</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par>
                                <p:cTn fill="hold" nodeType="with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par>
                                <p:cTn fill="hold" nodeType="with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Lato"/>
                <a:ea typeface="Lato"/>
                <a:cs typeface="Lato"/>
                <a:sym typeface="Lato"/>
              </a:rPr>
              <a:t>GitOps</a:t>
            </a:r>
            <a:endParaRPr>
              <a:latin typeface="Lato"/>
              <a:ea typeface="Lato"/>
              <a:cs typeface="Lato"/>
              <a:sym typeface="Lato"/>
            </a:endParaRPr>
          </a:p>
        </p:txBody>
      </p:sp>
      <p:sp>
        <p:nvSpPr>
          <p:cNvPr id="108" name="Google Shape;108;p16"/>
          <p:cNvSpPr txBox="1"/>
          <p:nvPr>
            <p:ph idx="4294967295"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2"/>
          <p:cNvSpPr txBox="1"/>
          <p:nvPr>
            <p:ph type="title"/>
          </p:nvPr>
        </p:nvSpPr>
        <p:spPr>
          <a:xfrm>
            <a:off x="727650" y="577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Gotchas and suggestions</a:t>
            </a:r>
            <a:endParaRPr/>
          </a:p>
        </p:txBody>
      </p:sp>
      <p:sp>
        <p:nvSpPr>
          <p:cNvPr id="431" name="Google Shape;431;p52"/>
          <p:cNvSpPr txBox="1"/>
          <p:nvPr>
            <p:ph idx="1" type="body"/>
          </p:nvPr>
        </p:nvSpPr>
        <p:spPr>
          <a:xfrm>
            <a:off x="727650" y="3337050"/>
            <a:ext cx="3837000" cy="535200"/>
          </a:xfrm>
          <a:prstGeom prst="rect">
            <a:avLst/>
          </a:prstGeom>
          <a:solidFill>
            <a:srgbClr val="FFD966"/>
          </a:solidFill>
        </p:spPr>
        <p:txBody>
          <a:bodyPr anchorCtr="0" anchor="t" bIns="91425" lIns="91425" spcFirstLastPara="1" rIns="91425" wrap="square" tIns="91425">
            <a:normAutofit/>
          </a:bodyPr>
          <a:lstStyle/>
          <a:p>
            <a:pPr indent="0" lvl="0" marL="0" rtl="0" algn="ctr">
              <a:spcBef>
                <a:spcPts val="0"/>
              </a:spcBef>
              <a:spcAft>
                <a:spcPts val="1200"/>
              </a:spcAft>
              <a:buNone/>
            </a:pPr>
            <a:r>
              <a:rPr lang="en-GB">
                <a:solidFill>
                  <a:srgbClr val="000000"/>
                </a:solidFill>
              </a:rPr>
              <a:t>Ensure external dependencies are pinned ...</a:t>
            </a:r>
            <a:endParaRPr>
              <a:solidFill>
                <a:srgbClr val="000000"/>
              </a:solidFill>
            </a:endParaRPr>
          </a:p>
        </p:txBody>
      </p:sp>
      <p:sp>
        <p:nvSpPr>
          <p:cNvPr id="432" name="Google Shape;432;p52"/>
          <p:cNvSpPr txBox="1"/>
          <p:nvPr/>
        </p:nvSpPr>
        <p:spPr>
          <a:xfrm>
            <a:off x="1500300" y="2061325"/>
            <a:ext cx="2291700" cy="615000"/>
          </a:xfrm>
          <a:prstGeom prst="rect">
            <a:avLst/>
          </a:prstGeom>
          <a:solidFill>
            <a:srgbClr val="FFD966"/>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GB" sz="1300">
                <a:latin typeface="Lato"/>
                <a:ea typeface="Lato"/>
                <a:cs typeface="Lato"/>
                <a:sym typeface="Lato"/>
              </a:rPr>
              <a:t>Start small, slowly increase the scope</a:t>
            </a:r>
            <a:endParaRPr>
              <a:latin typeface="Lato"/>
              <a:ea typeface="Lato"/>
              <a:cs typeface="Lato"/>
              <a:sym typeface="Lato"/>
            </a:endParaRPr>
          </a:p>
        </p:txBody>
      </p:sp>
      <p:sp>
        <p:nvSpPr>
          <p:cNvPr id="433" name="Google Shape;433;p52"/>
          <p:cNvSpPr txBox="1"/>
          <p:nvPr/>
        </p:nvSpPr>
        <p:spPr>
          <a:xfrm>
            <a:off x="5577400" y="1342375"/>
            <a:ext cx="1909800" cy="615000"/>
          </a:xfrm>
          <a:prstGeom prst="rect">
            <a:avLst/>
          </a:prstGeom>
          <a:solidFill>
            <a:srgbClr val="FFD966"/>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GB" sz="1300">
                <a:latin typeface="Lato"/>
                <a:ea typeface="Lato"/>
                <a:cs typeface="Lato"/>
                <a:sym typeface="Lato"/>
              </a:rPr>
              <a:t>Make sure the sync doesn't take too long</a:t>
            </a:r>
            <a:endParaRPr>
              <a:latin typeface="Lato"/>
              <a:ea typeface="Lato"/>
              <a:cs typeface="Lato"/>
              <a:sym typeface="Lato"/>
            </a:endParaRPr>
          </a:p>
        </p:txBody>
      </p:sp>
      <p:sp>
        <p:nvSpPr>
          <p:cNvPr id="434" name="Google Shape;434;p52"/>
          <p:cNvSpPr txBox="1"/>
          <p:nvPr/>
        </p:nvSpPr>
        <p:spPr>
          <a:xfrm>
            <a:off x="5285350" y="2676325"/>
            <a:ext cx="2493900" cy="384900"/>
          </a:xfrm>
          <a:prstGeom prst="rect">
            <a:avLst/>
          </a:prstGeom>
          <a:solidFill>
            <a:srgbClr val="FFD966"/>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GB" sz="1300">
                <a:latin typeface="Lato"/>
                <a:ea typeface="Lato"/>
                <a:cs typeface="Lato"/>
                <a:sym typeface="Lato"/>
              </a:rPr>
              <a:t>Monitor your GitOps pipeline</a:t>
            </a:r>
            <a:endParaRPr>
              <a:latin typeface="Lato"/>
              <a:ea typeface="Lato"/>
              <a:cs typeface="Lato"/>
              <a:sym typeface="Lato"/>
            </a:endParaRPr>
          </a:p>
        </p:txBody>
      </p:sp>
      <p:sp>
        <p:nvSpPr>
          <p:cNvPr id="435" name="Google Shape;435;p52"/>
          <p:cNvSpPr txBox="1"/>
          <p:nvPr/>
        </p:nvSpPr>
        <p:spPr>
          <a:xfrm>
            <a:off x="5712225" y="4018800"/>
            <a:ext cx="2493900" cy="615000"/>
          </a:xfrm>
          <a:prstGeom prst="rect">
            <a:avLst/>
          </a:prstGeom>
          <a:solidFill>
            <a:srgbClr val="FFD966"/>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GB" sz="1300">
                <a:latin typeface="Lato"/>
                <a:ea typeface="Lato"/>
                <a:cs typeface="Lato"/>
                <a:sym typeface="Lato"/>
              </a:rPr>
              <a:t>Hope for the best</a:t>
            </a:r>
            <a:br>
              <a:rPr lang="en-GB" sz="1300">
                <a:latin typeface="Lato"/>
                <a:ea typeface="Lato"/>
                <a:cs typeface="Lato"/>
                <a:sym typeface="Lato"/>
              </a:rPr>
            </a:br>
            <a:r>
              <a:rPr lang="en-GB" sz="1300">
                <a:latin typeface="Lato"/>
                <a:ea typeface="Lato"/>
                <a:cs typeface="Lato"/>
                <a:sym typeface="Lato"/>
              </a:rPr>
              <a:t>Prepare for the worst</a:t>
            </a:r>
            <a:endParaRPr sz="1300">
              <a:latin typeface="Lato"/>
              <a:ea typeface="Lato"/>
              <a:cs typeface="Lato"/>
              <a:sym typeface="Lato"/>
            </a:endParaRPr>
          </a:p>
        </p:txBody>
      </p:sp>
      <p:sp>
        <p:nvSpPr>
          <p:cNvPr id="436" name="Google Shape;436;p52"/>
          <p:cNvSpPr txBox="1"/>
          <p:nvPr/>
        </p:nvSpPr>
        <p:spPr>
          <a:xfrm>
            <a:off x="1152150" y="3666775"/>
            <a:ext cx="2988000" cy="400200"/>
          </a:xfrm>
          <a:prstGeom prst="rect">
            <a:avLst/>
          </a:prstGeom>
          <a:solidFill>
            <a:srgbClr val="FFD966"/>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ato"/>
                <a:ea typeface="Lato"/>
                <a:cs typeface="Lato"/>
                <a:sym typeface="Lato"/>
              </a:rPr>
              <a:t>… </a:t>
            </a:r>
            <a:r>
              <a:rPr lang="en-GB" sz="1300">
                <a:latin typeface="Lato"/>
                <a:ea typeface="Lato"/>
                <a:cs typeface="Lato"/>
                <a:sym typeface="Lato"/>
              </a:rPr>
              <a:t>and have a strategy to update them</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3"/>
          <p:cNvSpPr txBox="1"/>
          <p:nvPr>
            <p:ph type="title"/>
          </p:nvPr>
        </p:nvSpPr>
        <p:spPr>
          <a:xfrm>
            <a:off x="729450" y="1322450"/>
            <a:ext cx="7688400" cy="74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End</a:t>
            </a:r>
            <a:endParaRPr/>
          </a:p>
        </p:txBody>
      </p:sp>
      <p:pic>
        <p:nvPicPr>
          <p:cNvPr id="442" name="Google Shape;442;p53"/>
          <p:cNvPicPr preferRelativeResize="0"/>
          <p:nvPr/>
        </p:nvPicPr>
        <p:blipFill>
          <a:blip r:embed="rId3">
            <a:alphaModFix/>
          </a:blip>
          <a:stretch>
            <a:fillRect/>
          </a:stretch>
        </p:blipFill>
        <p:spPr>
          <a:xfrm>
            <a:off x="6367126" y="1322448"/>
            <a:ext cx="2050729" cy="1367274"/>
          </a:xfrm>
          <a:prstGeom prst="rect">
            <a:avLst/>
          </a:prstGeom>
          <a:noFill/>
          <a:ln>
            <a:noFill/>
          </a:ln>
        </p:spPr>
      </p:pic>
      <p:sp>
        <p:nvSpPr>
          <p:cNvPr id="443" name="Google Shape;443;p53"/>
          <p:cNvSpPr txBox="1"/>
          <p:nvPr/>
        </p:nvSpPr>
        <p:spPr>
          <a:xfrm>
            <a:off x="5958488" y="3083500"/>
            <a:ext cx="2868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rgbClr val="FFFFFF"/>
                </a:solidFill>
                <a:latin typeface="Lato"/>
                <a:ea typeface="Lato"/>
                <a:cs typeface="Lato"/>
                <a:sym typeface="Lato"/>
              </a:rPr>
              <a:t>Website</a:t>
            </a:r>
            <a:r>
              <a:rPr lang="en-GB">
                <a:solidFill>
                  <a:srgbClr val="FFFFFF"/>
                </a:solidFill>
                <a:latin typeface="Lato"/>
                <a:ea typeface="Lato"/>
                <a:cs typeface="Lato"/>
                <a:sym typeface="Lato"/>
              </a:rPr>
              <a:t>: andreagiardini.com</a:t>
            </a:r>
            <a:endParaRPr>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604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Lato"/>
                <a:ea typeface="Lato"/>
                <a:cs typeface="Lato"/>
                <a:sym typeface="Lato"/>
              </a:rPr>
              <a:t>Principles of GitOps</a:t>
            </a:r>
            <a:endParaRPr>
              <a:latin typeface="Lato"/>
              <a:ea typeface="Lato"/>
              <a:cs typeface="Lato"/>
              <a:sym typeface="Lato"/>
            </a:endParaRPr>
          </a:p>
        </p:txBody>
      </p:sp>
      <p:sp>
        <p:nvSpPr>
          <p:cNvPr id="114" name="Google Shape;114;p17"/>
          <p:cNvSpPr txBox="1"/>
          <p:nvPr>
            <p:ph idx="1" type="body"/>
          </p:nvPr>
        </p:nvSpPr>
        <p:spPr>
          <a:xfrm>
            <a:off x="729450" y="1448925"/>
            <a:ext cx="7688700" cy="1911300"/>
          </a:xfrm>
          <a:prstGeom prst="rect">
            <a:avLst/>
          </a:prstGeom>
        </p:spPr>
        <p:txBody>
          <a:bodyPr anchorCtr="0" anchor="t" bIns="91425" lIns="91425" spcFirstLastPara="1" rIns="91425" wrap="square" tIns="91425">
            <a:normAutofit lnSpcReduction="10000"/>
          </a:bodyPr>
          <a:lstStyle/>
          <a:p>
            <a:pPr indent="457200" lvl="0" marL="0" rtl="0" algn="just">
              <a:spcBef>
                <a:spcPts val="0"/>
              </a:spcBef>
              <a:spcAft>
                <a:spcPts val="0"/>
              </a:spcAft>
              <a:buNone/>
            </a:pPr>
            <a:r>
              <a:rPr b="1" lang="en-GB" sz="1700">
                <a:solidFill>
                  <a:srgbClr val="000000"/>
                </a:solidFill>
              </a:rPr>
              <a:t>&gt; #1. The entire system described declaratively</a:t>
            </a:r>
            <a:r>
              <a:rPr lang="en-GB" sz="1700">
                <a:solidFill>
                  <a:srgbClr val="000000"/>
                </a:solidFill>
              </a:rPr>
              <a:t>.</a:t>
            </a:r>
            <a:endParaRPr sz="1700">
              <a:solidFill>
                <a:srgbClr val="000000"/>
              </a:solidFill>
            </a:endParaRPr>
          </a:p>
          <a:p>
            <a:pPr indent="0" lvl="0" marL="0" rtl="0" algn="just">
              <a:spcBef>
                <a:spcPts val="1200"/>
              </a:spcBef>
              <a:spcAft>
                <a:spcPts val="1200"/>
              </a:spcAft>
              <a:buNone/>
            </a:pPr>
            <a:r>
              <a:rPr lang="en-GB">
                <a:solidFill>
                  <a:srgbClr val="000000"/>
                </a:solidFill>
              </a:rPr>
              <a:t>Kubernetes is just one example of many modern cloud native tools that are “declarative” and that can be treated as code. Declarative means that </a:t>
            </a:r>
            <a:r>
              <a:rPr b="1" lang="en-GB">
                <a:solidFill>
                  <a:srgbClr val="000000"/>
                </a:solidFill>
              </a:rPr>
              <a:t>configuration is guaranteed by a set of facts instead of by a set of instructions</a:t>
            </a:r>
            <a:r>
              <a:rPr lang="en-GB">
                <a:solidFill>
                  <a:srgbClr val="000000"/>
                </a:solidFill>
              </a:rPr>
              <a:t>. With your application’s declarations versioned in Git, you have a single source of truth. Your apps can then be easily deployed and rolled back to and from Kubernetes. And even more importantly, when disaster strikes, your cluster’s infrastructure can also be dependably and quickly reproduced.</a:t>
            </a:r>
            <a:endParaRPr>
              <a:solidFill>
                <a:srgbClr val="000000"/>
              </a:solidFill>
            </a:endParaRPr>
          </a:p>
        </p:txBody>
      </p:sp>
      <p:sp>
        <p:nvSpPr>
          <p:cNvPr id="115" name="Google Shape;115;p17"/>
          <p:cNvSpPr txBox="1"/>
          <p:nvPr/>
        </p:nvSpPr>
        <p:spPr>
          <a:xfrm>
            <a:off x="729450" y="4431800"/>
            <a:ext cx="77028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a:latin typeface="Lato"/>
                <a:ea typeface="Lato"/>
                <a:cs typeface="Lato"/>
                <a:sym typeface="Lato"/>
              </a:rPr>
              <a:t>Source: </a:t>
            </a:r>
            <a:r>
              <a:rPr lang="en-GB" u="sng">
                <a:solidFill>
                  <a:schemeClr val="hlink"/>
                </a:solidFill>
                <a:latin typeface="Lato"/>
                <a:ea typeface="Lato"/>
                <a:cs typeface="Lato"/>
                <a:sym typeface="Lato"/>
                <a:hlinkClick r:id="rId3"/>
              </a:rPr>
              <a:t>Weaveworks</a:t>
            </a:r>
            <a:endParaRPr>
              <a:latin typeface="Lato"/>
              <a:ea typeface="Lato"/>
              <a:cs typeface="Lato"/>
              <a:sym typeface="Lato"/>
            </a:endParaRPr>
          </a:p>
        </p:txBody>
      </p:sp>
      <p:sp>
        <p:nvSpPr>
          <p:cNvPr id="116" name="Google Shape;116;p17"/>
          <p:cNvSpPr/>
          <p:nvPr/>
        </p:nvSpPr>
        <p:spPr>
          <a:xfrm>
            <a:off x="729450" y="3582650"/>
            <a:ext cx="2499300" cy="10362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Configuration is guaranteed by a set of facts</a:t>
            </a:r>
            <a:endParaRPr>
              <a:latin typeface="Lato"/>
              <a:ea typeface="Lato"/>
              <a:cs typeface="Lato"/>
              <a:sym typeface="Lato"/>
            </a:endParaRPr>
          </a:p>
        </p:txBody>
      </p:sp>
      <p:sp>
        <p:nvSpPr>
          <p:cNvPr id="117" name="Google Shape;117;p17"/>
          <p:cNvSpPr/>
          <p:nvPr/>
        </p:nvSpPr>
        <p:spPr>
          <a:xfrm>
            <a:off x="3745725" y="3582650"/>
            <a:ext cx="2499300" cy="10362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Configuration is guaranteed by a set of instructions</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604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Lato"/>
                <a:ea typeface="Lato"/>
                <a:cs typeface="Lato"/>
                <a:sym typeface="Lato"/>
              </a:rPr>
              <a:t>Principles of GitOps</a:t>
            </a:r>
            <a:endParaRPr>
              <a:latin typeface="Lato"/>
              <a:ea typeface="Lato"/>
              <a:cs typeface="Lato"/>
              <a:sym typeface="Lato"/>
            </a:endParaRPr>
          </a:p>
        </p:txBody>
      </p:sp>
      <p:sp>
        <p:nvSpPr>
          <p:cNvPr id="123" name="Google Shape;123;p18"/>
          <p:cNvSpPr txBox="1"/>
          <p:nvPr>
            <p:ph idx="1" type="body"/>
          </p:nvPr>
        </p:nvSpPr>
        <p:spPr>
          <a:xfrm>
            <a:off x="729450" y="1448925"/>
            <a:ext cx="7688700" cy="28911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b="1" lang="en-GB" sz="1700">
                <a:solidFill>
                  <a:srgbClr val="000000"/>
                </a:solidFill>
              </a:rPr>
              <a:t>&gt; </a:t>
            </a:r>
            <a:r>
              <a:rPr b="1" lang="en-GB" sz="1700">
                <a:solidFill>
                  <a:srgbClr val="000000"/>
                </a:solidFill>
              </a:rPr>
              <a:t>#2. The canonical desired system state versioned in Git.</a:t>
            </a:r>
            <a:endParaRPr sz="1700">
              <a:solidFill>
                <a:srgbClr val="000000"/>
              </a:solidFill>
            </a:endParaRPr>
          </a:p>
          <a:p>
            <a:pPr indent="0" lvl="0" marL="0" rtl="0" algn="l">
              <a:spcBef>
                <a:spcPts val="1200"/>
              </a:spcBef>
              <a:spcAft>
                <a:spcPts val="0"/>
              </a:spcAft>
              <a:buNone/>
            </a:pPr>
            <a:r>
              <a:rPr lang="en-GB">
                <a:solidFill>
                  <a:srgbClr val="000000"/>
                </a:solidFill>
              </a:rPr>
              <a:t>With the declaration of your system stored in a version control system, and serving as your canonical source of truth, you have a </a:t>
            </a:r>
            <a:r>
              <a:rPr b="1" lang="en-GB">
                <a:solidFill>
                  <a:srgbClr val="000000"/>
                </a:solidFill>
              </a:rPr>
              <a:t>single place from which everything is derived and driven</a:t>
            </a:r>
            <a:r>
              <a:rPr lang="en-GB">
                <a:solidFill>
                  <a:srgbClr val="000000"/>
                </a:solidFill>
              </a:rPr>
              <a:t>. This trivializes rollbacks; where you can use a `Git revert` to go back to your previous application state. With Git’s excellent security guarantees, you can also use your SSH key to sign commits that enforce strong security guarantees about the authorship and provenance of your code.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
        <p:nvSpPr>
          <p:cNvPr id="124" name="Google Shape;124;p18"/>
          <p:cNvSpPr txBox="1"/>
          <p:nvPr/>
        </p:nvSpPr>
        <p:spPr>
          <a:xfrm>
            <a:off x="729450" y="4431800"/>
            <a:ext cx="77028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a:latin typeface="Lato"/>
                <a:ea typeface="Lato"/>
                <a:cs typeface="Lato"/>
                <a:sym typeface="Lato"/>
              </a:rPr>
              <a:t>Source: </a:t>
            </a:r>
            <a:r>
              <a:rPr lang="en-GB" u="sng">
                <a:solidFill>
                  <a:schemeClr val="hlink"/>
                </a:solidFill>
                <a:latin typeface="Lato"/>
                <a:ea typeface="Lato"/>
                <a:cs typeface="Lato"/>
                <a:sym typeface="Lato"/>
                <a:hlinkClick r:id="rId3"/>
              </a:rPr>
              <a:t>Weaveworks</a:t>
            </a:r>
            <a:endParaRPr>
              <a:latin typeface="Lato"/>
              <a:ea typeface="Lato"/>
              <a:cs typeface="Lato"/>
              <a:sym typeface="Lato"/>
            </a:endParaRPr>
          </a:p>
        </p:txBody>
      </p:sp>
      <p:sp>
        <p:nvSpPr>
          <p:cNvPr id="125" name="Google Shape;125;p18"/>
          <p:cNvSpPr/>
          <p:nvPr/>
        </p:nvSpPr>
        <p:spPr>
          <a:xfrm>
            <a:off x="729450" y="3582650"/>
            <a:ext cx="2499300" cy="10362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Single place to store configuration and manifests</a:t>
            </a:r>
            <a:endParaRPr>
              <a:latin typeface="Lato"/>
              <a:ea typeface="Lato"/>
              <a:cs typeface="Lato"/>
              <a:sym typeface="Lato"/>
            </a:endParaRPr>
          </a:p>
        </p:txBody>
      </p:sp>
      <p:sp>
        <p:nvSpPr>
          <p:cNvPr id="126" name="Google Shape;126;p18"/>
          <p:cNvSpPr/>
          <p:nvPr/>
        </p:nvSpPr>
        <p:spPr>
          <a:xfrm>
            <a:off x="3745725" y="3582650"/>
            <a:ext cx="2499300" cy="10362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Configuration files and manifests are spread around many repos. Dependencies are unclear</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729450" y="604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Lato"/>
                <a:ea typeface="Lato"/>
                <a:cs typeface="Lato"/>
                <a:sym typeface="Lato"/>
              </a:rPr>
              <a:t>Principles of GitOps</a:t>
            </a:r>
            <a:endParaRPr>
              <a:latin typeface="Lato"/>
              <a:ea typeface="Lato"/>
              <a:cs typeface="Lato"/>
              <a:sym typeface="Lato"/>
            </a:endParaRPr>
          </a:p>
        </p:txBody>
      </p:sp>
      <p:sp>
        <p:nvSpPr>
          <p:cNvPr id="132" name="Google Shape;132;p19"/>
          <p:cNvSpPr txBox="1"/>
          <p:nvPr>
            <p:ph idx="1" type="body"/>
          </p:nvPr>
        </p:nvSpPr>
        <p:spPr>
          <a:xfrm>
            <a:off x="729450" y="1448925"/>
            <a:ext cx="7688700" cy="28911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b="1" lang="en-GB" sz="1700">
                <a:solidFill>
                  <a:srgbClr val="000000"/>
                </a:solidFill>
              </a:rPr>
              <a:t>&gt; </a:t>
            </a:r>
            <a:r>
              <a:rPr b="1" lang="en-GB" sz="1700">
                <a:solidFill>
                  <a:srgbClr val="000000"/>
                </a:solidFill>
              </a:rPr>
              <a:t>#3. Approved changes that can be automatically applied to the system. </a:t>
            </a:r>
            <a:endParaRPr b="1" sz="1700">
              <a:solidFill>
                <a:srgbClr val="000000"/>
              </a:solidFill>
            </a:endParaRPr>
          </a:p>
          <a:p>
            <a:pPr indent="0" lvl="0" marL="0" rtl="0" algn="l">
              <a:spcBef>
                <a:spcPts val="1200"/>
              </a:spcBef>
              <a:spcAft>
                <a:spcPts val="0"/>
              </a:spcAft>
              <a:buNone/>
            </a:pPr>
            <a:r>
              <a:rPr lang="en-GB">
                <a:solidFill>
                  <a:srgbClr val="000000"/>
                </a:solidFill>
              </a:rPr>
              <a:t>Once you have the declared state kept in Git, the next step is to </a:t>
            </a:r>
            <a:r>
              <a:rPr b="1" lang="en-GB">
                <a:solidFill>
                  <a:srgbClr val="000000"/>
                </a:solidFill>
              </a:rPr>
              <a:t>allow any changes to that state to be automatically applied to your system</a:t>
            </a:r>
            <a:r>
              <a:rPr lang="en-GB">
                <a:solidFill>
                  <a:srgbClr val="000000"/>
                </a:solidFill>
              </a:rPr>
              <a:t>. What's significant about this is that you don't need cluster credentials to make a change to your system. With GitOps, there is a segregated environment of which the state definition lives outside. This allows you to separate what you do and how you're going to do it.</a:t>
            </a:r>
            <a:r>
              <a:rPr lang="en-GB">
                <a:solidFill>
                  <a:srgbClr val="000000"/>
                </a:solidFill>
              </a:rPr>
              <a:t>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
        <p:nvSpPr>
          <p:cNvPr id="133" name="Google Shape;133;p19"/>
          <p:cNvSpPr txBox="1"/>
          <p:nvPr/>
        </p:nvSpPr>
        <p:spPr>
          <a:xfrm>
            <a:off x="729450" y="4431800"/>
            <a:ext cx="77028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a:latin typeface="Lato"/>
                <a:ea typeface="Lato"/>
                <a:cs typeface="Lato"/>
                <a:sym typeface="Lato"/>
              </a:rPr>
              <a:t>Source: </a:t>
            </a:r>
            <a:r>
              <a:rPr lang="en-GB" u="sng">
                <a:solidFill>
                  <a:schemeClr val="hlink"/>
                </a:solidFill>
                <a:latin typeface="Lato"/>
                <a:ea typeface="Lato"/>
                <a:cs typeface="Lato"/>
                <a:sym typeface="Lato"/>
                <a:hlinkClick r:id="rId3"/>
              </a:rPr>
              <a:t>Weaveworks</a:t>
            </a:r>
            <a:endParaRPr>
              <a:latin typeface="Lato"/>
              <a:ea typeface="Lato"/>
              <a:cs typeface="Lato"/>
              <a:sym typeface="Lato"/>
            </a:endParaRPr>
          </a:p>
        </p:txBody>
      </p:sp>
      <p:sp>
        <p:nvSpPr>
          <p:cNvPr id="134" name="Google Shape;134;p19"/>
          <p:cNvSpPr/>
          <p:nvPr/>
        </p:nvSpPr>
        <p:spPr>
          <a:xfrm>
            <a:off x="729450" y="3582650"/>
            <a:ext cx="2499300" cy="10362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Changes are applied to our system by an automated process</a:t>
            </a:r>
            <a:endParaRPr>
              <a:latin typeface="Lato"/>
              <a:ea typeface="Lato"/>
              <a:cs typeface="Lato"/>
              <a:sym typeface="Lato"/>
            </a:endParaRPr>
          </a:p>
        </p:txBody>
      </p:sp>
      <p:sp>
        <p:nvSpPr>
          <p:cNvPr id="135" name="Google Shape;135;p19"/>
          <p:cNvSpPr/>
          <p:nvPr/>
        </p:nvSpPr>
        <p:spPr>
          <a:xfrm>
            <a:off x="3745725" y="3582650"/>
            <a:ext cx="2499300" cy="10362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Manual intervention is required whenever we need to deploy a new change</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729450" y="604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Lato"/>
                <a:ea typeface="Lato"/>
                <a:cs typeface="Lato"/>
                <a:sym typeface="Lato"/>
              </a:rPr>
              <a:t>Principles of GitOps</a:t>
            </a:r>
            <a:endParaRPr>
              <a:latin typeface="Lato"/>
              <a:ea typeface="Lato"/>
              <a:cs typeface="Lato"/>
              <a:sym typeface="Lato"/>
            </a:endParaRPr>
          </a:p>
        </p:txBody>
      </p:sp>
      <p:sp>
        <p:nvSpPr>
          <p:cNvPr id="141" name="Google Shape;141;p20"/>
          <p:cNvSpPr txBox="1"/>
          <p:nvPr>
            <p:ph idx="1" type="body"/>
          </p:nvPr>
        </p:nvSpPr>
        <p:spPr>
          <a:xfrm>
            <a:off x="729450" y="1448925"/>
            <a:ext cx="7688700" cy="28911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b="1" lang="en-GB" sz="1700">
                <a:solidFill>
                  <a:srgbClr val="000000"/>
                </a:solidFill>
              </a:rPr>
              <a:t>&gt; </a:t>
            </a:r>
            <a:r>
              <a:rPr b="1" lang="en-GB" sz="1700">
                <a:solidFill>
                  <a:srgbClr val="000000"/>
                </a:solidFill>
              </a:rPr>
              <a:t>#4. Software agents to ensure correctness and alert on divergence.</a:t>
            </a:r>
            <a:endParaRPr b="1" sz="1700">
              <a:solidFill>
                <a:srgbClr val="000000"/>
              </a:solidFill>
            </a:endParaRPr>
          </a:p>
          <a:p>
            <a:pPr indent="0" lvl="0" marL="0" rtl="0" algn="l">
              <a:spcBef>
                <a:spcPts val="1200"/>
              </a:spcBef>
              <a:spcAft>
                <a:spcPts val="0"/>
              </a:spcAft>
              <a:buNone/>
            </a:pPr>
            <a:r>
              <a:rPr lang="en-GB">
                <a:solidFill>
                  <a:srgbClr val="000000"/>
                </a:solidFill>
              </a:rPr>
              <a:t>Once the state of your system is declared and kept under version control, </a:t>
            </a:r>
            <a:r>
              <a:rPr b="1" lang="en-GB">
                <a:solidFill>
                  <a:srgbClr val="000000"/>
                </a:solidFill>
              </a:rPr>
              <a:t>software agents can inform you whenever reality doesn’t match your expectations</a:t>
            </a:r>
            <a:r>
              <a:rPr lang="en-GB">
                <a:solidFill>
                  <a:srgbClr val="000000"/>
                </a:solidFill>
              </a:rPr>
              <a:t>.  </a:t>
            </a:r>
            <a:r>
              <a:rPr b="1" lang="en-GB">
                <a:solidFill>
                  <a:srgbClr val="000000"/>
                </a:solidFill>
              </a:rPr>
              <a:t>The use of agents also ensures that your entire system is self-healing</a:t>
            </a:r>
            <a:r>
              <a:rPr lang="en-GB">
                <a:solidFill>
                  <a:srgbClr val="000000"/>
                </a:solidFill>
              </a:rPr>
              <a:t>. And by self-healing, we don’t just mean when nodes or pods fail—those are handled by Kubernetes—but in a broader sense, like in the case of human error.  In this case, software agents act as the feedback and control loop for your operations.</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
        <p:nvSpPr>
          <p:cNvPr id="142" name="Google Shape;142;p20"/>
          <p:cNvSpPr txBox="1"/>
          <p:nvPr/>
        </p:nvSpPr>
        <p:spPr>
          <a:xfrm>
            <a:off x="729450" y="4431800"/>
            <a:ext cx="77028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a:latin typeface="Lato"/>
                <a:ea typeface="Lato"/>
                <a:cs typeface="Lato"/>
                <a:sym typeface="Lato"/>
              </a:rPr>
              <a:t>Source: </a:t>
            </a:r>
            <a:r>
              <a:rPr lang="en-GB" u="sng">
                <a:solidFill>
                  <a:schemeClr val="hlink"/>
                </a:solidFill>
                <a:latin typeface="Lato"/>
                <a:ea typeface="Lato"/>
                <a:cs typeface="Lato"/>
                <a:sym typeface="Lato"/>
                <a:hlinkClick r:id="rId3"/>
              </a:rPr>
              <a:t>Weaveworks</a:t>
            </a:r>
            <a:endParaRPr>
              <a:latin typeface="Lato"/>
              <a:ea typeface="Lato"/>
              <a:cs typeface="Lato"/>
              <a:sym typeface="Lato"/>
            </a:endParaRPr>
          </a:p>
        </p:txBody>
      </p:sp>
      <p:sp>
        <p:nvSpPr>
          <p:cNvPr id="143" name="Google Shape;143;p20"/>
          <p:cNvSpPr/>
          <p:nvPr/>
        </p:nvSpPr>
        <p:spPr>
          <a:xfrm>
            <a:off x="729450" y="3582650"/>
            <a:ext cx="2499300" cy="10362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Infrastructure convergence</a:t>
            </a:r>
            <a:r>
              <a:rPr lang="en-GB">
                <a:latin typeface="Lato"/>
                <a:ea typeface="Lato"/>
                <a:cs typeface="Lato"/>
                <a:sym typeface="Lato"/>
              </a:rPr>
              <a:t> is guaranteed by software</a:t>
            </a:r>
            <a:endParaRPr>
              <a:latin typeface="Lato"/>
              <a:ea typeface="Lato"/>
              <a:cs typeface="Lato"/>
              <a:sym typeface="Lato"/>
            </a:endParaRPr>
          </a:p>
        </p:txBody>
      </p:sp>
      <p:sp>
        <p:nvSpPr>
          <p:cNvPr id="144" name="Google Shape;144;p20"/>
          <p:cNvSpPr/>
          <p:nvPr/>
        </p:nvSpPr>
        <p:spPr>
          <a:xfrm>
            <a:off x="3745725" y="3582650"/>
            <a:ext cx="2499300" cy="10362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Configuration drifts are difficult to detect and fix</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Lato"/>
                <a:ea typeface="Lato"/>
                <a:cs typeface="Lato"/>
                <a:sym typeface="Lato"/>
              </a:rPr>
              <a:t>Tools for GitOps</a:t>
            </a:r>
            <a:endParaRPr>
              <a:latin typeface="Lato"/>
              <a:ea typeface="Lato"/>
              <a:cs typeface="Lato"/>
              <a:sym typeface="Lato"/>
            </a:endParaRPr>
          </a:p>
        </p:txBody>
      </p:sp>
      <p:sp>
        <p:nvSpPr>
          <p:cNvPr id="150" name="Google Shape;150;p21"/>
          <p:cNvSpPr txBox="1"/>
          <p:nvPr>
            <p:ph idx="4294967295"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