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75377" autoAdjust="0"/>
  </p:normalViewPr>
  <p:slideViewPr>
    <p:cSldViewPr snapToGrid="0">
      <p:cViewPr varScale="1">
        <p:scale>
          <a:sx n="108" d="100"/>
          <a:sy n="108" d="100"/>
        </p:scale>
        <p:origin x="60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29/10/2022</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has an effect on how the students perform in several subjects.</a:t>
            </a:r>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Ok, so one of the things you might want to do in a report, is of course to create a table.</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You can add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are aiming for very peculiar layouts, R markdown provides you with the tool to create doc and pdf files very easily.</a:t>
            </a:r>
          </a:p>
          <a:p>
            <a:r>
              <a:rPr lang="en-GB" dirty="0"/>
              <a:t>You just have to use the “</a:t>
            </a:r>
            <a:r>
              <a:rPr lang="en-GB" dirty="0" err="1"/>
              <a:t>word_document</a:t>
            </a:r>
            <a:r>
              <a:rPr lang="en-GB" dirty="0"/>
              <a:t>” or the “</a:t>
            </a:r>
            <a:r>
              <a:rPr lang="en-GB" dirty="0" err="1"/>
              <a:t>pdf_document</a:t>
            </a:r>
            <a:r>
              <a:rPr lang="en-GB" dirty="0"/>
              <a:t>” option in your output.</a:t>
            </a:r>
          </a:p>
          <a:p>
            <a:endParaRPr lang="en-GB" dirty="0"/>
          </a:p>
          <a:p>
            <a:r>
              <a:rPr lang="en-GB" dirty="0"/>
              <a:t>Remember again that indentation is not flexible within the YAML.</a:t>
            </a:r>
          </a:p>
          <a:p>
            <a:endParaRPr lang="en-GB" dirty="0"/>
          </a:p>
          <a:p>
            <a:r>
              <a:rPr lang="en-GB" dirty="0"/>
              <a:t>You can even have multiple output formats, and remember that you have to specify for each format the parameters you want to add to your output, such as whether or not you want a table of contents, whether you want your sections numbered and so on.</a:t>
            </a:r>
          </a:p>
          <a:p>
            <a:r>
              <a:rPr lang="en-GB" dirty="0"/>
              <a:t>In sum, be careful with the hierarchies. Once you get the grip on that you can’t be wrong. Also, R markdown will give you an error if there is a mistake, and the error message should contain information to where the error comes from.</a:t>
            </a:r>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keep going from where you left your practice 1.</a:t>
            </a:r>
          </a:p>
          <a:p>
            <a:r>
              <a:rPr lang="en-GB" dirty="0"/>
              <a:t>Again, please take notes and write down your questions.</a:t>
            </a:r>
          </a:p>
          <a:p>
            <a:r>
              <a:rPr lang="en-GB" dirty="0"/>
              <a:t>Like before I will be available to answer any of your questions. </a:t>
            </a:r>
          </a:p>
        </p:txBody>
      </p:sp>
      <p:sp>
        <p:nvSpPr>
          <p:cNvPr id="4" name="Slide Number Placeholder 3"/>
          <p:cNvSpPr>
            <a:spLocks noGrp="1"/>
          </p:cNvSpPr>
          <p:nvPr>
            <p:ph type="sldNum" sz="quarter" idx="5"/>
          </p:nvPr>
        </p:nvSpPr>
        <p:spPr/>
        <p:txBody>
          <a:bodyPr/>
          <a:lstStyle/>
          <a:p>
            <a:fld id="{4B57A0F3-40D9-41F5-93D3-4BB64EC0659B}" type="slidenum">
              <a:rPr lang="en-GB" smtClean="0"/>
              <a:t>21</a:t>
            </a:fld>
            <a:endParaRPr lang="en-GB"/>
          </a:p>
        </p:txBody>
      </p:sp>
    </p:spTree>
    <p:extLst>
      <p:ext uri="{BB962C8B-B14F-4D97-AF65-F5344CB8AC3E}">
        <p14:creationId xmlns:p14="http://schemas.microsoft.com/office/powerpoint/2010/main" val="269169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functional features of </a:t>
            </a:r>
            <a:r>
              <a:rPr lang="en-GB" dirty="0" err="1"/>
              <a:t>Rmarkdown</a:t>
            </a:r>
            <a:r>
              <a:rPr lang="en-GB" dirty="0"/>
              <a:t>, is the possibility of creating parameters.</a:t>
            </a:r>
          </a:p>
          <a:p>
            <a:r>
              <a:rPr lang="en-GB" dirty="0"/>
              <a:t>Let’s imagine that you want to have a look at the influencing factors for math and reading results.</a:t>
            </a:r>
          </a:p>
          <a:p>
            <a:r>
              <a:rPr lang="en-GB" dirty="0"/>
              <a:t>You don’t have to repeat the same report with different factors multiple times.</a:t>
            </a:r>
          </a:p>
          <a:p>
            <a:r>
              <a:rPr lang="en-GB" dirty="0"/>
              <a:t>In the YAML, add a line called “param”, </a:t>
            </a:r>
          </a:p>
          <a:p>
            <a:endParaRPr lang="en-GB" dirty="0"/>
          </a:p>
          <a:p>
            <a:r>
              <a:rPr lang="en-GB" dirty="0"/>
              <a:t>You can add the parameter: “</a:t>
            </a:r>
            <a:r>
              <a:rPr lang="en-GB" dirty="0" err="1"/>
              <a:t>exam_factor</a:t>
            </a:r>
            <a:r>
              <a:rPr lang="en-GB" dirty="0"/>
              <a:t>” and then simply specify which one you want to look at in your report.</a:t>
            </a:r>
          </a:p>
          <a:p>
            <a:endParaRPr lang="en-GB" dirty="0"/>
          </a:p>
          <a:p>
            <a:pPr marL="0" indent="0">
              <a:lnSpc>
                <a:spcPct val="120000"/>
              </a:lnSpc>
              <a:buNone/>
            </a:pPr>
            <a:r>
              <a:rPr lang="en-GB" dirty="0"/>
              <a:t>- just include a params: section in the YAML header at the top and include variables as key-value pairs:</a:t>
            </a:r>
          </a:p>
          <a:p>
            <a:pPr marL="0" indent="0">
              <a:lnSpc>
                <a:spcPct val="120000"/>
              </a:lnSpc>
              <a:buNone/>
            </a:pPr>
            <a:r>
              <a:rPr lang="en-GB" dirty="0"/>
              <a:t>Then, wherever you want to include the value for the variable named hashtag, simply use </a:t>
            </a:r>
            <a:r>
              <a:rPr lang="en-GB" dirty="0" err="1"/>
              <a:t>params$hashtag</a:t>
            </a:r>
            <a:r>
              <a:rPr lang="en-GB" dirty="0"/>
              <a:t>, as in the title shown here or in later code chunks.</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22</a:t>
            </a:fld>
            <a:endParaRPr lang="en-GB"/>
          </a:p>
        </p:txBody>
      </p:sp>
    </p:spTree>
    <p:extLst>
      <p:ext uri="{BB962C8B-B14F-4D97-AF65-F5344CB8AC3E}">
        <p14:creationId xmlns:p14="http://schemas.microsoft.com/office/powerpoint/2010/main" val="157559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29/10/2022</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29/10/2022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29/10/2022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29/10/2022</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Introduction to R Studio and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a:bodyPr>
          <a:lstStyle/>
          <a:p>
            <a:r>
              <a:rPr lang="en-GB" dirty="0"/>
              <a:t>Giulia Grisot, PhD </a:t>
            </a:r>
          </a:p>
          <a:p>
            <a:endParaRPr lang="en-GB" dirty="0"/>
          </a:p>
          <a:p>
            <a:r>
              <a:rPr lang="en-GB" dirty="0"/>
              <a:t>November 21, 2022</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pic>
        <p:nvPicPr>
          <p:cNvPr id="7" name="Picture 6">
            <a:extLst>
              <a:ext uri="{FF2B5EF4-FFF2-40B4-BE49-F238E27FC236}">
                <a16:creationId xmlns:a16="http://schemas.microsoft.com/office/drawing/2014/main" id="{EE9376C6-6890-4C53-BF57-279D311519D0}"/>
              </a:ext>
            </a:extLst>
          </p:cNvPr>
          <p:cNvPicPr>
            <a:picLocks noChangeAspect="1"/>
          </p:cNvPicPr>
          <p:nvPr/>
        </p:nvPicPr>
        <p:blipFill>
          <a:blip r:embed="rId3"/>
          <a:stretch>
            <a:fillRect/>
          </a:stretch>
        </p:blipFill>
        <p:spPr>
          <a:xfrm>
            <a:off x="838199" y="1491255"/>
            <a:ext cx="4245853" cy="1588829"/>
          </a:xfrm>
          <a:prstGeom prst="rect">
            <a:avLst/>
          </a:prstGeom>
        </p:spPr>
      </p:pic>
      <p:pic>
        <p:nvPicPr>
          <p:cNvPr id="9" name="Picture 8">
            <a:extLst>
              <a:ext uri="{FF2B5EF4-FFF2-40B4-BE49-F238E27FC236}">
                <a16:creationId xmlns:a16="http://schemas.microsoft.com/office/drawing/2014/main" id="{063C8936-2A14-48D2-9F6A-E9BFDD0FEE1B}"/>
              </a:ext>
            </a:extLst>
          </p:cNvPr>
          <p:cNvPicPr>
            <a:picLocks noChangeAspect="1"/>
          </p:cNvPicPr>
          <p:nvPr/>
        </p:nvPicPr>
        <p:blipFill>
          <a:blip r:embed="rId4"/>
          <a:stretch>
            <a:fillRect/>
          </a:stretch>
        </p:blipFill>
        <p:spPr>
          <a:xfrm>
            <a:off x="6307238" y="1362283"/>
            <a:ext cx="5046562" cy="2737413"/>
          </a:xfrm>
          <a:prstGeom prst="rect">
            <a:avLst/>
          </a:prstGeom>
        </p:spPr>
      </p:pic>
      <p:pic>
        <p:nvPicPr>
          <p:cNvPr id="11" name="Picture 10">
            <a:extLst>
              <a:ext uri="{FF2B5EF4-FFF2-40B4-BE49-F238E27FC236}">
                <a16:creationId xmlns:a16="http://schemas.microsoft.com/office/drawing/2014/main" id="{4F6AA947-FE59-46EA-9914-A01A11FCD221}"/>
              </a:ext>
            </a:extLst>
          </p:cNvPr>
          <p:cNvPicPr>
            <a:picLocks noChangeAspect="1"/>
          </p:cNvPicPr>
          <p:nvPr/>
        </p:nvPicPr>
        <p:blipFill>
          <a:blip r:embed="rId5"/>
          <a:stretch>
            <a:fillRect/>
          </a:stretch>
        </p:blipFill>
        <p:spPr>
          <a:xfrm>
            <a:off x="5169567" y="2534255"/>
            <a:ext cx="5249172" cy="3130881"/>
          </a:xfrm>
          <a:prstGeom prst="rect">
            <a:avLst/>
          </a:prstGeom>
        </p:spPr>
      </p:pic>
      <p:pic>
        <p:nvPicPr>
          <p:cNvPr id="13" name="Picture 12">
            <a:extLst>
              <a:ext uri="{FF2B5EF4-FFF2-40B4-BE49-F238E27FC236}">
                <a16:creationId xmlns:a16="http://schemas.microsoft.com/office/drawing/2014/main" id="{1713E85D-42B5-4B25-A03A-7ABEAEECD7C4}"/>
              </a:ext>
            </a:extLst>
          </p:cNvPr>
          <p:cNvPicPr>
            <a:picLocks noChangeAspect="1"/>
          </p:cNvPicPr>
          <p:nvPr/>
        </p:nvPicPr>
        <p:blipFill rotWithShape="1">
          <a:blip r:embed="rId6"/>
          <a:srcRect r="25427"/>
          <a:stretch/>
        </p:blipFill>
        <p:spPr>
          <a:xfrm>
            <a:off x="1028922" y="3958856"/>
            <a:ext cx="3864406" cy="2560542"/>
          </a:xfrm>
          <a:prstGeom prst="rect">
            <a:avLst/>
          </a:prstGeom>
        </p:spPr>
      </p:pic>
    </p:spTree>
    <p:extLst>
      <p:ext uri="{BB962C8B-B14F-4D97-AF65-F5344CB8AC3E}">
        <p14:creationId xmlns:p14="http://schemas.microsoft.com/office/powerpoint/2010/main" val="30333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again!</a:t>
            </a:r>
            <a:br>
              <a:rPr lang="de-DE" dirty="0"/>
            </a:br>
            <a:r>
              <a:rPr lang="de-DE" dirty="0"/>
              <a:t>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You have </a:t>
            </a:r>
          </a:p>
          <a:p>
            <a:r>
              <a:rPr lang="en-GB" dirty="0"/>
              <a:t>Write down any questions for the final discussion!</a:t>
            </a:r>
          </a:p>
          <a:p>
            <a:endParaRPr lang="en-GB" dirty="0"/>
          </a:p>
          <a:p>
            <a:pPr marL="0" indent="0">
              <a:buNone/>
            </a:pPr>
            <a:endParaRPr lang="en-GB" dirty="0"/>
          </a:p>
        </p:txBody>
      </p:sp>
    </p:spTree>
    <p:extLst>
      <p:ext uri="{BB962C8B-B14F-4D97-AF65-F5344CB8AC3E}">
        <p14:creationId xmlns:p14="http://schemas.microsoft.com/office/powerpoint/2010/main" val="201991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50D33A6B-1374-40EF-BAA6-E678C4D96921}"/>
              </a:ext>
            </a:extLst>
          </p:cNvPr>
          <p:cNvSpPr>
            <a:spLocks noGrp="1"/>
          </p:cNvSpPr>
          <p:nvPr>
            <p:ph sz="half" idx="1"/>
          </p:nvPr>
        </p:nvSpPr>
        <p:spPr>
          <a:xfrm>
            <a:off x="838199" y="1690690"/>
            <a:ext cx="4948989" cy="1460497"/>
          </a:xfrm>
          <a:solidFill>
            <a:srgbClr val="FFFFFF"/>
          </a:solidFill>
        </p:spPr>
        <p:txBody>
          <a:bodyPr>
            <a:normAutofit fontScale="47500" lnSpcReduction="20000"/>
          </a:bodyPr>
          <a:lstStyle/>
          <a:p>
            <a:pPr marL="0" indent="0">
              <a:lnSpc>
                <a:spcPct val="120000"/>
              </a:lnSpc>
              <a:buNone/>
            </a:pPr>
            <a:r>
              <a:rPr lang="en-GB" sz="3400" dirty="0"/>
              <a:t>…</a:t>
            </a:r>
          </a:p>
          <a:p>
            <a:pPr marL="0" indent="0">
              <a:lnSpc>
                <a:spcPct val="120000"/>
              </a:lnSpc>
              <a:buNone/>
            </a:pPr>
            <a:r>
              <a:rPr lang="en-GB" sz="3400" dirty="0">
                <a:solidFill>
                  <a:schemeClr val="accent5">
                    <a:lumMod val="75000"/>
                  </a:schemeClr>
                </a:solidFill>
                <a:highlight>
                  <a:srgbClr val="00FF00"/>
                </a:highlight>
              </a:rPr>
              <a:t>params</a:t>
            </a:r>
            <a:r>
              <a:rPr lang="en-GB" sz="3400" dirty="0"/>
              <a:t>:</a:t>
            </a:r>
          </a:p>
          <a:p>
            <a:pPr marL="0" indent="0">
              <a:lnSpc>
                <a:spcPct val="120000"/>
              </a:lnSpc>
              <a:buNone/>
            </a:pPr>
            <a:r>
              <a:rPr lang="en-GB" sz="3400" dirty="0"/>
              <a:t>  </a:t>
            </a:r>
            <a:r>
              <a:rPr lang="en-GB" sz="3400" dirty="0" err="1">
                <a:solidFill>
                  <a:schemeClr val="accent5">
                    <a:lumMod val="75000"/>
                  </a:schemeClr>
                </a:solidFill>
                <a:highlight>
                  <a:srgbClr val="FFFF00"/>
                </a:highlight>
              </a:rPr>
              <a:t>exam_factor</a:t>
            </a:r>
            <a:r>
              <a:rPr lang="en-GB" sz="3400" dirty="0"/>
              <a:t>: “gender"</a:t>
            </a:r>
            <a:endParaRPr lang="en-GB" sz="3400" dirty="0">
              <a:solidFill>
                <a:schemeClr val="accent5">
                  <a:lumMod val="75000"/>
                </a:schemeClr>
              </a:solidFill>
            </a:endParaRPr>
          </a:p>
          <a:p>
            <a:pPr marL="0" indent="0">
              <a:lnSpc>
                <a:spcPct val="120000"/>
              </a:lnSpc>
              <a:buNone/>
            </a:pPr>
            <a:r>
              <a:rPr lang="en-GB" sz="3400" dirty="0"/>
              <a:t>---</a:t>
            </a:r>
          </a:p>
          <a:p>
            <a:pPr marL="0" indent="0">
              <a:lnSpc>
                <a:spcPct val="120000"/>
              </a:lnSpc>
              <a:buNone/>
            </a:pPr>
            <a:endParaRPr lang="en-GB" dirty="0"/>
          </a:p>
        </p:txBody>
      </p:sp>
      <p:sp>
        <p:nvSpPr>
          <p:cNvPr id="4" name="Content Placeholder 3">
            <a:extLst>
              <a:ext uri="{FF2B5EF4-FFF2-40B4-BE49-F238E27FC236}">
                <a16:creationId xmlns:a16="http://schemas.microsoft.com/office/drawing/2014/main" id="{22F4F0EA-F79D-48C6-9205-9F6BF64E6B34}"/>
              </a:ext>
            </a:extLst>
          </p:cNvPr>
          <p:cNvSpPr>
            <a:spLocks noGrp="1"/>
          </p:cNvSpPr>
          <p:nvPr>
            <p:ph sz="half" idx="2"/>
          </p:nvPr>
        </p:nvSpPr>
        <p:spPr>
          <a:xfrm>
            <a:off x="838199" y="3286122"/>
            <a:ext cx="9340517" cy="2597320"/>
          </a:xfrm>
          <a:solidFill>
            <a:schemeClr val="bg1"/>
          </a:solidFill>
          <a:ln>
            <a:solidFill>
              <a:schemeClr val="tx1"/>
            </a:solidFill>
          </a:ln>
        </p:spPr>
        <p:txBody>
          <a:bodyPr>
            <a:noAutofit/>
          </a:bodyPr>
          <a:lstStyle/>
          <a:p>
            <a:pPr marL="0" indent="0">
              <a:lnSpc>
                <a:spcPct val="120000"/>
              </a:lnSpc>
              <a:buNone/>
            </a:pPr>
            <a:r>
              <a:rPr lang="en-GB" sz="2000" dirty="0"/>
              <a:t>library(</a:t>
            </a:r>
            <a:r>
              <a:rPr lang="en-GB" sz="2000" dirty="0" err="1"/>
              <a:t>tidyverse</a:t>
            </a:r>
            <a:r>
              <a:rPr lang="en-GB" sz="2000" dirty="0"/>
              <a:t>)</a:t>
            </a:r>
          </a:p>
          <a:p>
            <a:pPr marL="0" indent="0">
              <a:lnSpc>
                <a:spcPct val="120000"/>
              </a:lnSpc>
              <a:buNone/>
            </a:pPr>
            <a:r>
              <a:rPr lang="en-GB" sz="2000" dirty="0"/>
              <a:t>library(ggplot2)</a:t>
            </a:r>
          </a:p>
          <a:p>
            <a:pPr marL="0" indent="0">
              <a:lnSpc>
                <a:spcPct val="120000"/>
              </a:lnSpc>
              <a:buNone/>
            </a:pPr>
            <a:r>
              <a:rPr lang="en-GB" sz="2000" dirty="0" err="1"/>
              <a:t>students_performance</a:t>
            </a:r>
            <a:r>
              <a:rPr lang="en-GB" sz="2000" dirty="0"/>
              <a:t> %&gt;%</a:t>
            </a:r>
          </a:p>
          <a:p>
            <a:pPr marL="0" indent="0">
              <a:lnSpc>
                <a:spcPct val="120000"/>
              </a:lnSpc>
              <a:buNone/>
            </a:pPr>
            <a:r>
              <a:rPr lang="en-GB" sz="2000" dirty="0"/>
              <a:t>	ggplot2::</a:t>
            </a:r>
            <a:r>
              <a:rPr lang="en-GB" sz="2000" dirty="0" err="1"/>
              <a:t>ggplot</a:t>
            </a:r>
            <a:r>
              <a:rPr lang="en-GB" sz="2000" dirty="0"/>
              <a:t>(</a:t>
            </a:r>
            <a:r>
              <a:rPr lang="en-GB" sz="2000" dirty="0" err="1"/>
              <a:t>aes</a:t>
            </a:r>
            <a:r>
              <a:rPr lang="en-GB" sz="2000" dirty="0"/>
              <a:t>(</a:t>
            </a:r>
            <a:r>
              <a:rPr lang="en-GB" sz="2000" dirty="0" err="1">
                <a:highlight>
                  <a:srgbClr val="00FF00"/>
                </a:highlight>
              </a:rPr>
              <a:t>params</a:t>
            </a:r>
            <a:r>
              <a:rPr lang="en-GB" sz="2000" dirty="0" err="1">
                <a:highlight>
                  <a:srgbClr val="C0C0C0"/>
                </a:highlight>
              </a:rPr>
              <a:t>$</a:t>
            </a:r>
            <a:r>
              <a:rPr lang="en-GB" sz="2000" dirty="0" err="1">
                <a:highlight>
                  <a:srgbClr val="FFFF00"/>
                </a:highlight>
              </a:rPr>
              <a:t>exam_factor</a:t>
            </a:r>
            <a:r>
              <a:rPr lang="en-GB" sz="2000" dirty="0"/>
              <a:t>, </a:t>
            </a:r>
            <a:r>
              <a:rPr lang="en-GB" sz="2000" dirty="0" err="1"/>
              <a:t>math_score</a:t>
            </a:r>
            <a:r>
              <a:rPr lang="en-GB" sz="2000" dirty="0"/>
              <a:t>, fill=gender)) +</a:t>
            </a:r>
          </a:p>
          <a:p>
            <a:pPr marL="0" indent="0">
              <a:lnSpc>
                <a:spcPct val="120000"/>
              </a:lnSpc>
              <a:buNone/>
            </a:pPr>
            <a:r>
              <a:rPr lang="en-GB" sz="2000" dirty="0"/>
              <a:t>	</a:t>
            </a:r>
            <a:r>
              <a:rPr lang="en-GB" sz="2000" dirty="0" err="1"/>
              <a:t>geom_boxplot</a:t>
            </a:r>
            <a:r>
              <a:rPr lang="en-GB" sz="2000" dirty="0"/>
              <a:t>() </a:t>
            </a:r>
          </a:p>
        </p:txBody>
      </p:sp>
      <p:sp>
        <p:nvSpPr>
          <p:cNvPr id="5" name="TextBox 4">
            <a:extLst>
              <a:ext uri="{FF2B5EF4-FFF2-40B4-BE49-F238E27FC236}">
                <a16:creationId xmlns:a16="http://schemas.microsoft.com/office/drawing/2014/main" id="{CDF3D51A-CF85-4BA8-A123-2FD8076B7FB8}"/>
              </a:ext>
            </a:extLst>
          </p:cNvPr>
          <p:cNvSpPr txBox="1"/>
          <p:nvPr/>
        </p:nvSpPr>
        <p:spPr>
          <a:xfrm>
            <a:off x="2153652" y="2213811"/>
            <a:ext cx="9733547" cy="802442"/>
          </a:xfrm>
          <a:prstGeom prst="rect">
            <a:avLst/>
          </a:prstGeom>
          <a:noFill/>
          <a:ln w="38100">
            <a:solidFill>
              <a:srgbClr val="7030A0"/>
            </a:solidFill>
          </a:ln>
        </p:spPr>
        <p:txBody>
          <a:bodyPr wrap="square" rtlCol="0">
            <a:spAutoFit/>
          </a:bodyPr>
          <a:lstStyle/>
          <a:p>
            <a:endParaRPr lang="en-GB" dirty="0"/>
          </a:p>
        </p:txBody>
      </p:sp>
    </p:spTree>
    <p:extLst>
      <p:ext uri="{BB962C8B-B14F-4D97-AF65-F5344CB8AC3E}">
        <p14:creationId xmlns:p14="http://schemas.microsoft.com/office/powerpoint/2010/main" val="177919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Extra practice</a:t>
            </a:r>
          </a:p>
        </p:txBody>
      </p:sp>
      <p:sp>
        <p:nvSpPr>
          <p:cNvPr id="10" name="Content Placeholder 9">
            <a:extLst>
              <a:ext uri="{FF2B5EF4-FFF2-40B4-BE49-F238E27FC236}">
                <a16:creationId xmlns:a16="http://schemas.microsoft.com/office/drawing/2014/main" id="{9AAD20C5-7D9A-4692-8E28-1C91F47AFAE6}"/>
              </a:ext>
            </a:extLst>
          </p:cNvPr>
          <p:cNvSpPr>
            <a:spLocks noGrp="1"/>
          </p:cNvSpPr>
          <p:nvPr>
            <p:ph idx="1"/>
          </p:nvPr>
        </p:nvSpPr>
        <p:spPr/>
        <p:txBody>
          <a:bodyPr/>
          <a:lstStyle/>
          <a:p>
            <a:r>
              <a:rPr lang="en-GB" dirty="0"/>
              <a:t>Try and change the report adding a </a:t>
            </a:r>
            <a:r>
              <a:rPr lang="en-GB" dirty="0" err="1"/>
              <a:t>paramenter</a:t>
            </a:r>
            <a:r>
              <a:rPr lang="en-GB" dirty="0"/>
              <a:t> for exam_ and see a different factor influences students results!</a:t>
            </a:r>
          </a:p>
          <a:p>
            <a:pPr marL="0" indent="0">
              <a:buNone/>
            </a:pPr>
            <a:endParaRPr lang="en-GB" dirty="0"/>
          </a:p>
        </p:txBody>
      </p:sp>
    </p:spTree>
    <p:extLst>
      <p:ext uri="{BB962C8B-B14F-4D97-AF65-F5344CB8AC3E}">
        <p14:creationId xmlns:p14="http://schemas.microsoft.com/office/powerpoint/2010/main" val="327735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32882" y="1380318"/>
            <a:ext cx="3197875" cy="3561737"/>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275" y="481282"/>
            <a:ext cx="4848288" cy="2412103"/>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691" y="2944624"/>
            <a:ext cx="3072448" cy="2735420"/>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9596" y="4609707"/>
            <a:ext cx="2140675" cy="2140675"/>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1007</TotalTime>
  <Words>2435</Words>
  <Application>Microsoft Macintosh PowerPoint</Application>
  <PresentationFormat>Widescreen</PresentationFormat>
  <Paragraphs>217</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Book</vt:lpstr>
      <vt:lpstr>Studio-Feixen-Sans</vt:lpstr>
      <vt:lpstr>Rladies-like</vt:lpstr>
      <vt:lpstr>Introduction to R Studio and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lpstr>And now.. practice again! Please be back in ~15 minutes </vt:lpstr>
      <vt:lpstr>Parameters</vt:lpstr>
      <vt:lpstr>Extra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52</cp:revision>
  <dcterms:created xsi:type="dcterms:W3CDTF">2021-02-18T08:56:38Z</dcterms:created>
  <dcterms:modified xsi:type="dcterms:W3CDTF">2022-10-29T13:29:16Z</dcterms:modified>
</cp:coreProperties>
</file>