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3" r:id="rId2"/>
    <p:sldId id="280" r:id="rId3"/>
    <p:sldId id="281" r:id="rId4"/>
    <p:sldId id="282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74" r:id="rId14"/>
    <p:sldId id="276" r:id="rId15"/>
    <p:sldId id="292" r:id="rId16"/>
    <p:sldId id="294" r:id="rId17"/>
    <p:sldId id="25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777777"/>
    <a:srgbClr val="DDD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8" d="100"/>
          <a:sy n="68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7.4786548777490205E-2"/>
          <c:y val="0.170823490372414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7197938093178421E-2"/>
          <c:y val="0.27061590662262014"/>
          <c:w val="0.39788149213194218"/>
          <c:h val="0.53923412749460586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TMC'S mais frequentes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Plan1!$A$2:$A$5</c:f>
              <c:strCache>
                <c:ptCount val="4"/>
                <c:pt idx="0">
                  <c:v>Depressão</c:v>
                </c:pt>
                <c:pt idx="1">
                  <c:v>Ansiedade</c:v>
                </c:pt>
                <c:pt idx="2">
                  <c:v>Transtorno de bipolaridade</c:v>
                </c:pt>
                <c:pt idx="3">
                  <c:v>Outros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51.5</c:v>
                </c:pt>
                <c:pt idx="1">
                  <c:v>33.1</c:v>
                </c:pt>
                <c:pt idx="2">
                  <c:v>1.4</c:v>
                </c:pt>
                <c:pt idx="3">
                  <c:v>16.100000000000001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3D-4A1F-9FAB-9D320D61A2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039771201258111"/>
          <c:y val="0.2384263590595197"/>
          <c:w val="0.48960228798741884"/>
          <c:h val="0.60745297306147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8.1520833333333334E-2"/>
          <c:y val="6.8750000000000006E-2"/>
        </c:manualLayout>
      </c:layout>
      <c:overlay val="0"/>
      <c:txPr>
        <a:bodyPr/>
        <a:lstStyle/>
        <a:p>
          <a:pPr>
            <a:defRPr sz="2400" b="0">
              <a:latin typeface="Verdana" panose="020B0604030504040204" pitchFamily="34" charset="0"/>
              <a:ea typeface="Verdana" panose="020B0604030504040204" pitchFamily="34" charset="0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Você frequenta algum médico especialista?</c:v>
                </c:pt>
              </c:strCache>
            </c:strRef>
          </c:tx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2000" b="1">
                      <a:latin typeface="Verdana" panose="020B0604030504040204" pitchFamily="34" charset="0"/>
                      <a:ea typeface="Verdana" panose="020B0604030504040204" pitchFamily="34" charset="0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5E2-4CCA-BEA7-63197B3D734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2000" b="1">
                      <a:latin typeface="Verdana" panose="020B0604030504040204" pitchFamily="34" charset="0"/>
                      <a:ea typeface="Verdana" panose="020B0604030504040204" pitchFamily="34" charset="0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5E2-4CCA-BEA7-63197B3D73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32.1</c:v>
                </c:pt>
                <c:pt idx="1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2-4CCA-BEA7-63197B3D734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5794143700787397"/>
          <c:y val="0.48745841535433071"/>
          <c:w val="0.22955856299212599"/>
          <c:h val="0.21798917322834646"/>
        </c:manualLayout>
      </c:layout>
      <c:overlay val="0"/>
      <c:txPr>
        <a:bodyPr/>
        <a:lstStyle/>
        <a:p>
          <a:pPr>
            <a:defRPr sz="2400">
              <a:latin typeface="Verdana" panose="020B0604030504040204" pitchFamily="34" charset="0"/>
              <a:ea typeface="Verdana" panose="020B0604030504040204" pitchFamily="34" charset="0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4.0287614810650275E-2"/>
          <c:y val="6.4165648861669311E-2"/>
        </c:manualLayout>
      </c:layout>
      <c:overlay val="0"/>
      <c:txPr>
        <a:bodyPr/>
        <a:lstStyle/>
        <a:p>
          <a:pPr>
            <a:defRPr sz="2400" b="0">
              <a:latin typeface="Verdana" panose="020B0604030504040204" pitchFamily="34" charset="0"/>
              <a:ea typeface="Verdana" panose="020B0604030504040204" pitchFamily="34" charset="0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Você consegue falar abertamente sobre isso?</c:v>
                </c:pt>
              </c:strCache>
            </c:strRef>
          </c:tx>
          <c:dPt>
            <c:idx val="0"/>
            <c:bubble3D val="0"/>
            <c:explosion val="1"/>
            <c:extLst>
              <c:ext xmlns:c16="http://schemas.microsoft.com/office/drawing/2014/chart" uri="{C3380CC4-5D6E-409C-BE32-E72D297353CC}">
                <c16:uniqueId val="{00000001-857E-4751-ACB8-84C35AFF7B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 b="1">
                    <a:latin typeface="Verdana" panose="020B0604030504040204" pitchFamily="34" charset="0"/>
                    <a:ea typeface="Verdana" panose="020B0604030504040204" pitchFamily="34" charset="0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58.5</c:v>
                </c:pt>
                <c:pt idx="1">
                  <c:v>41.5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E-4751-ACB8-84C35AFF7B5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1958717054003016"/>
          <c:y val="0.51006594497702251"/>
          <c:w val="0.16877135035046653"/>
          <c:h val="0.16773397066964246"/>
        </c:manualLayout>
      </c:layout>
      <c:overlay val="0"/>
      <c:txPr>
        <a:bodyPr/>
        <a:lstStyle/>
        <a:p>
          <a:pPr>
            <a:defRPr sz="2000">
              <a:latin typeface="Verdana" panose="020B0604030504040204" pitchFamily="34" charset="0"/>
              <a:ea typeface="Verdana" panose="020B0604030504040204" pitchFamily="34" charset="0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3.7456186429099758E-2"/>
          <c:y val="1.6225553074167388E-2"/>
        </c:manualLayout>
      </c:layout>
      <c:overlay val="0"/>
      <c:txPr>
        <a:bodyPr/>
        <a:lstStyle/>
        <a:p>
          <a:pPr>
            <a:defRPr sz="2400" b="0">
              <a:latin typeface="Verdana" panose="020B0604030504040204" pitchFamily="34" charset="0"/>
              <a:ea typeface="Verdana" panose="020B0604030504040204" pitchFamily="34" charset="0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Você conhece a fundo sobre sua doença?</c:v>
                </c:pt>
              </c:strCache>
            </c:strRef>
          </c:tx>
          <c:dLbls>
            <c:dLbl>
              <c:idx val="2"/>
              <c:layout>
                <c:manualLayout>
                  <c:x val="-4.2391396522238577E-3"/>
                  <c:y val="3.237210772063773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E3-4FD9-A1D0-20118AA743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1">
                    <a:latin typeface="Verdana" panose="020B0604030504040204" pitchFamily="34" charset="0"/>
                    <a:ea typeface="Verdana" panose="020B0604030504040204" pitchFamily="34" charset="0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Plan1!$A$2:$A$4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O básico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30.2</c:v>
                </c:pt>
                <c:pt idx="1">
                  <c:v>15.1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E3-4FD9-A1D0-20118AA7430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2000">
              <a:latin typeface="Verdana" panose="020B0604030504040204" pitchFamily="34" charset="0"/>
              <a:ea typeface="Verdana" panose="020B0604030504040204" pitchFamily="34" charset="0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F5DBB-48E3-4943-888F-4DD0531E8CDD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DF789-CD77-488D-BE66-1E1D5AD83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69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F789-CD77-488D-BE66-1E1D5AD8354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04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2C5F-33AB-4067-A47D-D69CD23819A4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69C-38E5-46FF-9392-FD04B5EBA68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3D90FC-671F-4386-ACA6-9C0B54FC2B4A}"/>
              </a:ext>
            </a:extLst>
          </p:cNvPr>
          <p:cNvSpPr txBox="1"/>
          <p:nvPr userDrawn="1"/>
        </p:nvSpPr>
        <p:spPr>
          <a:xfrm>
            <a:off x="6588224" y="6433591"/>
            <a:ext cx="2063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MELIA POND" pitchFamily="2" charset="0"/>
              </a:rPr>
              <a:t>PEOPLE</a:t>
            </a:r>
            <a:r>
              <a:rPr lang="pt-BR" sz="1400" baseline="0" dirty="0">
                <a:latin typeface="AMELIA POND" pitchFamily="2" charset="0"/>
              </a:rPr>
              <a:t> CARE PEOPLE</a:t>
            </a:r>
            <a:endParaRPr lang="pt-BR" sz="1400" dirty="0">
              <a:latin typeface="AMELIA PO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21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2C5F-33AB-4067-A47D-D69CD23819A4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69C-38E5-46FF-9392-FD04B5EB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79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2C5F-33AB-4067-A47D-D69CD23819A4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69C-38E5-46FF-9392-FD04B5EB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32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2C5F-33AB-4067-A47D-D69CD23819A4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69C-38E5-46FF-9392-FD04B5EB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18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 userDrawn="1"/>
        </p:nvSpPr>
        <p:spPr>
          <a:xfrm>
            <a:off x="0" y="0"/>
            <a:ext cx="1800200" cy="6858000"/>
          </a:xfrm>
          <a:prstGeom prst="rect">
            <a:avLst/>
          </a:prstGeom>
          <a:solidFill>
            <a:srgbClr val="DDD2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noFill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260648"/>
            <a:ext cx="6995120" cy="1228998"/>
          </a:xfrm>
        </p:spPr>
        <p:txBody>
          <a:bodyPr/>
          <a:lstStyle>
            <a:lvl1pPr>
              <a:defRPr>
                <a:latin typeface="AMELIA POND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2C5F-33AB-4067-A47D-D69CD23819A4}" type="datetimeFigureOut">
              <a:rPr lang="pt-BR" smtClean="0"/>
              <a:t>04/10/2018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6588224" y="6433591"/>
            <a:ext cx="2063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MELIA POND" pitchFamily="2" charset="0"/>
              </a:rPr>
              <a:t>PEOPLE</a:t>
            </a:r>
            <a:r>
              <a:rPr lang="pt-BR" sz="1400" baseline="0" dirty="0">
                <a:latin typeface="AMELIA POND" pitchFamily="2" charset="0"/>
              </a:rPr>
              <a:t> CARE PEOPLE</a:t>
            </a:r>
            <a:endParaRPr lang="pt-BR" sz="1400" dirty="0">
              <a:latin typeface="AMELIA POND" pitchFamily="2" charset="0"/>
            </a:endParaRPr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5" y="260350"/>
            <a:ext cx="1296988" cy="1008063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A ideia</a:t>
            </a:r>
          </a:p>
        </p:txBody>
      </p:sp>
    </p:spTree>
    <p:extLst>
      <p:ext uri="{BB962C8B-B14F-4D97-AF65-F5344CB8AC3E}">
        <p14:creationId xmlns:p14="http://schemas.microsoft.com/office/powerpoint/2010/main" val="398780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2C5F-33AB-4067-A47D-D69CD23819A4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69C-38E5-46FF-9392-FD04B5EB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8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2C5F-33AB-4067-A47D-D69CD23819A4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69C-38E5-46FF-9392-FD04B5EB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90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2C5F-33AB-4067-A47D-D69CD23819A4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69C-38E5-46FF-9392-FD04B5EB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86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2C5F-33AB-4067-A47D-D69CD23819A4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69C-38E5-46FF-9392-FD04B5EB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26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2C5F-33AB-4067-A47D-D69CD23819A4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69C-38E5-46FF-9392-FD04B5EB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49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rgbClr val="DDD2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2C5F-33AB-4067-A47D-D69CD23819A4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69C-38E5-46FF-9392-FD04B5EBA68B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239A26-F895-4D93-A1C1-A93F114D1763}"/>
              </a:ext>
            </a:extLst>
          </p:cNvPr>
          <p:cNvSpPr txBox="1"/>
          <p:nvPr userDrawn="1"/>
        </p:nvSpPr>
        <p:spPr>
          <a:xfrm>
            <a:off x="6588224" y="6433591"/>
            <a:ext cx="2063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MELIA POND" pitchFamily="2" charset="0"/>
              </a:rPr>
              <a:t>PEOPLE</a:t>
            </a:r>
            <a:r>
              <a:rPr lang="pt-BR" sz="1400" baseline="0" dirty="0">
                <a:latin typeface="AMELIA POND" pitchFamily="2" charset="0"/>
              </a:rPr>
              <a:t> CARE PEOPLE</a:t>
            </a:r>
            <a:endParaRPr lang="pt-BR" sz="1400" dirty="0">
              <a:latin typeface="AMELIA PO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8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2C5F-33AB-4067-A47D-D69CD23819A4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69C-38E5-46FF-9392-FD04B5EB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11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62C5F-33AB-4067-A47D-D69CD23819A4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869C-38E5-46FF-9392-FD04B5EB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5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085184"/>
            <a:ext cx="9144000" cy="1772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>
            <a:off x="26541" y="-265420"/>
            <a:ext cx="4617467" cy="6430724"/>
            <a:chOff x="3985038" y="-62134"/>
            <a:chExt cx="4849565" cy="6858000"/>
          </a:xfrm>
          <a:noFill/>
        </p:grpSpPr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5038" y="-62134"/>
              <a:ext cx="4849565" cy="6858000"/>
            </a:xfrm>
            <a:prstGeom prst="ellipse">
              <a:avLst/>
            </a:prstGeom>
            <a:grpFill/>
          </p:spPr>
        </p:pic>
        <p:sp>
          <p:nvSpPr>
            <p:cNvPr id="18" name="Elipse 17"/>
            <p:cNvSpPr/>
            <p:nvPr/>
          </p:nvSpPr>
          <p:spPr>
            <a:xfrm>
              <a:off x="4788024" y="1124744"/>
              <a:ext cx="3528392" cy="3528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3635896" y="836712"/>
            <a:ext cx="52807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n w="28575">
                  <a:noFill/>
                </a:ln>
                <a:latin typeface="AMELIA POND" pitchFamily="2" charset="0"/>
              </a:rPr>
              <a:t>PEOPLE</a:t>
            </a:r>
          </a:p>
          <a:p>
            <a:pPr algn="ctr"/>
            <a:r>
              <a:rPr lang="pt-BR" sz="7200" dirty="0">
                <a:ln w="28575">
                  <a:solidFill>
                    <a:schemeClr val="tx1"/>
                  </a:solidFill>
                </a:ln>
                <a:noFill/>
                <a:latin typeface="AMELIA POND" pitchFamily="2" charset="0"/>
              </a:rPr>
              <a:t>CARE</a:t>
            </a:r>
            <a:r>
              <a:rPr lang="pt-BR" sz="7200" dirty="0">
                <a:ln w="28575">
                  <a:solidFill>
                    <a:schemeClr val="tx1"/>
                  </a:solidFill>
                </a:ln>
                <a:latin typeface="AMELIA POND" pitchFamily="2" charset="0"/>
              </a:rPr>
              <a:t> </a:t>
            </a:r>
          </a:p>
          <a:p>
            <a:pPr algn="ctr"/>
            <a:r>
              <a:rPr lang="pt-BR" sz="7200" dirty="0">
                <a:latin typeface="AMELIA POND" pitchFamily="2" charset="0"/>
              </a:rPr>
              <a:t>PEOPLE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-117783" y="5085184"/>
            <a:ext cx="926178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6119000" y="5325491"/>
            <a:ext cx="3027605" cy="1271861"/>
            <a:chOff x="160254" y="5534860"/>
            <a:chExt cx="2863606" cy="1040249"/>
          </a:xfrm>
        </p:grpSpPr>
        <p:grpSp>
          <p:nvGrpSpPr>
            <p:cNvPr id="11" name="Grupo 10"/>
            <p:cNvGrpSpPr/>
            <p:nvPr/>
          </p:nvGrpSpPr>
          <p:grpSpPr>
            <a:xfrm>
              <a:off x="160254" y="6180179"/>
              <a:ext cx="2825271" cy="394930"/>
              <a:chOff x="160254" y="5613679"/>
              <a:chExt cx="2825271" cy="394930"/>
            </a:xfrm>
          </p:grpSpPr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254" y="5613679"/>
                <a:ext cx="451306" cy="394930"/>
              </a:xfrm>
              <a:prstGeom prst="rect">
                <a:avLst/>
              </a:prstGeom>
            </p:spPr>
          </p:pic>
          <p:sp>
            <p:nvSpPr>
              <p:cNvPr id="10" name="CaixaDeTexto 9"/>
              <p:cNvSpPr txBox="1"/>
              <p:nvPr/>
            </p:nvSpPr>
            <p:spPr>
              <a:xfrm>
                <a:off x="609261" y="5670055"/>
                <a:ext cx="23762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@</a:t>
                </a:r>
                <a:r>
                  <a:rPr lang="pt-BR" sz="1600" dirty="0" err="1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peoplecarepeople</a:t>
                </a:r>
                <a:endParaRPr lang="pt-BR" sz="16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162525" y="5534860"/>
              <a:ext cx="2861335" cy="432691"/>
              <a:chOff x="162525" y="5374444"/>
              <a:chExt cx="2861335" cy="432691"/>
            </a:xfrm>
          </p:grpSpPr>
          <p:pic>
            <p:nvPicPr>
              <p:cNvPr id="12" name="Imagem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525" y="5374444"/>
                <a:ext cx="470760" cy="432691"/>
              </a:xfrm>
              <a:prstGeom prst="rect">
                <a:avLst/>
              </a:prstGeom>
            </p:spPr>
          </p:pic>
          <p:sp>
            <p:nvSpPr>
              <p:cNvPr id="19" name="CaixaDeTexto 18"/>
              <p:cNvSpPr txBox="1"/>
              <p:nvPr/>
            </p:nvSpPr>
            <p:spPr>
              <a:xfrm>
                <a:off x="647596" y="5468581"/>
                <a:ext cx="23762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@</a:t>
                </a:r>
                <a:r>
                  <a:rPr lang="pt-BR" sz="1600" dirty="0" err="1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peoplecarepeople</a:t>
                </a:r>
                <a:endParaRPr lang="pt-BR" sz="16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</p:grpSp>
      <p:sp>
        <p:nvSpPr>
          <p:cNvPr id="14" name="CaixaDeTexto 13"/>
          <p:cNvSpPr txBox="1"/>
          <p:nvPr/>
        </p:nvSpPr>
        <p:spPr>
          <a:xfrm>
            <a:off x="35496" y="5275074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Emanuelle Araújo</a:t>
            </a:r>
          </a:p>
          <a:p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Giulia Maia Costa</a:t>
            </a:r>
          </a:p>
          <a:p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Trabalho de Conclusão de Curso de Informática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90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F4550-E7C7-4FD4-AF5C-EB5D38C6A293}"/>
              </a:ext>
            </a:extLst>
          </p:cNvPr>
          <p:cNvSpPr txBox="1">
            <a:spLocks/>
          </p:cNvSpPr>
          <p:nvPr/>
        </p:nvSpPr>
        <p:spPr>
          <a:xfrm>
            <a:off x="1074440" y="332656"/>
            <a:ext cx="6995120" cy="86409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MELIA POND" panose="02000603000000000000" pitchFamily="2" charset="0"/>
              </a:rPr>
              <a:t>Primeira ideia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9F704-3C59-4E53-A1D7-37C30406F866}"/>
              </a:ext>
            </a:extLst>
          </p:cNvPr>
          <p:cNvSpPr txBox="1">
            <a:spLocks/>
          </p:cNvSpPr>
          <p:nvPr/>
        </p:nvSpPr>
        <p:spPr>
          <a:xfrm>
            <a:off x="1979712" y="1556792"/>
            <a:ext cx="5469904" cy="40324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300000"/>
              </a:lnSpc>
              <a:buSzPct val="80000"/>
              <a:buFont typeface="Wingdings" pitchFamily="2" charset="2"/>
              <a:buChar char="q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Ideia inicial </a:t>
            </a: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  <a:sym typeface="Wingdings" pitchFamily="2" charset="2"/>
              </a:rPr>
              <a:t> Chat.</a:t>
            </a: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algn="just">
              <a:buSzPct val="80000"/>
              <a:buFont typeface="Wingdings" pitchFamily="2" charset="2"/>
              <a:buChar char="q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Problema </a:t>
            </a: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  <a:sym typeface="Wingdings" pitchFamily="2" charset="2"/>
              </a:rPr>
              <a:t> Falta de controle em relação ao desenvolvimento da conversa e dos participantes envolvidos.</a:t>
            </a:r>
          </a:p>
          <a:p>
            <a:pPr marL="0" indent="0">
              <a:buSzPct val="80000"/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71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1ABA0-E614-44D6-8C36-01BD7DAE9B30}"/>
              </a:ext>
            </a:extLst>
          </p:cNvPr>
          <p:cNvSpPr txBox="1">
            <a:spLocks/>
          </p:cNvSpPr>
          <p:nvPr/>
        </p:nvSpPr>
        <p:spPr>
          <a:xfrm>
            <a:off x="1074440" y="332656"/>
            <a:ext cx="6995120" cy="86409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500" dirty="0" err="1">
                <a:latin typeface="AMELIA POND" panose="02000603000000000000" pitchFamily="2" charset="0"/>
              </a:rPr>
              <a:t>solucao</a:t>
            </a:r>
            <a:endParaRPr lang="pt-BR" dirty="0">
              <a:latin typeface="AMELIA POND" panose="02000603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437C39B-9E7B-429B-B7CA-C5C5876AD8C7}"/>
              </a:ext>
            </a:extLst>
          </p:cNvPr>
          <p:cNvSpPr txBox="1"/>
          <p:nvPr/>
        </p:nvSpPr>
        <p:spPr>
          <a:xfrm rot="10800000">
            <a:off x="4716016" y="766445"/>
            <a:ext cx="40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MELIA POND" pitchFamily="2" charset="0"/>
              </a:rPr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F7C646-C643-4D2B-8070-07D2A3D9ABC8}"/>
              </a:ext>
            </a:extLst>
          </p:cNvPr>
          <p:cNvSpPr txBox="1"/>
          <p:nvPr/>
        </p:nvSpPr>
        <p:spPr>
          <a:xfrm>
            <a:off x="5017264" y="11663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600" b="1" dirty="0"/>
              <a:t>~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65E48FA-F618-4553-A32D-8ED776FD5675}"/>
              </a:ext>
            </a:extLst>
          </p:cNvPr>
          <p:cNvSpPr txBox="1">
            <a:spLocks/>
          </p:cNvSpPr>
          <p:nvPr/>
        </p:nvSpPr>
        <p:spPr>
          <a:xfrm>
            <a:off x="-972616" y="1630540"/>
            <a:ext cx="9502352" cy="528623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lvl="4" indent="0" algn="just">
              <a:lnSpc>
                <a:spcPct val="150000"/>
              </a:lnSpc>
              <a:buSzPct val="80000"/>
              <a:buNone/>
            </a:pPr>
            <a:r>
              <a:rPr lang="pt-BR" sz="5900" b="1" dirty="0">
                <a:latin typeface="Verdana" panose="020B0604030504040204" pitchFamily="34" charset="0"/>
                <a:ea typeface="Verdana" panose="020B0604030504040204" pitchFamily="34" charset="0"/>
              </a:rPr>
              <a:t> Nova Abordagem</a:t>
            </a:r>
          </a:p>
          <a:p>
            <a:pPr lvl="4" algn="just">
              <a:lnSpc>
                <a:spcPct val="150000"/>
              </a:lnSpc>
              <a:buSzPct val="80000"/>
              <a:buFont typeface="Wingdings"/>
              <a:buChar char="à"/>
            </a:pPr>
            <a:r>
              <a:rPr lang="pt-BR" sz="5900" dirty="0">
                <a:latin typeface="Verdana" panose="020B0604030504040204" pitchFamily="34" charset="0"/>
                <a:ea typeface="Verdana" panose="020B0604030504040204" pitchFamily="34" charset="0"/>
              </a:rPr>
              <a:t>Induzir a pessoa a fazer uma reflexão sobre o que ela está passando sem inferir na sua decisão.</a:t>
            </a:r>
          </a:p>
          <a:p>
            <a:pPr lvl="4" algn="just">
              <a:lnSpc>
                <a:spcPct val="150000"/>
              </a:lnSpc>
              <a:buSzPct val="80000"/>
              <a:buFont typeface="Wingdings"/>
              <a:buChar char="à"/>
            </a:pPr>
            <a:r>
              <a:rPr lang="pt-BR" sz="5900" dirty="0">
                <a:latin typeface="Verdana" panose="020B0604030504040204" pitchFamily="34" charset="0"/>
                <a:ea typeface="Verdana" panose="020B0604030504040204" pitchFamily="34" charset="0"/>
              </a:rPr>
              <a:t>Incentivar a entender o quadro da mesma e quais são suas reais necessidades a partir disso. </a:t>
            </a:r>
          </a:p>
          <a:p>
            <a:pPr lvl="4">
              <a:lnSpc>
                <a:spcPct val="150000"/>
              </a:lnSpc>
              <a:buSzPct val="80000"/>
              <a:buFont typeface="Wingdings"/>
              <a:buChar char="à"/>
            </a:pPr>
            <a:endParaRPr lang="pt-BR" sz="5100" dirty="0"/>
          </a:p>
          <a:p>
            <a:pPr marL="1828800" lvl="4" indent="0">
              <a:lnSpc>
                <a:spcPct val="150000"/>
              </a:lnSpc>
              <a:buSzPct val="80000"/>
              <a:buFont typeface="Arial" pitchFamily="34" charset="0"/>
              <a:buNone/>
            </a:pPr>
            <a:r>
              <a:rPr lang="pt-BR" sz="2400" i="1" dirty="0"/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2876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847967AC-474D-47B1-8874-38B321E8B178}"/>
              </a:ext>
            </a:extLst>
          </p:cNvPr>
          <p:cNvSpPr txBox="1">
            <a:spLocks/>
          </p:cNvSpPr>
          <p:nvPr/>
        </p:nvSpPr>
        <p:spPr>
          <a:xfrm>
            <a:off x="1331640" y="36915"/>
            <a:ext cx="6995120" cy="122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MELIA POND" panose="02000603000000000000" pitchFamily="2" charset="0"/>
              </a:rPr>
              <a:t>NOVA PROPOSTA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127C3E6-C128-4862-AD06-00D9274D93AB}"/>
              </a:ext>
            </a:extLst>
          </p:cNvPr>
          <p:cNvSpPr txBox="1">
            <a:spLocks/>
          </p:cNvSpPr>
          <p:nvPr/>
        </p:nvSpPr>
        <p:spPr>
          <a:xfrm>
            <a:off x="-252536" y="1474763"/>
            <a:ext cx="8939336" cy="5297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algn="just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pt-BR" sz="2800" dirty="0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Maior cuidado com o usuário.</a:t>
            </a:r>
          </a:p>
          <a:p>
            <a:pPr lvl="4" algn="just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pt-BR" sz="2800" dirty="0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Ambiente de desabafo, acolhedor. </a:t>
            </a:r>
          </a:p>
          <a:p>
            <a:pPr lvl="4" algn="just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pt-BR" sz="2800" dirty="0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Possibilidade de reconexão consigo próprio e autoconhecimento.</a:t>
            </a:r>
          </a:p>
          <a:p>
            <a:pPr lvl="4" algn="just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pt-BR" sz="2800" dirty="0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800" dirty="0" err="1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Psicoeducação</a:t>
            </a:r>
            <a:r>
              <a:rPr lang="pt-BR" sz="2800" dirty="0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4" algn="just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pt-BR" sz="2800" dirty="0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Incentivo a busca de ajuda.</a:t>
            </a:r>
          </a:p>
          <a:p>
            <a:pPr lvl="4" algn="just">
              <a:lnSpc>
                <a:spcPct val="150000"/>
              </a:lnSpc>
              <a:buSzPct val="80000"/>
              <a:buFont typeface="Wingdings" pitchFamily="2" charset="2"/>
              <a:buChar char="q"/>
            </a:pPr>
            <a:endParaRPr lang="pt-BR" sz="2800" dirty="0">
              <a:solidFill>
                <a:srgbClr val="3A3A3A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A85B1EE-0950-4CD8-BA1B-C6DD5ECCDFF0}"/>
              </a:ext>
            </a:extLst>
          </p:cNvPr>
          <p:cNvSpPr txBox="1"/>
          <p:nvPr/>
        </p:nvSpPr>
        <p:spPr>
          <a:xfrm>
            <a:off x="6444208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76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50055E7B-FEEB-4C65-B7F1-E4E4425CB4B8}"/>
              </a:ext>
            </a:extLst>
          </p:cNvPr>
          <p:cNvSpPr txBox="1">
            <a:spLocks/>
          </p:cNvSpPr>
          <p:nvPr/>
        </p:nvSpPr>
        <p:spPr>
          <a:xfrm>
            <a:off x="1619672" y="574048"/>
            <a:ext cx="6995120" cy="122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MELIA POND" panose="02000603000000000000" pitchFamily="2" charset="0"/>
              </a:rPr>
              <a:t>O Aplicativo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12870D9-8277-44F8-8716-FA299009A5B7}"/>
              </a:ext>
            </a:extLst>
          </p:cNvPr>
          <p:cNvSpPr txBox="1"/>
          <p:nvPr/>
        </p:nvSpPr>
        <p:spPr>
          <a:xfrm>
            <a:off x="6804248" y="2014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3" name="Espaço Reservado para Conteúdo 4">
            <a:extLst>
              <a:ext uri="{FF2B5EF4-FFF2-40B4-BE49-F238E27FC236}">
                <a16:creationId xmlns:a16="http://schemas.microsoft.com/office/drawing/2014/main" id="{61768503-E3A8-4FFD-8D8E-D51156FCEBB5}"/>
              </a:ext>
            </a:extLst>
          </p:cNvPr>
          <p:cNvSpPr txBox="1">
            <a:spLocks/>
          </p:cNvSpPr>
          <p:nvPr/>
        </p:nvSpPr>
        <p:spPr>
          <a:xfrm>
            <a:off x="3203848" y="2276872"/>
            <a:ext cx="4824536" cy="2787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pt-BR" sz="2800" dirty="0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Diário Emocional</a:t>
            </a:r>
          </a:p>
          <a:p>
            <a:pPr algn="just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pt-BR" sz="2800" dirty="0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Calendário de Metas</a:t>
            </a:r>
          </a:p>
          <a:p>
            <a:pPr algn="just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pt-BR" sz="2800" dirty="0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Relatos</a:t>
            </a:r>
          </a:p>
          <a:p>
            <a:pPr algn="just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pt-BR" sz="2800" dirty="0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Sobre a Depressão</a:t>
            </a:r>
          </a:p>
          <a:p>
            <a:pPr>
              <a:lnSpc>
                <a:spcPct val="150000"/>
              </a:lnSpc>
              <a:buSzPct val="80000"/>
            </a:pPr>
            <a:endParaRPr lang="pt-BR" sz="2800" dirty="0">
              <a:solidFill>
                <a:srgbClr val="3A3A3A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SzPct val="80000"/>
              <a:buFont typeface="Wingdings" pitchFamily="2" charset="2"/>
              <a:buChar char="q"/>
            </a:pPr>
            <a:endParaRPr lang="pt-BR" sz="3600" dirty="0">
              <a:solidFill>
                <a:srgbClr val="3A3A3A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SzPct val="80000"/>
              <a:buFont typeface="Wingdings" pitchFamily="2" charset="2"/>
              <a:buChar char="q"/>
            </a:pPr>
            <a:endParaRPr lang="pt-BR" sz="3600" dirty="0">
              <a:solidFill>
                <a:srgbClr val="3A3A3A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4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7360" y="548680"/>
            <a:ext cx="6995120" cy="1228998"/>
          </a:xfrm>
        </p:spPr>
        <p:txBody>
          <a:bodyPr>
            <a:noAutofit/>
          </a:bodyPr>
          <a:lstStyle/>
          <a:p>
            <a:r>
              <a:rPr lang="pt-BR" sz="4800" dirty="0" err="1"/>
              <a:t>implementacoes</a:t>
            </a:r>
            <a:r>
              <a:rPr lang="pt-BR" sz="4800" dirty="0"/>
              <a:t> futuras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208" y="1597164"/>
            <a:ext cx="8782272" cy="5286236"/>
          </a:xfrm>
        </p:spPr>
        <p:txBody>
          <a:bodyPr>
            <a:normAutofit/>
          </a:bodyPr>
          <a:lstStyle/>
          <a:p>
            <a:pPr marL="1828800" lvl="4" indent="0">
              <a:lnSpc>
                <a:spcPct val="150000"/>
              </a:lnSpc>
              <a:buSzPct val="80000"/>
              <a:buNone/>
            </a:pPr>
            <a:endParaRPr lang="pt-BR" sz="2400" b="1" dirty="0"/>
          </a:p>
          <a:p>
            <a:pPr lvl="4">
              <a:lnSpc>
                <a:spcPct val="150000"/>
              </a:lnSpc>
              <a:buSzPct val="80000"/>
              <a:buFont typeface="Wingdings"/>
              <a:buChar char="à"/>
            </a:pPr>
            <a:endParaRPr lang="pt-BR" sz="5100" dirty="0"/>
          </a:p>
          <a:p>
            <a:pPr marL="1828800" lvl="4" indent="0">
              <a:lnSpc>
                <a:spcPct val="150000"/>
              </a:lnSpc>
              <a:buSzPct val="80000"/>
              <a:buNone/>
            </a:pPr>
            <a:r>
              <a:rPr lang="pt-BR" sz="2400" i="1" dirty="0"/>
              <a:t> 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444208" y="1965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948264" y="236879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~</a:t>
            </a:r>
          </a:p>
        </p:txBody>
      </p:sp>
      <p:sp>
        <p:nvSpPr>
          <p:cNvPr id="15" name="CaixaDeTexto 14"/>
          <p:cNvSpPr txBox="1"/>
          <p:nvPr/>
        </p:nvSpPr>
        <p:spPr>
          <a:xfrm rot="10800000">
            <a:off x="6588224" y="884952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MELIA POND" pitchFamily="2" charset="0"/>
              </a:rPr>
              <a:t>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411760" y="2214532"/>
            <a:ext cx="6348213" cy="242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itchFamily="2" charset="2"/>
              <a:buChar char="q"/>
            </a:pP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Fórum</a:t>
            </a:r>
          </a:p>
          <a:p>
            <a:pPr marL="285750" indent="-285750">
              <a:lnSpc>
                <a:spcPct val="300000"/>
              </a:lnSpc>
              <a:buFont typeface="Wingdings" pitchFamily="2" charset="2"/>
              <a:buChar char="q"/>
            </a:pP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Mapa de clínicas mais próximas</a:t>
            </a:r>
          </a:p>
        </p:txBody>
      </p:sp>
    </p:spTree>
    <p:extLst>
      <p:ext uri="{BB962C8B-B14F-4D97-AF65-F5344CB8AC3E}">
        <p14:creationId xmlns:p14="http://schemas.microsoft.com/office/powerpoint/2010/main" val="1412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C5946FA-8ABC-4003-A5B0-A4B0C5ACDAC7}"/>
              </a:ext>
            </a:extLst>
          </p:cNvPr>
          <p:cNvSpPr txBox="1"/>
          <p:nvPr/>
        </p:nvSpPr>
        <p:spPr>
          <a:xfrm>
            <a:off x="5913004" y="18305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459389-018E-4714-9CA0-9959BE4B1CC0}"/>
              </a:ext>
            </a:extLst>
          </p:cNvPr>
          <p:cNvSpPr txBox="1"/>
          <p:nvPr/>
        </p:nvSpPr>
        <p:spPr>
          <a:xfrm>
            <a:off x="1808548" y="2015189"/>
            <a:ext cx="184731" cy="2095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300000"/>
              </a:lnSpc>
            </a:pPr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25D831-9C46-4975-94F5-99148A59CD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98" y="1450812"/>
            <a:ext cx="1241859" cy="12418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78E6A07-EA07-4239-876F-5BE48A197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429000"/>
            <a:ext cx="1065819" cy="106581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2436DB6-EEDC-44C4-A2D4-DEC9A1147B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08"/>
          <a:stretch/>
        </p:blipFill>
        <p:spPr>
          <a:xfrm>
            <a:off x="1749201" y="3331720"/>
            <a:ext cx="1028369" cy="13568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EC5709-6261-486F-B329-220716643D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39" y="1278392"/>
            <a:ext cx="1551802" cy="15518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E832DEA-747D-45F2-B111-5A6E042999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46" y="5318543"/>
            <a:ext cx="1021442" cy="102144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0D0706B-2E2B-42F6-919D-9185D1BFA2A1}"/>
              </a:ext>
            </a:extLst>
          </p:cNvPr>
          <p:cNvSpPr txBox="1"/>
          <p:nvPr/>
        </p:nvSpPr>
        <p:spPr>
          <a:xfrm>
            <a:off x="3843085" y="1843079"/>
            <a:ext cx="2208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Programação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B7F24D-AE3F-4D3A-95B7-896D88DBF255}"/>
              </a:ext>
            </a:extLst>
          </p:cNvPr>
          <p:cNvSpPr txBox="1"/>
          <p:nvPr/>
        </p:nvSpPr>
        <p:spPr>
          <a:xfrm>
            <a:off x="3607957" y="3825462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Banco de Dados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5FEF1E-1995-477F-B076-5C95FBD7642A}"/>
              </a:ext>
            </a:extLst>
          </p:cNvPr>
          <p:cNvSpPr txBox="1"/>
          <p:nvPr/>
        </p:nvSpPr>
        <p:spPr>
          <a:xfrm>
            <a:off x="4328506" y="5644598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Design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09CD518-F8C0-4998-B38D-8DE37E0F3756}"/>
              </a:ext>
            </a:extLst>
          </p:cNvPr>
          <p:cNvSpPr txBox="1">
            <a:spLocks/>
          </p:cNvSpPr>
          <p:nvPr/>
        </p:nvSpPr>
        <p:spPr>
          <a:xfrm>
            <a:off x="826291" y="98477"/>
            <a:ext cx="8066837" cy="122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MELIA POND" panose="02000603000000000000" pitchFamily="2" charset="0"/>
              </a:rPr>
              <a:t>Ferramentas utilizadas</a:t>
            </a:r>
          </a:p>
        </p:txBody>
      </p:sp>
    </p:spTree>
    <p:extLst>
      <p:ext uri="{BB962C8B-B14F-4D97-AF65-F5344CB8AC3E}">
        <p14:creationId xmlns:p14="http://schemas.microsoft.com/office/powerpoint/2010/main" val="58697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4D4EF-B91E-4979-A3A6-C6ADFF3E3A3B}"/>
              </a:ext>
            </a:extLst>
          </p:cNvPr>
          <p:cNvSpPr txBox="1">
            <a:spLocks/>
          </p:cNvSpPr>
          <p:nvPr/>
        </p:nvSpPr>
        <p:spPr>
          <a:xfrm>
            <a:off x="754606" y="1479922"/>
            <a:ext cx="8066837" cy="122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>
                <a:latin typeface="AMELIA POND" panose="02000603000000000000" pitchFamily="2" charset="0"/>
              </a:rPr>
              <a:t>Perguntas?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4E281E-60AF-4952-B83D-8EE20655D7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612" b="16874"/>
          <a:stretch/>
        </p:blipFill>
        <p:spPr>
          <a:xfrm>
            <a:off x="2485815" y="2708920"/>
            <a:ext cx="417236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1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43608" y="242452"/>
            <a:ext cx="7392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n w="28575">
                  <a:noFill/>
                </a:ln>
                <a:latin typeface="AMELIA POND" pitchFamily="2" charset="0"/>
              </a:rPr>
              <a:t>Obrigada!</a:t>
            </a:r>
            <a:endParaRPr lang="pt-BR" sz="5400" dirty="0">
              <a:latin typeface="AMELIA POND" pitchFamily="2" charset="0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82C886D-E5B7-4B6A-9BC5-6F11CD1B40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17" y="2420888"/>
            <a:ext cx="2858860" cy="2794864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7327F620-5581-42B4-B6DC-5E4713EEA437}"/>
              </a:ext>
            </a:extLst>
          </p:cNvPr>
          <p:cNvSpPr txBox="1"/>
          <p:nvPr/>
        </p:nvSpPr>
        <p:spPr>
          <a:xfrm>
            <a:off x="2025254" y="1021872"/>
            <a:ext cx="5937844" cy="1136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Encontre-nos nas redes sociais:</a:t>
            </a:r>
          </a:p>
        </p:txBody>
      </p:sp>
      <p:grpSp>
        <p:nvGrpSpPr>
          <p:cNvPr id="27" name="Grupo 21">
            <a:extLst>
              <a:ext uri="{FF2B5EF4-FFF2-40B4-BE49-F238E27FC236}">
                <a16:creationId xmlns:a16="http://schemas.microsoft.com/office/drawing/2014/main" id="{39AD16EC-F09B-442F-8FFD-E397F0A9DF93}"/>
              </a:ext>
            </a:extLst>
          </p:cNvPr>
          <p:cNvGrpSpPr/>
          <p:nvPr/>
        </p:nvGrpSpPr>
        <p:grpSpPr>
          <a:xfrm>
            <a:off x="4994176" y="3035413"/>
            <a:ext cx="3439502" cy="1565814"/>
            <a:chOff x="160254" y="5534860"/>
            <a:chExt cx="2863606" cy="1280672"/>
          </a:xfrm>
        </p:grpSpPr>
        <p:grpSp>
          <p:nvGrpSpPr>
            <p:cNvPr id="28" name="Grupo 10">
              <a:extLst>
                <a:ext uri="{FF2B5EF4-FFF2-40B4-BE49-F238E27FC236}">
                  <a16:creationId xmlns:a16="http://schemas.microsoft.com/office/drawing/2014/main" id="{A96C0FD9-6096-40BE-AE81-3EF638352659}"/>
                </a:ext>
              </a:extLst>
            </p:cNvPr>
            <p:cNvGrpSpPr/>
            <p:nvPr/>
          </p:nvGrpSpPr>
          <p:grpSpPr>
            <a:xfrm>
              <a:off x="160254" y="6180179"/>
              <a:ext cx="2825271" cy="635353"/>
              <a:chOff x="160254" y="5613679"/>
              <a:chExt cx="2825271" cy="635353"/>
            </a:xfrm>
          </p:grpSpPr>
          <p:pic>
            <p:nvPicPr>
              <p:cNvPr id="32" name="Imagem 31">
                <a:extLst>
                  <a:ext uri="{FF2B5EF4-FFF2-40B4-BE49-F238E27FC236}">
                    <a16:creationId xmlns:a16="http://schemas.microsoft.com/office/drawing/2014/main" id="{F08A22C7-5A2B-4C9A-9613-B71BA2D6E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254" y="5613679"/>
                <a:ext cx="451306" cy="394930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206846A4-ACCF-4DB3-A671-3E0F2EE7627C}"/>
                  </a:ext>
                </a:extLst>
              </p:cNvPr>
              <p:cNvSpPr txBox="1"/>
              <p:nvPr/>
            </p:nvSpPr>
            <p:spPr>
              <a:xfrm>
                <a:off x="609261" y="5670055"/>
                <a:ext cx="2376264" cy="5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@</a:t>
                </a:r>
                <a:r>
                  <a:rPr lang="pt-BR" sz="2000" dirty="0" err="1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peoplecarepeople</a:t>
                </a:r>
                <a:endParaRPr lang="pt-BR" sz="20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grpSp>
          <p:nvGrpSpPr>
            <p:cNvPr id="29" name="Grupo 12">
              <a:extLst>
                <a:ext uri="{FF2B5EF4-FFF2-40B4-BE49-F238E27FC236}">
                  <a16:creationId xmlns:a16="http://schemas.microsoft.com/office/drawing/2014/main" id="{710B452A-6148-4983-8B96-7D971FA3BA00}"/>
                </a:ext>
              </a:extLst>
            </p:cNvPr>
            <p:cNvGrpSpPr/>
            <p:nvPr/>
          </p:nvGrpSpPr>
          <p:grpSpPr>
            <a:xfrm>
              <a:off x="162525" y="5534860"/>
              <a:ext cx="2861335" cy="673113"/>
              <a:chOff x="162525" y="5374444"/>
              <a:chExt cx="2861335" cy="673113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CFA0D9D4-A941-4EF2-8FD1-F03AAB8D3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525" y="5374444"/>
                <a:ext cx="470760" cy="432691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5BB8B7B7-59F6-4833-9CA7-47AC3CC3F091}"/>
                  </a:ext>
                </a:extLst>
              </p:cNvPr>
              <p:cNvSpPr txBox="1"/>
              <p:nvPr/>
            </p:nvSpPr>
            <p:spPr>
              <a:xfrm>
                <a:off x="647596" y="5468581"/>
                <a:ext cx="2376264" cy="578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@</a:t>
                </a:r>
                <a:r>
                  <a:rPr lang="pt-BR" sz="2000" dirty="0" err="1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peoplecarepeople</a:t>
                </a:r>
                <a:endParaRPr lang="pt-BR" sz="20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643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D9F5B6B-5CE6-4DAE-BE8C-3FD7F78375C2}"/>
              </a:ext>
            </a:extLst>
          </p:cNvPr>
          <p:cNvSpPr txBox="1">
            <a:spLocks/>
          </p:cNvSpPr>
          <p:nvPr/>
        </p:nvSpPr>
        <p:spPr>
          <a:xfrm>
            <a:off x="1259632" y="165226"/>
            <a:ext cx="6995120" cy="122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AMELIA POND" panose="02000603000000000000" pitchFamily="2" charset="0"/>
              </a:rPr>
              <a:t>Voce conhece o cvv?</a:t>
            </a:r>
            <a:endParaRPr lang="pt-BR" dirty="0">
              <a:latin typeface="AMELIA POND" panose="02000603000000000000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F79731-10CA-4FC5-8272-087AA2F47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48" y="2690368"/>
            <a:ext cx="2143787" cy="1512168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0637684-552B-4FED-B30D-C942DA3A077E}"/>
              </a:ext>
            </a:extLst>
          </p:cNvPr>
          <p:cNvSpPr txBox="1">
            <a:spLocks/>
          </p:cNvSpPr>
          <p:nvPr/>
        </p:nvSpPr>
        <p:spPr>
          <a:xfrm>
            <a:off x="1586735" y="2294324"/>
            <a:ext cx="7355160" cy="28083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pt-BR" sz="2400" i="1" dirty="0">
                <a:latin typeface="Verdana" panose="020B0604030504040204" pitchFamily="34" charset="0"/>
                <a:ea typeface="Verdana" panose="020B0604030504040204" pitchFamily="34" charset="0"/>
              </a:rPr>
              <a:t>  Associação civil sem fins lucrativos</a:t>
            </a:r>
          </a:p>
          <a:p>
            <a:pPr lvl="4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pt-BR" sz="2400" i="1" dirty="0">
                <a:latin typeface="Verdana" panose="020B0604030504040204" pitchFamily="34" charset="0"/>
                <a:ea typeface="Verdana" panose="020B0604030504040204" pitchFamily="34" charset="0"/>
              </a:rPr>
              <a:t>  Serviço voluntário e gratuito de apoio emocional e prevenção do suicídio </a:t>
            </a:r>
          </a:p>
          <a:p>
            <a:pPr lvl="4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pt-BR" sz="2400" i="1" dirty="0">
                <a:latin typeface="Verdana" panose="020B0604030504040204" pitchFamily="34" charset="0"/>
                <a:ea typeface="Verdana" panose="020B0604030504040204" pitchFamily="34" charset="0"/>
              </a:rPr>
              <a:t>  188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4">
              <a:lnSpc>
                <a:spcPct val="150000"/>
              </a:lnSpc>
              <a:buFont typeface="Wingdings" pitchFamily="2" charset="2"/>
              <a:buChar char="q"/>
            </a:pPr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F8EF4EB-53BC-4A3C-85FF-8EA5256A18CF}"/>
              </a:ext>
            </a:extLst>
          </p:cNvPr>
          <p:cNvSpPr txBox="1"/>
          <p:nvPr/>
        </p:nvSpPr>
        <p:spPr>
          <a:xfrm>
            <a:off x="2699792" y="285217"/>
            <a:ext cx="39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itchFamily="34" charset="0"/>
                <a:cs typeface="Arial" pitchFamily="34" charset="0"/>
              </a:rPr>
              <a:t>^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986D363-85DA-469C-A9DA-0144291AAADF}"/>
              </a:ext>
            </a:extLst>
          </p:cNvPr>
          <p:cNvSpPr txBox="1"/>
          <p:nvPr/>
        </p:nvSpPr>
        <p:spPr>
          <a:xfrm>
            <a:off x="4136088" y="3344506"/>
            <a:ext cx="1296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3A3A3A"/>
                </a:solidFill>
                <a:latin typeface="AMELIA POND" pitchFamily="2" charset="0"/>
                <a:ea typeface="Verdana" pitchFamily="34" charset="0"/>
                <a:cs typeface="Verdana" pitchFamily="34" charset="0"/>
              </a:rPr>
              <a:t>40</a:t>
            </a:r>
            <a:endParaRPr lang="pt-BR" sz="6600" dirty="0">
              <a:solidFill>
                <a:srgbClr val="3A3A3A"/>
              </a:solidFill>
              <a:latin typeface="AMELIA POND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130EA3-8E62-4D3D-A43D-D05BA62C33B0}"/>
              </a:ext>
            </a:extLst>
          </p:cNvPr>
          <p:cNvSpPr txBox="1"/>
          <p:nvPr/>
        </p:nvSpPr>
        <p:spPr>
          <a:xfrm>
            <a:off x="2519896" y="1590487"/>
            <a:ext cx="471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3A3A3A"/>
                </a:solidFill>
                <a:latin typeface="AMELIA POND" pitchFamily="2" charset="0"/>
                <a:ea typeface="Verdana" pitchFamily="34" charset="0"/>
                <a:cs typeface="Verdana" pitchFamily="34" charset="0"/>
              </a:rPr>
              <a:t>3,6 MIL</a:t>
            </a:r>
            <a:endParaRPr lang="pt-BR" sz="6000" dirty="0">
              <a:solidFill>
                <a:srgbClr val="3A3A3A"/>
              </a:solidFill>
              <a:latin typeface="AMELIA POND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12A46C-7914-4319-A33E-9690F95F3B73}"/>
              </a:ext>
            </a:extLst>
          </p:cNvPr>
          <p:cNvSpPr txBox="1"/>
          <p:nvPr/>
        </p:nvSpPr>
        <p:spPr>
          <a:xfrm>
            <a:off x="2671618" y="2584656"/>
            <a:ext cx="422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Pessoas atendidas ao mês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BC829F-16D5-4DBD-91C0-E4BCEE3A5868}"/>
              </a:ext>
            </a:extLst>
          </p:cNvPr>
          <p:cNvSpPr txBox="1"/>
          <p:nvPr/>
        </p:nvSpPr>
        <p:spPr>
          <a:xfrm>
            <a:off x="2195736" y="4437112"/>
            <a:ext cx="522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Minutos de espera por ligação</a:t>
            </a:r>
          </a:p>
        </p:txBody>
      </p:sp>
    </p:spTree>
    <p:extLst>
      <p:ext uri="{BB962C8B-B14F-4D97-AF65-F5344CB8AC3E}">
        <p14:creationId xmlns:p14="http://schemas.microsoft.com/office/powerpoint/2010/main" val="25412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6370ECA-B639-4D43-A90C-C7D2F9F380CA}"/>
              </a:ext>
            </a:extLst>
          </p:cNvPr>
          <p:cNvSpPr txBox="1">
            <a:spLocks/>
          </p:cNvSpPr>
          <p:nvPr/>
        </p:nvSpPr>
        <p:spPr>
          <a:xfrm>
            <a:off x="1074440" y="2668"/>
            <a:ext cx="6995120" cy="122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AMELIA POND" panose="02000603000000000000" pitchFamily="2" charset="0"/>
              </a:rPr>
              <a:t>PESQUISAS DE CAMPO</a:t>
            </a:r>
            <a:endParaRPr lang="pt-BR" dirty="0">
              <a:latin typeface="AMELIA POND" panose="02000603000000000000" pitchFamily="2" charset="0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2E6489B-9B29-4F12-BA58-1EA8BFB5C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898064"/>
              </p:ext>
            </p:extLst>
          </p:nvPr>
        </p:nvGraphicFramePr>
        <p:xfrm>
          <a:off x="971600" y="908720"/>
          <a:ext cx="774603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956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C24E89D-4EAC-4B56-AE60-EA7F91A5D46C}"/>
              </a:ext>
            </a:extLst>
          </p:cNvPr>
          <p:cNvSpPr txBox="1">
            <a:spLocks/>
          </p:cNvSpPr>
          <p:nvPr/>
        </p:nvSpPr>
        <p:spPr>
          <a:xfrm>
            <a:off x="1074440" y="2668"/>
            <a:ext cx="6995120" cy="122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AMELIA POND" panose="02000603000000000000" pitchFamily="2" charset="0"/>
              </a:rPr>
              <a:t>PESQUISAS DE CAMPO</a:t>
            </a:r>
            <a:endParaRPr lang="pt-BR" dirty="0">
              <a:latin typeface="AMELIA POND" panose="02000603000000000000" pitchFamily="2" charset="0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40811F8-6BF1-40AC-92FB-F36C0BE3E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598604"/>
              </p:ext>
            </p:extLst>
          </p:nvPr>
        </p:nvGraphicFramePr>
        <p:xfrm>
          <a:off x="1756360" y="1412776"/>
          <a:ext cx="6312024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762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696F5C-84A6-4598-832A-1D8F8241A13C}"/>
              </a:ext>
            </a:extLst>
          </p:cNvPr>
          <p:cNvSpPr txBox="1">
            <a:spLocks/>
          </p:cNvSpPr>
          <p:nvPr/>
        </p:nvSpPr>
        <p:spPr>
          <a:xfrm>
            <a:off x="1074440" y="2668"/>
            <a:ext cx="6995120" cy="122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AMELIA POND" panose="02000603000000000000" pitchFamily="2" charset="0"/>
              </a:rPr>
              <a:t>PESQUISAS DE CAMPO</a:t>
            </a:r>
            <a:endParaRPr lang="pt-BR" dirty="0">
              <a:latin typeface="AMELIA POND" panose="02000603000000000000" pitchFamily="2" charset="0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51CEF98-5842-474A-800D-1A5F3D13B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317153"/>
              </p:ext>
            </p:extLst>
          </p:nvPr>
        </p:nvGraphicFramePr>
        <p:xfrm>
          <a:off x="1524000" y="1412776"/>
          <a:ext cx="6545560" cy="4552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709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1577979-332D-4628-BF24-5FE192682FA9}"/>
              </a:ext>
            </a:extLst>
          </p:cNvPr>
          <p:cNvSpPr txBox="1">
            <a:spLocks/>
          </p:cNvSpPr>
          <p:nvPr/>
        </p:nvSpPr>
        <p:spPr>
          <a:xfrm>
            <a:off x="1074440" y="2668"/>
            <a:ext cx="6995120" cy="122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AMELIA POND" panose="02000603000000000000" pitchFamily="2" charset="0"/>
              </a:rPr>
              <a:t>PESQUISAS DE CAMPO</a:t>
            </a:r>
            <a:endParaRPr lang="pt-BR" dirty="0">
              <a:latin typeface="AMELIA POND" panose="02000603000000000000" pitchFamily="2" charset="0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71D46EF-ED28-433E-976B-EB11A000B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606177"/>
              </p:ext>
            </p:extLst>
          </p:nvPr>
        </p:nvGraphicFramePr>
        <p:xfrm>
          <a:off x="1403648" y="1412776"/>
          <a:ext cx="6792416" cy="469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303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8FC01-D938-4F4D-A3CC-7396CB6A408B}"/>
              </a:ext>
            </a:extLst>
          </p:cNvPr>
          <p:cNvSpPr txBox="1">
            <a:spLocks/>
          </p:cNvSpPr>
          <p:nvPr/>
        </p:nvSpPr>
        <p:spPr>
          <a:xfrm>
            <a:off x="1074440" y="188640"/>
            <a:ext cx="6995120" cy="12289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MELIA POND" panose="02000603000000000000" pitchFamily="2" charset="0"/>
              </a:rPr>
              <a:t>A DEPRESSÃO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F09A921A-C5BF-4028-9F4E-6FA9171609D7}"/>
              </a:ext>
            </a:extLst>
          </p:cNvPr>
          <p:cNvSpPr txBox="1">
            <a:spLocks/>
          </p:cNvSpPr>
          <p:nvPr/>
        </p:nvSpPr>
        <p:spPr>
          <a:xfrm>
            <a:off x="1331640" y="1268760"/>
            <a:ext cx="6995120" cy="45478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Afeta 322 milhões de pessoas no mundo.</a:t>
            </a:r>
          </a:p>
          <a:p>
            <a:pPr marL="0" indent="0" algn="just">
              <a:lnSpc>
                <a:spcPct val="200000"/>
              </a:lnSpc>
              <a:buSzPct val="80000"/>
              <a:buNone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SzPct val="80000"/>
              <a:buFont typeface="Wingdings" pitchFamily="2" charset="2"/>
              <a:buChar char="q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No Brasil, 5,8% da população sofre com esse problema, que afeta um total de 11,5 milhões de brasileiros.</a:t>
            </a:r>
          </a:p>
          <a:p>
            <a:pPr marL="0" indent="0" algn="just">
              <a:buSzPct val="80000"/>
              <a:buNone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Brasil é o país mais depressivo da América Latina, diz OMS.</a:t>
            </a:r>
          </a:p>
        </p:txBody>
      </p:sp>
    </p:spTree>
    <p:extLst>
      <p:ext uri="{BB962C8B-B14F-4D97-AF65-F5344CB8AC3E}">
        <p14:creationId xmlns:p14="http://schemas.microsoft.com/office/powerpoint/2010/main" val="154302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2F737-EEDD-465B-8961-A1841F8E1E59}"/>
              </a:ext>
            </a:extLst>
          </p:cNvPr>
          <p:cNvSpPr txBox="1">
            <a:spLocks/>
          </p:cNvSpPr>
          <p:nvPr/>
        </p:nvSpPr>
        <p:spPr>
          <a:xfrm>
            <a:off x="1397455" y="96944"/>
            <a:ext cx="6995120" cy="12289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MELIA POND" panose="02000603000000000000" pitchFamily="2" charset="0"/>
              </a:rPr>
              <a:t>Psicólogas Parceiras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819EB8-E566-43E5-8B59-B19378A42B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1" y="2340402"/>
            <a:ext cx="1998222" cy="1939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D091C95-D4C8-43D2-9BFF-50963EB4CE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53" y="2340402"/>
            <a:ext cx="2064834" cy="1973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5293C60-ACC5-446E-9FAE-D478E62315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9" b="19260"/>
          <a:stretch/>
        </p:blipFill>
        <p:spPr>
          <a:xfrm>
            <a:off x="6354077" y="2340402"/>
            <a:ext cx="2017050" cy="1973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FEDF8AE-1B0A-4E08-9CAB-231114673328}"/>
              </a:ext>
            </a:extLst>
          </p:cNvPr>
          <p:cNvSpPr txBox="1"/>
          <p:nvPr/>
        </p:nvSpPr>
        <p:spPr>
          <a:xfrm>
            <a:off x="585424" y="4471600"/>
            <a:ext cx="242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Márcia A. Gamba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148FA0-C1C1-4315-AF8C-A07626D1E6D6}"/>
              </a:ext>
            </a:extLst>
          </p:cNvPr>
          <p:cNvSpPr txBox="1"/>
          <p:nvPr/>
        </p:nvSpPr>
        <p:spPr>
          <a:xfrm>
            <a:off x="3774897" y="4485758"/>
            <a:ext cx="1933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Denise Milani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F97EE4-6006-4D1E-8C11-3806F4EFF791}"/>
              </a:ext>
            </a:extLst>
          </p:cNvPr>
          <p:cNvSpPr txBox="1"/>
          <p:nvPr/>
        </p:nvSpPr>
        <p:spPr>
          <a:xfrm>
            <a:off x="6442911" y="4500392"/>
            <a:ext cx="201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Bete Nogueira</a:t>
            </a:r>
          </a:p>
        </p:txBody>
      </p:sp>
    </p:spTree>
    <p:extLst>
      <p:ext uri="{BB962C8B-B14F-4D97-AF65-F5344CB8AC3E}">
        <p14:creationId xmlns:p14="http://schemas.microsoft.com/office/powerpoint/2010/main" val="941137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299</Words>
  <Application>Microsoft Office PowerPoint</Application>
  <PresentationFormat>Apresentação na tela (4:3)</PresentationFormat>
  <Paragraphs>78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AMELIA POND</vt:lpstr>
      <vt:lpstr>Arial</vt:lpstr>
      <vt:lpstr>Calibri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implementacoes futuras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tcc top</dc:title>
  <dc:creator>Street_Labs</dc:creator>
  <cp:lastModifiedBy>GIULIA MAIA COSTA</cp:lastModifiedBy>
  <cp:revision>45</cp:revision>
  <dcterms:created xsi:type="dcterms:W3CDTF">2018-09-20T13:02:59Z</dcterms:created>
  <dcterms:modified xsi:type="dcterms:W3CDTF">2018-10-05T01:00:37Z</dcterms:modified>
</cp:coreProperties>
</file>