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2" r:id="rId5"/>
    <p:sldId id="260" r:id="rId6"/>
    <p:sldId id="261" r:id="rId7"/>
    <p:sldId id="265" r:id="rId8"/>
    <p:sldId id="268" r:id="rId9"/>
    <p:sldId id="269" r:id="rId10"/>
    <p:sldId id="272" r:id="rId11"/>
    <p:sldId id="273" r:id="rId12"/>
    <p:sldId id="274" r:id="rId13"/>
    <p:sldId id="275" r:id="rId14"/>
    <p:sldId id="276" r:id="rId15"/>
    <p:sldId id="263" r:id="rId16"/>
    <p:sldId id="264" r:id="rId17"/>
    <p:sldId id="267" r:id="rId18"/>
    <p:sldId id="278" r:id="rId19"/>
    <p:sldId id="266" r:id="rId20"/>
    <p:sldId id="277" r:id="rId2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DFEE9"/>
    <a:srgbClr val="9BD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870" autoAdjust="0"/>
  </p:normalViewPr>
  <p:slideViewPr>
    <p:cSldViewPr snapToGrid="0">
      <p:cViewPr varScale="1">
        <p:scale>
          <a:sx n="99" d="100"/>
          <a:sy n="99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A9F36-E24C-46C5-9694-56F47A66BB7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66B8C-3FE4-4680-B543-7343CF596F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229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66B8C-3FE4-4680-B543-7343CF596F0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903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35EBF-6486-40C4-82AC-F8D470E8F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DFE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542CFF2-A916-49E1-AFCA-561B238A0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A0772C3-F2AB-445E-ADC3-ADFA7C7E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39A0-BB47-4D91-81A2-A4E757C8CE31}" type="datetimeFigureOut">
              <a:rPr lang="nl-BE" smtClean="0"/>
              <a:t>18/10/2021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C384D47-AA05-4C8D-9D4B-60100F66D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60BD6DE-1DA1-4408-A9DA-8639CF6B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3974-3D8D-4991-B6A8-6698971257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551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DD8046-41B1-48E1-8024-36CB99DC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DFE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56613D4-D933-4FB8-84A6-E5AEA91C7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7035782-620A-44A1-B984-679F8D47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39A0-BB47-4D91-81A2-A4E757C8CE31}" type="datetimeFigureOut">
              <a:rPr lang="nl-BE" smtClean="0"/>
              <a:t>18/10/2021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1554CA-AB15-4DB8-AEF2-76168C415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877DA90-7365-4E6F-8B09-02AE5A02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3974-3D8D-4991-B6A8-6698971257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434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740850E-3A64-41F9-BF9B-884DA35A5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FDFE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208FCD2-16DC-48F5-9DE5-FD74AF64F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81EAF6-9AC4-40FA-BFCE-1C006E52C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39A0-BB47-4D91-81A2-A4E757C8CE31}" type="datetimeFigureOut">
              <a:rPr lang="nl-BE" smtClean="0"/>
              <a:t>18/10/2021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FA2F4B5-50D1-4306-8CF6-33C4CAA0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D7AE45-7C84-49C6-99BE-483B62C72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3974-3D8D-4991-B6A8-6698971257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471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30949-6FB5-4186-8CFF-E32A4154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DFE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59E0EF-80D0-4294-B49A-956079763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714AAD-1107-4952-9AB1-92A2A9F9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39A0-BB47-4D91-81A2-A4E757C8CE31}" type="datetimeFigureOut">
              <a:rPr lang="nl-BE" smtClean="0"/>
              <a:t>18/10/2021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5EBB915-8D56-4F0E-8F9F-87AF67AF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67C5A41-DCEC-4A40-A86E-4834ED98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3974-3D8D-4991-B6A8-6698971257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81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CB0AA-9C49-4417-9827-3A610213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DFE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EADA32C-F966-4243-9A5C-F08C043A4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856EF33-7D3B-41BD-AABB-E1F5B84B9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39A0-BB47-4D91-81A2-A4E757C8CE31}" type="datetimeFigureOut">
              <a:rPr lang="nl-BE" smtClean="0"/>
              <a:t>18/10/2021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98F9D7E-595D-43DD-B385-F0147DD0A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4BD1D8-C5BA-47B7-A612-76D868EBD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3974-3D8D-4991-B6A8-6698971257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41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A4ECC4-A552-4888-A5C3-2D667B733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DFE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FFE70C-A3CD-42D7-99A0-C3A15BB47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6CA1CC9-E012-4011-AF17-D87D1290D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6CD5012-C302-43A0-9DB5-BDF90248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39A0-BB47-4D91-81A2-A4E757C8CE31}" type="datetimeFigureOut">
              <a:rPr lang="nl-BE" smtClean="0"/>
              <a:t>18/10/2021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4A628F-1561-43DA-841C-CCBD8F2E0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8CEA9D1-4E70-44D6-97A1-4F705DA7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3974-3D8D-4991-B6A8-6698971257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033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ECC53-09D5-4E3D-9047-8A404C2FE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FDFE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5768023-231C-4DA0-A276-A4991B30E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C9DA508-0F96-4665-9C31-E9FBF01B9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222BB23-5006-45AB-83A3-9A93C8A80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1F8D232-C4FA-43F9-B69F-A8F8B4E21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35BEC01-82A4-4AA6-A080-1F91C801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39A0-BB47-4D91-81A2-A4E757C8CE31}" type="datetimeFigureOut">
              <a:rPr lang="nl-BE" smtClean="0"/>
              <a:t>18/10/2021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8CC45E0-0B2A-4D74-A83C-528F4ECA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E8B7A76-AF20-4DAF-8069-822A700A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3974-3D8D-4991-B6A8-6698971257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783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922781-864C-4255-A737-8BEE3E5A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DFE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400C77F-16AD-42B0-AC0A-28332A65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39A0-BB47-4D91-81A2-A4E757C8CE31}" type="datetimeFigureOut">
              <a:rPr lang="nl-BE" smtClean="0"/>
              <a:t>18/10/2021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E1B1961-A896-477B-AF15-ABDDC594D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CB4B82B-B501-4A52-B3C5-17311789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3974-3D8D-4991-B6A8-6698971257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391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2A94D70-9A21-4FDA-B14E-9D024104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39A0-BB47-4D91-81A2-A4E757C8CE31}" type="datetimeFigureOut">
              <a:rPr lang="nl-BE" smtClean="0"/>
              <a:t>18/10/2021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71483DB-E068-4054-9F87-40DBC7FD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BE29441-664A-4DB5-A3F3-98D7B30D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3974-3D8D-4991-B6A8-6698971257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737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C09DA-A335-41EC-9AE8-A94ED7076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FDFE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BCBFA2-72AE-4E73-9F02-C8794CEBA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DF5684B-C145-4E9A-96DC-0034BCDFB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EE7F2A6-9E0E-4278-8EEF-AB45300A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39A0-BB47-4D91-81A2-A4E757C8CE31}" type="datetimeFigureOut">
              <a:rPr lang="nl-BE" smtClean="0"/>
              <a:t>18/10/2021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CDB2ECA-DAE4-4C6F-BF8A-10CEB7AF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1BF1577-214E-45AB-9A1B-B9356056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3974-3D8D-4991-B6A8-6698971257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755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312198-91C8-47C0-84C5-7B7E94EA4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FDFE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9BBDB9E-21B6-44DA-9587-D19CC44AC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73C20DB-4B26-4E49-AB07-6D3A01919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FAA5FAC-8105-4582-898F-220486E9E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39A0-BB47-4D91-81A2-A4E757C8CE31}" type="datetimeFigureOut">
              <a:rPr lang="nl-BE" smtClean="0"/>
              <a:t>18/10/2021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14E4D24-6AE6-4769-AC13-E5FBA05B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23E638F-148D-4C16-AFD2-BB2FF9EB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3974-3D8D-4991-B6A8-6698971257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98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D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0FCF662-4325-4402-9BDB-69F21149F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CB45369-C02B-4750-8AA3-89EAAA38C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C952DD7-4057-4BFE-B405-26FE0EF53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239A0-BB47-4D91-81A2-A4E757C8CE31}" type="datetimeFigureOut">
              <a:rPr lang="nl-BE" smtClean="0"/>
              <a:t>18/10/2021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41A1AB8-9422-4772-A061-28EA4FECA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3B67949-5BFF-4745-9830-6E4734A1C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3974-3D8D-4991-B6A8-6698971257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574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DFEE9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hyperlink" Target="https://pngimg.com/download/73352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happygitwithr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zenodo.org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itation-file-format.github.io/#/tools-for-working-with-citationcff-files" TargetMode="Externa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yihui/blogdown/" TargetMode="External"/><Relationship Id="rId7" Type="http://schemas.openxmlformats.org/officeDocument/2006/relationships/image" Target="../media/image25.png"/><Relationship Id="rId2" Type="http://schemas.openxmlformats.org/officeDocument/2006/relationships/hyperlink" Target="https://bookdown.org/home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s://github.com/yihui/xaringa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it-Branching-Branches-in-a-Nutshell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tlassian.com/git/tutorials/atlassian-git-cheatshe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kuleuven.be/users/sign_in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desktop.github.com/" TargetMode="External"/><Relationship Id="rId4" Type="http://schemas.openxmlformats.org/officeDocument/2006/relationships/hyperlink" Target="https://bitbucket.org/produc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hoosealicense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D1A30-3106-4D04-BB2D-E1C5E2BA5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1599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FDFEE9"/>
                </a:solidFill>
                <a:latin typeface="Playfair display" panose="020B0604020202020204" pitchFamily="2" charset="0"/>
              </a:rPr>
              <a:t>Git &amp; GitHub</a:t>
            </a:r>
            <a:endParaRPr lang="nl-BE" dirty="0">
              <a:solidFill>
                <a:srgbClr val="FDFEE9"/>
              </a:solidFill>
              <a:latin typeface="Playfair display" panose="020B0604020202020204" pitchFamily="2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C569F31-F1EE-49E8-BBAE-6334541E7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78520"/>
            <a:ext cx="9144000" cy="165576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DFE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0000500000000000000" pitchFamily="2" charset="0"/>
              </a:rPr>
              <a:t>I was never taught how to do this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0000500000000000000" pitchFamily="2" charset="0"/>
              </a:rPr>
              <a:t>Mariana Montes</a:t>
            </a:r>
            <a:endParaRPr lang="en-US" sz="1800" dirty="0">
              <a:latin typeface="Playfair display" panose="00000500000000000000" pitchFamily="2" charset="0"/>
            </a:endParaRPr>
          </a:p>
          <a:p>
            <a:r>
              <a:rPr lang="en-US" dirty="0">
                <a:solidFill>
                  <a:srgbClr val="FDFE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0000500000000000000" pitchFamily="2" charset="0"/>
              </a:rPr>
              <a:t>19</a:t>
            </a:r>
            <a:r>
              <a:rPr lang="en-GB" dirty="0">
                <a:solidFill>
                  <a:srgbClr val="FDFE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0000500000000000000" pitchFamily="2" charset="0"/>
              </a:rPr>
              <a:t>/10/2021</a:t>
            </a:r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7358CEFB-4D43-415C-AADB-D4CF30CB53E3}"/>
              </a:ext>
            </a:extLst>
          </p:cNvPr>
          <p:cNvCxnSpPr>
            <a:cxnSpLocks/>
          </p:cNvCxnSpPr>
          <p:nvPr/>
        </p:nvCxnSpPr>
        <p:spPr>
          <a:xfrm>
            <a:off x="2900172" y="4068382"/>
            <a:ext cx="6391656" cy="0"/>
          </a:xfrm>
          <a:prstGeom prst="line">
            <a:avLst/>
          </a:prstGeom>
          <a:ln w="57150">
            <a:solidFill>
              <a:srgbClr val="FDFEE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F2BE7D5E-D69E-44EF-BEB4-3AC476D77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412000" y="1022416"/>
            <a:ext cx="1368000" cy="1235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7FFBC7-D813-46ED-AD69-8692A5D490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996" y="6123014"/>
            <a:ext cx="2003865" cy="71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84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A6C3-EBCF-41C8-A55C-EAA079ABA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committing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85C372-E321-485B-8BA0-856696E90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325" y="1325563"/>
            <a:ext cx="7365561" cy="5167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DCCD79BF-DB64-486D-BA97-EC0097BDF963}"/>
              </a:ext>
            </a:extLst>
          </p:cNvPr>
          <p:cNvSpPr/>
          <p:nvPr/>
        </p:nvSpPr>
        <p:spPr>
          <a:xfrm>
            <a:off x="8463815" y="4178096"/>
            <a:ext cx="1373204" cy="569420"/>
          </a:xfrm>
          <a:prstGeom prst="borderCallout1">
            <a:avLst>
              <a:gd name="adj1" fmla="val -1461"/>
              <a:gd name="adj2" fmla="val 46249"/>
              <a:gd name="adj3" fmla="val -109308"/>
              <a:gd name="adj4" fmla="val 3931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3614002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A6C3-EBCF-41C8-A55C-EAA079ABA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publishing (= pushing)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F88B54-6743-4D26-962A-739BF3D51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535" y="1435166"/>
            <a:ext cx="9224261" cy="50577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7831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A6C3-EBCF-41C8-A55C-EAA079ABA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Sharing: make public or invite other users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4B4C1-DB7F-4B4E-B8F2-AB2AD6163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88" y="2057761"/>
            <a:ext cx="6979228" cy="40061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E2E4F4-DE44-4CE1-8A3C-D865C4DB0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470" y="2768408"/>
            <a:ext cx="6007217" cy="14911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4487C98-CE06-4A81-ABCA-4EAA356A813B}"/>
              </a:ext>
            </a:extLst>
          </p:cNvPr>
          <p:cNvSpPr/>
          <p:nvPr/>
        </p:nvSpPr>
        <p:spPr>
          <a:xfrm>
            <a:off x="5775158" y="3753851"/>
            <a:ext cx="1116530" cy="46720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47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F3AF6-F6DC-4E35-9B0A-284183BC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other side of sharing: cloning &amp; forking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E66C7D-642B-4CAA-8805-B853CF0A0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414" y="1690688"/>
            <a:ext cx="8187171" cy="462215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8D20592-C4AD-4D9A-8D33-176D1CC472DB}"/>
              </a:ext>
            </a:extLst>
          </p:cNvPr>
          <p:cNvSpPr/>
          <p:nvPr/>
        </p:nvSpPr>
        <p:spPr>
          <a:xfrm>
            <a:off x="8807116" y="1799923"/>
            <a:ext cx="1116530" cy="46720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18026D-3EFB-47B5-924D-DF422E6001DE}"/>
              </a:ext>
            </a:extLst>
          </p:cNvPr>
          <p:cNvSpPr/>
          <p:nvPr/>
        </p:nvSpPr>
        <p:spPr>
          <a:xfrm>
            <a:off x="2560320" y="3609472"/>
            <a:ext cx="1116530" cy="46720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235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D53A-0688-4061-8AEB-243661F7D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never-ending cycle: pulling/fetching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D30F1-B8CF-43CF-90A5-9EBC23666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5485598" cy="282337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“Fetch origin” in </a:t>
            </a:r>
            <a:r>
              <a:rPr lang="en-US" dirty="0" err="1"/>
              <a:t>Github</a:t>
            </a:r>
            <a:r>
              <a:rPr lang="en-US" dirty="0"/>
              <a:t> Desktop, “git pull” in console...</a:t>
            </a:r>
          </a:p>
          <a:p>
            <a:pPr>
              <a:lnSpc>
                <a:spcPct val="160000"/>
              </a:lnSpc>
            </a:pPr>
            <a:r>
              <a:rPr lang="en-US" dirty="0"/>
              <a:t>Before staging/committing/pushing changes, </a:t>
            </a:r>
            <a:r>
              <a:rPr lang="en-US" b="1" dirty="0"/>
              <a:t>pull</a:t>
            </a:r>
            <a:r>
              <a:rPr lang="en-US" dirty="0"/>
              <a:t> to update your version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especially if you collaborate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82D4D5-41C2-4837-9391-8B690A4C6C2A}"/>
              </a:ext>
            </a:extLst>
          </p:cNvPr>
          <p:cNvSpPr txBox="1">
            <a:spLocks/>
          </p:cNvSpPr>
          <p:nvPr/>
        </p:nvSpPr>
        <p:spPr>
          <a:xfrm>
            <a:off x="7075370" y="4649002"/>
            <a:ext cx="36295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DFE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And that’s it!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E83287-59A0-4400-936C-EA6C09AB7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418" y="1690688"/>
            <a:ext cx="4629796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308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6D1F-7BCB-4791-B169-41ED78D3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Git(Hub) &amp; </a:t>
            </a:r>
            <a:r>
              <a:rPr lang="en-US" dirty="0">
                <a:hlinkClick r:id="rId2"/>
              </a:rPr>
              <a:t>R Studio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29F0B-A01C-4BD7-A8FA-9D35DF460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199" y="1556159"/>
            <a:ext cx="8746328" cy="493671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EE0E0A1-6693-4B56-88A9-073987A49281}"/>
              </a:ext>
            </a:extLst>
          </p:cNvPr>
          <p:cNvSpPr/>
          <p:nvPr/>
        </p:nvSpPr>
        <p:spPr>
          <a:xfrm>
            <a:off x="1790299" y="2098307"/>
            <a:ext cx="664143" cy="37538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BE0BEE-6A9E-4341-812F-50A4146EAAEF}"/>
              </a:ext>
            </a:extLst>
          </p:cNvPr>
          <p:cNvSpPr/>
          <p:nvPr/>
        </p:nvSpPr>
        <p:spPr>
          <a:xfrm>
            <a:off x="7554227" y="2063014"/>
            <a:ext cx="664143" cy="37538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081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EFC4B94-39D0-4138-9BEB-A983671F0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622" y="1589087"/>
            <a:ext cx="6461382" cy="481769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A7F5556-8D10-418E-AF13-F1D12E713269}"/>
              </a:ext>
            </a:extLst>
          </p:cNvPr>
          <p:cNvSpPr/>
          <p:nvPr/>
        </p:nvSpPr>
        <p:spPr>
          <a:xfrm>
            <a:off x="4466122" y="1502995"/>
            <a:ext cx="691415" cy="37538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36D1F-7BCB-4791-B169-41ED78D3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Git(Hub) &amp; VS Code</a:t>
            </a:r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E6D4FB-9671-4CF7-901B-A87BF1B579E1}"/>
              </a:ext>
            </a:extLst>
          </p:cNvPr>
          <p:cNvSpPr/>
          <p:nvPr/>
        </p:nvSpPr>
        <p:spPr>
          <a:xfrm>
            <a:off x="2565132" y="2348564"/>
            <a:ext cx="664143" cy="37538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C47A0-FBF8-44F6-B07F-460F322E629D}"/>
              </a:ext>
            </a:extLst>
          </p:cNvPr>
          <p:cNvSpPr/>
          <p:nvPr/>
        </p:nvSpPr>
        <p:spPr>
          <a:xfrm>
            <a:off x="2731167" y="6151812"/>
            <a:ext cx="996215" cy="37538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876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7CCEE64-C752-4587-AFE6-2480F209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GitHub pages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313A30-4864-4C76-B58A-48E74D53C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944" y="1345651"/>
            <a:ext cx="7209485" cy="50292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B1A124-4F6E-45F8-8B8D-1A3D8E913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615" y="483051"/>
            <a:ext cx="6665751" cy="61970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AF5454-5CE5-4B3A-8DA7-A6B556E6F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4378" y="1372340"/>
            <a:ext cx="7350992" cy="50292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159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B638-2F0B-43BF-A364-872F53B8F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Zenodo</a:t>
            </a:r>
            <a:r>
              <a:rPr lang="en-US" dirty="0"/>
              <a:t>: citing with DOI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75CF5-081B-4BD8-828D-B6002671D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996" y="1730392"/>
            <a:ext cx="4045747" cy="47251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C7FCB9-AEF1-48BE-8291-C0BA23E69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7682" y="588411"/>
            <a:ext cx="3079917" cy="59044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C31A86-45CD-4AE9-9BB4-77C1E9D1C6DB}"/>
              </a:ext>
            </a:extLst>
          </p:cNvPr>
          <p:cNvSpPr txBox="1"/>
          <p:nvPr/>
        </p:nvSpPr>
        <p:spPr>
          <a:xfrm>
            <a:off x="914401" y="2175309"/>
            <a:ext cx="1934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 </a:t>
            </a:r>
            <a:r>
              <a:rPr lang="en-US" dirty="0">
                <a:hlinkClick r:id="rId5"/>
              </a:rPr>
              <a:t>.</a:t>
            </a:r>
            <a:r>
              <a:rPr lang="en-US" dirty="0" err="1">
                <a:hlinkClick r:id="rId5"/>
              </a:rPr>
              <a:t>cff</a:t>
            </a:r>
            <a:r>
              <a:rPr lang="en-US" dirty="0">
                <a:hlinkClick r:id="rId5"/>
              </a:rPr>
              <a:t> file </a:t>
            </a:r>
            <a:r>
              <a:rPr lang="en-US" dirty="0"/>
              <a:t>to make your work citable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3198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9E234-B1EA-473D-ADBA-D201CDAC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+ </a:t>
            </a:r>
            <a:r>
              <a:rPr lang="en-US" dirty="0" err="1">
                <a:hlinkClick r:id="rId2"/>
              </a:rPr>
              <a:t>bookdown</a:t>
            </a:r>
            <a:r>
              <a:rPr lang="en-US" dirty="0"/>
              <a:t> (also </a:t>
            </a:r>
            <a:r>
              <a:rPr lang="en-US" dirty="0" err="1">
                <a:hlinkClick r:id="rId3"/>
              </a:rPr>
              <a:t>blogdown</a:t>
            </a:r>
            <a:r>
              <a:rPr lang="en-US" dirty="0"/>
              <a:t>, </a:t>
            </a:r>
            <a:r>
              <a:rPr lang="en-US" dirty="0" err="1">
                <a:hlinkClick r:id="rId4"/>
              </a:rPr>
              <a:t>xaringan</a:t>
            </a:r>
            <a:r>
              <a:rPr lang="en-US" dirty="0"/>
              <a:t>...)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6553A-68D5-4FF4-8859-3D122E037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5156" y="1575182"/>
            <a:ext cx="8319971" cy="49411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486D90-04CE-46A2-B665-A0A03AFAA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1957" y="1540391"/>
            <a:ext cx="7077213" cy="50106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2436F5-EE7B-42D0-991F-C0ED96FE48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9451" y="1459804"/>
            <a:ext cx="7449955" cy="51286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28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4-DA0D-40E0-A486-C7D683BB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23E4D-CBD6-440E-99A0-5D6FCFDE5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6731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Git </a:t>
            </a:r>
            <a:r>
              <a:rPr lang="en-US" dirty="0"/>
              <a:t>is a version control system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71726-2DC3-4B92-BBB8-C1214E3D899D}"/>
              </a:ext>
            </a:extLst>
          </p:cNvPr>
          <p:cNvSpPr txBox="1">
            <a:spLocks/>
          </p:cNvSpPr>
          <p:nvPr/>
        </p:nvSpPr>
        <p:spPr>
          <a:xfrm>
            <a:off x="838200" y="3095341"/>
            <a:ext cx="10515600" cy="1269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Keep track of the different stages of your work</a:t>
            </a:r>
            <a:endParaRPr lang="en-GB" dirty="0"/>
          </a:p>
          <a:p>
            <a:r>
              <a:rPr lang="en-US" dirty="0"/>
              <a:t>Create </a:t>
            </a:r>
            <a:r>
              <a:rPr lang="en-US" dirty="0">
                <a:hlinkClick r:id="rId3"/>
              </a:rPr>
              <a:t>branches</a:t>
            </a:r>
            <a:r>
              <a:rPr lang="en-US" dirty="0"/>
              <a:t> for side projects without affecting the main 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403D7D-2D12-4BA4-B319-1EEE95C8E5D4}"/>
              </a:ext>
            </a:extLst>
          </p:cNvPr>
          <p:cNvSpPr txBox="1">
            <a:spLocks/>
          </p:cNvSpPr>
          <p:nvPr/>
        </p:nvSpPr>
        <p:spPr>
          <a:xfrm>
            <a:off x="838200" y="4499025"/>
            <a:ext cx="10515600" cy="1269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Free and open source</a:t>
            </a:r>
          </a:p>
          <a:p>
            <a:r>
              <a:rPr lang="en-US" dirty="0"/>
              <a:t>Typically: </a:t>
            </a:r>
            <a:r>
              <a:rPr lang="en-US" b="1" dirty="0"/>
              <a:t>command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882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D4F3-467B-4831-A53D-54F3B578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1242AA-8A2B-4589-B6DA-7DCFD5012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983" y="825707"/>
            <a:ext cx="7565014" cy="52065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0D94DD-FE51-4E51-9E98-BF44D4F50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800" y="644891"/>
            <a:ext cx="5830170" cy="55682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7C1441-6EB6-48F0-ACAE-4DC36524D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576" y="825707"/>
            <a:ext cx="7512421" cy="47865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4AD4CD-E673-4BA3-8C99-690999C03A2F}"/>
              </a:ext>
            </a:extLst>
          </p:cNvPr>
          <p:cNvSpPr txBox="1"/>
          <p:nvPr/>
        </p:nvSpPr>
        <p:spPr>
          <a:xfrm>
            <a:off x="914053" y="2060996"/>
            <a:ext cx="2675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wish I had felt more comfortable interacting with developers, commenting packages...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450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81E45-0DE1-4A21-A5D2-AB5601AE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 line - </a:t>
            </a:r>
            <a:r>
              <a:rPr lang="en-US" dirty="0" err="1">
                <a:hlinkClick r:id="rId2"/>
              </a:rPr>
              <a:t>cheatsheet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C69DE0-2965-42DC-9238-25CF7B10A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50734" y="1690688"/>
            <a:ext cx="6903066" cy="43019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20BD4A3-5A1D-4A22-A1AC-606B40A0A71A}"/>
              </a:ext>
            </a:extLst>
          </p:cNvPr>
          <p:cNvSpPr/>
          <p:nvPr/>
        </p:nvSpPr>
        <p:spPr>
          <a:xfrm>
            <a:off x="6089509" y="2088682"/>
            <a:ext cx="5120640" cy="6641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is no repo. Create a folder for a project and set up git on it.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A3DB68-B99B-4A8F-9280-1B753F4DC1D1}"/>
              </a:ext>
            </a:extLst>
          </p:cNvPr>
          <p:cNvSpPr/>
          <p:nvPr/>
        </p:nvSpPr>
        <p:spPr>
          <a:xfrm>
            <a:off x="6099134" y="2764857"/>
            <a:ext cx="5120640" cy="6641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is a repo, yours or not, and you copy it into your machine.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F41DAC-F9D2-4698-AC27-A2605BD852AF}"/>
              </a:ext>
            </a:extLst>
          </p:cNvPr>
          <p:cNvSpPr/>
          <p:nvPr/>
        </p:nvSpPr>
        <p:spPr>
          <a:xfrm>
            <a:off x="6099134" y="3441032"/>
            <a:ext cx="5120640" cy="5630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Tell git who you are.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C03AA1-ADF1-4BBC-A0E9-5A6192D570A7}"/>
              </a:ext>
            </a:extLst>
          </p:cNvPr>
          <p:cNvSpPr/>
          <p:nvPr/>
        </p:nvSpPr>
        <p:spPr>
          <a:xfrm>
            <a:off x="6089509" y="4078388"/>
            <a:ext cx="5120640" cy="5630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1: stage a change.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086012-C688-458D-AA38-106712FAB603}"/>
              </a:ext>
            </a:extLst>
          </p:cNvPr>
          <p:cNvSpPr/>
          <p:nvPr/>
        </p:nvSpPr>
        <p:spPr>
          <a:xfrm>
            <a:off x="6099134" y="4711368"/>
            <a:ext cx="5120640" cy="5630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2: commit your changes (and explain why).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E1D50C-C2C7-4CE3-92D7-8ED250FE0157}"/>
              </a:ext>
            </a:extLst>
          </p:cNvPr>
          <p:cNvSpPr/>
          <p:nvPr/>
        </p:nvSpPr>
        <p:spPr>
          <a:xfrm>
            <a:off x="6099134" y="5384138"/>
            <a:ext cx="5120640" cy="5630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an overview of (not) staged &amp; </a:t>
            </a:r>
            <a:r>
              <a:rPr lang="en-US" dirty="0" err="1"/>
              <a:t>commited</a:t>
            </a:r>
            <a:r>
              <a:rPr lang="en-US" dirty="0"/>
              <a:t> files.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55267-D628-45AB-BF00-7323ED0360B6}"/>
              </a:ext>
            </a:extLst>
          </p:cNvPr>
          <p:cNvSpPr txBox="1"/>
          <p:nvPr/>
        </p:nvSpPr>
        <p:spPr>
          <a:xfrm>
            <a:off x="972226" y="2152418"/>
            <a:ext cx="261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longest time I just kept the </a:t>
            </a:r>
            <a:r>
              <a:rPr lang="en-US" dirty="0" err="1"/>
              <a:t>cheatsheet</a:t>
            </a:r>
            <a:r>
              <a:rPr lang="en-US" dirty="0"/>
              <a:t> close by </a:t>
            </a:r>
            <a:r>
              <a:rPr lang="en-US" i="1" dirty="0"/>
              <a:t>every time</a:t>
            </a:r>
            <a:r>
              <a:rPr lang="en-US" dirty="0"/>
              <a:t> I used git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997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57BC-77EF-49BA-9174-B18E36F83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BC780-6FBC-4B3F-B06C-1734923CD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7141142" cy="1023453"/>
          </a:xfrm>
        </p:spPr>
        <p:txBody>
          <a:bodyPr/>
          <a:lstStyle/>
          <a:p>
            <a:r>
              <a:rPr lang="en-US" dirty="0"/>
              <a:t>You definitely have one, regardless of your OS (might be called “Terminal”)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630E25-53B2-41FE-8AC0-12B35008F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153" y="2202414"/>
            <a:ext cx="6171728" cy="322770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3CCADB-59F2-4C0B-ACC1-12A2E89139CF}"/>
              </a:ext>
            </a:extLst>
          </p:cNvPr>
          <p:cNvSpPr txBox="1">
            <a:spLocks/>
          </p:cNvSpPr>
          <p:nvPr/>
        </p:nvSpPr>
        <p:spPr>
          <a:xfrm>
            <a:off x="867511" y="3304540"/>
            <a:ext cx="4773330" cy="1023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There are also other integrations (shown in later slides)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67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4-DA0D-40E0-A486-C7D683BB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23E4D-CBD6-440E-99A0-5D6FCFDE5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6731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GitHub</a:t>
            </a:r>
            <a:r>
              <a:rPr lang="en-US" dirty="0"/>
              <a:t> is an online platform to host and share git repositories.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71726-2DC3-4B92-BBB8-C1214E3D899D}"/>
              </a:ext>
            </a:extLst>
          </p:cNvPr>
          <p:cNvSpPr txBox="1">
            <a:spLocks/>
          </p:cNvSpPr>
          <p:nvPr/>
        </p:nvSpPr>
        <p:spPr>
          <a:xfrm>
            <a:off x="838200" y="3095341"/>
            <a:ext cx="10515600" cy="1269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Online back-up of your repositories</a:t>
            </a:r>
          </a:p>
          <a:p>
            <a:r>
              <a:rPr lang="en-US" dirty="0"/>
              <a:t>Collaborate and publish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403D7D-2D12-4BA4-B319-1EEE95C8E5D4}"/>
              </a:ext>
            </a:extLst>
          </p:cNvPr>
          <p:cNvSpPr txBox="1">
            <a:spLocks/>
          </p:cNvSpPr>
          <p:nvPr/>
        </p:nvSpPr>
        <p:spPr>
          <a:xfrm>
            <a:off x="838200" y="4499025"/>
            <a:ext cx="5418221" cy="12697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Alternatives: </a:t>
            </a:r>
            <a:r>
              <a:rPr lang="en-US" dirty="0">
                <a:hlinkClick r:id="rId3"/>
              </a:rPr>
              <a:t>GitLab</a:t>
            </a:r>
            <a:r>
              <a:rPr lang="en-US" dirty="0"/>
              <a:t>, </a:t>
            </a:r>
            <a:r>
              <a:rPr lang="en-US" dirty="0" err="1">
                <a:hlinkClick r:id="rId4"/>
              </a:rPr>
              <a:t>BitBucket</a:t>
            </a:r>
            <a:r>
              <a:rPr lang="en-US" dirty="0"/>
              <a:t>...</a:t>
            </a:r>
          </a:p>
          <a:p>
            <a:r>
              <a:rPr lang="en-US" dirty="0"/>
              <a:t>Integration with command line, but also </a:t>
            </a:r>
            <a:r>
              <a:rPr lang="en-US" dirty="0">
                <a:hlinkClick r:id="rId5"/>
              </a:rPr>
              <a:t>Desktop Application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8C8607-0337-4425-A370-55CC638794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7830" y="2917787"/>
            <a:ext cx="5148933" cy="316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1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F72A-020F-4C4D-968A-95CA6217E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Desktop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E72521-CAC6-482C-B66F-1F7788531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441" y="1373055"/>
            <a:ext cx="6803752" cy="47507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EE5AA0-C1FC-4D29-A5D4-E4191FF8B0CC}"/>
              </a:ext>
            </a:extLst>
          </p:cNvPr>
          <p:cNvSpPr txBox="1"/>
          <p:nvPr/>
        </p:nvSpPr>
        <p:spPr>
          <a:xfrm>
            <a:off x="838200" y="3873908"/>
            <a:ext cx="31859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used this for quite a while before I was comfortable enough with the command line (for which I used the </a:t>
            </a:r>
            <a:r>
              <a:rPr lang="en-US" sz="2000" dirty="0" err="1"/>
              <a:t>cheatsheet</a:t>
            </a:r>
            <a:r>
              <a:rPr lang="en-US" sz="2000" dirty="0"/>
              <a:t> </a:t>
            </a:r>
            <a:r>
              <a:rPr lang="en-US" sz="2000" i="1" dirty="0"/>
              <a:t>a lot</a:t>
            </a:r>
            <a:r>
              <a:rPr lang="en-US" sz="2000" dirty="0"/>
              <a:t>).</a:t>
            </a:r>
            <a:endParaRPr lang="en-GB" sz="2000" dirty="0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B0A9FDFB-90ED-4F28-9953-4B10719AC68F}"/>
              </a:ext>
            </a:extLst>
          </p:cNvPr>
          <p:cNvSpPr/>
          <p:nvPr/>
        </p:nvSpPr>
        <p:spPr>
          <a:xfrm>
            <a:off x="9379523" y="3748446"/>
            <a:ext cx="990896" cy="569420"/>
          </a:xfrm>
          <a:prstGeom prst="borderCallout1">
            <a:avLst>
              <a:gd name="adj1" fmla="val 42488"/>
              <a:gd name="adj2" fmla="val -312"/>
              <a:gd name="adj3" fmla="val 12398"/>
              <a:gd name="adj4" fmla="val -18322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 git </a:t>
            </a:r>
            <a:r>
              <a:rPr lang="en-US" dirty="0" err="1"/>
              <a:t>init</a:t>
            </a:r>
            <a:endParaRPr lang="en-GB" dirty="0"/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6B386C97-1220-4EC6-AC4D-79F3E886F8D6}"/>
              </a:ext>
            </a:extLst>
          </p:cNvPr>
          <p:cNvSpPr/>
          <p:nvPr/>
        </p:nvSpPr>
        <p:spPr>
          <a:xfrm>
            <a:off x="9094776" y="2859580"/>
            <a:ext cx="1560390" cy="569420"/>
          </a:xfrm>
          <a:prstGeom prst="borderCallout1">
            <a:avLst>
              <a:gd name="adj1" fmla="val 42488"/>
              <a:gd name="adj2" fmla="val -312"/>
              <a:gd name="adj3" fmla="val 83393"/>
              <a:gd name="adj4" fmla="val -9676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 git clone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B5D799-F9C2-4C74-9057-9ECDC8B20D5E}"/>
              </a:ext>
            </a:extLst>
          </p:cNvPr>
          <p:cNvSpPr txBox="1"/>
          <p:nvPr/>
        </p:nvSpPr>
        <p:spPr>
          <a:xfrm>
            <a:off x="838200" y="1790299"/>
            <a:ext cx="3127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is the Windows version but it is also available for Mac.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87482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090D1E-C591-446C-8901-15A20DAED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79" y="365125"/>
            <a:ext cx="8945078" cy="6214748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B0A9FDFB-90ED-4F28-9953-4B10719AC68F}"/>
              </a:ext>
            </a:extLst>
          </p:cNvPr>
          <p:cNvSpPr/>
          <p:nvPr/>
        </p:nvSpPr>
        <p:spPr>
          <a:xfrm>
            <a:off x="8807116" y="3427424"/>
            <a:ext cx="2983831" cy="569420"/>
          </a:xfrm>
          <a:prstGeom prst="borderCallout1">
            <a:avLst>
              <a:gd name="adj1" fmla="val 42488"/>
              <a:gd name="adj2" fmla="val -312"/>
              <a:gd name="adj3" fmla="val 3946"/>
              <a:gd name="adj4" fmla="val -5773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 in your computer</a:t>
            </a:r>
            <a:endParaRPr lang="en-GB" dirty="0"/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6B386C97-1220-4EC6-AC4D-79F3E886F8D6}"/>
              </a:ext>
            </a:extLst>
          </p:cNvPr>
          <p:cNvSpPr/>
          <p:nvPr/>
        </p:nvSpPr>
        <p:spPr>
          <a:xfrm>
            <a:off x="8132206" y="1967561"/>
            <a:ext cx="2494633" cy="569420"/>
          </a:xfrm>
          <a:prstGeom prst="borderCallout1">
            <a:avLst>
              <a:gd name="adj1" fmla="val 42488"/>
              <a:gd name="adj2" fmla="val -312"/>
              <a:gd name="adj3" fmla="val 83393"/>
              <a:gd name="adj4" fmla="val -9676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the repository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2F72A-020F-4C4D-968A-95CA6217E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Desktop</a:t>
            </a:r>
            <a:endParaRPr lang="en-GB" dirty="0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781BB9EE-2541-40BB-B054-35FC503F552C}"/>
              </a:ext>
            </a:extLst>
          </p:cNvPr>
          <p:cNvSpPr/>
          <p:nvPr/>
        </p:nvSpPr>
        <p:spPr>
          <a:xfrm>
            <a:off x="8613006" y="4602577"/>
            <a:ext cx="2983831" cy="569420"/>
          </a:xfrm>
          <a:prstGeom prst="borderCallout1">
            <a:avLst>
              <a:gd name="adj1" fmla="val 42488"/>
              <a:gd name="adj2" fmla="val -312"/>
              <a:gd name="adj3" fmla="val 3946"/>
              <a:gd name="adj4" fmla="val -5773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license</a:t>
            </a:r>
            <a:r>
              <a:rPr lang="en-US" dirty="0"/>
              <a:t> (‘copyright’)</a:t>
            </a:r>
            <a:endParaRPr lang="en-GB" dirty="0"/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975E889E-FA7A-4068-94E3-54C9A81F05C9}"/>
              </a:ext>
            </a:extLst>
          </p:cNvPr>
          <p:cNvSpPr/>
          <p:nvPr/>
        </p:nvSpPr>
        <p:spPr>
          <a:xfrm>
            <a:off x="1066801" y="3996844"/>
            <a:ext cx="2983831" cy="569420"/>
          </a:xfrm>
          <a:prstGeom prst="borderCallout1">
            <a:avLst>
              <a:gd name="adj1" fmla="val 28965"/>
              <a:gd name="adj2" fmla="val 99043"/>
              <a:gd name="adj3" fmla="val -60288"/>
              <a:gd name="adj4" fmla="val 14097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README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749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366E0F-F7AE-4D3A-A77F-6786F724B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987" y="635902"/>
            <a:ext cx="8311555" cy="5856973"/>
          </a:xfrm>
          <a:prstGeom prst="rect">
            <a:avLst/>
          </a:prstGeom>
        </p:spPr>
      </p:pic>
      <p:sp>
        <p:nvSpPr>
          <p:cNvPr id="10" name="Callout: Line 9">
            <a:extLst>
              <a:ext uri="{FF2B5EF4-FFF2-40B4-BE49-F238E27FC236}">
                <a16:creationId xmlns:a16="http://schemas.microsoft.com/office/drawing/2014/main" id="{6B386C97-1220-4EC6-AC4D-79F3E886F8D6}"/>
              </a:ext>
            </a:extLst>
          </p:cNvPr>
          <p:cNvSpPr/>
          <p:nvPr/>
        </p:nvSpPr>
        <p:spPr>
          <a:xfrm>
            <a:off x="1635153" y="2031663"/>
            <a:ext cx="2494633" cy="569420"/>
          </a:xfrm>
          <a:prstGeom prst="borderCallout1">
            <a:avLst>
              <a:gd name="adj1" fmla="val 3610"/>
              <a:gd name="adj2" fmla="val 49075"/>
              <a:gd name="adj3" fmla="val -149877"/>
              <a:gd name="adj4" fmla="val 459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the repository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7011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4F1BD2-BD57-4BD2-BE35-88FEA9BBD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003" y="608236"/>
            <a:ext cx="7762397" cy="57877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15FD03-7405-4E9F-97E3-AB87A5477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433" y="608236"/>
            <a:ext cx="8027133" cy="5641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Callout: Line 7">
            <a:extLst>
              <a:ext uri="{FF2B5EF4-FFF2-40B4-BE49-F238E27FC236}">
                <a16:creationId xmlns:a16="http://schemas.microsoft.com/office/drawing/2014/main" id="{3F48F464-3112-4F81-A09F-E236F4429F80}"/>
              </a:ext>
            </a:extLst>
          </p:cNvPr>
          <p:cNvSpPr/>
          <p:nvPr/>
        </p:nvSpPr>
        <p:spPr>
          <a:xfrm>
            <a:off x="2490197" y="2146085"/>
            <a:ext cx="2380186" cy="569420"/>
          </a:xfrm>
          <a:prstGeom prst="borderCallout1">
            <a:avLst>
              <a:gd name="adj1" fmla="val 45869"/>
              <a:gd name="adj2" fmla="val 73"/>
              <a:gd name="adj3" fmla="val -55217"/>
              <a:gd name="adj4" fmla="val -52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add README.md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E45545-4BDD-41E0-9005-537F5ED2D932}"/>
              </a:ext>
            </a:extLst>
          </p:cNvPr>
          <p:cNvGrpSpPr/>
          <p:nvPr/>
        </p:nvGrpSpPr>
        <p:grpSpPr>
          <a:xfrm>
            <a:off x="2082433" y="4427621"/>
            <a:ext cx="8803740" cy="1491916"/>
            <a:chOff x="2082433" y="4427621"/>
            <a:chExt cx="8803740" cy="1491916"/>
          </a:xfrm>
        </p:grpSpPr>
        <p:sp>
          <p:nvSpPr>
            <p:cNvPr id="7" name="Callout: Line 6">
              <a:extLst>
                <a:ext uri="{FF2B5EF4-FFF2-40B4-BE49-F238E27FC236}">
                  <a16:creationId xmlns:a16="http://schemas.microsoft.com/office/drawing/2014/main" id="{0B5112F6-C4C4-4190-A4DF-26639B2A8080}"/>
                </a:ext>
              </a:extLst>
            </p:cNvPr>
            <p:cNvSpPr/>
            <p:nvPr/>
          </p:nvSpPr>
          <p:spPr>
            <a:xfrm>
              <a:off x="6592163" y="4620859"/>
              <a:ext cx="4294010" cy="569420"/>
            </a:xfrm>
            <a:prstGeom prst="borderCallout1">
              <a:avLst>
                <a:gd name="adj1" fmla="val 45869"/>
                <a:gd name="adj2" fmla="val 73"/>
                <a:gd name="adj3" fmla="val 51276"/>
                <a:gd name="adj4" fmla="val -22554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git commit –m “Create README.md”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75DDE49-7C50-4F8C-881B-953100F0C7F7}"/>
                </a:ext>
              </a:extLst>
            </p:cNvPr>
            <p:cNvSpPr/>
            <p:nvPr/>
          </p:nvSpPr>
          <p:spPr>
            <a:xfrm>
              <a:off x="2082433" y="4427621"/>
              <a:ext cx="3557971" cy="1491916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6233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</TotalTime>
  <Words>421</Words>
  <Application>Microsoft Office PowerPoint</Application>
  <PresentationFormat>Widescreen</PresentationFormat>
  <Paragraphs>59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Playfair display</vt:lpstr>
      <vt:lpstr>Arial</vt:lpstr>
      <vt:lpstr>Calibri</vt:lpstr>
      <vt:lpstr>Calibri Light</vt:lpstr>
      <vt:lpstr>Kantoorthema</vt:lpstr>
      <vt:lpstr>Git &amp; GitHub</vt:lpstr>
      <vt:lpstr>What is Git?</vt:lpstr>
      <vt:lpstr>Git command line - cheatsheet</vt:lpstr>
      <vt:lpstr>Command line?</vt:lpstr>
      <vt:lpstr>What is GitHub?</vt:lpstr>
      <vt:lpstr>GitHub Desktop</vt:lpstr>
      <vt:lpstr>GitHub Desktop</vt:lpstr>
      <vt:lpstr>PowerPoint Presentation</vt:lpstr>
      <vt:lpstr>PowerPoint Presentation</vt:lpstr>
      <vt:lpstr>After committing</vt:lpstr>
      <vt:lpstr>After publishing (= pushing)</vt:lpstr>
      <vt:lpstr>Sharing: make public or invite other users</vt:lpstr>
      <vt:lpstr>The other side of sharing: cloning &amp; forking</vt:lpstr>
      <vt:lpstr>The never-ending cycle: pulling/fetching</vt:lpstr>
      <vt:lpstr>Git(Hub) &amp; R Studio</vt:lpstr>
      <vt:lpstr>Git(Hub) &amp; VS Code</vt:lpstr>
      <vt:lpstr>GitHub pages</vt:lpstr>
      <vt:lpstr>Zenodo: citing with DOI</vt:lpstr>
      <vt:lpstr>+ bookdown (also blogdown, xaringan...)</vt:lpstr>
      <vt:lpstr>Community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management</dc:title>
  <dc:creator>Paulien Jenard</dc:creator>
  <cp:lastModifiedBy>Mariana Montes</cp:lastModifiedBy>
  <cp:revision>44</cp:revision>
  <dcterms:created xsi:type="dcterms:W3CDTF">2021-09-23T14:43:59Z</dcterms:created>
  <dcterms:modified xsi:type="dcterms:W3CDTF">2021-10-18T14:20:15Z</dcterms:modified>
</cp:coreProperties>
</file>