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FEF8-5074-4FCA-8911-DBC93B950A89}" type="datetimeFigureOut">
              <a:rPr lang="en-GB" smtClean="0"/>
              <a:t>20/11/2019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850FA-B55B-45DE-AA9A-403073D01A3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1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50FA-B55B-45DE-AA9A-403073D01A3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7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793C7-F589-4F78-B38F-987F42544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FAAD19-69C9-477F-8C6D-45320A81D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263DC6-8111-4ECB-8B41-C856D120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FD84-6A86-4A54-A9D3-EB8959E45B51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33A71D-0019-4892-ADD8-3B355BE7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9091C-4272-4F83-B813-3AD34DAF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8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01F5E-E9B9-4F51-A267-89B4F226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1E4282-7787-4BFC-8369-D7D943573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A5B83A-5FB3-4CAE-9DBD-E001CA52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29771-8551-48EC-AF50-1FFBC0F376DA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DABA61-843A-4FF9-9CD2-0138017C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C222F5-ACD9-40B0-AE78-7FF11A9C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A1E8F5-C117-436B-93A4-7661F0C4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5642DC-7330-417D-8E71-34DF333D3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DFC4C8-9437-450B-AC2A-BA56C5E1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96C8-C632-4FD0-8A13-6D3845439038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58452-DD91-46F3-9E71-24E786D6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529D00-A8D7-401A-8929-F0644870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7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E7080-821E-48CD-87B1-D8CE5738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D32216-F7A5-4B66-91CC-32B82179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B12015-3382-4B15-B4F3-FA6BDBD4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518D-C5AF-4833-B810-5FEED56A0132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8DD2C7-BE3D-45BE-93B0-83E5683A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A1CE11-A1A3-4DBD-81BF-0649C144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6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544FC-EEBE-44B4-9B4E-B0AB9E4D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99E9FD-4B40-40B0-884C-55CF762AD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7D329-10FE-4876-8D32-BBD6A55C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6903-1124-4FDD-843E-3C861CFC4B3B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A2748A-723C-4711-B282-EFD00390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FCA312-BB12-47AA-B4FC-B30E8C8E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5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90ED1B-0EA1-4C8A-B9B9-40D137F2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BC402-D076-4C9E-926E-09F1C983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80B21A9-D4E7-4E67-AD7F-2C67EB13C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0F79C1-6AEB-487D-BA51-FFBB6561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08CCC-7577-4EFB-8E83-C904AA2FD4C2}" type="datetime1">
              <a:rPr lang="en-GB" smtClean="0"/>
              <a:t>20/11/2019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B08663-9254-46F8-8A16-FFBAB3E1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8AD493-1632-4777-8330-DA9E55F5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7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77F45-043D-41A0-AF31-A14C8303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EE4A33-DFC4-41AF-A80E-15E532EEE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876687-6E3F-492E-97B0-B8CA0C3CB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160617-AF44-4ED1-9645-A5E8DA714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C3CF8C-9642-47F4-95ED-7934344AE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6E63150-FD3F-4705-A822-0A18EB1F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B3D4-56EC-4FE0-B1EF-80309E0D60EE}" type="datetime1">
              <a:rPr lang="en-GB" smtClean="0"/>
              <a:t>20/11/2019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221FC5-BC00-4B77-BD30-6FA68A56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90EE69-9FC4-4705-8325-11D2A41C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5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0D3C3-13B4-4F5B-92D2-9F4A00DB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8C8F85-2072-4381-A9AD-A6184358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AAFB-E5F6-488D-BB40-58D9E3E2E680}" type="datetime1">
              <a:rPr lang="en-GB" smtClean="0"/>
              <a:t>20/11/2019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DC8894-6AD5-435A-AA5F-032E1EEC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5F7211-EBF2-4020-A29B-7F1B265D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FEB738-2B48-4872-802C-6D0C1756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59BB-14B7-4F39-A0CB-9FA34119D096}" type="datetime1">
              <a:rPr lang="en-GB" smtClean="0"/>
              <a:t>20/11/2019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3D9E16-F34D-4759-9DEA-83DDEF2B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1496DF-26AE-4439-8B09-F0F642D2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D58B2E-4730-473B-9A64-9A3728D8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DDE307-83F5-45FB-8A39-29E63355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BA7999-97EF-44EC-8070-CC7195FAB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D0BDB4F-683E-4A04-BD8D-1BE34D8C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BB74-0335-4B59-83CB-733B55D8F654}" type="datetime1">
              <a:rPr lang="en-GB" smtClean="0"/>
              <a:t>20/11/2019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58C531-65F0-42C1-95F0-216E27F7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391F55-5ECF-499E-A2D9-04B16ECC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3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A7E8E-131F-4E34-9D5E-6BCCCF26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46F35D-E99C-4958-8AC3-4DF07A65F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BFE0A3-1A77-4064-BD03-0A1DE75B2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A28862-CEC0-4139-9716-8913FAF6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1B1D-223A-417D-AC11-81A53FB079E4}" type="datetime1">
              <a:rPr lang="en-GB" smtClean="0"/>
              <a:t>20/11/2019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3422BB-6358-4CD7-8783-F7286D56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53BF7E-FCB7-4A7B-AC4D-2C39F012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5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9873A22-27BF-41AD-B881-F02BD4B4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0DF208-6F7A-4313-AFD0-905311552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047D7D-5527-42C1-A4A6-9F60296E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47A9-2D7F-4381-AB88-0B3FCEB3B6E5}" type="datetime1">
              <a:rPr lang="en-GB" smtClean="0"/>
              <a:t>20/11/2019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FD9DC3-488C-4EAF-B76D-9A8B9BDC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48708C-9BD9-40D5-9E31-CC72FD67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FCC9-1F6E-497C-B0D1-7E2298DB646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1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60A5-DC0F-4A88-B2E2-369371B0A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latin typeface="Comic Sans MS" panose="030F0702030302020204" pitchFamily="66" charset="0"/>
              </a:rPr>
              <a:t>Galois</a:t>
            </a:r>
            <a:r>
              <a:rPr lang="it-IT" dirty="0">
                <a:latin typeface="Comic Sans MS" panose="030F0702030302020204" pitchFamily="66" charset="0"/>
              </a:rPr>
              <a:t>/Counter Mode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0EC722-DF6A-4068-B538-403245CD7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latin typeface="Comic Sans MS" panose="030F0702030302020204" pitchFamily="66" charset="0"/>
              </a:rPr>
              <a:t>(GCM)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3886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44420E2-96ED-4CEA-84D3-9B8365EC3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441" y="2372353"/>
                <a:ext cx="10515600" cy="3877617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it-IT" dirty="0">
                    <a:latin typeface="Comic Sans MS" panose="030F0702030302020204" pitchFamily="66" charset="0"/>
                  </a:rPr>
                  <a:t> GCM </a:t>
                </a:r>
                <a:r>
                  <a:rPr lang="it-IT" dirty="0" err="1">
                    <a:latin typeface="Comic Sans MS" panose="030F0702030302020204" pitchFamily="66" charset="0"/>
                  </a:rPr>
                  <a:t>encryption</a:t>
                </a:r>
                <a:r>
                  <a:rPr lang="it-IT" dirty="0">
                    <a:latin typeface="Comic Sans MS" panose="030F0702030302020204" pitchFamily="66" charset="0"/>
                  </a:rPr>
                  <a:t> </a:t>
                </a:r>
                <a:r>
                  <a:rPr lang="it-IT" dirty="0" err="1">
                    <a:latin typeface="Comic Sans MS" panose="030F0702030302020204" pitchFamily="66" charset="0"/>
                  </a:rPr>
                  <a:t>provides</a:t>
                </a:r>
                <a:r>
                  <a:rPr lang="it-IT" dirty="0">
                    <a:latin typeface="Comic Sans MS" panose="030F0702030302020204" pitchFamily="66" charset="0"/>
                  </a:rPr>
                  <a:t> </a:t>
                </a:r>
                <a:r>
                  <a:rPr lang="it-IT" dirty="0" err="1">
                    <a:latin typeface="Comic Sans MS" panose="030F0702030302020204" pitchFamily="66" charset="0"/>
                  </a:rPr>
                  <a:t>confidentiality</a:t>
                </a:r>
                <a:r>
                  <a:rPr lang="it-IT" dirty="0">
                    <a:latin typeface="Comic Sans MS" panose="030F0702030302020204" pitchFamily="66" charset="0"/>
                  </a:rPr>
                  <a:t> for the </a:t>
                </a:r>
                <a:r>
                  <a:rPr lang="it-IT" dirty="0" err="1">
                    <a:latin typeface="Comic Sans MS" panose="030F0702030302020204" pitchFamily="66" charset="0"/>
                  </a:rPr>
                  <a:t>plaintext</a:t>
                </a:r>
                <a:r>
                  <a:rPr lang="it-IT" dirty="0">
                    <a:latin typeface="Comic Sans MS" panose="030F0702030302020204" pitchFamily="66" charset="0"/>
                  </a:rPr>
                  <a:t> and </a:t>
                </a:r>
                <a:r>
                  <a:rPr lang="it-IT" dirty="0" err="1">
                    <a:latin typeface="Comic Sans MS" panose="030F0702030302020204" pitchFamily="66" charset="0"/>
                  </a:rPr>
                  <a:t>authenticity</a:t>
                </a:r>
                <a:r>
                  <a:rPr lang="it-IT" dirty="0">
                    <a:latin typeface="Comic Sans MS" panose="030F0702030302020204" pitchFamily="66" charset="0"/>
                  </a:rPr>
                  <a:t> </a:t>
                </a:r>
                <a:r>
                  <a:rPr lang="it-IT" dirty="0" err="1">
                    <a:latin typeface="Comic Sans MS" panose="030F0702030302020204" pitchFamily="66" charset="0"/>
                  </a:rPr>
                  <a:t>both</a:t>
                </a:r>
                <a:r>
                  <a:rPr lang="it-IT" dirty="0">
                    <a:latin typeface="Comic Sans MS" panose="030F0702030302020204" pitchFamily="66" charset="0"/>
                  </a:rPr>
                  <a:t> for the </a:t>
                </a:r>
                <a:r>
                  <a:rPr lang="it-IT" dirty="0" err="1">
                    <a:latin typeface="Comic Sans MS" panose="030F0702030302020204" pitchFamily="66" charset="0"/>
                  </a:rPr>
                  <a:t>plaintext</a:t>
                </a:r>
                <a:r>
                  <a:rPr lang="it-IT" dirty="0">
                    <a:latin typeface="Comic Sans MS" panose="030F0702030302020204" pitchFamily="66" charset="0"/>
                  </a:rPr>
                  <a:t> and </a:t>
                </a:r>
                <a:r>
                  <a:rPr lang="it-IT" dirty="0" err="1">
                    <a:latin typeface="Comic Sans MS" panose="030F0702030302020204" pitchFamily="66" charset="0"/>
                  </a:rPr>
                  <a:t>additional</a:t>
                </a:r>
                <a:r>
                  <a:rPr lang="it-IT" dirty="0">
                    <a:latin typeface="Comic Sans MS" panose="030F0702030302020204" pitchFamily="66" charset="0"/>
                  </a:rPr>
                  <a:t> </a:t>
                </a:r>
                <a:r>
                  <a:rPr lang="it-IT" dirty="0" err="1">
                    <a:latin typeface="Comic Sans MS" panose="030F0702030302020204" pitchFamily="66" charset="0"/>
                  </a:rPr>
                  <a:t>authenticated</a:t>
                </a:r>
                <a:r>
                  <a:rPr lang="it-IT" dirty="0">
                    <a:latin typeface="Comic Sans MS" panose="030F0702030302020204" pitchFamily="66" charset="0"/>
                  </a:rPr>
                  <a:t> data (AAD)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it-IT">
                    <a:latin typeface="Comic Sans MS" panose="030F0702030302020204" pitchFamily="66" charset="0"/>
                  </a:rPr>
                  <a:t>128 </a:t>
                </a:r>
                <a:r>
                  <a:rPr lang="it-IT" dirty="0">
                    <a:latin typeface="Comic Sans MS" panose="030F0702030302020204" pitchFamily="66" charset="0"/>
                  </a:rPr>
                  <a:t>bits </a:t>
                </a:r>
                <a:r>
                  <a:rPr lang="it-IT" dirty="0" err="1">
                    <a:latin typeface="Comic Sans MS" panose="030F0702030302020204" pitchFamily="66" charset="0"/>
                  </a:rPr>
                  <a:t>blocks</a:t>
                </a:r>
                <a:endParaRPr lang="it-IT" dirty="0">
                  <a:latin typeface="Comic Sans MS" panose="030F0702030302020204" pitchFamily="66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it-IT" dirty="0" err="1">
                    <a:latin typeface="Comic Sans MS" panose="030F0702030302020204" pitchFamily="66" charset="0"/>
                  </a:rPr>
                  <a:t>Authetication</a:t>
                </a:r>
                <a:r>
                  <a:rPr lang="it-IT" dirty="0">
                    <a:latin typeface="Comic Sans MS" panose="030F0702030302020204" pitchFamily="66" charset="0"/>
                  </a:rPr>
                  <a:t> </a:t>
                </a:r>
                <a:r>
                  <a:rPr lang="it-IT" dirty="0" err="1">
                    <a:latin typeface="Comic Sans MS" panose="030F0702030302020204" pitchFamily="66" charset="0"/>
                  </a:rPr>
                  <a:t>uses</a:t>
                </a:r>
                <a:r>
                  <a:rPr lang="it-IT" dirty="0">
                    <a:latin typeface="Comic Sans MS" panose="030F0702030302020204" pitchFamily="66" charset="0"/>
                  </a:rPr>
                  <a:t> the </a:t>
                </a:r>
                <a:r>
                  <a:rPr lang="it-IT" dirty="0" err="1">
                    <a:latin typeface="Comic Sans MS" panose="030F0702030302020204" pitchFamily="66" charset="0"/>
                  </a:rPr>
                  <a:t>Galois</a:t>
                </a:r>
                <a:r>
                  <a:rPr lang="it-IT" dirty="0">
                    <a:latin typeface="Comic Sans MS" panose="030F0702030302020204" pitchFamily="66" charset="0"/>
                  </a:rPr>
                  <a:t> field GF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Comic Sans MS" panose="030F0702030302020204" pitchFamily="66" charset="0"/>
                  </a:rPr>
                  <a:t> </a:t>
                </a:r>
                <a:r>
                  <a:rPr lang="it-IT" dirty="0" err="1">
                    <a:latin typeface="Comic Sans MS" panose="030F0702030302020204" pitchFamily="66" charset="0"/>
                  </a:rPr>
                  <a:t>moltiplication</a:t>
                </a:r>
                <a:r>
                  <a:rPr lang="it-IT" dirty="0">
                    <a:latin typeface="Comic Sans MS" panose="030F0702030302020204" pitchFamily="66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it-IT" dirty="0" err="1">
                    <a:latin typeface="Comic Sans MS" panose="030F0702030302020204" pitchFamily="66" charset="0"/>
                  </a:rPr>
                  <a:t>Very</a:t>
                </a:r>
                <a:r>
                  <a:rPr lang="it-IT" dirty="0">
                    <a:latin typeface="Comic Sans MS" panose="030F0702030302020204" pitchFamily="66" charset="0"/>
                  </a:rPr>
                  <a:t> </a:t>
                </a:r>
                <a:r>
                  <a:rPr lang="it-IT" dirty="0" err="1">
                    <a:latin typeface="Comic Sans MS" panose="030F0702030302020204" pitchFamily="66" charset="0"/>
                  </a:rPr>
                  <a:t>efficient</a:t>
                </a:r>
                <a:r>
                  <a:rPr lang="it-IT" dirty="0">
                    <a:latin typeface="Comic Sans MS" panose="030F0702030302020204" pitchFamily="66" charset="0"/>
                  </a:rPr>
                  <a:t> in performance thanks to smart use of an </a:t>
                </a:r>
                <a:r>
                  <a:rPr lang="it-IT" dirty="0" err="1">
                    <a:latin typeface="Comic Sans MS" panose="030F0702030302020204" pitchFamily="66" charset="0"/>
                  </a:rPr>
                  <a:t>instruction</a:t>
                </a:r>
                <a:r>
                  <a:rPr lang="it-IT" dirty="0">
                    <a:latin typeface="Comic Sans MS" panose="030F0702030302020204" pitchFamily="66" charset="0"/>
                  </a:rPr>
                  <a:t> pipeline, in </a:t>
                </a:r>
                <a:r>
                  <a:rPr lang="it-IT" dirty="0" err="1">
                    <a:latin typeface="Comic Sans MS" panose="030F0702030302020204" pitchFamily="66" charset="0"/>
                  </a:rPr>
                  <a:t>contrast</a:t>
                </a:r>
                <a:r>
                  <a:rPr lang="it-IT" dirty="0">
                    <a:latin typeface="Comic Sans MS" panose="030F0702030302020204" pitchFamily="66" charset="0"/>
                  </a:rPr>
                  <a:t> with CBC</a:t>
                </a:r>
              </a:p>
              <a:p>
                <a:pPr marL="0" indent="0">
                  <a:buNone/>
                </a:pPr>
                <a:endParaRPr lang="en-GB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44420E2-96ED-4CEA-84D3-9B8365EC3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441" y="2372353"/>
                <a:ext cx="10515600" cy="3877617"/>
              </a:xfrm>
              <a:blipFill>
                <a:blip r:embed="rId3"/>
                <a:stretch>
                  <a:fillRect l="-870" t="-1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37466A-E174-4A56-9B04-7C1C5DA0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2</a:t>
            </a:fld>
            <a:endParaRPr lang="en-GB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3407CE-5962-4FF5-8330-B640B6B07A26}"/>
              </a:ext>
            </a:extLst>
          </p:cNvPr>
          <p:cNvSpPr txBox="1"/>
          <p:nvPr/>
        </p:nvSpPr>
        <p:spPr>
          <a:xfrm>
            <a:off x="501441" y="1117845"/>
            <a:ext cx="1059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Comic Sans MS" panose="030F0702030302020204" pitchFamily="66" charset="0"/>
              </a:rPr>
              <a:t>GCM </a:t>
            </a:r>
            <a:r>
              <a:rPr lang="it-IT" sz="2800" dirty="0" err="1">
                <a:latin typeface="Comic Sans MS" panose="030F0702030302020204" pitchFamily="66" charset="0"/>
              </a:rPr>
              <a:t>is</a:t>
            </a:r>
            <a:r>
              <a:rPr lang="it-IT" sz="2800" dirty="0">
                <a:latin typeface="Comic Sans MS" panose="030F0702030302020204" pitchFamily="66" charset="0"/>
              </a:rPr>
              <a:t> an </a:t>
            </a:r>
            <a:r>
              <a:rPr lang="it-IT" sz="2800" dirty="0" err="1">
                <a:latin typeface="Comic Sans MS" panose="030F0702030302020204" pitchFamily="66" charset="0"/>
              </a:rPr>
              <a:t>operating</a:t>
            </a:r>
            <a:r>
              <a:rPr lang="it-IT" sz="2800" dirty="0">
                <a:latin typeface="Comic Sans MS" panose="030F0702030302020204" pitchFamily="66" charset="0"/>
              </a:rPr>
              <a:t> mode for </a:t>
            </a:r>
            <a:r>
              <a:rPr lang="it-IT" sz="2800" dirty="0" err="1">
                <a:latin typeface="Comic Sans MS" panose="030F0702030302020204" pitchFamily="66" charset="0"/>
              </a:rPr>
              <a:t>symmetric</a:t>
            </a:r>
            <a:r>
              <a:rPr lang="it-IT" sz="2800" dirty="0">
                <a:latin typeface="Comic Sans MS" panose="030F0702030302020204" pitchFamily="66" charset="0"/>
              </a:rPr>
              <a:t>-key </a:t>
            </a:r>
            <a:r>
              <a:rPr lang="it-IT" sz="2800" dirty="0" err="1">
                <a:latin typeface="Comic Sans MS" panose="030F0702030302020204" pitchFamily="66" charset="0"/>
              </a:rPr>
              <a:t>cryptographic</a:t>
            </a:r>
            <a:r>
              <a:rPr lang="it-IT" sz="2800" dirty="0">
                <a:latin typeface="Comic Sans MS" panose="030F0702030302020204" pitchFamily="66" charset="0"/>
              </a:rPr>
              <a:t> </a:t>
            </a:r>
            <a:r>
              <a:rPr lang="it-IT" sz="2800" dirty="0" err="1">
                <a:latin typeface="Comic Sans MS" panose="030F0702030302020204" pitchFamily="66" charset="0"/>
              </a:rPr>
              <a:t>block</a:t>
            </a:r>
            <a:r>
              <a:rPr lang="it-IT" sz="2800" dirty="0">
                <a:latin typeface="Comic Sans MS" panose="030F0702030302020204" pitchFamily="66" charset="0"/>
              </a:rPr>
              <a:t> </a:t>
            </a:r>
            <a:r>
              <a:rPr lang="it-IT" sz="2800" dirty="0" err="1">
                <a:latin typeface="Comic Sans MS" panose="030F0702030302020204" pitchFamily="66" charset="0"/>
              </a:rPr>
              <a:t>ciphering</a:t>
            </a:r>
            <a:r>
              <a:rPr lang="it-IT" sz="2800" dirty="0">
                <a:latin typeface="Comic Sans MS" panose="030F0702030302020204" pitchFamily="66" charset="0"/>
              </a:rPr>
              <a:t> </a:t>
            </a:r>
            <a:endParaRPr lang="en-GB" sz="2800" dirty="0">
              <a:latin typeface="Comic Sans MS" panose="030F0702030302020204" pitchFamily="66" charset="0"/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FEFD3604-8196-423E-A224-9B998603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1841" y="6349605"/>
            <a:ext cx="4114800" cy="365125"/>
          </a:xfrm>
        </p:spPr>
        <p:txBody>
          <a:bodyPr/>
          <a:lstStyle/>
          <a:p>
            <a:r>
              <a:rPr lang="it-IT" i="1" dirty="0"/>
              <a:t>CNS</a:t>
            </a:r>
            <a:endParaRPr lang="en-GB" i="1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3F50E3C4-C041-4623-BEF2-57F6B9FE6DCC}"/>
              </a:ext>
            </a:extLst>
          </p:cNvPr>
          <p:cNvSpPr txBox="1">
            <a:spLocks/>
          </p:cNvSpPr>
          <p:nvPr/>
        </p:nvSpPr>
        <p:spPr>
          <a:xfrm>
            <a:off x="501441" y="135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solidFill>
                  <a:srgbClr val="C00000"/>
                </a:solidFill>
                <a:latin typeface="Comic Sans MS" panose="030F0702030302020204" pitchFamily="66" charset="0"/>
              </a:rPr>
              <a:t>Galois</a:t>
            </a:r>
            <a:r>
              <a:rPr lang="it-IT" dirty="0">
                <a:solidFill>
                  <a:srgbClr val="C00000"/>
                </a:solidFill>
                <a:latin typeface="Comic Sans MS" panose="030F0702030302020204" pitchFamily="66" charset="0"/>
              </a:rPr>
              <a:t>/Counter Mode</a:t>
            </a:r>
            <a:endParaRPr lang="en-GB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5305F228-6A69-4744-9F21-C51E79C1BD0B}"/>
              </a:ext>
            </a:extLst>
          </p:cNvPr>
          <p:cNvSpPr txBox="1">
            <a:spLocks/>
          </p:cNvSpPr>
          <p:nvPr/>
        </p:nvSpPr>
        <p:spPr>
          <a:xfrm>
            <a:off x="501441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Giulia Muscarà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94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2CC0813-2471-4CAC-97BC-3516C9D1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8"/>
          <a:stretch/>
        </p:blipFill>
        <p:spPr>
          <a:xfrm>
            <a:off x="501441" y="1848255"/>
            <a:ext cx="5594559" cy="4173166"/>
          </a:xfr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AFC994-5F67-467D-B520-0F4D325C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F2FCC9-1F6E-497C-B0D1-7E2298DB6467}" type="slidenum">
              <a:rPr lang="en-GB" smtClean="0"/>
              <a:t>3</a:t>
            </a:fld>
            <a:endParaRPr lang="en-GB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75EBFD-B222-4AD4-A1B6-53A3B45C3141}"/>
              </a:ext>
            </a:extLst>
          </p:cNvPr>
          <p:cNvSpPr txBox="1"/>
          <p:nvPr/>
        </p:nvSpPr>
        <p:spPr>
          <a:xfrm>
            <a:off x="6244005" y="799306"/>
            <a:ext cx="5516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Comic Sans MS" panose="030F0702030302020204" pitchFamily="66" charset="0"/>
              </a:rPr>
              <a:t>The hash subkey for the GHASH function is generated by applying the block cipher to the “zero" block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Comic Sans MS" panose="030F0702030302020204" pitchFamily="66" charset="0"/>
              </a:rPr>
              <a:t>The pre-counter block (J</a:t>
            </a:r>
            <a:r>
              <a:rPr lang="en-GB" baseline="-25000" dirty="0">
                <a:latin typeface="Comic Sans MS" panose="030F0702030302020204" pitchFamily="66" charset="0"/>
              </a:rPr>
              <a:t>0</a:t>
            </a:r>
            <a:r>
              <a:rPr lang="en-GB" dirty="0">
                <a:latin typeface="Comic Sans MS" panose="030F0702030302020204" pitchFamily="66" charset="0"/>
              </a:rPr>
              <a:t>) is generated from the IV, which is padded with the minimum number of ‘0' bits such that the length of the resulting string is a multiple of 128 bits</a:t>
            </a:r>
            <a:r>
              <a:rPr lang="en-GB" dirty="0"/>
              <a:t> 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Comic Sans MS" panose="030F0702030302020204" pitchFamily="66" charset="0"/>
              </a:rPr>
              <a:t>The 32-bit incrementing function is applied to the pre-counter block to produce the initial counter block for an invocation of the GCTR function on the plaintext, providing in output the </a:t>
            </a:r>
            <a:r>
              <a:rPr lang="en-GB" b="1" dirty="0">
                <a:latin typeface="Comic Sans MS" panose="030F0702030302020204" pitchFamily="66" charset="0"/>
              </a:rPr>
              <a:t>ciphertext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Comic Sans MS" panose="030F0702030302020204" pitchFamily="66" charset="0"/>
              </a:rPr>
              <a:t>The concatenation of additional data, C and the 64-bit representations of their lengths are hashed and then encrypted using the GCTR function to produce the authentication tag T </a:t>
            </a:r>
            <a:br>
              <a:rPr lang="en-GB" dirty="0"/>
            </a:br>
            <a:endParaRPr lang="en-GB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7D9C75B6-45A6-41AA-97BA-CC9B7D5FCCDD}"/>
              </a:ext>
            </a:extLst>
          </p:cNvPr>
          <p:cNvSpPr txBox="1">
            <a:spLocks/>
          </p:cNvSpPr>
          <p:nvPr/>
        </p:nvSpPr>
        <p:spPr>
          <a:xfrm>
            <a:off x="501441" y="135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C00000"/>
                </a:solidFill>
                <a:latin typeface="Comic Sans MS" panose="030F0702030302020204" pitchFamily="66" charset="0"/>
              </a:rPr>
              <a:t>GCM </a:t>
            </a:r>
            <a:r>
              <a:rPr lang="it-IT" dirty="0" err="1">
                <a:solidFill>
                  <a:srgbClr val="C00000"/>
                </a:solidFill>
                <a:latin typeface="Comic Sans MS" panose="030F0702030302020204" pitchFamily="66" charset="0"/>
              </a:rPr>
              <a:t>Encryption</a:t>
            </a:r>
            <a:endParaRPr lang="en-GB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11EC17CF-8F0C-48D3-A885-EFDB297BC3EF}"/>
              </a:ext>
            </a:extLst>
          </p:cNvPr>
          <p:cNvSpPr txBox="1">
            <a:spLocks/>
          </p:cNvSpPr>
          <p:nvPr/>
        </p:nvSpPr>
        <p:spPr>
          <a:xfrm>
            <a:off x="501441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Giulia Muscarà </a:t>
            </a:r>
            <a:endParaRPr lang="en-GB" dirty="0"/>
          </a:p>
        </p:txBody>
      </p:sp>
      <p:sp>
        <p:nvSpPr>
          <p:cNvPr id="10" name="Segnaposto piè di pagina 3">
            <a:extLst>
              <a:ext uri="{FF2B5EF4-FFF2-40B4-BE49-F238E27FC236}">
                <a16:creationId xmlns:a16="http://schemas.microsoft.com/office/drawing/2014/main" id="{AD5B3F68-65B9-40D8-BD60-2046AA9B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1841" y="6349605"/>
            <a:ext cx="4114800" cy="365125"/>
          </a:xfrm>
        </p:spPr>
        <p:txBody>
          <a:bodyPr/>
          <a:lstStyle/>
          <a:p>
            <a:r>
              <a:rPr lang="it-IT" i="1" dirty="0"/>
              <a:t>CNS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0313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AFC994-5F67-467D-B520-0F4D325C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F2FCC9-1F6E-497C-B0D1-7E2298DB6467}" type="slidenum">
              <a:rPr lang="en-GB" smtClean="0"/>
              <a:t>4</a:t>
            </a:fld>
            <a:endParaRPr lang="en-GB" dirty="0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FCB9EBC-63F9-4725-9F7E-6EB58776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4" y="1551642"/>
            <a:ext cx="5956551" cy="451485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722C13-C36E-470D-BCE0-1AFE58425AEE}"/>
              </a:ext>
            </a:extLst>
          </p:cNvPr>
          <p:cNvSpPr txBox="1"/>
          <p:nvPr/>
        </p:nvSpPr>
        <p:spPr>
          <a:xfrm>
            <a:off x="6244005" y="799306"/>
            <a:ext cx="5516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Comic Sans MS" panose="030F0702030302020204" pitchFamily="66" charset="0"/>
              </a:rPr>
              <a:t>The hash subkey for the GHASH function is generated by applying the block cipher to the “zero” block, while J</a:t>
            </a:r>
            <a:r>
              <a:rPr lang="en-GB" baseline="-25000" dirty="0">
                <a:latin typeface="Comic Sans MS" panose="030F0702030302020204" pitchFamily="66" charset="0"/>
              </a:rPr>
              <a:t>0</a:t>
            </a:r>
            <a:r>
              <a:rPr lang="en-GB" dirty="0">
                <a:latin typeface="Comic Sans MS" panose="030F0702030302020204" pitchFamily="66" charset="0"/>
              </a:rPr>
              <a:t> is built and padded as for the authenticated encryption function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Comic Sans MS" panose="030F0702030302020204" pitchFamily="66" charset="0"/>
              </a:rPr>
              <a:t>The 32-bit incrementing function is applied to the pre-counter block to produce the initial counter block to apply GCTR function on the ciphertext, providing in output the </a:t>
            </a:r>
            <a:r>
              <a:rPr lang="en-GB" b="1" dirty="0">
                <a:latin typeface="Comic Sans MS" panose="030F0702030302020204" pitchFamily="66" charset="0"/>
              </a:rPr>
              <a:t>plaintext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Comic Sans MS" panose="030F0702030302020204" pitchFamily="66" charset="0"/>
              </a:rPr>
              <a:t>The concatenation of the additional authenticated data, C and the 64-bit representations of their lengths are hashed and then encrypted using the GCTR function to produce the authentication tag T’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Comic Sans MS" panose="030F0702030302020204" pitchFamily="66" charset="0"/>
              </a:rPr>
              <a:t>T’ is finally compared to the received authentication tag T and if they do not match, it means the message was compromised and FAIL is returned instead of P</a:t>
            </a:r>
            <a:endParaRPr lang="en-GB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27BDF9E9-9D7A-4408-82AE-D07B12E071D5}"/>
              </a:ext>
            </a:extLst>
          </p:cNvPr>
          <p:cNvSpPr txBox="1">
            <a:spLocks/>
          </p:cNvSpPr>
          <p:nvPr/>
        </p:nvSpPr>
        <p:spPr>
          <a:xfrm>
            <a:off x="501441" y="135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C00000"/>
                </a:solidFill>
                <a:latin typeface="Comic Sans MS" panose="030F0702030302020204" pitchFamily="66" charset="0"/>
              </a:rPr>
              <a:t>GCM </a:t>
            </a:r>
            <a:r>
              <a:rPr lang="it-IT" dirty="0" err="1">
                <a:solidFill>
                  <a:srgbClr val="C00000"/>
                </a:solidFill>
                <a:latin typeface="Comic Sans MS" panose="030F0702030302020204" pitchFamily="66" charset="0"/>
              </a:rPr>
              <a:t>Decryption</a:t>
            </a:r>
            <a:endParaRPr lang="en-GB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2C3C541C-A01C-4DAF-BC14-F21E1414B4EE}"/>
              </a:ext>
            </a:extLst>
          </p:cNvPr>
          <p:cNvSpPr txBox="1">
            <a:spLocks/>
          </p:cNvSpPr>
          <p:nvPr/>
        </p:nvSpPr>
        <p:spPr>
          <a:xfrm>
            <a:off x="501441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Giulia Muscarà </a:t>
            </a:r>
            <a:endParaRPr lang="en-GB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3925507C-612E-4DA7-89A2-739FCA69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1841" y="6349605"/>
            <a:ext cx="4114800" cy="365125"/>
          </a:xfrm>
        </p:spPr>
        <p:txBody>
          <a:bodyPr/>
          <a:lstStyle/>
          <a:p>
            <a:r>
              <a:rPr lang="it-IT" i="1" dirty="0"/>
              <a:t>CNS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92420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8BF5FB9-C960-4B0E-832C-128D6F4BA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440" y="1461238"/>
                <a:ext cx="11253955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en-US" sz="2400" dirty="0">
                    <a:solidFill>
                      <a:srgbClr val="22222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The GF(2</a:t>
                </a:r>
                <a:r>
                  <a:rPr lang="en-US" altLang="en-US" sz="2400" baseline="30000" dirty="0">
                    <a:solidFill>
                      <a:srgbClr val="22222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128</a:t>
                </a:r>
                <a:r>
                  <a:rPr lang="en-US" altLang="en-US" sz="2400" dirty="0">
                    <a:solidFill>
                      <a:srgbClr val="22222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) field used is defined by the polynomial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128</m:t>
                        </m:r>
                      </m:sup>
                    </m:sSup>
                    <m:r>
                      <a:rPr lang="it-IT" altLang="en-US" sz="2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p>
                      <m:sSupPr>
                        <m:ctrlP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sup>
                    </m:sSup>
                    <m:r>
                      <a:rPr lang="it-IT" altLang="en-US" sz="2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altLang="en-US" sz="24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it-IT" alt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it-IT" altLang="en-US" sz="24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</m:t>
                    </m:r>
                  </m:oMath>
                </a14:m>
                <a:endParaRPr lang="en-US" altLang="en-US" sz="2400" dirty="0">
                  <a:latin typeface="Comic Sans MS" panose="030F0702030302020204" pitchFamily="66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en-US" sz="2400" dirty="0">
                    <a:latin typeface="Comic Sans MS" panose="030F0702030302020204" pitchFamily="66" charset="0"/>
                  </a:rPr>
                  <a:t>The hashing function used to generate the authentication tag is defined as </a:t>
                </a:r>
                <a14:m>
                  <m:oMath xmlns:m="http://schemas.openxmlformats.org/officeDocument/2006/math">
                    <m:r>
                      <a:rPr lang="it-IT" altLang="en-US" sz="2400" b="0" i="1" smtClean="0">
                        <a:latin typeface="Cambria Math" panose="02040503050406030204" pitchFamily="18" charset="0"/>
                      </a:rPr>
                      <m:t>𝐺𝐻𝐴𝑆𝐻</m:t>
                    </m:r>
                    <m:d>
                      <m:dPr>
                        <m:ctrlP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it-IT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omic Sans MS" panose="030F0702030302020204" pitchFamily="66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it-IT" alt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alt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it-IT" altLang="en-US" sz="2400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>
                    <a:latin typeface="Comic Sans MS" panose="030F0702030302020204" pitchFamily="66" charset="0"/>
                  </a:rPr>
                  <a:t> is the hashing key, m </a:t>
                </a:r>
                <a:r>
                  <a:rPr lang="en-US" altLang="en-US" sz="2400">
                    <a:latin typeface="Comic Sans MS" panose="030F0702030302020204" pitchFamily="66" charset="0"/>
                  </a:rPr>
                  <a:t>the number </a:t>
                </a:r>
                <a:r>
                  <a:rPr lang="en-US" altLang="en-US" sz="2400" dirty="0">
                    <a:latin typeface="Comic Sans MS" panose="030F0702030302020204" pitchFamily="66" charset="0"/>
                  </a:rPr>
                  <a:t>of 128-bits blocks in A and n </a:t>
                </a:r>
                <a:r>
                  <a:rPr lang="en-US" altLang="en-US" sz="2400">
                    <a:latin typeface="Comic Sans MS" panose="030F0702030302020204" pitchFamily="66" charset="0"/>
                  </a:rPr>
                  <a:t>the number </a:t>
                </a:r>
                <a:r>
                  <a:rPr lang="en-US" altLang="en-US" sz="2400" dirty="0">
                    <a:latin typeface="Comic Sans MS" panose="030F0702030302020204" pitchFamily="66" charset="0"/>
                  </a:rPr>
                  <a:t>of 128-bits blocks </a:t>
                </a:r>
                <a:r>
                  <a:rPr lang="en-US" altLang="en-US" sz="2400">
                    <a:latin typeface="Comic Sans MS" panose="030F0702030302020204" pitchFamily="66" charset="0"/>
                  </a:rPr>
                  <a:t>in C </a:t>
                </a:r>
                <a:endParaRPr lang="en-US" altLang="en-US" sz="2400" dirty="0">
                  <a:latin typeface="Comic Sans MS" panose="030F0702030302020204" pitchFamily="66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omic Sans MS" panose="030F0702030302020204" pitchFamily="66" charset="0"/>
                  </a:rPr>
                  <a:t> is defined as</a:t>
                </a:r>
              </a:p>
              <a:p>
                <a:pPr marL="0" indent="0">
                  <a:buNone/>
                </a:pPr>
                <a:r>
                  <a:rPr lang="en-US" altLang="en-US" sz="24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latin typeface="Comic Sans MS" panose="030F0702030302020204" pitchFamily="66" charset="0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altLang="en-US" sz="1600" dirty="0">
                    <a:latin typeface="Comic Sans MS" panose="030F0702030302020204" pitchFamily="66" charset="0"/>
                  </a:rPr>
                  <a:t>   where</a:t>
                </a:r>
              </a:p>
              <a:p>
                <a:pPr marL="0" indent="0">
                  <a:buNone/>
                </a:pPr>
                <a:endParaRPr lang="en-US" alt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8BF5FB9-C960-4B0E-832C-128D6F4BA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440" y="1461238"/>
                <a:ext cx="11253955" cy="4351338"/>
              </a:xfrm>
              <a:blipFill>
                <a:blip r:embed="rId2"/>
                <a:stretch>
                  <a:fillRect l="-704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FC2587-175B-414F-AA16-478C99FB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FCC9-1F6E-497C-B0D1-7E2298DB6467}" type="slidenum">
              <a:rPr lang="en-GB" smtClean="0"/>
              <a:t>5</a:t>
            </a:fld>
            <a:endParaRPr lang="en-GB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617ACA7-2B9D-419D-9A6E-094048C21E68}"/>
              </a:ext>
            </a:extLst>
          </p:cNvPr>
          <p:cNvSpPr txBox="1">
            <a:spLocks/>
          </p:cNvSpPr>
          <p:nvPr/>
        </p:nvSpPr>
        <p:spPr>
          <a:xfrm>
            <a:off x="501441" y="135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C00000"/>
                </a:solidFill>
                <a:latin typeface="Comic Sans MS" panose="030F0702030302020204" pitchFamily="66" charset="0"/>
              </a:rPr>
              <a:t>GCM </a:t>
            </a:r>
            <a:r>
              <a:rPr lang="it-IT" dirty="0" err="1">
                <a:solidFill>
                  <a:srgbClr val="C00000"/>
                </a:solidFill>
                <a:latin typeface="Comic Sans MS" panose="030F0702030302020204" pitchFamily="66" charset="0"/>
              </a:rPr>
              <a:t>Maths</a:t>
            </a:r>
            <a:endParaRPr lang="en-GB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C7444DCD-E7A7-484F-8E94-BEC9022A7748}"/>
              </a:ext>
            </a:extLst>
          </p:cNvPr>
          <p:cNvSpPr txBox="1">
            <a:spLocks/>
          </p:cNvSpPr>
          <p:nvPr/>
        </p:nvSpPr>
        <p:spPr>
          <a:xfrm>
            <a:off x="501441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Giulia Muscarà </a:t>
            </a:r>
            <a:endParaRPr lang="en-GB" dirty="0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58092E43-C856-4594-A212-30BD574D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1841" y="6349605"/>
            <a:ext cx="4114800" cy="365125"/>
          </a:xfrm>
        </p:spPr>
        <p:txBody>
          <a:bodyPr/>
          <a:lstStyle/>
          <a:p>
            <a:r>
              <a:rPr lang="it-IT" i="1" dirty="0"/>
              <a:t>CNS</a:t>
            </a:r>
            <a:endParaRPr lang="en-GB" i="1" dirty="0"/>
          </a:p>
        </p:txBody>
      </p:sp>
      <p:sp>
        <p:nvSpPr>
          <p:cNvPr id="12" name="AutoShape 4" descr="x^{128}+x^{7}+x^{2}+x+1">
            <a:extLst>
              <a:ext uri="{FF2B5EF4-FFF2-40B4-BE49-F238E27FC236}">
                <a16:creationId xmlns:a16="http://schemas.microsoft.com/office/drawing/2014/main" id="{B34DF43A-9ECF-4535-9D2C-9A47935A4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CF193D3-8EB1-4CB4-A4F4-0F12D6E2B7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0" y="3538701"/>
            <a:ext cx="5512028" cy="56173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30B6D56-2E51-4EA9-8A2F-EB7FF8DA20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0" y="4658644"/>
            <a:ext cx="4888892" cy="13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8C166F-FE87-4B48-A5C0-A7CD76B67111}"/>
              </a:ext>
            </a:extLst>
          </p:cNvPr>
          <p:cNvSpPr txBox="1"/>
          <p:nvPr/>
        </p:nvSpPr>
        <p:spPr>
          <a:xfrm>
            <a:off x="501441" y="1298143"/>
            <a:ext cx="111218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>
                <a:latin typeface="Comic Sans MS" panose="030F0702030302020204" pitchFamily="66" charset="0"/>
              </a:rPr>
              <a:t>Both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gcm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encryption</a:t>
            </a:r>
            <a:r>
              <a:rPr lang="it-IT" sz="2400" dirty="0">
                <a:latin typeface="Comic Sans MS" panose="030F0702030302020204" pitchFamily="66" charset="0"/>
              </a:rPr>
              <a:t> and </a:t>
            </a:r>
            <a:r>
              <a:rPr lang="it-IT" sz="2400" dirty="0" err="1">
                <a:latin typeface="Comic Sans MS" panose="030F0702030302020204" pitchFamily="66" charset="0"/>
              </a:rPr>
              <a:t>decryption</a:t>
            </a:r>
            <a:r>
              <a:rPr lang="it-IT" sz="2400" dirty="0">
                <a:latin typeface="Comic Sans MS" panose="030F0702030302020204" pitchFamily="66" charset="0"/>
              </a:rPr>
              <a:t> can be </a:t>
            </a:r>
            <a:r>
              <a:rPr lang="it-IT" sz="2400" dirty="0" err="1">
                <a:latin typeface="Comic Sans MS" panose="030F0702030302020204" pitchFamily="66" charset="0"/>
              </a:rPr>
              <a:t>parallelized</a:t>
            </a:r>
            <a:r>
              <a:rPr lang="it-IT" sz="2400" dirty="0">
                <a:latin typeface="Comic Sans MS" panose="030F0702030302020204" pitchFamily="66" charset="0"/>
              </a:rPr>
              <a:t> and </a:t>
            </a:r>
            <a:r>
              <a:rPr lang="it-IT" sz="2400" dirty="0" err="1">
                <a:latin typeface="Comic Sans MS" panose="030F0702030302020204" pitchFamily="66" charset="0"/>
              </a:rPr>
              <a:t>pipelined</a:t>
            </a:r>
            <a:r>
              <a:rPr lang="it-IT" sz="2400" dirty="0">
                <a:latin typeface="Comic Sans MS" panose="030F0702030302020204" pitchFamily="66" charset="0"/>
              </a:rPr>
              <a:t>, </a:t>
            </a:r>
            <a:r>
              <a:rPr lang="it-IT" sz="2400" dirty="0" err="1">
                <a:latin typeface="Comic Sans MS" panose="030F0702030302020204" pitchFamily="66" charset="0"/>
              </a:rPr>
              <a:t>as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each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block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is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encrypted</a:t>
            </a:r>
            <a:r>
              <a:rPr lang="it-IT" sz="2400" dirty="0">
                <a:latin typeface="Comic Sans MS" panose="030F0702030302020204" pitchFamily="66" charset="0"/>
              </a:rPr>
              <a:t>/</a:t>
            </a:r>
            <a:r>
              <a:rPr lang="it-IT" sz="2400" dirty="0" err="1">
                <a:latin typeface="Comic Sans MS" panose="030F0702030302020204" pitchFamily="66" charset="0"/>
              </a:rPr>
              <a:t>decrypted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independently</a:t>
            </a:r>
            <a:r>
              <a:rPr lang="it-IT" sz="2400" dirty="0">
                <a:latin typeface="Comic Sans MS" panose="030F0702030302020204" pitchFamily="66" charset="0"/>
              </a:rPr>
              <a:t> from the </a:t>
            </a:r>
            <a:r>
              <a:rPr lang="it-IT" sz="2400" dirty="0" err="1">
                <a:latin typeface="Comic Sans MS" panose="030F0702030302020204" pitchFamily="66" charset="0"/>
              </a:rPr>
              <a:t>others</a:t>
            </a:r>
            <a:endParaRPr lang="it-IT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latin typeface="Comic Sans MS" panose="030F0702030302020204" pitchFamily="66" charset="0"/>
              </a:rPr>
              <a:t>For the </a:t>
            </a:r>
            <a:r>
              <a:rPr lang="it-IT" sz="2400" dirty="0" err="1">
                <a:latin typeface="Comic Sans MS" panose="030F0702030302020204" pitchFamily="66" charset="0"/>
              </a:rPr>
              <a:t>same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reason</a:t>
            </a:r>
            <a:r>
              <a:rPr lang="it-IT" sz="2400" dirty="0">
                <a:latin typeface="Comic Sans MS" panose="030F0702030302020204" pitchFamily="66" charset="0"/>
              </a:rPr>
              <a:t>, </a:t>
            </a:r>
            <a:r>
              <a:rPr lang="it-IT" sz="2400" dirty="0" err="1">
                <a:latin typeface="Comic Sans MS" panose="030F0702030302020204" pitchFamily="66" charset="0"/>
              </a:rPr>
              <a:t>if</a:t>
            </a:r>
            <a:r>
              <a:rPr lang="it-IT" sz="2400" dirty="0">
                <a:latin typeface="Comic Sans MS" panose="030F0702030302020204" pitchFamily="66" charset="0"/>
              </a:rPr>
              <a:t> one bit of a </a:t>
            </a:r>
            <a:r>
              <a:rPr lang="it-IT" sz="2400" dirty="0" err="1">
                <a:latin typeface="Comic Sans MS" panose="030F0702030302020204" pitchFamily="66" charset="0"/>
              </a:rPr>
              <a:t>block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is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compromised</a:t>
            </a:r>
            <a:r>
              <a:rPr lang="it-IT" sz="2400" dirty="0">
                <a:latin typeface="Comic Sans MS" panose="030F0702030302020204" pitchFamily="66" charset="0"/>
              </a:rPr>
              <a:t>, the </a:t>
            </a:r>
            <a:r>
              <a:rPr lang="it-IT" sz="2400" dirty="0" err="1">
                <a:latin typeface="Comic Sans MS" panose="030F0702030302020204" pitchFamily="66" charset="0"/>
              </a:rPr>
              <a:t>error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does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not</a:t>
            </a:r>
            <a:r>
              <a:rPr lang="it-IT" sz="2400" dirty="0">
                <a:latin typeface="Comic Sans MS" panose="030F0702030302020204" pitchFamily="66" charset="0"/>
              </a:rPr>
              <a:t> propagate and </a:t>
            </a:r>
            <a:r>
              <a:rPr lang="it-IT" sz="2400" dirty="0" err="1">
                <a:latin typeface="Comic Sans MS" panose="030F0702030302020204" pitchFamily="66" charset="0"/>
              </a:rPr>
              <a:t>does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not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affect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other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blocks</a:t>
            </a:r>
            <a:endParaRPr lang="it-IT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>
                <a:latin typeface="Comic Sans MS" panose="030F0702030302020204" pitchFamily="66" charset="0"/>
              </a:rPr>
              <a:t>Each</a:t>
            </a:r>
            <a:r>
              <a:rPr lang="it-IT" sz="2400" dirty="0">
                <a:latin typeface="Comic Sans MS" panose="030F0702030302020204" pitchFamily="66" charset="0"/>
              </a:rPr>
              <a:t> counter can be </a:t>
            </a:r>
            <a:r>
              <a:rPr lang="it-IT" sz="2400" dirty="0" err="1">
                <a:latin typeface="Comic Sans MS" panose="030F0702030302020204" pitchFamily="66" charset="0"/>
              </a:rPr>
              <a:t>pre-processed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before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encryption</a:t>
            </a:r>
            <a:r>
              <a:rPr lang="it-IT" sz="2400" dirty="0">
                <a:latin typeface="Comic Sans MS" panose="030F0702030302020204" pitchFamily="66" charset="0"/>
              </a:rPr>
              <a:t>/</a:t>
            </a:r>
            <a:r>
              <a:rPr lang="it-IT" sz="2400" dirty="0" err="1">
                <a:latin typeface="Comic Sans MS" panose="030F0702030302020204" pitchFamily="66" charset="0"/>
              </a:rPr>
              <a:t>decryption</a:t>
            </a:r>
            <a:r>
              <a:rPr lang="it-IT" sz="2400" dirty="0">
                <a:latin typeface="Comic Sans MS" panose="030F0702030302020204" pitchFamily="66" charset="0"/>
              </a:rPr>
              <a:t> start</a:t>
            </a:r>
          </a:p>
          <a:p>
            <a:endParaRPr lang="it-IT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latin typeface="Comic Sans MS" panose="030F0702030302020204" pitchFamily="66" charset="0"/>
              </a:rPr>
              <a:t>The </a:t>
            </a:r>
            <a:r>
              <a:rPr lang="it-IT" sz="2400" dirty="0" err="1">
                <a:latin typeface="Comic Sans MS" panose="030F0702030302020204" pitchFamily="66" charset="0"/>
              </a:rPr>
              <a:t>initialization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vector</a:t>
            </a:r>
            <a:r>
              <a:rPr lang="it-IT" sz="2400" dirty="0">
                <a:latin typeface="Comic Sans MS" panose="030F0702030302020204" pitchFamily="66" charset="0"/>
              </a:rPr>
              <a:t> can be of </a:t>
            </a:r>
            <a:r>
              <a:rPr lang="it-IT" sz="2400" dirty="0" err="1">
                <a:latin typeface="Comic Sans MS" panose="030F0702030302020204" pitchFamily="66" charset="0"/>
              </a:rPr>
              <a:t>any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lenght</a:t>
            </a:r>
            <a:r>
              <a:rPr lang="it-IT" sz="2400" dirty="0">
                <a:latin typeface="Comic Sans MS" panose="030F0702030302020204" pitchFamily="66" charset="0"/>
              </a:rPr>
              <a:t>, so the </a:t>
            </a:r>
            <a:r>
              <a:rPr lang="it-IT" sz="2400" dirty="0" err="1">
                <a:latin typeface="Comic Sans MS" panose="030F0702030302020204" pitchFamily="66" charset="0"/>
              </a:rPr>
              <a:t>requirement</a:t>
            </a:r>
            <a:r>
              <a:rPr lang="it-IT" sz="2400" dirty="0">
                <a:latin typeface="Comic Sans MS" panose="030F0702030302020204" pitchFamily="66" charset="0"/>
              </a:rPr>
              <a:t> of </a:t>
            </a:r>
            <a:r>
              <a:rPr lang="it-IT" sz="2400" dirty="0" err="1">
                <a:latin typeface="Comic Sans MS" panose="030F0702030302020204" pitchFamily="66" charset="0"/>
              </a:rPr>
              <a:t>using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different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ivs</a:t>
            </a:r>
            <a:r>
              <a:rPr lang="it-IT" sz="2400" dirty="0">
                <a:latin typeface="Comic Sans MS" panose="030F0702030302020204" pitchFamily="66" charset="0"/>
              </a:rPr>
              <a:t> can be </a:t>
            </a:r>
            <a:r>
              <a:rPr lang="it-IT" sz="2400" dirty="0" err="1">
                <a:latin typeface="Comic Sans MS" panose="030F0702030302020204" pitchFamily="66" charset="0"/>
              </a:rPr>
              <a:t>easily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satisfied</a:t>
            </a:r>
            <a:endParaRPr lang="it-IT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it-IT" sz="2400" dirty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 err="1">
                <a:latin typeface="Comic Sans MS" panose="030F0702030302020204" pitchFamily="66" charset="0"/>
              </a:rPr>
              <a:t>It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is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able</a:t>
            </a:r>
            <a:r>
              <a:rPr lang="it-IT" sz="2400" dirty="0">
                <a:latin typeface="Comic Sans MS" panose="030F0702030302020204" pitchFamily="66" charset="0"/>
              </a:rPr>
              <a:t> to </a:t>
            </a:r>
            <a:r>
              <a:rPr lang="it-IT" sz="2400" dirty="0" err="1">
                <a:latin typeface="Comic Sans MS" panose="030F0702030302020204" pitchFamily="66" charset="0"/>
              </a:rPr>
              <a:t>provide</a:t>
            </a:r>
            <a:r>
              <a:rPr lang="it-IT" sz="2400" dirty="0">
                <a:latin typeface="Comic Sans MS" panose="030F0702030302020204" pitchFamily="66" charset="0"/>
              </a:rPr>
              <a:t> authentication to </a:t>
            </a:r>
            <a:r>
              <a:rPr lang="it-IT" sz="2400" dirty="0" err="1">
                <a:latin typeface="Comic Sans MS" panose="030F0702030302020204" pitchFamily="66" charset="0"/>
              </a:rPr>
              <a:t>messages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that</a:t>
            </a:r>
            <a:r>
              <a:rPr lang="it-IT" sz="2400" dirty="0">
                <a:latin typeface="Comic Sans MS" panose="030F0702030302020204" pitchFamily="66" charset="0"/>
              </a:rPr>
              <a:t> do </a:t>
            </a:r>
            <a:r>
              <a:rPr lang="it-IT" sz="2400" dirty="0" err="1">
                <a:latin typeface="Comic Sans MS" panose="030F0702030302020204" pitchFamily="66" charset="0"/>
              </a:rPr>
              <a:t>not</a:t>
            </a:r>
            <a:r>
              <a:rPr lang="it-IT" sz="2400" dirty="0">
                <a:latin typeface="Comic Sans MS" panose="030F0702030302020204" pitchFamily="66" charset="0"/>
              </a:rPr>
              <a:t> </a:t>
            </a:r>
            <a:r>
              <a:rPr lang="it-IT" sz="2400" dirty="0" err="1">
                <a:latin typeface="Comic Sans MS" panose="030F0702030302020204" pitchFamily="66" charset="0"/>
              </a:rPr>
              <a:t>need</a:t>
            </a:r>
            <a:r>
              <a:rPr lang="it-IT" sz="2400" dirty="0">
                <a:latin typeface="Comic Sans MS" panose="030F0702030302020204" pitchFamily="66" charset="0"/>
              </a:rPr>
              <a:t> to be </a:t>
            </a:r>
            <a:r>
              <a:rPr lang="it-IT" sz="2400" dirty="0" err="1">
                <a:latin typeface="Comic Sans MS" panose="030F0702030302020204" pitchFamily="66" charset="0"/>
              </a:rPr>
              <a:t>encrypted</a:t>
            </a:r>
            <a:r>
              <a:rPr lang="it-IT" sz="2400" dirty="0">
                <a:latin typeface="Comic Sans MS" panose="030F0702030302020204" pitchFamily="66" charset="0"/>
              </a:rPr>
              <a:t> with no </a:t>
            </a:r>
            <a:r>
              <a:rPr lang="it-IT" sz="2400" dirty="0" err="1">
                <a:latin typeface="Comic Sans MS" panose="030F0702030302020204" pitchFamily="66" charset="0"/>
              </a:rPr>
              <a:t>modifications</a:t>
            </a:r>
            <a:r>
              <a:rPr lang="it-IT" sz="2400" dirty="0">
                <a:latin typeface="Comic Sans MS" panose="030F0702030302020204" pitchFamily="66" charset="0"/>
              </a:rPr>
              <a:t>, </a:t>
            </a:r>
            <a:r>
              <a:rPr lang="it-IT" sz="2400" dirty="0" err="1">
                <a:latin typeface="Comic Sans MS" panose="030F0702030302020204" pitchFamily="66" charset="0"/>
              </a:rPr>
              <a:t>working</a:t>
            </a:r>
            <a:r>
              <a:rPr lang="it-IT" sz="2400" dirty="0">
                <a:latin typeface="Comic Sans MS" panose="030F0702030302020204" pitchFamily="66" charset="0"/>
              </a:rPr>
              <a:t> like an </a:t>
            </a:r>
            <a:r>
              <a:rPr lang="it-IT" sz="2400" dirty="0" err="1">
                <a:latin typeface="Comic Sans MS" panose="030F0702030302020204" pitchFamily="66" charset="0"/>
              </a:rPr>
              <a:t>incremental</a:t>
            </a:r>
            <a:r>
              <a:rPr lang="it-IT" sz="2400" dirty="0">
                <a:latin typeface="Comic Sans MS" panose="030F0702030302020204" pitchFamily="66" charset="0"/>
              </a:rPr>
              <a:t> MAC</a:t>
            </a:r>
          </a:p>
          <a:p>
            <a:endParaRPr lang="it-IT" sz="2400" dirty="0">
              <a:latin typeface="Comic Sans MS" panose="030F0702030302020204" pitchFamily="66" charset="0"/>
            </a:endParaRPr>
          </a:p>
        </p:txBody>
      </p:sp>
      <p:sp>
        <p:nvSpPr>
          <p:cNvPr id="10" name="Segnaposto numero diapositiva 4">
            <a:extLst>
              <a:ext uri="{FF2B5EF4-FFF2-40B4-BE49-F238E27FC236}">
                <a16:creationId xmlns:a16="http://schemas.microsoft.com/office/drawing/2014/main" id="{20721C4C-9F85-48BE-94C8-8C35A19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F2FCC9-1F6E-497C-B0D1-7E2298DB6467}" type="slidenum">
              <a:rPr lang="en-GB" smtClean="0"/>
              <a:t>6</a:t>
            </a:fld>
            <a:endParaRPr lang="en-GB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92FC0FD5-B235-4D1A-8829-45D4962568BF}"/>
              </a:ext>
            </a:extLst>
          </p:cNvPr>
          <p:cNvSpPr txBox="1">
            <a:spLocks/>
          </p:cNvSpPr>
          <p:nvPr/>
        </p:nvSpPr>
        <p:spPr>
          <a:xfrm>
            <a:off x="501441" y="135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C00000"/>
                </a:solidFill>
                <a:latin typeface="Comic Sans MS" panose="030F0702030302020204" pitchFamily="66" charset="0"/>
              </a:rPr>
              <a:t>GCM </a:t>
            </a:r>
            <a:r>
              <a:rPr lang="it-IT" dirty="0" err="1">
                <a:solidFill>
                  <a:srgbClr val="C00000"/>
                </a:solidFill>
                <a:latin typeface="Comic Sans MS" panose="030F0702030302020204" pitchFamily="66" charset="0"/>
              </a:rPr>
              <a:t>Properties</a:t>
            </a:r>
            <a:endParaRPr lang="en-GB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1A760B64-B8A9-489E-9C9E-1B50E336EEDC}"/>
              </a:ext>
            </a:extLst>
          </p:cNvPr>
          <p:cNvSpPr txBox="1">
            <a:spLocks/>
          </p:cNvSpPr>
          <p:nvPr/>
        </p:nvSpPr>
        <p:spPr>
          <a:xfrm>
            <a:off x="501441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Giulia Muscarà </a:t>
            </a:r>
            <a:endParaRPr lang="en-GB" dirty="0"/>
          </a:p>
        </p:txBody>
      </p:sp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D8C3101D-03EA-41E5-B43B-B1361258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1841" y="6349605"/>
            <a:ext cx="4114800" cy="365125"/>
          </a:xfrm>
        </p:spPr>
        <p:txBody>
          <a:bodyPr/>
          <a:lstStyle/>
          <a:p>
            <a:r>
              <a:rPr lang="it-IT" i="1" dirty="0"/>
              <a:t>CNS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894171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520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Comic Sans MS</vt:lpstr>
      <vt:lpstr>Wingdings</vt:lpstr>
      <vt:lpstr>Tema di Office</vt:lpstr>
      <vt:lpstr>Galois/Counter Mode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Muscarà</dc:creator>
  <cp:lastModifiedBy>Giulia Muscarà</cp:lastModifiedBy>
  <cp:revision>40</cp:revision>
  <dcterms:created xsi:type="dcterms:W3CDTF">2019-11-20T08:47:02Z</dcterms:created>
  <dcterms:modified xsi:type="dcterms:W3CDTF">2019-11-20T17:15:27Z</dcterms:modified>
</cp:coreProperties>
</file>