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4343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11292840" y="0"/>
            <a:ext cx="913320" cy="685692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0" y="0"/>
            <a:ext cx="456120" cy="6856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11292840" y="0"/>
            <a:ext cx="913320" cy="685692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11292840" y="0"/>
            <a:ext cx="913320" cy="685692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1261800" y="758880"/>
            <a:ext cx="9417240" cy="404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85000"/>
              </a:lnSpc>
            </a:pPr>
            <a:r>
              <a:rPr b="0" lang="it-CH" sz="7200" spc="-52" strike="noStrike">
                <a:solidFill>
                  <a:srgbClr val="ffffff"/>
                </a:solidFill>
                <a:latin typeface="Century Schoolbook"/>
                <a:ea typeface="DejaVu Sans"/>
              </a:rPr>
              <a:t>MMS</a:t>
            </a:r>
            <a:endParaRPr b="0" lang="en-US" sz="7200" spc="-1" strike="noStrike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1261800" y="4800600"/>
            <a:ext cx="9417240" cy="169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tabLst>
                <a:tab algn="l" pos="0"/>
              </a:tabLst>
            </a:pPr>
            <a:r>
              <a:rPr b="0" lang="it-CH" sz="2200" spc="4" strike="noStrike">
                <a:solidFill>
                  <a:srgbClr val="bfbfbf"/>
                </a:solidFill>
                <a:latin typeface="Century Schoolbook"/>
                <a:ea typeface="DejaVu Sans"/>
              </a:rPr>
              <a:t>Media Management System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1261800" y="365760"/>
            <a:ext cx="969156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</a:pPr>
            <a:r>
              <a:rPr b="1" lang="it-CH" sz="2800" spc="-1" strike="noStrike">
                <a:solidFill>
                  <a:srgbClr val="333333"/>
                </a:solidFill>
                <a:latin typeface="Arial"/>
                <a:ea typeface="DejaVu Sans"/>
              </a:rPr>
              <a:t>Main functionalities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1261800" y="1828800"/>
            <a:ext cx="859428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lvl="4" marL="628560" indent="-18936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2000" spc="-1" strike="noStrike">
                <a:solidFill>
                  <a:srgbClr val="787878"/>
                </a:solidFill>
                <a:latin typeface="Arial"/>
                <a:ea typeface="DejaVu Sans"/>
              </a:rPr>
              <a:t>Ingest of Media Contents</a:t>
            </a:r>
            <a:endParaRPr b="0" lang="en-US" sz="2000" spc="-1" strike="noStrike">
              <a:latin typeface="Arial"/>
            </a:endParaRPr>
          </a:p>
          <a:p>
            <a:pPr lvl="4" marL="628560" indent="-18936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2000" spc="-1" strike="noStrike">
                <a:solidFill>
                  <a:srgbClr val="787878"/>
                </a:solidFill>
                <a:latin typeface="Arial"/>
                <a:ea typeface="DejaVu Sans"/>
              </a:rPr>
              <a:t>Digital Asset Management</a:t>
            </a:r>
            <a:endParaRPr b="0" lang="en-US" sz="2000" spc="-1" strike="noStrike">
              <a:latin typeface="Arial"/>
            </a:endParaRPr>
          </a:p>
          <a:p>
            <a:pPr lvl="4" marL="628560" indent="-18936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2000" spc="-1" strike="noStrike">
                <a:solidFill>
                  <a:srgbClr val="787878"/>
                </a:solidFill>
                <a:latin typeface="Arial"/>
                <a:ea typeface="DejaVu Sans"/>
              </a:rPr>
              <a:t>Editing/processing functionalities</a:t>
            </a:r>
            <a:endParaRPr b="0" lang="en-US" sz="2000" spc="-1" strike="noStrike">
              <a:latin typeface="Arial"/>
            </a:endParaRPr>
          </a:p>
          <a:p>
            <a:pPr lvl="4" marL="628560" indent="-18936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2000" spc="-1" strike="noStrike">
                <a:solidFill>
                  <a:srgbClr val="787878"/>
                </a:solidFill>
                <a:latin typeface="Arial"/>
                <a:ea typeface="DejaVu Sans"/>
              </a:rPr>
              <a:t>Workflow management</a:t>
            </a:r>
            <a:endParaRPr b="0" lang="en-US" sz="2000" spc="-1" strike="noStrike">
              <a:latin typeface="Arial"/>
            </a:endParaRPr>
          </a:p>
          <a:p>
            <a:pPr lvl="4" marL="628560" indent="-18936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2000" spc="-1" strike="noStrike">
                <a:solidFill>
                  <a:srgbClr val="787878"/>
                </a:solidFill>
                <a:latin typeface="Arial"/>
                <a:ea typeface="DejaVu Sans"/>
              </a:rPr>
              <a:t>Transcoding engine</a:t>
            </a:r>
            <a:endParaRPr b="0" lang="en-US" sz="2000" spc="-1" strike="noStrike">
              <a:latin typeface="Arial"/>
            </a:endParaRPr>
          </a:p>
          <a:p>
            <a:pPr lvl="4" marL="628560" indent="-18936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2000" spc="-1" strike="noStrike">
                <a:solidFill>
                  <a:srgbClr val="787878"/>
                </a:solidFill>
                <a:latin typeface="Arial"/>
                <a:ea typeface="DejaVu Sans"/>
              </a:rPr>
              <a:t>Multiple interfaces</a:t>
            </a:r>
            <a:endParaRPr b="0" lang="en-US" sz="2000" spc="-1" strike="noStrike">
              <a:latin typeface="Arial"/>
            </a:endParaRPr>
          </a:p>
          <a:p>
            <a:pPr lvl="4" marL="628560" indent="-18936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2000" spc="-1" strike="noStrike">
                <a:solidFill>
                  <a:srgbClr val="787878"/>
                </a:solidFill>
                <a:latin typeface="Arial"/>
                <a:ea typeface="DejaVu Sans"/>
              </a:rPr>
              <a:t>Recording application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1261800" y="365760"/>
            <a:ext cx="969156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</a:pPr>
            <a:r>
              <a:rPr b="1" lang="it-CH" sz="2800" spc="-1" strike="noStrike">
                <a:solidFill>
                  <a:srgbClr val="333333"/>
                </a:solidFill>
                <a:latin typeface="Arial"/>
                <a:ea typeface="DejaVu Sans"/>
              </a:rPr>
              <a:t>Ingest of Media Contents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1261800" y="1828800"/>
            <a:ext cx="859428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lvl="4" marL="628560" indent="-18936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1640" spc="-1" strike="noStrike">
                <a:solidFill>
                  <a:srgbClr val="787878"/>
                </a:solidFill>
                <a:latin typeface="Arial"/>
                <a:ea typeface="DejaVu Sans"/>
              </a:rPr>
              <a:t>Live Stream Cloud Ingest (UDP, RTP, SRT, HTTP HLS, ecc)</a:t>
            </a:r>
            <a:endParaRPr b="0" lang="en-US" sz="1640" spc="-1" strike="noStrike">
              <a:latin typeface="Arial"/>
            </a:endParaRPr>
          </a:p>
          <a:p>
            <a:pPr lvl="4" marL="628560" indent="-18936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1640" spc="-1" strike="noStrike">
                <a:solidFill>
                  <a:srgbClr val="787878"/>
                </a:solidFill>
                <a:latin typeface="Arial"/>
                <a:ea typeface="DejaVu Sans"/>
              </a:rPr>
              <a:t>Direct HD SDI Ingest</a:t>
            </a:r>
            <a:endParaRPr b="0" lang="en-US" sz="1640" spc="-1" strike="noStrike">
              <a:latin typeface="Arial"/>
            </a:endParaRPr>
          </a:p>
          <a:p>
            <a:pPr lvl="4" marL="628560" indent="-18936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1640" spc="-1" strike="noStrike">
                <a:solidFill>
                  <a:srgbClr val="787878"/>
                </a:solidFill>
                <a:latin typeface="Arial"/>
                <a:ea typeface="DejaVu Sans"/>
              </a:rPr>
              <a:t>H264, H265, …</a:t>
            </a:r>
            <a:endParaRPr b="0" lang="en-US" sz="1640" spc="-1" strike="noStrike">
              <a:latin typeface="Arial"/>
            </a:endParaRPr>
          </a:p>
          <a:p>
            <a:pPr lvl="4" marL="628560" indent="-18936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1640" spc="-1" strike="noStrike">
                <a:solidFill>
                  <a:srgbClr val="787878"/>
                </a:solidFill>
                <a:latin typeface="Arial"/>
                <a:ea typeface="DejaVu Sans"/>
              </a:rPr>
              <a:t>Format agnostic</a:t>
            </a:r>
            <a:endParaRPr b="0" lang="en-US" sz="1640" spc="-1" strike="noStrike">
              <a:latin typeface="Arial"/>
            </a:endParaRPr>
          </a:p>
          <a:p>
            <a:pPr lvl="4" marL="628560" indent="-18936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1640" spc="-1" strike="noStrike">
                <a:solidFill>
                  <a:srgbClr val="787878"/>
                </a:solidFill>
                <a:latin typeface="Arial"/>
                <a:ea typeface="DejaVu Sans"/>
              </a:rPr>
              <a:t>Multi resolution ingest </a:t>
            </a:r>
            <a:endParaRPr b="0" lang="en-US" sz="1640" spc="-1" strike="noStrike">
              <a:latin typeface="Arial"/>
            </a:endParaRPr>
          </a:p>
          <a:p>
            <a:pPr lvl="4" marL="628560" indent="-18936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1640" spc="-1" strike="noStrike">
                <a:solidFill>
                  <a:srgbClr val="787878"/>
                </a:solidFill>
                <a:latin typeface="Arial"/>
                <a:ea typeface="DejaVu Sans"/>
              </a:rPr>
              <a:t>Live-VOD scalability: unlimited</a:t>
            </a:r>
            <a:endParaRPr b="0" lang="en-US" sz="1640" spc="-1" strike="noStrike">
              <a:latin typeface="Arial"/>
            </a:endParaRPr>
          </a:p>
          <a:p>
            <a:pPr lvl="4" marL="628560" indent="-18936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1640" spc="-1" strike="noStrike">
                <a:solidFill>
                  <a:srgbClr val="787878"/>
                </a:solidFill>
                <a:latin typeface="Arial"/>
                <a:ea typeface="DejaVu Sans"/>
              </a:rPr>
              <a:t>Editing/Export/Publishing of Media Contents</a:t>
            </a:r>
            <a:endParaRPr b="0" lang="en-US" sz="164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300"/>
              </a:spcBef>
            </a:pPr>
            <a:endParaRPr b="0" lang="en-US" sz="1640" spc="-1" strike="noStrike">
              <a:latin typeface="Arial"/>
            </a:endParaRPr>
          </a:p>
        </p:txBody>
      </p:sp>
      <p:pic>
        <p:nvPicPr>
          <p:cNvPr id="124" name="" descr=""/>
          <p:cNvPicPr/>
          <p:nvPr/>
        </p:nvPicPr>
        <p:blipFill>
          <a:blip r:embed="rId1"/>
          <a:stretch/>
        </p:blipFill>
        <p:spPr>
          <a:xfrm>
            <a:off x="3866400" y="4937760"/>
            <a:ext cx="6374160" cy="1652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1261800" y="365760"/>
            <a:ext cx="969156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</a:pPr>
            <a:r>
              <a:rPr b="1" lang="it-CH" sz="2800" spc="-1" strike="noStrike">
                <a:solidFill>
                  <a:srgbClr val="333333"/>
                </a:solidFill>
                <a:latin typeface="Arial"/>
                <a:ea typeface="DejaVu Sans"/>
              </a:rPr>
              <a:t>Digital Asset Management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1262160" y="1828800"/>
            <a:ext cx="859428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lvl="4" marL="628560" indent="-18936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1640" spc="-1" strike="noStrike">
                <a:solidFill>
                  <a:srgbClr val="787878"/>
                </a:solidFill>
                <a:latin typeface="Arial"/>
                <a:ea typeface="DejaVu Sans"/>
              </a:rPr>
              <a:t>Management of Video, Audio, Images</a:t>
            </a:r>
            <a:endParaRPr b="0" lang="en-US" sz="1640" spc="-1" strike="noStrike">
              <a:latin typeface="Arial"/>
            </a:endParaRPr>
          </a:p>
          <a:p>
            <a:pPr lvl="4" marL="628560" indent="-18936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1640" spc="-1" strike="noStrike">
                <a:solidFill>
                  <a:srgbClr val="787878"/>
                </a:solidFill>
                <a:latin typeface="Arial"/>
                <a:ea typeface="DejaVu Sans"/>
              </a:rPr>
              <a:t>Search of media contents by Title, Tag, Description, …</a:t>
            </a:r>
            <a:endParaRPr b="0" lang="en-US" sz="1640" spc="-1" strike="noStrike">
              <a:latin typeface="Arial"/>
            </a:endParaRPr>
          </a:p>
          <a:p>
            <a:pPr lvl="4" marL="628560" indent="-18936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1640" spc="-1" strike="noStrike">
                <a:solidFill>
                  <a:srgbClr val="787878"/>
                </a:solidFill>
                <a:latin typeface="Arial"/>
                <a:ea typeface="DejaVu Sans"/>
              </a:rPr>
              <a:t>User Data can be associated to any Media Content</a:t>
            </a:r>
            <a:endParaRPr b="0" lang="en-US" sz="1640" spc="-1" strike="noStrike">
              <a:latin typeface="Arial"/>
            </a:endParaRPr>
          </a:p>
          <a:p>
            <a:pPr lvl="4" marL="628560" indent="-18936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1640" spc="-1" strike="noStrike">
                <a:solidFill>
                  <a:srgbClr val="787878"/>
                </a:solidFill>
                <a:latin typeface="Arial"/>
                <a:ea typeface="DejaVu Sans"/>
              </a:rPr>
              <a:t>Media contents are organized in Workspaces (Media Storages)</a:t>
            </a:r>
            <a:endParaRPr b="0" lang="en-US" sz="1640" spc="-1" strike="noStrike">
              <a:latin typeface="Arial"/>
            </a:endParaRPr>
          </a:p>
          <a:p>
            <a:pPr lvl="4" marL="628560" indent="-18936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1640" spc="-1" strike="noStrike">
                <a:solidFill>
                  <a:srgbClr val="787878"/>
                </a:solidFill>
                <a:latin typeface="Arial"/>
                <a:ea typeface="DejaVu Sans"/>
              </a:rPr>
              <a:t>A Workspace can be shared with other Users</a:t>
            </a:r>
            <a:endParaRPr b="0" lang="en-US" sz="1640" spc="-1" strike="noStrike">
              <a:latin typeface="Arial"/>
            </a:endParaRPr>
          </a:p>
        </p:txBody>
      </p:sp>
      <p:pic>
        <p:nvPicPr>
          <p:cNvPr id="127" name="" descr=""/>
          <p:cNvPicPr/>
          <p:nvPr/>
        </p:nvPicPr>
        <p:blipFill>
          <a:blip r:embed="rId1"/>
          <a:stretch/>
        </p:blipFill>
        <p:spPr>
          <a:xfrm>
            <a:off x="3592080" y="3981960"/>
            <a:ext cx="7380000" cy="2692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1261800" y="365760"/>
            <a:ext cx="969156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</a:pPr>
            <a:r>
              <a:rPr b="1" lang="it-CH" sz="2800" spc="-1" strike="noStrike">
                <a:solidFill>
                  <a:srgbClr val="333333"/>
                </a:solidFill>
                <a:latin typeface="Arial"/>
                <a:ea typeface="DejaVu Sans"/>
              </a:rPr>
              <a:t>Editing/processing functionalities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6019920" y="1831680"/>
            <a:ext cx="468072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lvl="4" marL="628560" indent="-18936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1640" spc="-1" strike="noStrike">
                <a:solidFill>
                  <a:srgbClr val="787878"/>
                </a:solidFill>
                <a:latin typeface="Arial"/>
                <a:ea typeface="DejaVu Sans"/>
              </a:rPr>
              <a:t>Change file format</a:t>
            </a:r>
            <a:endParaRPr b="0" lang="en-US" sz="1640" spc="-1" strike="noStrike">
              <a:latin typeface="Arial"/>
            </a:endParaRPr>
          </a:p>
          <a:p>
            <a:pPr lvl="4" marL="628560" indent="-18936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1640" spc="-1" strike="noStrike">
                <a:solidFill>
                  <a:srgbClr val="787878"/>
                </a:solidFill>
                <a:latin typeface="Arial"/>
                <a:ea typeface="DejaVu Sans"/>
              </a:rPr>
              <a:t>Frame extraction/Processing</a:t>
            </a:r>
            <a:endParaRPr b="0" lang="en-US" sz="1640" spc="-1" strike="noStrike">
              <a:latin typeface="Arial"/>
            </a:endParaRPr>
          </a:p>
          <a:p>
            <a:pPr lvl="4" marL="628560" indent="-18936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1640" spc="-1" strike="noStrike">
                <a:solidFill>
                  <a:srgbClr val="787878"/>
                </a:solidFill>
                <a:latin typeface="Arial"/>
                <a:ea typeface="DejaVu Sans"/>
              </a:rPr>
              <a:t>Count-down video creation</a:t>
            </a:r>
            <a:endParaRPr b="0" lang="en-US" sz="1640" spc="-1" strike="noStrike">
              <a:latin typeface="Arial"/>
            </a:endParaRPr>
          </a:p>
          <a:p>
            <a:pPr lvl="4" marL="628560" indent="-18936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1640" spc="-1" strike="noStrike">
                <a:solidFill>
                  <a:srgbClr val="787878"/>
                </a:solidFill>
                <a:latin typeface="Arial"/>
                <a:ea typeface="DejaVu Sans"/>
              </a:rPr>
              <a:t>Motion JPEG</a:t>
            </a:r>
            <a:endParaRPr b="0" lang="en-US" sz="1640" spc="-1" strike="noStrike">
              <a:latin typeface="Arial"/>
            </a:endParaRPr>
          </a:p>
          <a:p>
            <a:pPr lvl="4" marL="628560" indent="-18936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1640" spc="-1" strike="noStrike">
                <a:solidFill>
                  <a:srgbClr val="787878"/>
                </a:solidFill>
                <a:latin typeface="Arial"/>
                <a:ea typeface="DejaVu Sans"/>
              </a:rPr>
              <a:t>Media Cross References</a:t>
            </a:r>
            <a:endParaRPr b="0" lang="en-US" sz="1640" spc="-1" strike="noStrike">
              <a:latin typeface="Arial"/>
            </a:endParaRPr>
          </a:p>
          <a:p>
            <a:pPr lvl="4" marL="628560" indent="-18936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1640" spc="-1" strike="noStrike">
                <a:solidFill>
                  <a:srgbClr val="787878"/>
                </a:solidFill>
                <a:latin typeface="Arial"/>
                <a:ea typeface="DejaVu Sans"/>
              </a:rPr>
              <a:t>POST on Facebook</a:t>
            </a:r>
            <a:endParaRPr b="0" lang="en-US" sz="1640" spc="-1" strike="noStrike">
              <a:latin typeface="Arial"/>
            </a:endParaRPr>
          </a:p>
          <a:p>
            <a:pPr lvl="4" marL="628560" indent="-18936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1640" spc="-1" strike="noStrike">
                <a:solidFill>
                  <a:srgbClr val="787878"/>
                </a:solidFill>
                <a:latin typeface="Arial"/>
                <a:ea typeface="DejaVu Sans"/>
              </a:rPr>
              <a:t>POST on YouTube</a:t>
            </a:r>
            <a:endParaRPr b="0" lang="en-US" sz="1640" spc="-1" strike="noStrike">
              <a:latin typeface="Arial"/>
            </a:endParaRPr>
          </a:p>
          <a:p>
            <a:pPr lvl="4" marL="628560" indent="-18936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1640" spc="-1" strike="noStrike">
                <a:solidFill>
                  <a:srgbClr val="787878"/>
                </a:solidFill>
                <a:latin typeface="Arial"/>
                <a:ea typeface="DejaVu Sans"/>
              </a:rPr>
              <a:t>FTP delivery</a:t>
            </a:r>
            <a:endParaRPr b="0" lang="en-US" sz="1640" spc="-1" strike="noStrike">
              <a:latin typeface="Arial"/>
            </a:endParaRPr>
          </a:p>
          <a:p>
            <a:pPr lvl="4" marL="628560" indent="-18936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1640" spc="-1" strike="noStrike">
                <a:solidFill>
                  <a:srgbClr val="787878"/>
                </a:solidFill>
                <a:latin typeface="Arial"/>
                <a:ea typeface="DejaVu Sans"/>
              </a:rPr>
              <a:t>HTTP callback</a:t>
            </a:r>
            <a:endParaRPr b="0" lang="en-US" sz="1640" spc="-1" strike="noStrike">
              <a:latin typeface="Arial"/>
            </a:endParaRPr>
          </a:p>
          <a:p>
            <a:pPr lvl="4" marL="628560" indent="-18936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1640" spc="-1" strike="noStrike">
                <a:solidFill>
                  <a:srgbClr val="787878"/>
                </a:solidFill>
                <a:latin typeface="Arial"/>
                <a:ea typeface="DejaVu Sans"/>
              </a:rPr>
              <a:t>Email-notification</a:t>
            </a:r>
            <a:endParaRPr b="0" lang="en-US" sz="1640" spc="-1" strike="noStrike">
              <a:latin typeface="Arial"/>
            </a:endParaRP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tabLst>
                <a:tab algn="l" pos="0"/>
              </a:tabLst>
            </a:pPr>
            <a:endParaRPr b="0" lang="en-US" sz="1640" spc="-1" strike="noStrike">
              <a:latin typeface="Arial"/>
            </a:endParaRPr>
          </a:p>
        </p:txBody>
      </p:sp>
      <p:sp>
        <p:nvSpPr>
          <p:cNvPr id="130" name="CustomShape 3"/>
          <p:cNvSpPr/>
          <p:nvPr/>
        </p:nvSpPr>
        <p:spPr>
          <a:xfrm>
            <a:off x="1262160" y="1828800"/>
            <a:ext cx="468072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79000"/>
          </a:bodyPr>
          <a:p>
            <a:pPr lvl="4" marL="628560" indent="-18936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1640" spc="-1" strike="noStrike">
                <a:solidFill>
                  <a:srgbClr val="787878"/>
                </a:solidFill>
                <a:latin typeface="Arial"/>
                <a:ea typeface="DejaVu Sans"/>
              </a:rPr>
              <a:t>Video-Audio Cut and Concat (Frame Accurate)</a:t>
            </a:r>
            <a:endParaRPr b="0" lang="en-US" sz="1640" spc="-1" strike="noStrike">
              <a:latin typeface="Arial"/>
            </a:endParaRPr>
          </a:p>
          <a:p>
            <a:pPr lvl="4" marL="628560" indent="-18936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1640" spc="-1" strike="noStrike">
                <a:solidFill>
                  <a:srgbClr val="787878"/>
                </a:solidFill>
                <a:latin typeface="Arial"/>
                <a:ea typeface="DejaVu Sans"/>
              </a:rPr>
              <a:t>Image crop</a:t>
            </a:r>
            <a:endParaRPr b="0" lang="en-US" sz="1640" spc="-1" strike="noStrike">
              <a:latin typeface="Arial"/>
            </a:endParaRPr>
          </a:p>
          <a:p>
            <a:pPr lvl="4" marL="628560" indent="-18936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1640" spc="-1" strike="noStrike">
                <a:solidFill>
                  <a:srgbClr val="787878"/>
                </a:solidFill>
                <a:latin typeface="Arial"/>
                <a:ea typeface="DejaVu Sans"/>
              </a:rPr>
              <a:t>Face detection (ex: thumbnails generation) and learning</a:t>
            </a:r>
            <a:endParaRPr b="0" lang="en-US" sz="1640" spc="-1" strike="noStrike">
              <a:latin typeface="Arial"/>
            </a:endParaRPr>
          </a:p>
          <a:p>
            <a:pPr lvl="4" marL="628560" indent="-18936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1640" spc="-1" strike="noStrike">
                <a:solidFill>
                  <a:srgbClr val="787878"/>
                </a:solidFill>
                <a:latin typeface="Arial"/>
                <a:ea typeface="DejaVu Sans"/>
              </a:rPr>
              <a:t>Face recognition</a:t>
            </a:r>
            <a:endParaRPr b="0" lang="en-US" sz="1640" spc="-1" strike="noStrike">
              <a:latin typeface="Arial"/>
            </a:endParaRPr>
          </a:p>
          <a:p>
            <a:pPr lvl="4" marL="628560" indent="-18936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1640" spc="-1" strike="noStrike">
                <a:solidFill>
                  <a:srgbClr val="787878"/>
                </a:solidFill>
                <a:latin typeface="Arial"/>
                <a:ea typeface="DejaVu Sans"/>
              </a:rPr>
              <a:t>Audio extraction/Processing</a:t>
            </a:r>
            <a:endParaRPr b="0" lang="en-US" sz="1640" spc="-1" strike="noStrike">
              <a:latin typeface="Arial"/>
            </a:endParaRPr>
          </a:p>
          <a:p>
            <a:pPr lvl="4" marL="628560" indent="-18936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1640" spc="-1" strike="noStrike">
                <a:solidFill>
                  <a:srgbClr val="787878"/>
                </a:solidFill>
                <a:latin typeface="Arial"/>
                <a:ea typeface="DejaVu Sans"/>
              </a:rPr>
              <a:t>Video-Audio Slow Down</a:t>
            </a:r>
            <a:endParaRPr b="0" lang="en-US" sz="1640" spc="-1" strike="noStrike">
              <a:latin typeface="Arial"/>
            </a:endParaRPr>
          </a:p>
          <a:p>
            <a:pPr lvl="4" marL="628560" indent="-18936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1640" spc="-1" strike="noStrike">
                <a:solidFill>
                  <a:srgbClr val="787878"/>
                </a:solidFill>
                <a:latin typeface="Arial"/>
                <a:ea typeface="DejaVu Sans"/>
              </a:rPr>
              <a:t>Video Slide show</a:t>
            </a:r>
            <a:endParaRPr b="0" lang="en-US" sz="1640" spc="-1" strike="noStrike">
              <a:latin typeface="Arial"/>
            </a:endParaRPr>
          </a:p>
          <a:p>
            <a:pPr lvl="4" marL="628560" indent="-18936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1640" spc="-1" strike="noStrike">
                <a:solidFill>
                  <a:srgbClr val="787878"/>
                </a:solidFill>
                <a:latin typeface="Arial"/>
                <a:ea typeface="DejaVu Sans"/>
              </a:rPr>
              <a:t>Picture in Picture</a:t>
            </a:r>
            <a:endParaRPr b="0" lang="en-US" sz="1640" spc="-1" strike="noStrike">
              <a:latin typeface="Arial"/>
            </a:endParaRPr>
          </a:p>
          <a:p>
            <a:pPr lvl="4" marL="628560" indent="-18936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1640" spc="-1" strike="noStrike">
                <a:solidFill>
                  <a:srgbClr val="787878"/>
                </a:solidFill>
                <a:latin typeface="Arial"/>
                <a:ea typeface="DejaVu Sans"/>
              </a:rPr>
              <a:t>Overlay of image-text</a:t>
            </a:r>
            <a:endParaRPr b="0" lang="en-US" sz="1640" spc="-1" strike="noStrike">
              <a:latin typeface="Arial"/>
            </a:endParaRPr>
          </a:p>
          <a:p>
            <a:pPr lvl="4" marL="628560" indent="-18936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1640" spc="-1" strike="noStrike">
                <a:solidFill>
                  <a:srgbClr val="787878"/>
                </a:solidFill>
                <a:latin typeface="Arial"/>
                <a:ea typeface="DejaVu Sans"/>
              </a:rPr>
              <a:t>Live Mosaic</a:t>
            </a:r>
            <a:endParaRPr b="0" lang="en-US" sz="1640" spc="-1" strike="noStrike">
              <a:latin typeface="Arial"/>
            </a:endParaRPr>
          </a:p>
          <a:p>
            <a:pPr lvl="4" marL="628560" indent="-18936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1640" spc="-1" strike="noStrike">
                <a:solidFill>
                  <a:srgbClr val="787878"/>
                </a:solidFill>
                <a:latin typeface="Arial"/>
                <a:ea typeface="DejaVu Sans"/>
              </a:rPr>
              <a:t>Live Proxy</a:t>
            </a:r>
            <a:endParaRPr b="0" lang="en-US" sz="164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1261800" y="365760"/>
            <a:ext cx="969156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</a:pPr>
            <a:r>
              <a:rPr b="1" lang="it-CH" sz="2800" spc="-1" strike="noStrike">
                <a:solidFill>
                  <a:srgbClr val="333333"/>
                </a:solidFill>
                <a:latin typeface="Arial"/>
                <a:ea typeface="DejaVu Sans"/>
              </a:rPr>
              <a:t>Workflow management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1261800" y="1828800"/>
            <a:ext cx="5596200" cy="219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lvl="4" marL="628560" indent="-18936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1640" spc="-1" strike="noStrike">
                <a:solidFill>
                  <a:srgbClr val="787878"/>
                </a:solidFill>
                <a:latin typeface="Arial"/>
                <a:ea typeface="DejaVu Sans"/>
              </a:rPr>
              <a:t>Workflow defined by the user</a:t>
            </a:r>
            <a:endParaRPr b="0" lang="en-US" sz="1640" spc="-1" strike="noStrike">
              <a:latin typeface="Arial"/>
            </a:endParaRPr>
          </a:p>
          <a:p>
            <a:pPr lvl="4" marL="628560" indent="-18936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1640" spc="-1" strike="noStrike">
                <a:solidFill>
                  <a:srgbClr val="787878"/>
                </a:solidFill>
                <a:latin typeface="Arial"/>
                <a:ea typeface="DejaVu Sans"/>
              </a:rPr>
              <a:t>Library of predefined Task </a:t>
            </a:r>
            <a:endParaRPr b="0" lang="en-US" sz="1640" spc="-1" strike="noStrike">
              <a:latin typeface="Arial"/>
            </a:endParaRPr>
          </a:p>
          <a:p>
            <a:pPr lvl="4" marL="628560" indent="-18936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1640" spc="-1" strike="noStrike">
                <a:solidFill>
                  <a:srgbClr val="787878"/>
                </a:solidFill>
                <a:latin typeface="Arial"/>
                <a:ea typeface="DejaVu Sans"/>
              </a:rPr>
              <a:t>Task Library can be extendable</a:t>
            </a:r>
            <a:endParaRPr b="0" lang="en-US" sz="1640" spc="-1" strike="noStrike">
              <a:latin typeface="Arial"/>
            </a:endParaRPr>
          </a:p>
          <a:p>
            <a:pPr lvl="4" marL="628560" indent="-18936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1640" spc="-1" strike="noStrike">
                <a:solidFill>
                  <a:srgbClr val="787878"/>
                </a:solidFill>
                <a:latin typeface="Arial"/>
                <a:ea typeface="DejaVu Sans"/>
              </a:rPr>
              <a:t>Parallel execution of multiple Workflows</a:t>
            </a:r>
            <a:endParaRPr b="0" lang="en-US" sz="164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300"/>
              </a:spcBef>
            </a:pPr>
            <a:endParaRPr b="0" lang="en-US" sz="1640" spc="-1" strike="noStrike">
              <a:latin typeface="Arial"/>
            </a:endParaRPr>
          </a:p>
        </p:txBody>
      </p:sp>
      <p:pic>
        <p:nvPicPr>
          <p:cNvPr id="133" name="" descr=""/>
          <p:cNvPicPr/>
          <p:nvPr/>
        </p:nvPicPr>
        <p:blipFill>
          <a:blip r:embed="rId1"/>
          <a:stretch/>
        </p:blipFill>
        <p:spPr>
          <a:xfrm>
            <a:off x="1953000" y="3895920"/>
            <a:ext cx="7632720" cy="2834640"/>
          </a:xfrm>
          <a:prstGeom prst="rect">
            <a:avLst/>
          </a:prstGeom>
          <a:ln>
            <a:noFill/>
          </a:ln>
        </p:spPr>
      </p:pic>
      <p:sp>
        <p:nvSpPr>
          <p:cNvPr id="134" name="CustomShape 3"/>
          <p:cNvSpPr/>
          <p:nvPr/>
        </p:nvSpPr>
        <p:spPr>
          <a:xfrm>
            <a:off x="5760720" y="1828800"/>
            <a:ext cx="4095360" cy="230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lvl="4" marL="628560" indent="-18936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1640" spc="-1" strike="noStrike">
                <a:solidFill>
                  <a:srgbClr val="787878"/>
                </a:solidFill>
                <a:latin typeface="Arial"/>
                <a:ea typeface="DejaVu Sans"/>
              </a:rPr>
              <a:t>Management of synchronous and asynchronous Tasks</a:t>
            </a:r>
            <a:endParaRPr b="0" lang="en-US" sz="1640" spc="-1" strike="noStrike">
              <a:latin typeface="Arial"/>
            </a:endParaRPr>
          </a:p>
          <a:p>
            <a:pPr lvl="4" marL="628560" indent="-18936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1640" spc="-1" strike="noStrike">
                <a:solidFill>
                  <a:srgbClr val="787878"/>
                </a:solidFill>
                <a:latin typeface="Arial"/>
                <a:ea typeface="DejaVu Sans"/>
              </a:rPr>
              <a:t>Definition of Workflows by API</a:t>
            </a:r>
            <a:endParaRPr b="0" lang="en-US" sz="1640" spc="-1" strike="noStrike">
              <a:latin typeface="Arial"/>
            </a:endParaRPr>
          </a:p>
          <a:p>
            <a:pPr lvl="4" marL="628560" indent="-18936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1640" spc="-1" strike="noStrike">
                <a:solidFill>
                  <a:srgbClr val="787878"/>
                </a:solidFill>
                <a:latin typeface="Arial"/>
                <a:ea typeface="DejaVu Sans"/>
              </a:rPr>
              <a:t>Definition of Workflows by Web Interface</a:t>
            </a:r>
            <a:endParaRPr b="0" lang="en-US" sz="164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300"/>
              </a:spcBef>
            </a:pPr>
            <a:endParaRPr b="0" lang="en-US" sz="164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1261800" y="365760"/>
            <a:ext cx="969156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</a:pPr>
            <a:r>
              <a:rPr b="1" lang="it-CH" sz="2800" spc="-1" strike="noStrike">
                <a:solidFill>
                  <a:srgbClr val="333333"/>
                </a:solidFill>
                <a:latin typeface="Arial"/>
                <a:ea typeface="DejaVu Sans"/>
              </a:rPr>
              <a:t>Transcoding engine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1261800" y="1828800"/>
            <a:ext cx="859428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lvl="4" marL="628560" indent="-18936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1640" spc="-1" strike="noStrike">
                <a:solidFill>
                  <a:srgbClr val="787878"/>
                </a:solidFill>
                <a:latin typeface="Arial"/>
                <a:ea typeface="DejaVu Sans"/>
              </a:rPr>
              <a:t>ffmpeg used by default</a:t>
            </a:r>
            <a:endParaRPr b="0" lang="en-US" sz="1640" spc="-1" strike="noStrike">
              <a:latin typeface="Arial"/>
            </a:endParaRPr>
          </a:p>
          <a:p>
            <a:pPr lvl="4" marL="628560" indent="-18936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1640" spc="-1" strike="noStrike">
                <a:solidFill>
                  <a:srgbClr val="787878"/>
                </a:solidFill>
                <a:latin typeface="Arial"/>
                <a:ea typeface="DejaVu Sans"/>
              </a:rPr>
              <a:t>Possible integration with third party transcoders</a:t>
            </a:r>
            <a:endParaRPr b="0" lang="en-US" sz="1640" spc="-1" strike="noStrike">
              <a:latin typeface="Arial"/>
            </a:endParaRPr>
          </a:p>
          <a:p>
            <a:pPr lvl="4" marL="628560" indent="-18936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1640" spc="-1" strike="noStrike">
                <a:solidFill>
                  <a:srgbClr val="787878"/>
                </a:solidFill>
                <a:latin typeface="Arial"/>
                <a:ea typeface="DejaVu Sans"/>
              </a:rPr>
              <a:t>H264/H265/… Input/Output </a:t>
            </a:r>
            <a:endParaRPr b="0" lang="en-US" sz="1640" spc="-1" strike="noStrike">
              <a:latin typeface="Arial"/>
            </a:endParaRPr>
          </a:p>
          <a:p>
            <a:pPr lvl="4" marL="628560" indent="-18936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1640" spc="-1" strike="noStrike">
                <a:solidFill>
                  <a:srgbClr val="787878"/>
                </a:solidFill>
                <a:latin typeface="Arial"/>
                <a:ea typeface="DejaVu Sans"/>
              </a:rPr>
              <a:t>MXF OP1a Input (necessaria licenza per Output)</a:t>
            </a:r>
            <a:endParaRPr b="0" lang="en-US" sz="1640" spc="-1" strike="noStrike">
              <a:latin typeface="Arial"/>
            </a:endParaRPr>
          </a:p>
          <a:p>
            <a:pPr lvl="4" marL="628560" indent="-18936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1640" spc="-1" strike="noStrike">
                <a:solidFill>
                  <a:srgbClr val="787878"/>
                </a:solidFill>
                <a:latin typeface="Arial"/>
                <a:ea typeface="DejaVu Sans"/>
              </a:rPr>
              <a:t>Management of array of transcoders</a:t>
            </a:r>
            <a:endParaRPr b="0" lang="en-US" sz="1640" spc="-1" strike="noStrike">
              <a:latin typeface="Arial"/>
            </a:endParaRPr>
          </a:p>
          <a:p>
            <a:pPr lvl="4" marL="628560" indent="-18936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1640" spc="-1" strike="noStrike">
                <a:solidFill>
                  <a:srgbClr val="787878"/>
                </a:solidFill>
                <a:latin typeface="Arial"/>
                <a:ea typeface="DejaVu Sans"/>
              </a:rPr>
              <a:t>Management of encodings by priorities</a:t>
            </a:r>
            <a:endParaRPr b="0" lang="en-US" sz="1640" spc="-1" strike="noStrike">
              <a:latin typeface="Arial"/>
            </a:endParaRPr>
          </a:p>
          <a:p>
            <a:pPr lvl="4" marL="628560" indent="-18936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1640" spc="-1" strike="noStrike">
                <a:solidFill>
                  <a:srgbClr val="787878"/>
                </a:solidFill>
                <a:latin typeface="Arial"/>
                <a:ea typeface="DejaVu Sans"/>
              </a:rPr>
              <a:t>Load balancing of Transcoders</a:t>
            </a:r>
            <a:endParaRPr b="0" lang="en-US" sz="1640" spc="-1" strike="noStrike">
              <a:latin typeface="Arial"/>
            </a:endParaRP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tabLst>
                <a:tab algn="l" pos="0"/>
              </a:tabLst>
            </a:pPr>
            <a:endParaRPr b="0" lang="en-US" sz="1640" spc="-1" strike="noStrike">
              <a:latin typeface="Arial"/>
            </a:endParaRPr>
          </a:p>
        </p:txBody>
      </p:sp>
      <p:pic>
        <p:nvPicPr>
          <p:cNvPr id="137" name="" descr=""/>
          <p:cNvPicPr/>
          <p:nvPr/>
        </p:nvPicPr>
        <p:blipFill>
          <a:blip r:embed="rId1"/>
          <a:stretch/>
        </p:blipFill>
        <p:spPr>
          <a:xfrm>
            <a:off x="2158560" y="4734000"/>
            <a:ext cx="9016560" cy="2067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1261800" y="365760"/>
            <a:ext cx="969156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</a:pPr>
            <a:r>
              <a:rPr b="1" lang="it-CH" sz="2800" spc="-1" strike="noStrike">
                <a:solidFill>
                  <a:srgbClr val="333333"/>
                </a:solidFill>
                <a:latin typeface="Arial"/>
                <a:ea typeface="DejaVu Sans"/>
              </a:rPr>
              <a:t>Multiple interfaces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1261800" y="1828800"/>
            <a:ext cx="859428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lvl="4" marL="628560" indent="-18936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en-US" sz="1640" spc="-1" strike="noStrike">
                <a:solidFill>
                  <a:srgbClr val="787878"/>
                </a:solidFill>
                <a:latin typeface="Arial"/>
                <a:ea typeface="DejaVu Sans"/>
              </a:rPr>
              <a:t>REST API: integration of all MMS functionalities</a:t>
            </a:r>
            <a:endParaRPr b="0" lang="en-US" sz="1640" spc="-1" strike="noStrike">
              <a:latin typeface="Arial"/>
            </a:endParaRPr>
          </a:p>
          <a:p>
            <a:pPr lvl="4" marL="628560" indent="-18936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en-US" sz="1640" spc="-1" strike="noStrike">
                <a:solidFill>
                  <a:srgbClr val="787878"/>
                </a:solidFill>
                <a:latin typeface="Arial"/>
                <a:ea typeface="DejaVu Sans"/>
              </a:rPr>
              <a:t>Java MMS REST API Library</a:t>
            </a:r>
            <a:endParaRPr b="0" lang="en-US" sz="1640" spc="-1" strike="noStrike">
              <a:latin typeface="Arial"/>
            </a:endParaRPr>
          </a:p>
          <a:p>
            <a:pPr lvl="4" marL="628560" indent="-18936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en-US" sz="1640" spc="-1" strike="noStrike">
                <a:solidFill>
                  <a:srgbClr val="787878"/>
                </a:solidFill>
                <a:latin typeface="Arial"/>
                <a:ea typeface="DejaVu Sans"/>
              </a:rPr>
              <a:t>Java MMS Workflow Library</a:t>
            </a:r>
            <a:endParaRPr b="0" lang="en-US" sz="1640" spc="-1" strike="noStrike">
              <a:latin typeface="Arial"/>
            </a:endParaRPr>
          </a:p>
          <a:p>
            <a:pPr lvl="4" marL="628560" indent="-18936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en-US" sz="1640" spc="-1" strike="noStrike">
                <a:solidFill>
                  <a:srgbClr val="787878"/>
                </a:solidFill>
                <a:latin typeface="Arial"/>
                <a:ea typeface="DejaVu Sans"/>
              </a:rPr>
              <a:t>Secure Content delivery (token by path or parameter, TTL, max retries)</a:t>
            </a:r>
            <a:endParaRPr b="0" lang="en-US" sz="1640" spc="-1" strike="noStrike">
              <a:latin typeface="Arial"/>
            </a:endParaRPr>
          </a:p>
          <a:p>
            <a:pPr lvl="4" marL="628560" indent="-18936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en-US" sz="1640" spc="-1" strike="noStrike">
                <a:solidFill>
                  <a:srgbClr val="787878"/>
                </a:solidFill>
                <a:latin typeface="Arial"/>
                <a:ea typeface="DejaVu Sans"/>
              </a:rPr>
              <a:t>Users’ rights management (integration with Active Directory available)</a:t>
            </a:r>
            <a:endParaRPr b="0" lang="en-US" sz="1640" spc="-1" strike="noStrike">
              <a:latin typeface="Arial"/>
            </a:endParaRPr>
          </a:p>
          <a:p>
            <a:pPr lvl="4" marL="628560" indent="-18936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en-US" sz="1640" spc="-1" strike="noStrike">
                <a:solidFill>
                  <a:srgbClr val="787878"/>
                </a:solidFill>
                <a:latin typeface="Arial"/>
                <a:ea typeface="DejaVu Sans"/>
              </a:rPr>
              <a:t>WEB interface</a:t>
            </a:r>
            <a:endParaRPr b="0" lang="en-US" sz="1640" spc="-1" strike="noStrike">
              <a:latin typeface="Arial"/>
            </a:endParaRP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tabLst>
                <a:tab algn="l" pos="0"/>
              </a:tabLst>
            </a:pPr>
            <a:endParaRPr b="0" lang="en-US" sz="164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1261800" y="365760"/>
            <a:ext cx="969156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</a:pPr>
            <a:r>
              <a:rPr b="1" lang="it-CH" sz="2800" spc="-1" strike="noStrike">
                <a:solidFill>
                  <a:srgbClr val="333333"/>
                </a:solidFill>
                <a:latin typeface="Arial"/>
                <a:ea typeface="DejaVu Sans"/>
              </a:rPr>
              <a:t>Recording application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1261800" y="1828800"/>
            <a:ext cx="859428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lvl="4" marL="628560" indent="-18936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1640" spc="-1" strike="noStrike">
                <a:solidFill>
                  <a:srgbClr val="787878"/>
                </a:solidFill>
                <a:latin typeface="Arial"/>
                <a:ea typeface="DejaVu Sans"/>
              </a:rPr>
              <a:t>Easy way to record IP live feed (UDP, RTP, SRT, HTTP HLS, ecc)</a:t>
            </a:r>
            <a:endParaRPr b="0" lang="en-US" sz="1640" spc="-1" strike="noStrike">
              <a:latin typeface="Arial"/>
            </a:endParaRPr>
          </a:p>
          <a:p>
            <a:pPr lvl="4" marL="628560" indent="-18936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1640" spc="-1" strike="noStrike">
                <a:solidFill>
                  <a:srgbClr val="787878"/>
                </a:solidFill>
                <a:latin typeface="Arial"/>
                <a:ea typeface="DejaVu Sans"/>
              </a:rPr>
              <a:t>Preview of each recording</a:t>
            </a:r>
            <a:endParaRPr b="0" lang="en-US" sz="1640" spc="-1" strike="noStrike">
              <a:latin typeface="Arial"/>
            </a:endParaRPr>
          </a:p>
          <a:p>
            <a:pPr lvl="4" marL="628560" indent="-18936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1640" spc="-1" strike="noStrike">
                <a:solidFill>
                  <a:srgbClr val="787878"/>
                </a:solidFill>
                <a:latin typeface="Arial"/>
                <a:ea typeface="DejaVu Sans"/>
              </a:rPr>
              <a:t>VOD available during the recording up to 10 seconds from real time</a:t>
            </a:r>
            <a:endParaRPr b="0" lang="en-US" sz="1640" spc="-1" strike="noStrike">
              <a:latin typeface="Arial"/>
            </a:endParaRPr>
          </a:p>
          <a:p>
            <a:pPr lvl="4" marL="628560" indent="-18936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1640" spc="-1" strike="noStrike">
                <a:solidFill>
                  <a:srgbClr val="787878"/>
                </a:solidFill>
                <a:latin typeface="Arial"/>
                <a:ea typeface="DejaVu Sans"/>
              </a:rPr>
              <a:t>Scheduling of recording</a:t>
            </a:r>
            <a:endParaRPr b="0" lang="en-US" sz="1640" spc="-1" strike="noStrike">
              <a:latin typeface="Arial"/>
            </a:endParaRPr>
          </a:p>
        </p:txBody>
      </p:sp>
      <p:pic>
        <p:nvPicPr>
          <p:cNvPr id="142" name="" descr=""/>
          <p:cNvPicPr/>
          <p:nvPr/>
        </p:nvPicPr>
        <p:blipFill>
          <a:blip r:embed="rId1"/>
          <a:stretch/>
        </p:blipFill>
        <p:spPr>
          <a:xfrm>
            <a:off x="2759040" y="3510720"/>
            <a:ext cx="8010720" cy="3250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41</TotalTime>
  <Application>LibreOffice/6.4.6.2$Linux_X86_64 LibreOffice_project/40$Build-2</Application>
  <Words>304</Words>
  <Paragraphs>60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2019-10-10T14:24:55Z</dcterms:created>
  <dc:creator>Catrambone, Giuliano (RSI)</dc:creator>
  <dc:description/>
  <dc:language>en-US</dc:language>
  <cp:lastModifiedBy/>
  <dcterms:modified xsi:type="dcterms:W3CDTF">2021-03-21T14:14:11Z</dcterms:modified>
  <cp:revision>7</cp:revision>
  <dc:subject/>
  <dc:title>MMS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8</vt:i4>
  </property>
</Properties>
</file>