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34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1292840" y="0"/>
            <a:ext cx="912600" cy="685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455400" cy="685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1292840" y="0"/>
            <a:ext cx="912600" cy="685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1292840" y="0"/>
            <a:ext cx="912600" cy="685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261800" y="758880"/>
            <a:ext cx="9416520" cy="40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it-CH" sz="7200" spc="-52" strike="noStrike">
                <a:solidFill>
                  <a:srgbClr val="ffffff"/>
                </a:solidFill>
                <a:latin typeface="Century Schoolbook"/>
                <a:ea typeface="DejaVu Sans"/>
              </a:rPr>
              <a:t>MMS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261800" y="4800600"/>
            <a:ext cx="9416520" cy="16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it-CH" sz="2200" spc="-1" strike="noStrike">
                <a:solidFill>
                  <a:srgbClr val="bfbfbf"/>
                </a:solidFill>
                <a:latin typeface="Century Schoolbook"/>
                <a:ea typeface="DejaVu Sans"/>
              </a:rPr>
              <a:t>Media Management System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261800" y="365760"/>
            <a:ext cx="969084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it-CH" sz="2800" spc="-1" strike="noStrike">
                <a:solidFill>
                  <a:srgbClr val="333333"/>
                </a:solidFill>
                <a:latin typeface="Arial"/>
                <a:ea typeface="DejaVu Sans"/>
              </a:rPr>
              <a:t>Multiple interfaces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261800" y="1828800"/>
            <a:ext cx="859356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en-US" sz="1640" spc="-1" strike="noStrike">
                <a:solidFill>
                  <a:srgbClr val="787878"/>
                </a:solidFill>
                <a:latin typeface="Arial"/>
                <a:ea typeface="DejaVu Sans"/>
              </a:rPr>
              <a:t>REST API: integration of all MMS functionalities</a:t>
            </a:r>
            <a:endParaRPr b="0" lang="en-US" sz="164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en-US" sz="1640" spc="-1" strike="noStrike">
                <a:solidFill>
                  <a:srgbClr val="787878"/>
                </a:solidFill>
                <a:latin typeface="Arial"/>
                <a:ea typeface="DejaVu Sans"/>
              </a:rPr>
              <a:t>Java MMS REST API Library</a:t>
            </a:r>
            <a:endParaRPr b="0" lang="en-US" sz="164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en-US" sz="1640" spc="-1" strike="noStrike">
                <a:solidFill>
                  <a:srgbClr val="787878"/>
                </a:solidFill>
                <a:latin typeface="Arial"/>
                <a:ea typeface="DejaVu Sans"/>
              </a:rPr>
              <a:t>Java MMS Workflow Library</a:t>
            </a:r>
            <a:endParaRPr b="0" lang="en-US" sz="164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en-US" sz="1640" spc="-1" strike="noStrike">
                <a:solidFill>
                  <a:srgbClr val="787878"/>
                </a:solidFill>
                <a:latin typeface="Arial"/>
                <a:ea typeface="DejaVu Sans"/>
              </a:rPr>
              <a:t>Secure Content delivery (token by path or parameter, TTL, max retries)</a:t>
            </a:r>
            <a:endParaRPr b="0" lang="en-US" sz="164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en-US" sz="1640" spc="-1" strike="noStrike">
                <a:solidFill>
                  <a:srgbClr val="787878"/>
                </a:solidFill>
                <a:latin typeface="Arial"/>
                <a:ea typeface="DejaVu Sans"/>
              </a:rPr>
              <a:t>Users’ rights management (native or integration with Active Directory available)</a:t>
            </a:r>
            <a:endParaRPr b="0" lang="en-US" sz="164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en-US" sz="1640" spc="-1" strike="noStrike">
                <a:solidFill>
                  <a:srgbClr val="787878"/>
                </a:solidFill>
                <a:latin typeface="Arial"/>
                <a:ea typeface="DejaVu Sans"/>
              </a:rPr>
              <a:t>WEB interface</a:t>
            </a:r>
            <a:endParaRPr b="0" lang="en-US" sz="164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16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261800" y="365760"/>
            <a:ext cx="969084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it-CH" sz="2800" spc="-1" strike="noStrike">
                <a:solidFill>
                  <a:srgbClr val="333333"/>
                </a:solidFill>
                <a:latin typeface="Arial"/>
                <a:ea typeface="DejaVu Sans"/>
              </a:rPr>
              <a:t>Main functionalities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261800" y="1828800"/>
            <a:ext cx="859356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  <a:spcBef>
                <a:spcPts val="300"/>
              </a:spcBef>
            </a:pPr>
            <a:endParaRPr b="0" lang="en-US" sz="180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2000" spc="-1" strike="noStrike">
                <a:solidFill>
                  <a:srgbClr val="787878"/>
                </a:solidFill>
                <a:latin typeface="Arial"/>
                <a:ea typeface="DejaVu Sans"/>
              </a:rPr>
              <a:t>Digital Asset Management</a:t>
            </a:r>
            <a:endParaRPr b="0" lang="en-US" sz="200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2000" spc="-1" strike="noStrike">
                <a:solidFill>
                  <a:srgbClr val="787878"/>
                </a:solidFill>
                <a:latin typeface="Arial"/>
                <a:ea typeface="DejaVu Sans"/>
              </a:rPr>
              <a:t>Workflow management</a:t>
            </a:r>
            <a:endParaRPr b="0" lang="en-US" sz="200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2000" spc="-1" strike="noStrike">
                <a:solidFill>
                  <a:srgbClr val="787878"/>
                </a:solidFill>
                <a:latin typeface="Arial"/>
                <a:ea typeface="DejaVu Sans"/>
              </a:rPr>
              <a:t>Editing/processing functionalities</a:t>
            </a:r>
            <a:endParaRPr b="0" lang="en-US" sz="200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2000" spc="-1" strike="noStrike">
                <a:solidFill>
                  <a:srgbClr val="787878"/>
                </a:solidFill>
                <a:latin typeface="Arial"/>
                <a:ea typeface="DejaVu Sans"/>
              </a:rPr>
              <a:t>Media Contents</a:t>
            </a:r>
            <a:endParaRPr b="0" lang="en-US" sz="200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2000" spc="-1" strike="noStrike">
                <a:solidFill>
                  <a:srgbClr val="787878"/>
                </a:solidFill>
                <a:latin typeface="Arial"/>
                <a:ea typeface="DejaVu Sans"/>
              </a:rPr>
              <a:t>Recording application</a:t>
            </a:r>
            <a:endParaRPr b="0" lang="en-US" sz="200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2000" spc="-1" strike="noStrike">
                <a:solidFill>
                  <a:srgbClr val="787878"/>
                </a:solidFill>
                <a:latin typeface="Arial"/>
                <a:ea typeface="DejaVu Sans"/>
              </a:rPr>
              <a:t>Transcoding engine</a:t>
            </a:r>
            <a:endParaRPr b="0" lang="en-US" sz="200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2000" spc="-1" strike="noStrike">
                <a:solidFill>
                  <a:srgbClr val="787878"/>
                </a:solidFill>
                <a:latin typeface="Arial"/>
                <a:ea typeface="DejaVu Sans"/>
              </a:rPr>
              <a:t>Multiple interfaces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261800" y="365760"/>
            <a:ext cx="969084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it-CH" sz="2800" spc="-1" strike="noStrike">
                <a:solidFill>
                  <a:srgbClr val="333333"/>
                </a:solidFill>
                <a:latin typeface="Arial"/>
                <a:ea typeface="DejaVu Sans"/>
              </a:rPr>
              <a:t>Digital Asset Management (1/2)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005840" y="1792800"/>
            <a:ext cx="8595000" cy="20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5000"/>
          </a:bodyPr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00" spc="-1" strike="noStrike">
                <a:solidFill>
                  <a:srgbClr val="787878"/>
                </a:solidFill>
                <a:latin typeface="Arial"/>
                <a:ea typeface="DejaVu Sans"/>
              </a:rPr>
              <a:t>MMS is the cloud option to centralize and organize your Media Content: Video, Audio, Images</a:t>
            </a:r>
            <a:endParaRPr b="0" lang="en-US" sz="160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00" spc="-1" strike="noStrike">
                <a:solidFill>
                  <a:srgbClr val="787878"/>
                </a:solidFill>
                <a:latin typeface="Arial"/>
                <a:ea typeface="DejaVu Sans"/>
              </a:rPr>
              <a:t>MMS thumbnail Media Items view is very visual and easily accessible, no matter the size of your library, MMS help you to keep it manageable</a:t>
            </a:r>
            <a:endParaRPr b="0" lang="en-US" sz="160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00" spc="-1" strike="noStrike">
                <a:solidFill>
                  <a:srgbClr val="787878"/>
                </a:solidFill>
                <a:latin typeface="Arial"/>
                <a:ea typeface="DejaVu Sans"/>
              </a:rPr>
              <a:t> </a:t>
            </a:r>
            <a:r>
              <a:rPr b="0" lang="it-CH" sz="1600" spc="-1" strike="noStrike">
                <a:solidFill>
                  <a:srgbClr val="787878"/>
                </a:solidFill>
                <a:latin typeface="Arial"/>
                <a:ea typeface="DejaVu Sans"/>
              </a:rPr>
              <a:t>MMS list Media Items view help you to sort media contents based on information such as title and  upload date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1815120" y="3823920"/>
            <a:ext cx="7379280" cy="269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261800" y="365760"/>
            <a:ext cx="969084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it-CH" sz="2800" spc="-1" strike="noStrike">
                <a:solidFill>
                  <a:srgbClr val="333333"/>
                </a:solidFill>
                <a:latin typeface="Arial"/>
                <a:ea typeface="DejaVu Sans"/>
              </a:rPr>
              <a:t>Digital Asset Management (2/2)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262160" y="1828800"/>
            <a:ext cx="859356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00" spc="-1" strike="noStrike">
                <a:solidFill>
                  <a:srgbClr val="787878"/>
                </a:solidFill>
                <a:latin typeface="Arial"/>
                <a:ea typeface="DejaVu Sans"/>
              </a:rPr>
              <a:t>MMS does not need any IT support</a:t>
            </a:r>
            <a:endParaRPr b="0" lang="en-US" sz="160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00" spc="-1" strike="noStrike">
                <a:solidFill>
                  <a:srgbClr val="787878"/>
                </a:solidFill>
                <a:latin typeface="Arial"/>
                <a:ea typeface="DejaVu Sans"/>
              </a:rPr>
              <a:t>MMS allows you to group Media Contents in Workspaces. For example you can have a Workspace to save all the </a:t>
            </a:r>
            <a:r>
              <a:rPr b="0" i="1" lang="it-CH" sz="1600" spc="-1" strike="noStrike">
                <a:solidFill>
                  <a:srgbClr val="787878"/>
                </a:solidFill>
                <a:latin typeface="Arial"/>
                <a:ea typeface="DejaVu Sans"/>
              </a:rPr>
              <a:t>News</a:t>
            </a:r>
            <a:r>
              <a:rPr b="0" lang="it-CH" sz="1600" spc="-1" strike="noStrike">
                <a:solidFill>
                  <a:srgbClr val="787878"/>
                </a:solidFill>
                <a:latin typeface="Arial"/>
                <a:ea typeface="DejaVu Sans"/>
              </a:rPr>
              <a:t> Media Contents accessible only by the News Editorial Team, and a </a:t>
            </a:r>
            <a:r>
              <a:rPr b="0" i="1" lang="it-CH" sz="1600" spc="-1" strike="noStrike">
                <a:solidFill>
                  <a:srgbClr val="787878"/>
                </a:solidFill>
                <a:latin typeface="Arial"/>
                <a:ea typeface="DejaVu Sans"/>
              </a:rPr>
              <a:t>Sport</a:t>
            </a:r>
            <a:r>
              <a:rPr b="0" lang="it-CH" sz="1600" spc="-1" strike="noStrike">
                <a:solidFill>
                  <a:srgbClr val="787878"/>
                </a:solidFill>
                <a:latin typeface="Arial"/>
                <a:ea typeface="DejaVu Sans"/>
              </a:rPr>
              <a:t> Workspace to save all the </a:t>
            </a:r>
            <a:r>
              <a:rPr b="0" i="1" lang="it-CH" sz="1600" spc="-1" strike="noStrike">
                <a:solidFill>
                  <a:srgbClr val="787878"/>
                </a:solidFill>
                <a:latin typeface="Arial"/>
                <a:ea typeface="DejaVu Sans"/>
              </a:rPr>
              <a:t>Sport</a:t>
            </a:r>
            <a:r>
              <a:rPr b="0" lang="it-CH" sz="1600" spc="-1" strike="noStrike">
                <a:solidFill>
                  <a:srgbClr val="787878"/>
                </a:solidFill>
                <a:latin typeface="Arial"/>
                <a:ea typeface="DejaVu Sans"/>
              </a:rPr>
              <a:t> Media Contents accessible only by the Sport Editorial Team</a:t>
            </a:r>
            <a:endParaRPr b="0" lang="en-US" sz="160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00" spc="-1" strike="noStrike">
                <a:solidFill>
                  <a:srgbClr val="787878"/>
                </a:solidFill>
                <a:latin typeface="Arial"/>
                <a:ea typeface="DejaVu Sans"/>
              </a:rPr>
              <a:t>Upload of Media Contents is done easily by drag and drop or providing a URL to MMS to upload the media content. In caso of content too large, like videos, it is also possible to upload the content spliting it in chunks</a:t>
            </a:r>
            <a:endParaRPr b="0" lang="en-US" sz="160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00" spc="-1" strike="noStrike">
                <a:solidFill>
                  <a:srgbClr val="787878"/>
                </a:solidFill>
                <a:latin typeface="Arial"/>
                <a:ea typeface="DejaVu Sans"/>
              </a:rPr>
              <a:t>Metadata can be associated to each content: title, tags, description and any user data information</a:t>
            </a:r>
            <a:endParaRPr b="0" lang="en-US" sz="160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00" spc="-1" strike="noStrike">
                <a:solidFill>
                  <a:srgbClr val="787878"/>
                </a:solidFill>
                <a:latin typeface="Arial"/>
                <a:ea typeface="DejaVu Sans"/>
              </a:rPr>
              <a:t>Metadata will help you to find the media contents using the Advanced Search dialog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261800" y="365760"/>
            <a:ext cx="969084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it-CH" sz="2800" spc="-1" strike="noStrike">
                <a:solidFill>
                  <a:srgbClr val="333333"/>
                </a:solidFill>
                <a:latin typeface="Arial"/>
                <a:ea typeface="DejaVu Sans"/>
              </a:rPr>
              <a:t>Workflow management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261800" y="1828800"/>
            <a:ext cx="5595480" cy="21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Workflow defined by the user</a:t>
            </a:r>
            <a:endParaRPr b="0" lang="en-US" sz="164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Library of predefined Task </a:t>
            </a:r>
            <a:endParaRPr b="0" lang="en-US" sz="164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Task Library can be extendable</a:t>
            </a:r>
            <a:endParaRPr b="0" lang="en-US" sz="164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Parallel execution of multiple Workflows</a:t>
            </a:r>
            <a:endParaRPr b="0" lang="en-US" sz="164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endParaRPr b="0" lang="en-US" sz="164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953000" y="3895920"/>
            <a:ext cx="7632000" cy="2833920"/>
          </a:xfrm>
          <a:prstGeom prst="rect">
            <a:avLst/>
          </a:prstGeom>
          <a:ln>
            <a:noFill/>
          </a:ln>
        </p:spPr>
      </p:pic>
      <p:sp>
        <p:nvSpPr>
          <p:cNvPr id="130" name="CustomShape 3"/>
          <p:cNvSpPr/>
          <p:nvPr/>
        </p:nvSpPr>
        <p:spPr>
          <a:xfrm>
            <a:off x="5760720" y="1828800"/>
            <a:ext cx="4094640" cy="23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Management of synchronous and asynchronous Tasks</a:t>
            </a:r>
            <a:endParaRPr b="0" lang="en-US" sz="164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Definition of Workflows by API</a:t>
            </a:r>
            <a:endParaRPr b="0" lang="en-US" sz="164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Definition of Workflows by Web Interface</a:t>
            </a:r>
            <a:endParaRPr b="0" lang="en-US" sz="164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endParaRPr b="0" lang="en-US" sz="16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261800" y="365760"/>
            <a:ext cx="969084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it-CH" sz="2800" spc="-1" strike="noStrike">
                <a:solidFill>
                  <a:srgbClr val="333333"/>
                </a:solidFill>
                <a:latin typeface="Arial"/>
                <a:ea typeface="DejaVu Sans"/>
              </a:rPr>
              <a:t>Editing/processing functionalities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019920" y="1831680"/>
            <a:ext cx="46800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Change file format</a:t>
            </a:r>
            <a:endParaRPr b="0" lang="en-US" sz="164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Frame extraction/Processing</a:t>
            </a:r>
            <a:endParaRPr b="0" lang="en-US" sz="164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Count-down video creation</a:t>
            </a:r>
            <a:endParaRPr b="0" lang="en-US" sz="164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Motion JPEG</a:t>
            </a:r>
            <a:endParaRPr b="0" lang="en-US" sz="164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Media Cross References</a:t>
            </a:r>
            <a:endParaRPr b="0" lang="en-US" sz="164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POST on Facebook</a:t>
            </a:r>
            <a:endParaRPr b="0" lang="en-US" sz="164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POST on YouTube</a:t>
            </a:r>
            <a:endParaRPr b="0" lang="en-US" sz="164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FTP delivery</a:t>
            </a:r>
            <a:endParaRPr b="0" lang="en-US" sz="164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HTTP callback</a:t>
            </a:r>
            <a:endParaRPr b="0" lang="en-US" sz="164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Email-notification</a:t>
            </a:r>
            <a:endParaRPr b="0" lang="en-US" sz="164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164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262160" y="1828800"/>
            <a:ext cx="46800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9000"/>
          </a:bodyPr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Video-Audio Cut and Concat (Frame Accurate)</a:t>
            </a:r>
            <a:endParaRPr b="0" lang="en-US" sz="164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Image crop</a:t>
            </a:r>
            <a:endParaRPr b="0" lang="en-US" sz="164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Face detection (ex: thumbnails generation) and learning</a:t>
            </a:r>
            <a:endParaRPr b="0" lang="en-US" sz="164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Face recognition</a:t>
            </a:r>
            <a:endParaRPr b="0" lang="en-US" sz="164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Audio extraction/Processing</a:t>
            </a:r>
            <a:endParaRPr b="0" lang="en-US" sz="164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Video-Audio Slow Down</a:t>
            </a:r>
            <a:endParaRPr b="0" lang="en-US" sz="164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Video Slide show</a:t>
            </a:r>
            <a:endParaRPr b="0" lang="en-US" sz="164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Picture in Picture</a:t>
            </a:r>
            <a:endParaRPr b="0" lang="en-US" sz="164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Overlay of image-text</a:t>
            </a:r>
            <a:endParaRPr b="0" lang="en-US" sz="164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Live Mosaic</a:t>
            </a:r>
            <a:endParaRPr b="0" lang="en-US" sz="164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Live Proxy</a:t>
            </a:r>
            <a:endParaRPr b="0" lang="en-US" sz="16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261800" y="365760"/>
            <a:ext cx="969084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it-CH" sz="2800" spc="-1" strike="noStrike">
                <a:solidFill>
                  <a:srgbClr val="333333"/>
                </a:solidFill>
                <a:latin typeface="Arial"/>
                <a:ea typeface="DejaVu Sans"/>
              </a:rPr>
              <a:t>Media Contents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261800" y="1828800"/>
            <a:ext cx="859356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Live Stream Cloud Ingest (UDP, RTP, SRT, RTMP, HTTP HLS, ecc)</a:t>
            </a:r>
            <a:endParaRPr b="0" lang="en-US" sz="164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Direct HD SDI Ingest</a:t>
            </a:r>
            <a:endParaRPr b="0" lang="en-US" sz="164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H264, H265, …</a:t>
            </a:r>
            <a:endParaRPr b="0" lang="en-US" sz="164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Multi resolution ingest</a:t>
            </a:r>
            <a:endParaRPr b="0" lang="en-US" sz="164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Live-VOD scalability: unlimited</a:t>
            </a:r>
            <a:endParaRPr b="0" lang="en-US" sz="164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Live2VOD capabilities: use of live streams to provide VOD catch up</a:t>
            </a:r>
            <a:endParaRPr b="0" lang="en-US" sz="164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Editing/Export/Publishing of Media Contents</a:t>
            </a:r>
            <a:endParaRPr b="0" lang="en-US" sz="164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endParaRPr b="0" lang="en-US" sz="164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3866400" y="4937760"/>
            <a:ext cx="6373440" cy="165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261800" y="365760"/>
            <a:ext cx="969084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it-CH" sz="2800" spc="-1" strike="noStrike">
                <a:solidFill>
                  <a:srgbClr val="333333"/>
                </a:solidFill>
                <a:latin typeface="Arial"/>
                <a:ea typeface="DejaVu Sans"/>
              </a:rPr>
              <a:t>Recording application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261800" y="1828800"/>
            <a:ext cx="859356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Easy way to record IP live feed (UDP, RTP, SRT, RTMP, HTTP HLS, ecc)</a:t>
            </a:r>
            <a:endParaRPr b="0" lang="en-US" sz="164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Preview of each recording</a:t>
            </a:r>
            <a:endParaRPr b="0" lang="en-US" sz="164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VOD available for editing during the recording up to 10 seconds from real time</a:t>
            </a:r>
            <a:endParaRPr b="0" lang="en-US" sz="164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Scheduling of recording</a:t>
            </a:r>
            <a:endParaRPr b="0" lang="en-US" sz="164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2003040" y="3530160"/>
            <a:ext cx="8010000" cy="319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261800" y="365760"/>
            <a:ext cx="969084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it-CH" sz="2800" spc="-1" strike="noStrike">
                <a:solidFill>
                  <a:srgbClr val="333333"/>
                </a:solidFill>
                <a:latin typeface="Arial"/>
                <a:ea typeface="DejaVu Sans"/>
              </a:rPr>
              <a:t>Transcoding engine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261800" y="1828800"/>
            <a:ext cx="859356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ffmpeg open source used by default</a:t>
            </a:r>
            <a:endParaRPr b="0" lang="en-US" sz="164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Possible integration with third party transcoders</a:t>
            </a:r>
            <a:endParaRPr b="0" lang="en-US" sz="164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H264/H265/… Input/Output </a:t>
            </a:r>
            <a:endParaRPr b="0" lang="en-US" sz="164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Management of array of transcoders</a:t>
            </a:r>
            <a:endParaRPr b="0" lang="en-US" sz="164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Management of encodings by priorities</a:t>
            </a:r>
            <a:endParaRPr b="0" lang="en-US" sz="1640" spc="-1" strike="noStrike">
              <a:latin typeface="Arial"/>
            </a:endParaRPr>
          </a:p>
          <a:p>
            <a:pPr lvl="4" marL="628560" indent="-188640">
              <a:lnSpc>
                <a:spcPct val="150000"/>
              </a:lnSpc>
              <a:spcBef>
                <a:spcPts val="300"/>
              </a:spcBef>
              <a:buClr>
                <a:srgbClr val="787878"/>
              </a:buClr>
              <a:buFont typeface="Noto Sans Symbols"/>
              <a:buChar char="▪"/>
            </a:pPr>
            <a:r>
              <a:rPr b="0" lang="it-CH" sz="1640" spc="-1" strike="noStrike">
                <a:solidFill>
                  <a:srgbClr val="787878"/>
                </a:solidFill>
                <a:latin typeface="Arial"/>
                <a:ea typeface="DejaVu Sans"/>
              </a:rPr>
              <a:t>Load balancing of Transcoders</a:t>
            </a:r>
            <a:endParaRPr b="0" lang="en-US" sz="164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164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798560" y="4554000"/>
            <a:ext cx="9015840" cy="206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54</TotalTime>
  <Application>LibreOffice/6.4.6.2$Linux_X86_64 LibreOffice_project/40$Build-2</Application>
  <Words>304</Words>
  <Paragraphs>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2019-10-10T14:24:55Z</dcterms:created>
  <dc:creator>Catrambone, Giuliano (RSI)</dc:creator>
  <dc:description/>
  <dc:language>en-US</dc:language>
  <cp:lastModifiedBy/>
  <dcterms:modified xsi:type="dcterms:W3CDTF">2021-04-12T21:28:39Z</dcterms:modified>
  <cp:revision>10</cp:revision>
  <dc:subject/>
  <dc:title>MMS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