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73" r:id="rId2"/>
    <p:sldId id="268" r:id="rId3"/>
    <p:sldId id="256" r:id="rId4"/>
    <p:sldId id="257" r:id="rId5"/>
    <p:sldId id="278" r:id="rId6"/>
    <p:sldId id="259" r:id="rId7"/>
    <p:sldId id="271" r:id="rId8"/>
    <p:sldId id="277" r:id="rId9"/>
    <p:sldId id="272" r:id="rId10"/>
    <p:sldId id="270" r:id="rId11"/>
    <p:sldId id="275" r:id="rId12"/>
    <p:sldId id="276" r:id="rId13"/>
    <p:sldId id="260" r:id="rId14"/>
    <p:sldId id="262" r:id="rId15"/>
    <p:sldId id="264" r:id="rId16"/>
    <p:sldId id="263" r:id="rId17"/>
  </p:sldIdLst>
  <p:sldSz cx="12192000" cy="6858000"/>
  <p:notesSz cx="6858000" cy="9144000"/>
  <p:defaultTextStyle>
    <a:defPPr>
      <a:defRPr lang="en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34"/>
    <p:restoredTop sz="94830"/>
  </p:normalViewPr>
  <p:slideViewPr>
    <p:cSldViewPr snapToGrid="0" snapToObjects="1">
      <p:cViewPr varScale="1">
        <p:scale>
          <a:sx n="117" d="100"/>
          <a:sy n="117" d="100"/>
        </p:scale>
        <p:origin x="72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EF6BBB-B930-344A-ADE9-A7352FF61E6D}" type="datetimeFigureOut">
              <a:rPr lang="en-IT" smtClean="0"/>
              <a:t>2/24/21</a:t>
            </a:fld>
            <a:endParaRPr lang="en-I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C7BE71-6EE2-4348-8E3D-1081346059BD}" type="slidenum">
              <a:rPr lang="en-IT" smtClean="0"/>
              <a:t>‹N›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1597355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C7BE71-6EE2-4348-8E3D-1081346059BD}" type="slidenum">
              <a:rPr lang="en-IT" smtClean="0"/>
              <a:t>6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7452381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DD457-EDF6-D84A-BEEF-000AF2C49C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CC6B0F-DE0D-CC47-A988-8BD73D4966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9D0C98-D1E4-7D46-9A4D-41DE98E45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8ADBE-B166-984D-AD3E-6F0998EB7F43}" type="datetimeFigureOut">
              <a:rPr lang="en-IT" smtClean="0"/>
              <a:t>2/24/21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918370-E2D0-8843-A18E-CE4CB7196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D73C4A-1297-EB4B-BC4F-0A73EC881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38B81-4EE7-FB45-AF10-B0855AF39AD3}" type="slidenum">
              <a:rPr lang="en-IT" smtClean="0"/>
              <a:t>‹N›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924585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01672-BCE3-F94A-876B-00A9C9715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C388C0-4924-4D43-8BF1-0C522D3651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5C7D0F-0D09-8C43-9C90-E8E5717DA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8ADBE-B166-984D-AD3E-6F0998EB7F43}" type="datetimeFigureOut">
              <a:rPr lang="en-IT" smtClean="0"/>
              <a:t>2/24/21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BCA401-542C-5544-ADA0-AEB35DE19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5A8AB8-0D57-1E47-B239-EB741F547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38B81-4EE7-FB45-AF10-B0855AF39AD3}" type="slidenum">
              <a:rPr lang="en-IT" smtClean="0"/>
              <a:t>‹N›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262291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4B9DC7-8920-7B47-9982-65269289A4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3C34A2-6666-A048-8C19-E3C9A924DD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04E55D-DA62-A34B-AA3C-3B17E5281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8ADBE-B166-984D-AD3E-6F0998EB7F43}" type="datetimeFigureOut">
              <a:rPr lang="en-IT" smtClean="0"/>
              <a:t>2/24/21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C86A2A-B195-7047-8A00-9BA7E32C8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4010FE-3457-B945-A691-525C2AB5A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38B81-4EE7-FB45-AF10-B0855AF39AD3}" type="slidenum">
              <a:rPr lang="en-IT" smtClean="0"/>
              <a:t>‹N›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775133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DB644-B10E-8C4F-829A-858921248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065EDF-0084-F342-BBF6-78C0E40B37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0D623D-01B5-A44D-B66A-4B3085F23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8ADBE-B166-984D-AD3E-6F0998EB7F43}" type="datetimeFigureOut">
              <a:rPr lang="en-IT" smtClean="0"/>
              <a:t>2/24/21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32D12E-E668-9149-95F4-19B1FC028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BD8361-D460-D644-B7EF-9466C85FB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38B81-4EE7-FB45-AF10-B0855AF39AD3}" type="slidenum">
              <a:rPr lang="en-IT" smtClean="0"/>
              <a:t>‹N›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548873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960EF-02B6-3E4E-BE58-B3684F3A0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42BC25-127A-4944-87A5-0F799807BD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B6D73E-6FB8-044D-80E4-AC988ACB8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8ADBE-B166-984D-AD3E-6F0998EB7F43}" type="datetimeFigureOut">
              <a:rPr lang="en-IT" smtClean="0"/>
              <a:t>2/24/21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BDCF48-198B-3945-81A0-B229C1691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262745-2E52-C643-9B05-FB4F859EF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38B81-4EE7-FB45-AF10-B0855AF39AD3}" type="slidenum">
              <a:rPr lang="en-IT" smtClean="0"/>
              <a:t>‹N›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506664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4A328-055C-4F40-912C-19CD0A2F6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39A1DC-4F63-0646-9A2B-E79DE1BB23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65D0A3-870E-0D44-A3DF-67A9CFA837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59C346-8189-B049-B1FE-FD84FF495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8ADBE-B166-984D-AD3E-6F0998EB7F43}" type="datetimeFigureOut">
              <a:rPr lang="en-IT" smtClean="0"/>
              <a:t>2/24/21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0D5311-28A8-8442-822F-AF6433C58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BE4A61-CCC0-8540-8914-ACFBC7718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38B81-4EE7-FB45-AF10-B0855AF39AD3}" type="slidenum">
              <a:rPr lang="en-IT" smtClean="0"/>
              <a:t>‹N›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084461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6685A-4625-8245-BB41-942E84BC9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F67718-868A-C243-8561-8C19A20EF2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DF6364-2ADE-A54D-AA1A-566B8B1D94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CE3187-75F6-C649-A23F-3CE70056AC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56DE41-FA01-DE4E-A085-A50B1BD2E8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EE7BDE-8844-8B4F-BA70-B50ECBC2E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8ADBE-B166-984D-AD3E-6F0998EB7F43}" type="datetimeFigureOut">
              <a:rPr lang="en-IT" smtClean="0"/>
              <a:t>2/24/21</a:t>
            </a:fld>
            <a:endParaRPr lang="en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C4DD2B-8C58-0A48-84BF-90A5B8A49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64804F-C25C-2E4F-AC17-3F96F153E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38B81-4EE7-FB45-AF10-B0855AF39AD3}" type="slidenum">
              <a:rPr lang="en-IT" smtClean="0"/>
              <a:t>‹N›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073375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63F36-E20D-C143-874C-486B54587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A9AFC9-A6A8-764A-A3A1-FEE7CFA24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8ADBE-B166-984D-AD3E-6F0998EB7F43}" type="datetimeFigureOut">
              <a:rPr lang="en-IT" smtClean="0"/>
              <a:t>2/24/21</a:t>
            </a:fld>
            <a:endParaRPr lang="en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A9FF41-895C-8E4E-970B-D91E8CE42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E491B1-AAC5-3643-B2BF-23871F80F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38B81-4EE7-FB45-AF10-B0855AF39AD3}" type="slidenum">
              <a:rPr lang="en-IT" smtClean="0"/>
              <a:t>‹N›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166682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6336D1-9AF0-AF47-A629-67BB3109E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8ADBE-B166-984D-AD3E-6F0998EB7F43}" type="datetimeFigureOut">
              <a:rPr lang="en-IT" smtClean="0"/>
              <a:t>2/24/21</a:t>
            </a:fld>
            <a:endParaRPr lang="en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63624F-32A8-3942-AD9C-5E74146DB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90F3F3-9005-124F-96A4-86C627827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38B81-4EE7-FB45-AF10-B0855AF39AD3}" type="slidenum">
              <a:rPr lang="en-IT" smtClean="0"/>
              <a:t>‹N›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073995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8FF08-EEE4-2741-9DFB-FF79989BD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0C4BDF-8406-C344-9B74-5A0AB7FD5C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72F508-C535-584A-BF94-8A17E5BF98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3BBB5C-081E-3049-B754-59265902D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8ADBE-B166-984D-AD3E-6F0998EB7F43}" type="datetimeFigureOut">
              <a:rPr lang="en-IT" smtClean="0"/>
              <a:t>2/24/21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B1E050-4985-E045-B1C1-CFBD008CD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1733CB-CF4A-E74D-BE0F-66C9E838D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38B81-4EE7-FB45-AF10-B0855AF39AD3}" type="slidenum">
              <a:rPr lang="en-IT" smtClean="0"/>
              <a:t>‹N›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89252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9E256-BEC4-D14A-A0A8-C2BB03F26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90B2C6-4AAD-CE46-AAB8-4F91BD4BB5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837F2A-9855-FB4E-BAAB-A45A0A4757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7BCAB9-37FB-3141-8A5C-0D1A73A76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8ADBE-B166-984D-AD3E-6F0998EB7F43}" type="datetimeFigureOut">
              <a:rPr lang="en-IT" smtClean="0"/>
              <a:t>2/24/21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D35809-9609-AB44-8198-E60F56F28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F8B614-49E8-E24F-8F86-43E695393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38B81-4EE7-FB45-AF10-B0855AF39AD3}" type="slidenum">
              <a:rPr lang="en-IT" smtClean="0"/>
              <a:t>‹N›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246592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C32FA2-FB1A-C74C-89BA-CBC90C469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6AAAC4-2625-FC4A-9BA2-CE253D5944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2C6813-1013-284D-8C6D-4059C49407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58ADBE-B166-984D-AD3E-6F0998EB7F43}" type="datetimeFigureOut">
              <a:rPr lang="en-IT" smtClean="0"/>
              <a:t>2/24/21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710C7C-A474-8D42-840E-71FC65855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7275E-4DBC-8B4D-B4BC-D27878F0C2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338B81-4EE7-FB45-AF10-B0855AF39AD3}" type="slidenum">
              <a:rPr lang="en-IT" smtClean="0"/>
              <a:t>‹N›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478631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g"/><Relationship Id="rId13" Type="http://schemas.openxmlformats.org/officeDocument/2006/relationships/image" Target="../media/image18.jpg"/><Relationship Id="rId3" Type="http://schemas.openxmlformats.org/officeDocument/2006/relationships/image" Target="../media/image10.jpg"/><Relationship Id="rId7" Type="http://schemas.openxmlformats.org/officeDocument/2006/relationships/image" Target="../media/image13.jpg"/><Relationship Id="rId12" Type="http://schemas.openxmlformats.org/officeDocument/2006/relationships/image" Target="../media/image17.jpg"/><Relationship Id="rId17" Type="http://schemas.openxmlformats.org/officeDocument/2006/relationships/image" Target="../media/image21.jpg"/><Relationship Id="rId2" Type="http://schemas.openxmlformats.org/officeDocument/2006/relationships/image" Target="../media/image9.jpg"/><Relationship Id="rId16" Type="http://schemas.openxmlformats.org/officeDocument/2006/relationships/image" Target="../media/image20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g"/><Relationship Id="rId11" Type="http://schemas.openxmlformats.org/officeDocument/2006/relationships/image" Target="../media/image16.jpg"/><Relationship Id="rId5" Type="http://schemas.openxmlformats.org/officeDocument/2006/relationships/image" Target="../media/image2.png"/><Relationship Id="rId15" Type="http://schemas.openxmlformats.org/officeDocument/2006/relationships/image" Target="../media/image3.jpg"/><Relationship Id="rId10" Type="http://schemas.openxmlformats.org/officeDocument/2006/relationships/image" Target="../media/image4.jpg"/><Relationship Id="rId4" Type="http://schemas.openxmlformats.org/officeDocument/2006/relationships/image" Target="../media/image11.jpg"/><Relationship Id="rId9" Type="http://schemas.openxmlformats.org/officeDocument/2006/relationships/image" Target="../media/image15.jpg"/><Relationship Id="rId14" Type="http://schemas.openxmlformats.org/officeDocument/2006/relationships/image" Target="../media/image19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o 12">
            <a:extLst>
              <a:ext uri="{FF2B5EF4-FFF2-40B4-BE49-F238E27FC236}">
                <a16:creationId xmlns:a16="http://schemas.microsoft.com/office/drawing/2014/main" id="{9F43FFD7-A56C-044F-B51D-31B6D328EA22}"/>
              </a:ext>
            </a:extLst>
          </p:cNvPr>
          <p:cNvGrpSpPr/>
          <p:nvPr/>
        </p:nvGrpSpPr>
        <p:grpSpPr>
          <a:xfrm>
            <a:off x="1129518" y="319353"/>
            <a:ext cx="9580412" cy="2108728"/>
            <a:chOff x="2979993" y="261670"/>
            <a:chExt cx="6593520" cy="1451288"/>
          </a:xfrm>
        </p:grpSpPr>
        <p:pic>
          <p:nvPicPr>
            <p:cNvPr id="5" name="Immagine 24" descr="Immagine che contiene testo&#10;&#10;Descrizione generata automaticamente">
              <a:extLst>
                <a:ext uri="{FF2B5EF4-FFF2-40B4-BE49-F238E27FC236}">
                  <a16:creationId xmlns:a16="http://schemas.microsoft.com/office/drawing/2014/main" id="{79B705C4-1357-0143-99B6-9DB2246E4A0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7244" b="40153"/>
            <a:stretch/>
          </p:blipFill>
          <p:spPr>
            <a:xfrm>
              <a:off x="2979993" y="261670"/>
              <a:ext cx="3156097" cy="1185691"/>
            </a:xfrm>
            <a:prstGeom prst="rect">
              <a:avLst/>
            </a:prstGeom>
          </p:spPr>
        </p:pic>
        <p:pic>
          <p:nvPicPr>
            <p:cNvPr id="6" name="Immagine 25" descr="Immagine che contiene testo&#10;&#10;Descrizione generata automaticamente">
              <a:extLst>
                <a:ext uri="{FF2B5EF4-FFF2-40B4-BE49-F238E27FC236}">
                  <a16:creationId xmlns:a16="http://schemas.microsoft.com/office/drawing/2014/main" id="{8B623818-96EE-7D46-A52F-531731D622C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62716"/>
            <a:stretch/>
          </p:blipFill>
          <p:spPr>
            <a:xfrm>
              <a:off x="4182806" y="385168"/>
              <a:ext cx="5029200" cy="738664"/>
            </a:xfrm>
            <a:prstGeom prst="rect">
              <a:avLst/>
            </a:prstGeom>
          </p:spPr>
        </p:pic>
        <p:sp>
          <p:nvSpPr>
            <p:cNvPr id="7" name="CasellaDiTesto 6">
              <a:extLst>
                <a:ext uri="{FF2B5EF4-FFF2-40B4-BE49-F238E27FC236}">
                  <a16:creationId xmlns:a16="http://schemas.microsoft.com/office/drawing/2014/main" id="{B74ABBD5-BF3D-2B4D-891E-0759459348A6}"/>
                </a:ext>
              </a:extLst>
            </p:cNvPr>
            <p:cNvSpPr txBox="1"/>
            <p:nvPr/>
          </p:nvSpPr>
          <p:spPr>
            <a:xfrm>
              <a:off x="3821299" y="1056314"/>
              <a:ext cx="5752214" cy="6566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3200" i="1" dirty="0">
                  <a:latin typeface="Angsana New" panose="02020603050405020304" pitchFamily="18" charset="-34"/>
                  <a:cs typeface="Angsana New" panose="02020603050405020304" pitchFamily="18" charset="-34"/>
                </a:rPr>
                <a:t>Corso di Laurea in Informatica per la Comunicazione Digitale </a:t>
              </a:r>
            </a:p>
            <a:p>
              <a:endParaRPr lang="it-IT" sz="2400" dirty="0"/>
            </a:p>
          </p:txBody>
        </p:sp>
      </p:grpSp>
      <p:grpSp>
        <p:nvGrpSpPr>
          <p:cNvPr id="8" name="Gruppo 1">
            <a:extLst>
              <a:ext uri="{FF2B5EF4-FFF2-40B4-BE49-F238E27FC236}">
                <a16:creationId xmlns:a16="http://schemas.microsoft.com/office/drawing/2014/main" id="{6586189C-8B49-424E-8E88-E85BE543B9DC}"/>
              </a:ext>
            </a:extLst>
          </p:cNvPr>
          <p:cNvGrpSpPr/>
          <p:nvPr/>
        </p:nvGrpSpPr>
        <p:grpSpPr>
          <a:xfrm>
            <a:off x="1816090" y="4387906"/>
            <a:ext cx="8559818" cy="1323439"/>
            <a:chOff x="1300717" y="4415896"/>
            <a:chExt cx="9590566" cy="1323439"/>
          </a:xfrm>
        </p:grpSpPr>
        <p:sp>
          <p:nvSpPr>
            <p:cNvPr id="9" name="CasellaDiTesto 7">
              <a:extLst>
                <a:ext uri="{FF2B5EF4-FFF2-40B4-BE49-F238E27FC236}">
                  <a16:creationId xmlns:a16="http://schemas.microsoft.com/office/drawing/2014/main" id="{DAA2AEDF-FA47-0340-A46D-9615AFF008E3}"/>
                </a:ext>
              </a:extLst>
            </p:cNvPr>
            <p:cNvSpPr txBox="1"/>
            <p:nvPr/>
          </p:nvSpPr>
          <p:spPr>
            <a:xfrm>
              <a:off x="1300717" y="4415896"/>
              <a:ext cx="4136065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2000" dirty="0">
                  <a:latin typeface="Helvetica" pitchFamily="2" charset="0"/>
                  <a:cs typeface="Angsana New" panose="02020603050405020304" pitchFamily="18" charset="-34"/>
                </a:rPr>
                <a:t>Relatore: </a:t>
              </a:r>
            </a:p>
            <a:p>
              <a:r>
                <a:rPr lang="it-IT" sz="2000" b="1" dirty="0">
                  <a:latin typeface="Helvetica" pitchFamily="2" charset="0"/>
                  <a:cs typeface="Angsana New" panose="02020603050405020304" pitchFamily="18" charset="-34"/>
                </a:rPr>
                <a:t>Prof. Giuliano Grossi</a:t>
              </a:r>
              <a:endParaRPr lang="it-IT" sz="2000" dirty="0">
                <a:latin typeface="Helvetica" pitchFamily="2" charset="0"/>
                <a:cs typeface="Angsana New" panose="02020603050405020304" pitchFamily="18" charset="-34"/>
              </a:endParaRPr>
            </a:p>
            <a:p>
              <a:r>
                <a:rPr lang="it-IT" sz="2000" dirty="0">
                  <a:latin typeface="Helvetica" pitchFamily="2" charset="0"/>
                  <a:cs typeface="Angsana New" panose="02020603050405020304" pitchFamily="18" charset="-34"/>
                </a:rPr>
                <a:t>Correlatore: </a:t>
              </a:r>
            </a:p>
            <a:p>
              <a:r>
                <a:rPr lang="it-IT" sz="2000" b="1" dirty="0">
                  <a:latin typeface="Helvetica" pitchFamily="2" charset="0"/>
                  <a:cs typeface="Angsana New" panose="02020603050405020304" pitchFamily="18" charset="-34"/>
                </a:rPr>
                <a:t>Dott. </a:t>
              </a:r>
              <a:r>
                <a:rPr lang="it-IT" sz="2000" b="1" dirty="0" err="1">
                  <a:latin typeface="Helvetica" pitchFamily="2" charset="0"/>
                  <a:cs typeface="Angsana New" panose="02020603050405020304" pitchFamily="18" charset="-34"/>
                </a:rPr>
                <a:t>Sathya</a:t>
              </a:r>
              <a:r>
                <a:rPr lang="it-IT" sz="2000" b="1" dirty="0">
                  <a:latin typeface="Helvetica" pitchFamily="2" charset="0"/>
                  <a:cs typeface="Angsana New" panose="02020603050405020304" pitchFamily="18" charset="-34"/>
                </a:rPr>
                <a:t> </a:t>
              </a:r>
              <a:r>
                <a:rPr lang="it-IT" sz="2000" b="1" dirty="0" err="1">
                  <a:latin typeface="Helvetica" pitchFamily="2" charset="0"/>
                  <a:cs typeface="Angsana New" panose="02020603050405020304" pitchFamily="18" charset="-34"/>
                </a:rPr>
                <a:t>Bursic</a:t>
              </a:r>
              <a:endParaRPr lang="it-IT" sz="2000" b="1" dirty="0">
                <a:latin typeface="Helvetica" pitchFamily="2" charset="0"/>
                <a:cs typeface="Angsana New" panose="02020603050405020304" pitchFamily="18" charset="-34"/>
              </a:endParaRPr>
            </a:p>
          </p:txBody>
        </p:sp>
        <p:sp>
          <p:nvSpPr>
            <p:cNvPr id="10" name="CasellaDiTesto 19">
              <a:extLst>
                <a:ext uri="{FF2B5EF4-FFF2-40B4-BE49-F238E27FC236}">
                  <a16:creationId xmlns:a16="http://schemas.microsoft.com/office/drawing/2014/main" id="{F88C2DF6-92AD-9F47-96AC-96E6F262A8D6}"/>
                </a:ext>
              </a:extLst>
            </p:cNvPr>
            <p:cNvSpPr txBox="1"/>
            <p:nvPr/>
          </p:nvSpPr>
          <p:spPr>
            <a:xfrm>
              <a:off x="6755218" y="4569783"/>
              <a:ext cx="413606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it-IT" sz="2000" dirty="0">
                  <a:latin typeface="Helvetica" pitchFamily="2" charset="0"/>
                  <a:cs typeface="Angsana New" panose="02020603050405020304" pitchFamily="18" charset="-34"/>
                </a:rPr>
                <a:t>Tesi di Laurea di</a:t>
              </a:r>
            </a:p>
            <a:p>
              <a:pPr algn="r"/>
              <a:r>
                <a:rPr lang="it-IT" sz="2000" b="1" dirty="0">
                  <a:latin typeface="Helvetica" pitchFamily="2" charset="0"/>
                  <a:cs typeface="Angsana New" panose="02020603050405020304" pitchFamily="18" charset="-34"/>
                </a:rPr>
                <a:t>Vlad </a:t>
              </a:r>
              <a:r>
                <a:rPr lang="it-IT" sz="2000" b="1" dirty="0" err="1">
                  <a:latin typeface="Helvetica" pitchFamily="2" charset="0"/>
                  <a:cs typeface="Angsana New" panose="02020603050405020304" pitchFamily="18" charset="-34"/>
                </a:rPr>
                <a:t>Florin</a:t>
              </a:r>
              <a:r>
                <a:rPr lang="it-IT" sz="2000" b="1" dirty="0">
                  <a:latin typeface="Helvetica" pitchFamily="2" charset="0"/>
                  <a:cs typeface="Angsana New" panose="02020603050405020304" pitchFamily="18" charset="-34"/>
                </a:rPr>
                <a:t> </a:t>
              </a:r>
              <a:r>
                <a:rPr lang="it-IT" sz="2000" b="1" dirty="0" err="1">
                  <a:latin typeface="Helvetica" pitchFamily="2" charset="0"/>
                  <a:cs typeface="Angsana New" panose="02020603050405020304" pitchFamily="18" charset="-34"/>
                </a:rPr>
                <a:t>Sodringa</a:t>
              </a:r>
              <a:endParaRPr lang="it-IT" sz="2000" b="1" dirty="0">
                <a:latin typeface="Helvetica" pitchFamily="2" charset="0"/>
                <a:cs typeface="Angsana New" panose="02020603050405020304" pitchFamily="18" charset="-34"/>
              </a:endParaRPr>
            </a:p>
            <a:p>
              <a:pPr algn="r"/>
              <a:r>
                <a:rPr lang="it-IT" sz="2000" dirty="0" err="1">
                  <a:latin typeface="Helvetica" pitchFamily="2" charset="0"/>
                  <a:cs typeface="Angsana New" panose="02020603050405020304" pitchFamily="18" charset="-34"/>
                </a:rPr>
                <a:t>Matr</a:t>
              </a:r>
              <a:r>
                <a:rPr lang="it-IT" sz="2000" dirty="0">
                  <a:latin typeface="Helvetica" pitchFamily="2" charset="0"/>
                  <a:cs typeface="Angsana New" panose="02020603050405020304" pitchFamily="18" charset="-34"/>
                </a:rPr>
                <a:t>: 910660</a:t>
              </a:r>
            </a:p>
          </p:txBody>
        </p:sp>
      </p:grp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73DBBD98-8026-7F4A-8CB4-AE5AA70112A7}"/>
              </a:ext>
            </a:extLst>
          </p:cNvPr>
          <p:cNvSpPr txBox="1"/>
          <p:nvPr/>
        </p:nvSpPr>
        <p:spPr>
          <a:xfrm>
            <a:off x="4027966" y="6194364"/>
            <a:ext cx="41360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>
                <a:latin typeface="Helvetica" pitchFamily="2" charset="0"/>
                <a:cs typeface="Angsana New" panose="02020603050405020304" pitchFamily="18" charset="-34"/>
              </a:rPr>
              <a:t>Anno Accademico 2019-2020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486B772-F070-0B45-9CB1-5559716CB324}"/>
              </a:ext>
            </a:extLst>
          </p:cNvPr>
          <p:cNvSpPr txBox="1"/>
          <p:nvPr/>
        </p:nvSpPr>
        <p:spPr>
          <a:xfrm>
            <a:off x="1493525" y="2623912"/>
            <a:ext cx="920494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dirty="0">
                <a:latin typeface="Helvetica" pitchFamily="2" charset="0"/>
              </a:rPr>
              <a:t>Dataset e </a:t>
            </a:r>
            <a:r>
              <a:rPr lang="en-GB" sz="4000" dirty="0" err="1">
                <a:latin typeface="Helvetica" pitchFamily="2" charset="0"/>
              </a:rPr>
              <a:t>riconoscimento</a:t>
            </a:r>
            <a:r>
              <a:rPr lang="en-GB" sz="4000" dirty="0">
                <a:latin typeface="Helvetica" pitchFamily="2" charset="0"/>
              </a:rPr>
              <a:t> </a:t>
            </a:r>
            <a:r>
              <a:rPr lang="en-GB" sz="4000" dirty="0" err="1">
                <a:latin typeface="Helvetica" pitchFamily="2" charset="0"/>
              </a:rPr>
              <a:t>automatico</a:t>
            </a:r>
            <a:r>
              <a:rPr lang="en-GB" sz="4000" dirty="0">
                <a:latin typeface="Helvetica" pitchFamily="2" charset="0"/>
              </a:rPr>
              <a:t> di volti </a:t>
            </a:r>
            <a:r>
              <a:rPr lang="en-GB" sz="4000" dirty="0" err="1">
                <a:latin typeface="Helvetica" pitchFamily="2" charset="0"/>
              </a:rPr>
              <a:t>coperti</a:t>
            </a:r>
            <a:r>
              <a:rPr lang="en-GB" sz="4000" dirty="0">
                <a:latin typeface="Helvetica" pitchFamily="2" charset="0"/>
              </a:rPr>
              <a:t> da </a:t>
            </a:r>
            <a:r>
              <a:rPr lang="en-GB" sz="4000" dirty="0" err="1">
                <a:latin typeface="Helvetica" pitchFamily="2" charset="0"/>
              </a:rPr>
              <a:t>mascherina</a:t>
            </a:r>
            <a:r>
              <a:rPr lang="en-GB" sz="4000" dirty="0">
                <a:latin typeface="Helvetica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029301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89B0F78-0FDF-3D4F-800E-88E42FD01F20}"/>
              </a:ext>
            </a:extLst>
          </p:cNvPr>
          <p:cNvSpPr txBox="1"/>
          <p:nvPr/>
        </p:nvSpPr>
        <p:spPr>
          <a:xfrm>
            <a:off x="2895444" y="443120"/>
            <a:ext cx="64011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sz="4000" dirty="0">
                <a:latin typeface="Helvetica" pitchFamily="2" charset="0"/>
              </a:rPr>
              <a:t>Conclusioni e sviluppi futuri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9E899C-4A76-124D-9C0B-4F864DC2BDCF}"/>
              </a:ext>
            </a:extLst>
          </p:cNvPr>
          <p:cNvSpPr txBox="1"/>
          <p:nvPr/>
        </p:nvSpPr>
        <p:spPr>
          <a:xfrm>
            <a:off x="686188" y="1897924"/>
            <a:ext cx="722337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T" dirty="0">
                <a:solidFill>
                  <a:srgbClr val="FF0000"/>
                </a:solidFill>
                <a:latin typeface="Helvetica" pitchFamily="2" charset="0"/>
              </a:rPr>
              <a:t>La soluzione studiata permette di riconoscere e classificare le tre classi con un’accuratezza buona.</a:t>
            </a:r>
          </a:p>
          <a:p>
            <a:endParaRPr lang="en-IT" dirty="0">
              <a:solidFill>
                <a:srgbClr val="FF0000"/>
              </a:solidFill>
              <a:latin typeface="Helvetica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T" dirty="0">
                <a:solidFill>
                  <a:srgbClr val="FF0000"/>
                </a:solidFill>
                <a:latin typeface="Helvetica" pitchFamily="2" charset="0"/>
              </a:rPr>
              <a:t>Il modello descritto ha problemi con immagini molto rumorose e volti con un grado di inclinazione elevato, a causa della mancanza di un dataset completo.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79DC32-683F-CB4C-A437-044571C5E1F5}"/>
              </a:ext>
            </a:extLst>
          </p:cNvPr>
          <p:cNvSpPr txBox="1"/>
          <p:nvPr/>
        </p:nvSpPr>
        <p:spPr>
          <a:xfrm>
            <a:off x="8218898" y="1742296"/>
            <a:ext cx="334191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dirty="0">
                <a:latin typeface="Helvetica" pitchFamily="2" charset="0"/>
              </a:rPr>
              <a:t>Sviluppi futuri:</a:t>
            </a:r>
          </a:p>
          <a:p>
            <a:endParaRPr lang="en-IT" dirty="0">
              <a:latin typeface="Helvetica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T" dirty="0">
                <a:latin typeface="Helvetica" pitchFamily="2" charset="0"/>
              </a:rPr>
              <a:t>Utilizzo della rete come backbone su SSD (Single Shot Detector)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T" dirty="0">
              <a:latin typeface="Helvetica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T" dirty="0">
                <a:latin typeface="Helvetica" pitchFamily="2" charset="0"/>
              </a:rPr>
              <a:t>Aumentare l’accuratezza e le capacità del modello utilizzando un dataset reale ”in the wild”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T" dirty="0">
              <a:latin typeface="Helvetica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T" dirty="0">
                <a:latin typeface="Helvetica" pitchFamily="2" charset="0"/>
              </a:rPr>
              <a:t>Utilizzare le feature estratte dal modello per fare classificazione con altri tipi di tecniche</a:t>
            </a:r>
          </a:p>
        </p:txBody>
      </p:sp>
      <p:pic>
        <p:nvPicPr>
          <p:cNvPr id="5" name="Picture 4" descr="A person wearing glasses&#10;&#10;Description automatically generated">
            <a:extLst>
              <a:ext uri="{FF2B5EF4-FFF2-40B4-BE49-F238E27FC236}">
                <a16:creationId xmlns:a16="http://schemas.microsoft.com/office/drawing/2014/main" id="{184B96CF-2A6B-EE47-A75B-E10C074851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2940" y="4053590"/>
            <a:ext cx="1943099" cy="1943099"/>
          </a:xfrm>
          <a:prstGeom prst="rect">
            <a:avLst/>
          </a:prstGeom>
        </p:spPr>
      </p:pic>
      <p:pic>
        <p:nvPicPr>
          <p:cNvPr id="10" name="Picture 9" descr="A picture containing person, clothing, underpants&#10;&#10;Description automatically generated">
            <a:extLst>
              <a:ext uri="{FF2B5EF4-FFF2-40B4-BE49-F238E27FC236}">
                <a16:creationId xmlns:a16="http://schemas.microsoft.com/office/drawing/2014/main" id="{8A92C47B-ACB4-C44D-9C50-F0E4C483A9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502" y="4053590"/>
            <a:ext cx="1943099" cy="1943099"/>
          </a:xfrm>
          <a:prstGeom prst="rect">
            <a:avLst/>
          </a:prstGeom>
        </p:spPr>
      </p:pic>
      <p:pic>
        <p:nvPicPr>
          <p:cNvPr id="12" name="Picture 11" descr="A picture containing outdoor, person&#10;&#10;Description automatically generated">
            <a:extLst>
              <a:ext uri="{FF2B5EF4-FFF2-40B4-BE49-F238E27FC236}">
                <a16:creationId xmlns:a16="http://schemas.microsoft.com/office/drawing/2014/main" id="{AF829FA0-D505-C94B-AA0B-812423BAC3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5378" y="4053590"/>
            <a:ext cx="1943099" cy="1943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5232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o 9">
            <a:extLst>
              <a:ext uri="{FF2B5EF4-FFF2-40B4-BE49-F238E27FC236}">
                <a16:creationId xmlns:a16="http://schemas.microsoft.com/office/drawing/2014/main" id="{5FE2BFB8-5724-9E44-8AE0-731015A00268}"/>
              </a:ext>
            </a:extLst>
          </p:cNvPr>
          <p:cNvGrpSpPr/>
          <p:nvPr/>
        </p:nvGrpSpPr>
        <p:grpSpPr>
          <a:xfrm>
            <a:off x="2799240" y="461956"/>
            <a:ext cx="6593520" cy="1533308"/>
            <a:chOff x="2979993" y="261670"/>
            <a:chExt cx="6593520" cy="1533308"/>
          </a:xfrm>
        </p:grpSpPr>
        <p:pic>
          <p:nvPicPr>
            <p:cNvPr id="5" name="Immagine 10" descr="Immagine che contiene testo&#10;&#10;Descrizione generata automaticamente">
              <a:extLst>
                <a:ext uri="{FF2B5EF4-FFF2-40B4-BE49-F238E27FC236}">
                  <a16:creationId xmlns:a16="http://schemas.microsoft.com/office/drawing/2014/main" id="{ECFFDECF-B15A-EF49-8B21-AD0573383E0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7244" b="40153"/>
            <a:stretch/>
          </p:blipFill>
          <p:spPr>
            <a:xfrm>
              <a:off x="2979993" y="261670"/>
              <a:ext cx="3156097" cy="1185691"/>
            </a:xfrm>
            <a:prstGeom prst="rect">
              <a:avLst/>
            </a:prstGeom>
          </p:spPr>
        </p:pic>
        <p:pic>
          <p:nvPicPr>
            <p:cNvPr id="6" name="Immagine 11" descr="Immagine che contiene testo&#10;&#10;Descrizione generata automaticamente">
              <a:extLst>
                <a:ext uri="{FF2B5EF4-FFF2-40B4-BE49-F238E27FC236}">
                  <a16:creationId xmlns:a16="http://schemas.microsoft.com/office/drawing/2014/main" id="{3CE7EBB6-4DFF-804A-BA12-D3740F2FFFB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62716"/>
            <a:stretch/>
          </p:blipFill>
          <p:spPr>
            <a:xfrm>
              <a:off x="4182806" y="385168"/>
              <a:ext cx="5029200" cy="738664"/>
            </a:xfrm>
            <a:prstGeom prst="rect">
              <a:avLst/>
            </a:prstGeom>
          </p:spPr>
        </p:pic>
        <p:sp>
          <p:nvSpPr>
            <p:cNvPr id="7" name="CasellaDiTesto 12">
              <a:extLst>
                <a:ext uri="{FF2B5EF4-FFF2-40B4-BE49-F238E27FC236}">
                  <a16:creationId xmlns:a16="http://schemas.microsoft.com/office/drawing/2014/main" id="{16E88818-9118-5F47-9521-20DCEF56CFC3}"/>
                </a:ext>
              </a:extLst>
            </p:cNvPr>
            <p:cNvSpPr txBox="1"/>
            <p:nvPr/>
          </p:nvSpPr>
          <p:spPr>
            <a:xfrm>
              <a:off x="3821299" y="1056314"/>
              <a:ext cx="575221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2400" i="1" dirty="0">
                  <a:latin typeface="Angsana New" panose="02020603050405020304" pitchFamily="18" charset="-34"/>
                  <a:cs typeface="Angsana New" panose="02020603050405020304" pitchFamily="18" charset="-34"/>
                </a:rPr>
                <a:t>Corso di Laurea in Informatica per la Comunicazione Digitale </a:t>
              </a:r>
            </a:p>
            <a:p>
              <a:endParaRPr lang="it-IT" dirty="0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36BA7734-8F84-BA46-A0B8-FB0445C1A16F}"/>
              </a:ext>
            </a:extLst>
          </p:cNvPr>
          <p:cNvSpPr txBox="1"/>
          <p:nvPr/>
        </p:nvSpPr>
        <p:spPr>
          <a:xfrm>
            <a:off x="2445000" y="3136719"/>
            <a:ext cx="73019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T" sz="5400" dirty="0">
                <a:latin typeface="Helvetica" pitchFamily="2" charset="0"/>
              </a:rPr>
              <a:t>Grazie per l’attenzione!</a:t>
            </a:r>
          </a:p>
        </p:txBody>
      </p:sp>
    </p:spTree>
    <p:extLst>
      <p:ext uri="{BB962C8B-B14F-4D97-AF65-F5344CB8AC3E}">
        <p14:creationId xmlns:p14="http://schemas.microsoft.com/office/powerpoint/2010/main" val="28112704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o 9">
            <a:extLst>
              <a:ext uri="{FF2B5EF4-FFF2-40B4-BE49-F238E27FC236}">
                <a16:creationId xmlns:a16="http://schemas.microsoft.com/office/drawing/2014/main" id="{5FE2BFB8-5724-9E44-8AE0-731015A00268}"/>
              </a:ext>
            </a:extLst>
          </p:cNvPr>
          <p:cNvGrpSpPr/>
          <p:nvPr/>
        </p:nvGrpSpPr>
        <p:grpSpPr>
          <a:xfrm>
            <a:off x="2799240" y="461956"/>
            <a:ext cx="6593520" cy="1533308"/>
            <a:chOff x="2979993" y="261670"/>
            <a:chExt cx="6593520" cy="1533308"/>
          </a:xfrm>
        </p:grpSpPr>
        <p:pic>
          <p:nvPicPr>
            <p:cNvPr id="5" name="Immagine 10" descr="Immagine che contiene testo&#10;&#10;Descrizione generata automaticamente">
              <a:extLst>
                <a:ext uri="{FF2B5EF4-FFF2-40B4-BE49-F238E27FC236}">
                  <a16:creationId xmlns:a16="http://schemas.microsoft.com/office/drawing/2014/main" id="{ECFFDECF-B15A-EF49-8B21-AD0573383E0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7244" b="40153"/>
            <a:stretch/>
          </p:blipFill>
          <p:spPr>
            <a:xfrm>
              <a:off x="2979993" y="261670"/>
              <a:ext cx="3156097" cy="1185691"/>
            </a:xfrm>
            <a:prstGeom prst="rect">
              <a:avLst/>
            </a:prstGeom>
          </p:spPr>
        </p:pic>
        <p:pic>
          <p:nvPicPr>
            <p:cNvPr id="6" name="Immagine 11" descr="Immagine che contiene testo&#10;&#10;Descrizione generata automaticamente">
              <a:extLst>
                <a:ext uri="{FF2B5EF4-FFF2-40B4-BE49-F238E27FC236}">
                  <a16:creationId xmlns:a16="http://schemas.microsoft.com/office/drawing/2014/main" id="{3CE7EBB6-4DFF-804A-BA12-D3740F2FFFB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62716"/>
            <a:stretch/>
          </p:blipFill>
          <p:spPr>
            <a:xfrm>
              <a:off x="4182806" y="385168"/>
              <a:ext cx="5029200" cy="738664"/>
            </a:xfrm>
            <a:prstGeom prst="rect">
              <a:avLst/>
            </a:prstGeom>
          </p:spPr>
        </p:pic>
        <p:sp>
          <p:nvSpPr>
            <p:cNvPr id="7" name="CasellaDiTesto 12">
              <a:extLst>
                <a:ext uri="{FF2B5EF4-FFF2-40B4-BE49-F238E27FC236}">
                  <a16:creationId xmlns:a16="http://schemas.microsoft.com/office/drawing/2014/main" id="{16E88818-9118-5F47-9521-20DCEF56CFC3}"/>
                </a:ext>
              </a:extLst>
            </p:cNvPr>
            <p:cNvSpPr txBox="1"/>
            <p:nvPr/>
          </p:nvSpPr>
          <p:spPr>
            <a:xfrm>
              <a:off x="3821299" y="1056314"/>
              <a:ext cx="575221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2400" i="1" dirty="0">
                  <a:latin typeface="Angsana New" panose="02020603050405020304" pitchFamily="18" charset="-34"/>
                  <a:cs typeface="Angsana New" panose="02020603050405020304" pitchFamily="18" charset="-34"/>
                </a:rPr>
                <a:t>Corso di Laurea in Informatica per la Comunicazione Digitale </a:t>
              </a:r>
            </a:p>
            <a:p>
              <a:endParaRPr lang="it-IT" dirty="0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36BA7734-8F84-BA46-A0B8-FB0445C1A16F}"/>
              </a:ext>
            </a:extLst>
          </p:cNvPr>
          <p:cNvSpPr txBox="1"/>
          <p:nvPr/>
        </p:nvSpPr>
        <p:spPr>
          <a:xfrm>
            <a:off x="4368605" y="3136719"/>
            <a:ext cx="34547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T" sz="5400" dirty="0">
                <a:latin typeface="Helvetica" pitchFamily="2" charset="0"/>
              </a:rPr>
              <a:t>Slide extra</a:t>
            </a:r>
          </a:p>
        </p:txBody>
      </p:sp>
    </p:spTree>
    <p:extLst>
      <p:ext uri="{BB962C8B-B14F-4D97-AF65-F5344CB8AC3E}">
        <p14:creationId xmlns:p14="http://schemas.microsoft.com/office/powerpoint/2010/main" val="10119034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age18image6941872">
            <a:extLst>
              <a:ext uri="{FF2B5EF4-FFF2-40B4-BE49-F238E27FC236}">
                <a16:creationId xmlns:a16="http://schemas.microsoft.com/office/drawing/2014/main" id="{34F46203-4386-0C47-8761-A0C244AE42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072" y="1973488"/>
            <a:ext cx="4008464" cy="3827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page19image7062336">
            <a:extLst>
              <a:ext uri="{FF2B5EF4-FFF2-40B4-BE49-F238E27FC236}">
                <a16:creationId xmlns:a16="http://schemas.microsoft.com/office/drawing/2014/main" id="{738EABDC-07BF-6941-8374-E138AE19E6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2362" y="2126181"/>
            <a:ext cx="5714604" cy="3521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5902E1B-EDC4-9F4C-A54C-90320613E8BE}"/>
              </a:ext>
            </a:extLst>
          </p:cNvPr>
          <p:cNvSpPr txBox="1"/>
          <p:nvPr/>
        </p:nvSpPr>
        <p:spPr>
          <a:xfrm>
            <a:off x="1052094" y="5986463"/>
            <a:ext cx="4045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dirty="0">
                <a:latin typeface="Helvetica" pitchFamily="2" charset="0"/>
              </a:rPr>
              <a:t>Inception-ResNetV1 Inception A block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47E3D0-2001-4D4E-801A-C1C8998F4168}"/>
              </a:ext>
            </a:extLst>
          </p:cNvPr>
          <p:cNvSpPr txBox="1"/>
          <p:nvPr/>
        </p:nvSpPr>
        <p:spPr>
          <a:xfrm>
            <a:off x="6870216" y="5985783"/>
            <a:ext cx="4172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dirty="0">
                <a:latin typeface="Helvetica" pitchFamily="2" charset="0"/>
              </a:rPr>
              <a:t>Inception-ResNetV1 Reduction B block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F51730-A6A0-8440-A2F0-54ADAF59563C}"/>
              </a:ext>
            </a:extLst>
          </p:cNvPr>
          <p:cNvSpPr txBox="1"/>
          <p:nvPr/>
        </p:nvSpPr>
        <p:spPr>
          <a:xfrm>
            <a:off x="1963423" y="502142"/>
            <a:ext cx="90797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sz="4000" dirty="0">
                <a:latin typeface="Helvetica" pitchFamily="2" charset="0"/>
              </a:rPr>
              <a:t>Blocchi utilizzati in Inception-ResNetV1</a:t>
            </a:r>
          </a:p>
        </p:txBody>
      </p:sp>
    </p:spTree>
    <p:extLst>
      <p:ext uri="{BB962C8B-B14F-4D97-AF65-F5344CB8AC3E}">
        <p14:creationId xmlns:p14="http://schemas.microsoft.com/office/powerpoint/2010/main" val="11075960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picture containing person&#10;&#10;Description automatically generated">
            <a:extLst>
              <a:ext uri="{FF2B5EF4-FFF2-40B4-BE49-F238E27FC236}">
                <a16:creationId xmlns:a16="http://schemas.microsoft.com/office/drawing/2014/main" id="{AB425CE5-C665-E54B-9821-4148C98C92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9926" y="2398714"/>
            <a:ext cx="3257550" cy="3257550"/>
          </a:xfrm>
          <a:prstGeom prst="rect">
            <a:avLst/>
          </a:prstGeom>
        </p:spPr>
      </p:pic>
      <p:pic>
        <p:nvPicPr>
          <p:cNvPr id="13" name="Picture 12" descr="A person wearing a mask&#10;&#10;Description automatically generated with medium confidence">
            <a:extLst>
              <a:ext uri="{FF2B5EF4-FFF2-40B4-BE49-F238E27FC236}">
                <a16:creationId xmlns:a16="http://schemas.microsoft.com/office/drawing/2014/main" id="{D5684B4A-D61A-884D-8572-8916FC6D1D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9764" y="2398714"/>
            <a:ext cx="3257550" cy="3257550"/>
          </a:xfrm>
          <a:prstGeom prst="rect">
            <a:avLst/>
          </a:prstGeom>
        </p:spPr>
      </p:pic>
      <p:pic>
        <p:nvPicPr>
          <p:cNvPr id="15" name="Picture 14" descr="A person wearing glasses&#10;&#10;Description automatically generated with medium confidence">
            <a:extLst>
              <a:ext uri="{FF2B5EF4-FFF2-40B4-BE49-F238E27FC236}">
                <a16:creationId xmlns:a16="http://schemas.microsoft.com/office/drawing/2014/main" id="{72F4FC3B-231C-9E49-911C-AE9A8A1740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088" y="2398714"/>
            <a:ext cx="3257550" cy="32575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8DB8DB1-6708-214C-A071-65BEBF20BDA5}"/>
              </a:ext>
            </a:extLst>
          </p:cNvPr>
          <p:cNvSpPr txBox="1"/>
          <p:nvPr/>
        </p:nvSpPr>
        <p:spPr>
          <a:xfrm>
            <a:off x="4193075" y="493850"/>
            <a:ext cx="38058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sz="4000" dirty="0">
                <a:latin typeface="Helvetica" pitchFamily="2" charset="0"/>
              </a:rPr>
              <a:t>Pulizia dataset </a:t>
            </a:r>
          </a:p>
        </p:txBody>
      </p:sp>
    </p:spTree>
    <p:extLst>
      <p:ext uri="{BB962C8B-B14F-4D97-AF65-F5344CB8AC3E}">
        <p14:creationId xmlns:p14="http://schemas.microsoft.com/office/powerpoint/2010/main" val="24315766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person, spectacles, accessory, goggles&#10;&#10;Description automatically generated">
            <a:extLst>
              <a:ext uri="{FF2B5EF4-FFF2-40B4-BE49-F238E27FC236}">
                <a16:creationId xmlns:a16="http://schemas.microsoft.com/office/drawing/2014/main" id="{B14B86F1-8707-2140-9FBA-52E85659AA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2723" y="1671637"/>
            <a:ext cx="4241800" cy="2120900"/>
          </a:xfrm>
          <a:prstGeom prst="rect">
            <a:avLst/>
          </a:prstGeom>
        </p:spPr>
      </p:pic>
      <p:pic>
        <p:nvPicPr>
          <p:cNvPr id="7" name="Picture 6" descr="A collage of a person&#10;&#10;Description automatically generated with low confidence">
            <a:extLst>
              <a:ext uri="{FF2B5EF4-FFF2-40B4-BE49-F238E27FC236}">
                <a16:creationId xmlns:a16="http://schemas.microsoft.com/office/drawing/2014/main" id="{4EF2106E-964B-9148-8E8F-0C4DC61C0E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7477" y="1671637"/>
            <a:ext cx="4241800" cy="2120900"/>
          </a:xfrm>
          <a:prstGeom prst="rect">
            <a:avLst/>
          </a:prstGeom>
        </p:spPr>
      </p:pic>
      <p:pic>
        <p:nvPicPr>
          <p:cNvPr id="9" name="Picture 8" descr="A picture containing clothing&#10;&#10;Description automatically generated">
            <a:extLst>
              <a:ext uri="{FF2B5EF4-FFF2-40B4-BE49-F238E27FC236}">
                <a16:creationId xmlns:a16="http://schemas.microsoft.com/office/drawing/2014/main" id="{B9322C7C-7318-644A-94A6-EB557C56D6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2725" y="4125913"/>
            <a:ext cx="4241800" cy="2120900"/>
          </a:xfrm>
          <a:prstGeom prst="rect">
            <a:avLst/>
          </a:prstGeom>
        </p:spPr>
      </p:pic>
      <p:pic>
        <p:nvPicPr>
          <p:cNvPr id="11" name="Picture 10" descr="A picture containing clothing, wearing, person, staring&#10;&#10;Description automatically generated">
            <a:extLst>
              <a:ext uri="{FF2B5EF4-FFF2-40B4-BE49-F238E27FC236}">
                <a16:creationId xmlns:a16="http://schemas.microsoft.com/office/drawing/2014/main" id="{466663DF-DAA5-E44A-B62D-079601EA0A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67477" y="4125913"/>
            <a:ext cx="4241800" cy="21209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F2F349E-1E8C-304A-8FA9-B006AF05F891}"/>
              </a:ext>
            </a:extLst>
          </p:cNvPr>
          <p:cNvSpPr txBox="1"/>
          <p:nvPr/>
        </p:nvSpPr>
        <p:spPr>
          <a:xfrm>
            <a:off x="4343074" y="443120"/>
            <a:ext cx="34067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sz="4000" dirty="0">
                <a:latin typeface="Helvetica" pitchFamily="2" charset="0"/>
              </a:rPr>
              <a:t>Skin detection</a:t>
            </a:r>
          </a:p>
        </p:txBody>
      </p:sp>
    </p:spTree>
    <p:extLst>
      <p:ext uri="{BB962C8B-B14F-4D97-AF65-F5344CB8AC3E}">
        <p14:creationId xmlns:p14="http://schemas.microsoft.com/office/powerpoint/2010/main" val="20890680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7" name="Picture 1" descr="page30image7070240">
            <a:extLst>
              <a:ext uri="{FF2B5EF4-FFF2-40B4-BE49-F238E27FC236}">
                <a16:creationId xmlns:a16="http://schemas.microsoft.com/office/drawing/2014/main" id="{C92AB46E-22F1-BC4A-B2BF-3290ED0149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761" y="2221822"/>
            <a:ext cx="3469001" cy="1745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page30image7070656">
            <a:extLst>
              <a:ext uri="{FF2B5EF4-FFF2-40B4-BE49-F238E27FC236}">
                <a16:creationId xmlns:a16="http://schemas.microsoft.com/office/drawing/2014/main" id="{EDB39EF9-E4F5-C941-B355-4958076C5F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761" y="4078288"/>
            <a:ext cx="3469001" cy="1734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A picture containing underpants&#10;&#10;Description automatically generated">
            <a:extLst>
              <a:ext uri="{FF2B5EF4-FFF2-40B4-BE49-F238E27FC236}">
                <a16:creationId xmlns:a16="http://schemas.microsoft.com/office/drawing/2014/main" id="{5FC3AA48-826D-DE40-866D-572B3CF5C3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4721" y="2221822"/>
            <a:ext cx="3544885" cy="18212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5EA5CF7-D8CC-B048-B448-C7DFDB46A373}"/>
              </a:ext>
            </a:extLst>
          </p:cNvPr>
          <p:cNvSpPr txBox="1"/>
          <p:nvPr/>
        </p:nvSpPr>
        <p:spPr>
          <a:xfrm>
            <a:off x="1836375" y="6001822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dirty="0"/>
              <a:t>dlib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9EC2E85-BBB4-B440-8A62-28FEE7261AED}"/>
              </a:ext>
            </a:extLst>
          </p:cNvPr>
          <p:cNvSpPr txBox="1"/>
          <p:nvPr/>
        </p:nvSpPr>
        <p:spPr>
          <a:xfrm>
            <a:off x="5074790" y="6016110"/>
            <a:ext cx="2042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cnn</a:t>
            </a:r>
            <a:r>
              <a:rPr lang="en-GB" dirty="0"/>
              <a:t>-facial-landmark</a:t>
            </a:r>
          </a:p>
        </p:txBody>
      </p:sp>
      <p:pic>
        <p:nvPicPr>
          <p:cNvPr id="15" name="Picture 14" descr="A person and person taking a selfie&#10;&#10;Description automatically generated with medium confidence">
            <a:extLst>
              <a:ext uri="{FF2B5EF4-FFF2-40B4-BE49-F238E27FC236}">
                <a16:creationId xmlns:a16="http://schemas.microsoft.com/office/drawing/2014/main" id="{99A4D957-9C94-AE4F-956E-CBD69CB0FB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84721" y="4043047"/>
            <a:ext cx="3544885" cy="1832066"/>
          </a:xfrm>
          <a:prstGeom prst="rect">
            <a:avLst/>
          </a:prstGeom>
        </p:spPr>
      </p:pic>
      <p:pic>
        <p:nvPicPr>
          <p:cNvPr id="17" name="Picture 16" descr="A picture containing clothing, indoor, person, close&#10;&#10;Description automatically generated">
            <a:extLst>
              <a:ext uri="{FF2B5EF4-FFF2-40B4-BE49-F238E27FC236}">
                <a16:creationId xmlns:a16="http://schemas.microsoft.com/office/drawing/2014/main" id="{D529D3B2-BBA4-C74E-A2C9-AD8E67FF699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59566" y="2221822"/>
            <a:ext cx="3555428" cy="1821224"/>
          </a:xfrm>
          <a:prstGeom prst="rect">
            <a:avLst/>
          </a:prstGeom>
        </p:spPr>
      </p:pic>
      <p:pic>
        <p:nvPicPr>
          <p:cNvPr id="19" name="Picture 18" descr="A collage of two people&#10;&#10;Description automatically generated with low confidence">
            <a:extLst>
              <a:ext uri="{FF2B5EF4-FFF2-40B4-BE49-F238E27FC236}">
                <a16:creationId xmlns:a16="http://schemas.microsoft.com/office/drawing/2014/main" id="{9048EDAB-AF48-F548-97FA-46B1C8ACFCC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59566" y="4078288"/>
            <a:ext cx="3555428" cy="1821225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90FED70A-A7A9-5549-BD2F-49F58D5D7DF7}"/>
              </a:ext>
            </a:extLst>
          </p:cNvPr>
          <p:cNvSpPr txBox="1"/>
          <p:nvPr/>
        </p:nvSpPr>
        <p:spPr>
          <a:xfrm>
            <a:off x="9581835" y="6016110"/>
            <a:ext cx="910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dirty="0"/>
              <a:t>MTCNN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0EEED3C-CB02-5B45-9353-0195FF37834D}"/>
              </a:ext>
            </a:extLst>
          </p:cNvPr>
          <p:cNvSpPr txBox="1"/>
          <p:nvPr/>
        </p:nvSpPr>
        <p:spPr>
          <a:xfrm>
            <a:off x="3749844" y="472558"/>
            <a:ext cx="46923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sz="4000" dirty="0">
                <a:latin typeface="Helvetica" pitchFamily="2" charset="0"/>
              </a:rPr>
              <a:t>Landmark detection</a:t>
            </a:r>
          </a:p>
        </p:txBody>
      </p:sp>
    </p:spTree>
    <p:extLst>
      <p:ext uri="{BB962C8B-B14F-4D97-AF65-F5344CB8AC3E}">
        <p14:creationId xmlns:p14="http://schemas.microsoft.com/office/powerpoint/2010/main" val="2268937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89B50-285A-5B48-9999-49611E7CD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9596" y="326211"/>
            <a:ext cx="3572808" cy="833107"/>
          </a:xfrm>
        </p:spPr>
        <p:txBody>
          <a:bodyPr/>
          <a:lstStyle/>
          <a:p>
            <a:pPr algn="ctr"/>
            <a:r>
              <a:rPr lang="en-IT" sz="4000" dirty="0">
                <a:latin typeface="Helvetica" pitchFamily="2" charset="0"/>
              </a:rPr>
              <a:t>Introduzione</a:t>
            </a:r>
            <a:endParaRPr lang="en-IT" dirty="0">
              <a:latin typeface="Helvetica" pitchFamily="2" charset="0"/>
            </a:endParaRPr>
          </a:p>
        </p:txBody>
      </p:sp>
      <p:pic>
        <p:nvPicPr>
          <p:cNvPr id="6" name="Picture 5" descr="A couple of people posing for the camera&#10;&#10;Description automatically generated with low confidence">
            <a:extLst>
              <a:ext uri="{FF2B5EF4-FFF2-40B4-BE49-F238E27FC236}">
                <a16:creationId xmlns:a16="http://schemas.microsoft.com/office/drawing/2014/main" id="{9872D854-DFF2-114E-AAD0-6B51A9EC70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3603" y="2973781"/>
            <a:ext cx="1333497" cy="1333497"/>
          </a:xfrm>
          <a:prstGeom prst="rect">
            <a:avLst/>
          </a:prstGeom>
        </p:spPr>
      </p:pic>
      <p:pic>
        <p:nvPicPr>
          <p:cNvPr id="7" name="Picture 6" descr="A person smiling for the camera&#10;&#10;Description automatically generated with medium confidence">
            <a:extLst>
              <a:ext uri="{FF2B5EF4-FFF2-40B4-BE49-F238E27FC236}">
                <a16:creationId xmlns:a16="http://schemas.microsoft.com/office/drawing/2014/main" id="{1AD7955F-B22D-F047-BB8A-CDA58BDBE2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5461" y="4880610"/>
            <a:ext cx="1296353" cy="1296353"/>
          </a:xfrm>
          <a:prstGeom prst="rect">
            <a:avLst/>
          </a:prstGeom>
        </p:spPr>
      </p:pic>
      <p:pic>
        <p:nvPicPr>
          <p:cNvPr id="8" name="Picture 7" descr="A person with a mask on her face&#10;&#10;Description automatically generated with low confidence">
            <a:extLst>
              <a:ext uri="{FF2B5EF4-FFF2-40B4-BE49-F238E27FC236}">
                <a16:creationId xmlns:a16="http://schemas.microsoft.com/office/drawing/2014/main" id="{FC10A1AB-36F9-A440-93AD-719C8AAE7A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53602" y="1072138"/>
            <a:ext cx="1333498" cy="1333498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FFB702A-1503-1B46-8818-2C8D66B63939}"/>
              </a:ext>
            </a:extLst>
          </p:cNvPr>
          <p:cNvSpPr txBox="1">
            <a:spLocks/>
          </p:cNvSpPr>
          <p:nvPr/>
        </p:nvSpPr>
        <p:spPr>
          <a:xfrm>
            <a:off x="697888" y="4046911"/>
            <a:ext cx="8308951" cy="18040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T" sz="2400" dirty="0">
                <a:latin typeface="Helvetica" pitchFamily="2" charset="0"/>
              </a:rPr>
              <a:t>Fasi del progetto:</a:t>
            </a:r>
          </a:p>
          <a:p>
            <a:r>
              <a:rPr lang="en-IT" sz="2400" dirty="0">
                <a:latin typeface="Helvetica" pitchFamily="2" charset="0"/>
              </a:rPr>
              <a:t>Creazione del dataset</a:t>
            </a:r>
          </a:p>
          <a:p>
            <a:r>
              <a:rPr lang="en-IT" sz="2400" dirty="0">
                <a:latin typeface="Helvetica" pitchFamily="2" charset="0"/>
              </a:rPr>
              <a:t>Training (con finetuning) del modello Inception-ResNetV1</a:t>
            </a:r>
          </a:p>
          <a:p>
            <a:r>
              <a:rPr lang="en-IT" sz="2400" dirty="0">
                <a:latin typeface="Helvetica" pitchFamily="2" charset="0"/>
              </a:rPr>
              <a:t>Analisi dei risultati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FD9169-3951-1947-A409-664DF95257CB}"/>
              </a:ext>
            </a:extLst>
          </p:cNvPr>
          <p:cNvSpPr txBox="1"/>
          <p:nvPr/>
        </p:nvSpPr>
        <p:spPr>
          <a:xfrm>
            <a:off x="5961962" y="1205307"/>
            <a:ext cx="291083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sz="2000" dirty="0">
                <a:solidFill>
                  <a:srgbClr val="FF0000"/>
                </a:solidFill>
                <a:latin typeface="Helvetica" pitchFamily="2" charset="0"/>
              </a:rPr>
              <a:t>Possibile caso d’uso della soluzione:</a:t>
            </a:r>
          </a:p>
          <a:p>
            <a:r>
              <a:rPr lang="en-GB" sz="2000" dirty="0">
                <a:solidFill>
                  <a:srgbClr val="FF0000"/>
                </a:solidFill>
                <a:latin typeface="Helvetica" pitchFamily="2" charset="0"/>
              </a:rPr>
              <a:t>c</a:t>
            </a:r>
            <a:r>
              <a:rPr lang="en-IT" sz="2000" dirty="0">
                <a:solidFill>
                  <a:srgbClr val="FF0000"/>
                </a:solidFill>
                <a:latin typeface="Helvetica" pitchFamily="2" charset="0"/>
              </a:rPr>
              <a:t>ontrollo accessi dei locali di attività di vario genere (commerciali, uffici etc.)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47FA58-9458-4541-B5D1-C392C717C0FC}"/>
              </a:ext>
            </a:extLst>
          </p:cNvPr>
          <p:cNvSpPr txBox="1"/>
          <p:nvPr/>
        </p:nvSpPr>
        <p:spPr>
          <a:xfrm>
            <a:off x="9169965" y="558098"/>
            <a:ext cx="2467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dirty="0">
                <a:latin typeface="Helvetica" pitchFamily="2" charset="0"/>
              </a:rPr>
              <a:t>Classi da considerare: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3859DC9-420C-874F-B059-B2A4CCE69333}"/>
              </a:ext>
            </a:extLst>
          </p:cNvPr>
          <p:cNvSpPr txBox="1"/>
          <p:nvPr/>
        </p:nvSpPr>
        <p:spPr>
          <a:xfrm>
            <a:off x="8948313" y="2405636"/>
            <a:ext cx="30780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sz="1400" dirty="0">
                <a:latin typeface="Helvetica" pitchFamily="2" charset="0"/>
              </a:rPr>
              <a:t>Mascherina indossata correttamente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9B32F5D-72A1-EB4D-975E-AB02C7444C59}"/>
              </a:ext>
            </a:extLst>
          </p:cNvPr>
          <p:cNvSpPr txBox="1"/>
          <p:nvPr/>
        </p:nvSpPr>
        <p:spPr>
          <a:xfrm>
            <a:off x="8839747" y="4307278"/>
            <a:ext cx="31277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sz="1400" dirty="0">
                <a:latin typeface="Helvetica" pitchFamily="2" charset="0"/>
              </a:rPr>
              <a:t>Mascherina indossata in modo errato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844A68B-5F59-3A42-950C-389F62568A54}"/>
              </a:ext>
            </a:extLst>
          </p:cNvPr>
          <p:cNvSpPr txBox="1"/>
          <p:nvPr/>
        </p:nvSpPr>
        <p:spPr>
          <a:xfrm>
            <a:off x="9014453" y="6176963"/>
            <a:ext cx="28117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sz="1400" dirty="0">
                <a:latin typeface="Helvetica" pitchFamily="2" charset="0"/>
              </a:rPr>
              <a:t>Volto non occluso da mascherina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77F5396-13C8-F343-B8ED-8DBE40CAA111}"/>
              </a:ext>
            </a:extLst>
          </p:cNvPr>
          <p:cNvSpPr txBox="1"/>
          <p:nvPr/>
        </p:nvSpPr>
        <p:spPr>
          <a:xfrm>
            <a:off x="697888" y="1205307"/>
            <a:ext cx="497139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sz="2000" dirty="0">
                <a:latin typeface="Helvetica" pitchFamily="2" charset="0"/>
              </a:rPr>
              <a:t>Obiettivo:</a:t>
            </a:r>
          </a:p>
          <a:p>
            <a:r>
              <a:rPr lang="en-IT" sz="2000" dirty="0">
                <a:solidFill>
                  <a:srgbClr val="FF0000"/>
                </a:solidFill>
                <a:latin typeface="Helvetica" pitchFamily="2" charset="0"/>
              </a:rPr>
              <a:t>Creazione di un classificatore che permette di distinguere volti occlusi da mascherine, volti non occlusi da esse e nel caso di occlusione, discriminare se la mascherina è indossata in modo corretto, utilizzando tecnologie di Deep Learning</a:t>
            </a:r>
            <a:r>
              <a:rPr lang="en-IT" sz="2000" dirty="0">
                <a:latin typeface="Helvetica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396324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A8366CD0-C2AD-E442-8952-D172ADF462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6452" y="1468986"/>
            <a:ext cx="2057360" cy="2057360"/>
          </a:xfrm>
          <a:prstGeom prst="rect">
            <a:avLst/>
          </a:prstGeom>
        </p:spPr>
      </p:pic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559A18A1-FAF8-0845-9356-B74378F58F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9272" y="3526346"/>
            <a:ext cx="8022728" cy="2693762"/>
          </a:xfrm>
          <a:prstGeom prst="rect">
            <a:avLst/>
          </a:prstGeom>
        </p:spPr>
      </p:pic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AA897315-8101-B746-9422-4A76BE2D32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0321" y="2162669"/>
            <a:ext cx="8022727" cy="160454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284D2FE-D7ED-EC4D-967C-8C513281B3B9}"/>
              </a:ext>
            </a:extLst>
          </p:cNvPr>
          <p:cNvSpPr txBox="1"/>
          <p:nvPr/>
        </p:nvSpPr>
        <p:spPr>
          <a:xfrm>
            <a:off x="3708551" y="410658"/>
            <a:ext cx="47748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sz="4000" dirty="0">
                <a:latin typeface="Helvetica" pitchFamily="2" charset="0"/>
              </a:rPr>
              <a:t>Tecnologie utilizzate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2BE8F1C-F582-F44B-BB5C-3A122400A213}"/>
              </a:ext>
            </a:extLst>
          </p:cNvPr>
          <p:cNvSpPr txBox="1"/>
          <p:nvPr/>
        </p:nvSpPr>
        <p:spPr>
          <a:xfrm>
            <a:off x="9232477" y="5375744"/>
            <a:ext cx="2309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dirty="0"/>
              <a:t>(solo per Tensorboard)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8822DBAD-ABD8-A645-881B-75F156520A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5422" y="3767215"/>
            <a:ext cx="2379419" cy="2755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0916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clothing, person, mask, head covering&#10;&#10;Description automatically generated">
            <a:extLst>
              <a:ext uri="{FF2B5EF4-FFF2-40B4-BE49-F238E27FC236}">
                <a16:creationId xmlns:a16="http://schemas.microsoft.com/office/drawing/2014/main" id="{44F5208C-1D92-EF4B-8B5F-854479EDE0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286" y="1726155"/>
            <a:ext cx="867232" cy="867232"/>
          </a:xfrm>
          <a:prstGeom prst="rect">
            <a:avLst/>
          </a:prstGeom>
        </p:spPr>
      </p:pic>
      <p:pic>
        <p:nvPicPr>
          <p:cNvPr id="7" name="Picture 6" descr="A group of people in a bus&#10;&#10;Description automatically generated with low confidence">
            <a:extLst>
              <a:ext uri="{FF2B5EF4-FFF2-40B4-BE49-F238E27FC236}">
                <a16:creationId xmlns:a16="http://schemas.microsoft.com/office/drawing/2014/main" id="{5114B311-CD45-9D44-AD4E-20D748CBBD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1253" y="1726155"/>
            <a:ext cx="867232" cy="867232"/>
          </a:xfrm>
          <a:prstGeom prst="rect">
            <a:avLst/>
          </a:prstGeom>
        </p:spPr>
      </p:pic>
      <p:pic>
        <p:nvPicPr>
          <p:cNvPr id="9" name="Picture 8" descr="A person with a beard&#10;&#10;Description automatically generated with medium confidence">
            <a:extLst>
              <a:ext uri="{FF2B5EF4-FFF2-40B4-BE49-F238E27FC236}">
                <a16:creationId xmlns:a16="http://schemas.microsoft.com/office/drawing/2014/main" id="{730E327F-19A5-804A-B17D-BBB6481FB8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286" y="2667168"/>
            <a:ext cx="867232" cy="867232"/>
          </a:xfrm>
          <a:prstGeom prst="rect">
            <a:avLst/>
          </a:prstGeom>
        </p:spPr>
      </p:pic>
      <p:pic>
        <p:nvPicPr>
          <p:cNvPr id="15" name="Picture 14" descr="A couple of people posing for the camera&#10;&#10;Description automatically generated with low confidence">
            <a:extLst>
              <a:ext uri="{FF2B5EF4-FFF2-40B4-BE49-F238E27FC236}">
                <a16:creationId xmlns:a16="http://schemas.microsoft.com/office/drawing/2014/main" id="{09E60F70-5D2B-E949-B445-4BDC9D1775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61253" y="2667168"/>
            <a:ext cx="867232" cy="867232"/>
          </a:xfrm>
          <a:prstGeom prst="rect">
            <a:avLst/>
          </a:prstGeom>
        </p:spPr>
      </p:pic>
      <p:pic>
        <p:nvPicPr>
          <p:cNvPr id="19" name="Picture 18" descr="A picture containing person, clothing, indoor, close&#10;&#10;Description automatically generated">
            <a:extLst>
              <a:ext uri="{FF2B5EF4-FFF2-40B4-BE49-F238E27FC236}">
                <a16:creationId xmlns:a16="http://schemas.microsoft.com/office/drawing/2014/main" id="{B714B13A-A7FB-B445-9F6B-E7F28636536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14095" y="1934382"/>
            <a:ext cx="855347" cy="855347"/>
          </a:xfrm>
          <a:prstGeom prst="rect">
            <a:avLst/>
          </a:prstGeom>
        </p:spPr>
      </p:pic>
      <p:pic>
        <p:nvPicPr>
          <p:cNvPr id="21" name="Picture 20" descr="A person with a scarf on her head&#10;&#10;Description automatically generated with low confidence">
            <a:extLst>
              <a:ext uri="{FF2B5EF4-FFF2-40B4-BE49-F238E27FC236}">
                <a16:creationId xmlns:a16="http://schemas.microsoft.com/office/drawing/2014/main" id="{435C3350-2E70-0A4C-A467-E60C9DF536A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54058" y="2868457"/>
            <a:ext cx="855347" cy="855347"/>
          </a:xfrm>
          <a:prstGeom prst="rect">
            <a:avLst/>
          </a:prstGeom>
        </p:spPr>
      </p:pic>
      <p:pic>
        <p:nvPicPr>
          <p:cNvPr id="23" name="Picture 22" descr="A picture containing outdoor, person, people, spectacles&#10;&#10;Description automatically generated">
            <a:extLst>
              <a:ext uri="{FF2B5EF4-FFF2-40B4-BE49-F238E27FC236}">
                <a16:creationId xmlns:a16="http://schemas.microsoft.com/office/drawing/2014/main" id="{29E19F07-DF08-154B-80C5-4FE4B99A07D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54058" y="1933387"/>
            <a:ext cx="855347" cy="855347"/>
          </a:xfrm>
          <a:prstGeom prst="rect">
            <a:avLst/>
          </a:prstGeom>
        </p:spPr>
      </p:pic>
      <p:pic>
        <p:nvPicPr>
          <p:cNvPr id="27" name="Picture 26" descr="A picture containing person, person, clothing, indoor&#10;&#10;Description automatically generated">
            <a:extLst>
              <a:ext uri="{FF2B5EF4-FFF2-40B4-BE49-F238E27FC236}">
                <a16:creationId xmlns:a16="http://schemas.microsoft.com/office/drawing/2014/main" id="{4D05E1BA-D7A0-1E44-9AFC-2989E2496FB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214095" y="2868458"/>
            <a:ext cx="855347" cy="855347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F0CD69F4-777F-ED45-9144-6DDA510E1E5D}"/>
              </a:ext>
            </a:extLst>
          </p:cNvPr>
          <p:cNvSpPr txBox="1"/>
          <p:nvPr/>
        </p:nvSpPr>
        <p:spPr>
          <a:xfrm>
            <a:off x="276286" y="1208286"/>
            <a:ext cx="2569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T" dirty="0">
                <a:latin typeface="Helvetica" pitchFamily="2" charset="0"/>
              </a:rPr>
              <a:t>Medical Masks Dataset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F633333-A239-CE41-8E83-86C65A039834}"/>
              </a:ext>
            </a:extLst>
          </p:cNvPr>
          <p:cNvSpPr txBox="1"/>
          <p:nvPr/>
        </p:nvSpPr>
        <p:spPr>
          <a:xfrm>
            <a:off x="7098663" y="1344840"/>
            <a:ext cx="194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T" dirty="0">
                <a:latin typeface="Helvetica" pitchFamily="2" charset="0"/>
              </a:rPr>
              <a:t>MaskedFace-Net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07A19E8-BD6F-434D-8B0B-59BCB3A24A68}"/>
              </a:ext>
            </a:extLst>
          </p:cNvPr>
          <p:cNvSpPr txBox="1"/>
          <p:nvPr/>
        </p:nvSpPr>
        <p:spPr>
          <a:xfrm>
            <a:off x="3938467" y="297696"/>
            <a:ext cx="39196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sz="4000" dirty="0">
                <a:latin typeface="Helvetica" pitchFamily="2" charset="0"/>
              </a:rPr>
              <a:t>Dataset utilizzati</a:t>
            </a:r>
          </a:p>
        </p:txBody>
      </p:sp>
      <p:pic>
        <p:nvPicPr>
          <p:cNvPr id="22" name="Picture 21" descr="A person with a mask on her face&#10;&#10;Description automatically generated with low confidence">
            <a:extLst>
              <a:ext uri="{FF2B5EF4-FFF2-40B4-BE49-F238E27FC236}">
                <a16:creationId xmlns:a16="http://schemas.microsoft.com/office/drawing/2014/main" id="{34DB5883-D7E1-A941-960D-F8CF75F629F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560157" y="4463371"/>
            <a:ext cx="868328" cy="868328"/>
          </a:xfrm>
          <a:prstGeom prst="rect">
            <a:avLst/>
          </a:prstGeom>
        </p:spPr>
      </p:pic>
      <p:pic>
        <p:nvPicPr>
          <p:cNvPr id="24" name="Picture 23" descr="A picture containing person, wall, indoor&#10;&#10;Description automatically generated">
            <a:extLst>
              <a:ext uri="{FF2B5EF4-FFF2-40B4-BE49-F238E27FC236}">
                <a16:creationId xmlns:a16="http://schemas.microsoft.com/office/drawing/2014/main" id="{F73607AD-1482-B845-A653-D17B80698BE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20190" y="4464468"/>
            <a:ext cx="868328" cy="868328"/>
          </a:xfrm>
          <a:prstGeom prst="rect">
            <a:avLst/>
          </a:prstGeom>
        </p:spPr>
      </p:pic>
      <p:pic>
        <p:nvPicPr>
          <p:cNvPr id="25" name="Picture 24" descr="A picture containing person, clothing, close&#10;&#10;Description automatically generated">
            <a:extLst>
              <a:ext uri="{FF2B5EF4-FFF2-40B4-BE49-F238E27FC236}">
                <a16:creationId xmlns:a16="http://schemas.microsoft.com/office/drawing/2014/main" id="{4FBC5B35-8F0A-E04C-9E3D-75D7F5C387C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20190" y="5398441"/>
            <a:ext cx="868328" cy="868328"/>
          </a:xfrm>
          <a:prstGeom prst="rect">
            <a:avLst/>
          </a:prstGeom>
        </p:spPr>
      </p:pic>
      <p:pic>
        <p:nvPicPr>
          <p:cNvPr id="26" name="Picture 25" descr="A picture containing person&#10;&#10;Description automatically generated">
            <a:extLst>
              <a:ext uri="{FF2B5EF4-FFF2-40B4-BE49-F238E27FC236}">
                <a16:creationId xmlns:a16="http://schemas.microsoft.com/office/drawing/2014/main" id="{9F78F28A-A920-7247-9E7D-A7B9B78132B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560157" y="5398441"/>
            <a:ext cx="868328" cy="868328"/>
          </a:xfrm>
          <a:prstGeom prst="rect">
            <a:avLst/>
          </a:prstGeom>
        </p:spPr>
      </p:pic>
      <p:pic>
        <p:nvPicPr>
          <p:cNvPr id="29" name="Picture 28" descr="A person wearing glasses&#10;&#10;Description automatically generated with medium confidence">
            <a:extLst>
              <a:ext uri="{FF2B5EF4-FFF2-40B4-BE49-F238E27FC236}">
                <a16:creationId xmlns:a16="http://schemas.microsoft.com/office/drawing/2014/main" id="{F46EFFA1-08FF-6C4A-90A6-E5784F97DFFD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154057" y="4477448"/>
            <a:ext cx="855348" cy="855348"/>
          </a:xfrm>
          <a:prstGeom prst="rect">
            <a:avLst/>
          </a:prstGeom>
        </p:spPr>
      </p:pic>
      <p:pic>
        <p:nvPicPr>
          <p:cNvPr id="31" name="Picture 30" descr="A person smiling for the camera&#10;&#10;Description automatically generated with medium confidence">
            <a:extLst>
              <a:ext uri="{FF2B5EF4-FFF2-40B4-BE49-F238E27FC236}">
                <a16:creationId xmlns:a16="http://schemas.microsoft.com/office/drawing/2014/main" id="{4A741E8E-5190-B047-907F-83D679F34705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214094" y="4477448"/>
            <a:ext cx="855348" cy="855348"/>
          </a:xfrm>
          <a:prstGeom prst="rect">
            <a:avLst/>
          </a:prstGeom>
        </p:spPr>
      </p:pic>
      <p:pic>
        <p:nvPicPr>
          <p:cNvPr id="32" name="Picture 31" descr="A person wearing glasses&#10;&#10;Description automatically generated with medium confidence">
            <a:extLst>
              <a:ext uri="{FF2B5EF4-FFF2-40B4-BE49-F238E27FC236}">
                <a16:creationId xmlns:a16="http://schemas.microsoft.com/office/drawing/2014/main" id="{F353BA36-E8B1-D245-8C29-3BCF0440753B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214094" y="5418566"/>
            <a:ext cx="855348" cy="855348"/>
          </a:xfrm>
          <a:prstGeom prst="rect">
            <a:avLst/>
          </a:prstGeom>
        </p:spPr>
      </p:pic>
      <p:pic>
        <p:nvPicPr>
          <p:cNvPr id="33" name="Picture 32" descr="A baby smiling for the camera&#10;&#10;Description automatically generated with medium confidence">
            <a:extLst>
              <a:ext uri="{FF2B5EF4-FFF2-40B4-BE49-F238E27FC236}">
                <a16:creationId xmlns:a16="http://schemas.microsoft.com/office/drawing/2014/main" id="{8045ACB0-5C4E-1242-8A1E-F28E68B943A4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154057" y="5418566"/>
            <a:ext cx="855348" cy="855348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DF24AE74-C78B-F847-B872-2CBB806AD1F4}"/>
              </a:ext>
            </a:extLst>
          </p:cNvPr>
          <p:cNvSpPr txBox="1"/>
          <p:nvPr/>
        </p:nvSpPr>
        <p:spPr>
          <a:xfrm>
            <a:off x="319881" y="3997039"/>
            <a:ext cx="2480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dirty="0">
                <a:latin typeface="Helvetica" pitchFamily="2" charset="0"/>
              </a:rPr>
              <a:t>MAFA: MAsked FAces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EA37D00-1B60-4B4F-8466-355DC6C2A173}"/>
              </a:ext>
            </a:extLst>
          </p:cNvPr>
          <p:cNvSpPr txBox="1"/>
          <p:nvPr/>
        </p:nvSpPr>
        <p:spPr>
          <a:xfrm>
            <a:off x="6401013" y="3997039"/>
            <a:ext cx="3506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T" dirty="0">
                <a:latin typeface="Helvetica" pitchFamily="2" charset="0"/>
              </a:rPr>
              <a:t>FFHQ: Flickr Faces High Quality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A8E18B-683E-554C-B447-23DE5BB2CE61}"/>
              </a:ext>
            </a:extLst>
          </p:cNvPr>
          <p:cNvSpPr txBox="1"/>
          <p:nvPr/>
        </p:nvSpPr>
        <p:spPr>
          <a:xfrm>
            <a:off x="9094021" y="1880793"/>
            <a:ext cx="300000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T" sz="1400" dirty="0">
                <a:solidFill>
                  <a:srgbClr val="FF0000"/>
                </a:solidFill>
                <a:latin typeface="Helvetica" pitchFamily="2" charset="0"/>
              </a:rPr>
              <a:t>Numero immagini: 133783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T" sz="1400" dirty="0">
                <a:solidFill>
                  <a:srgbClr val="FF0000"/>
                </a:solidFill>
                <a:latin typeface="Helvetica" pitchFamily="2" charset="0"/>
              </a:rPr>
              <a:t>Volti occlusi in modo “sintetico”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T" sz="1400" dirty="0">
                <a:solidFill>
                  <a:srgbClr val="FF0000"/>
                </a:solidFill>
                <a:latin typeface="Helvetica" pitchFamily="2" charset="0"/>
              </a:rPr>
              <a:t>Divise in due classi: volti correttamente mascherati e non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T" sz="1400" dirty="0">
                <a:solidFill>
                  <a:srgbClr val="FF0000"/>
                </a:solidFill>
                <a:latin typeface="Helvetica" pitchFamily="2" charset="0"/>
              </a:rPr>
              <a:t>La seconda classe si suddivide in: mento non occluso, naso non occluso e naso e bocca non occlusi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2F85121-06A5-1945-80A9-BA055641FBC6}"/>
              </a:ext>
            </a:extLst>
          </p:cNvPr>
          <p:cNvSpPr txBox="1"/>
          <p:nvPr/>
        </p:nvSpPr>
        <p:spPr>
          <a:xfrm>
            <a:off x="9191992" y="4491597"/>
            <a:ext cx="30000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T" sz="1400" dirty="0">
                <a:latin typeface="Helvetica" pitchFamily="2" charset="0"/>
              </a:rPr>
              <a:t>Numero immagini: 70000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T" sz="1400" dirty="0">
                <a:latin typeface="Helvetica" pitchFamily="2" charset="0"/>
              </a:rPr>
              <a:t>Volti non occlusi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T" sz="1400" dirty="0">
                <a:latin typeface="Helvetica" pitchFamily="2" charset="0"/>
              </a:rPr>
              <a:t>Alto grado di variazione di etnie, età, accessori e sfondi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F5EAA14-618B-7D4F-B190-7C9AD14D4818}"/>
              </a:ext>
            </a:extLst>
          </p:cNvPr>
          <p:cNvSpPr txBox="1"/>
          <p:nvPr/>
        </p:nvSpPr>
        <p:spPr>
          <a:xfrm>
            <a:off x="2671775" y="4509528"/>
            <a:ext cx="300000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T" sz="1400" dirty="0">
                <a:solidFill>
                  <a:srgbClr val="FF0000"/>
                </a:solidFill>
                <a:latin typeface="Helvetica" pitchFamily="2" charset="0"/>
              </a:rPr>
              <a:t>Numero immagini: 30811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T" sz="1400" dirty="0">
                <a:solidFill>
                  <a:srgbClr val="FF0000"/>
                </a:solidFill>
                <a:latin typeface="Helvetica" pitchFamily="2" charset="0"/>
              </a:rPr>
              <a:t>Contiene volti mascherati sia correttamente che non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T" sz="1400" dirty="0">
                <a:solidFill>
                  <a:srgbClr val="FF0000"/>
                </a:solidFill>
                <a:latin typeface="Helvetica" pitchFamily="2" charset="0"/>
              </a:rPr>
              <a:t>Ogni immagine ha un descrittore composto da: posizione volto, occhi, mascherina, orientazione e livello di occlusione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T" sz="1400" dirty="0">
              <a:solidFill>
                <a:srgbClr val="FF0000"/>
              </a:solidFill>
              <a:latin typeface="Helvetica" pitchFamily="2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5E14A28-675F-904C-8391-5D9770E87803}"/>
              </a:ext>
            </a:extLst>
          </p:cNvPr>
          <p:cNvSpPr txBox="1"/>
          <p:nvPr/>
        </p:nvSpPr>
        <p:spPr>
          <a:xfrm>
            <a:off x="2671775" y="1663944"/>
            <a:ext cx="300000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T" sz="1400" dirty="0">
                <a:solidFill>
                  <a:srgbClr val="FF0000"/>
                </a:solidFill>
                <a:latin typeface="Helvetica" pitchFamily="2" charset="0"/>
              </a:rPr>
              <a:t>Numero immagini: 6024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T" sz="1400" dirty="0">
                <a:solidFill>
                  <a:srgbClr val="FF0000"/>
                </a:solidFill>
                <a:latin typeface="Helvetica" pitchFamily="2" charset="0"/>
              </a:rPr>
              <a:t>Contiene volti mascherati sia correttamente che non e volti senza occlusioni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T" sz="1400" dirty="0">
                <a:solidFill>
                  <a:srgbClr val="FF0000"/>
                </a:solidFill>
                <a:latin typeface="Helvetica" pitchFamily="2" charset="0"/>
              </a:rPr>
              <a:t>Sedici classi (corretti, errati, mascherina chirurgica e colorata, hijab e altri accessori)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T" sz="1400" dirty="0">
                <a:solidFill>
                  <a:srgbClr val="FF0000"/>
                </a:solidFill>
                <a:latin typeface="Helvetica" pitchFamily="2" charset="0"/>
              </a:rPr>
              <a:t>Il descrittore contiene le bounding box del volto, della mascherina e di vari accessori</a:t>
            </a:r>
          </a:p>
        </p:txBody>
      </p:sp>
    </p:spTree>
    <p:extLst>
      <p:ext uri="{BB962C8B-B14F-4D97-AF65-F5344CB8AC3E}">
        <p14:creationId xmlns:p14="http://schemas.microsoft.com/office/powerpoint/2010/main" val="38636986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607A19E8-BD6F-434D-8B0B-59BCB3A24A68}"/>
              </a:ext>
            </a:extLst>
          </p:cNvPr>
          <p:cNvSpPr txBox="1"/>
          <p:nvPr/>
        </p:nvSpPr>
        <p:spPr>
          <a:xfrm>
            <a:off x="4123524" y="320992"/>
            <a:ext cx="35221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sz="4000" dirty="0">
                <a:latin typeface="Helvetica" pitchFamily="2" charset="0"/>
              </a:rPr>
              <a:t>Dataset creato</a:t>
            </a: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F54F9832-B02C-3144-9EBF-5C51DEF10E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5587575"/>
              </p:ext>
            </p:extLst>
          </p:nvPr>
        </p:nvGraphicFramePr>
        <p:xfrm>
          <a:off x="6096000" y="2273662"/>
          <a:ext cx="5563889" cy="2079956"/>
        </p:xfrm>
        <a:graphic>
          <a:graphicData uri="http://schemas.openxmlformats.org/drawingml/2006/table">
            <a:tbl>
              <a:tblPr firstRow="1" bandRow="1"/>
              <a:tblGrid>
                <a:gridCol w="1591111">
                  <a:extLst>
                    <a:ext uri="{9D8B030D-6E8A-4147-A177-3AD203B41FA5}">
                      <a16:colId xmlns:a16="http://schemas.microsoft.com/office/drawing/2014/main" val="3295941242"/>
                    </a:ext>
                  </a:extLst>
                </a:gridCol>
                <a:gridCol w="1407651">
                  <a:extLst>
                    <a:ext uri="{9D8B030D-6E8A-4147-A177-3AD203B41FA5}">
                      <a16:colId xmlns:a16="http://schemas.microsoft.com/office/drawing/2014/main" val="412676954"/>
                    </a:ext>
                  </a:extLst>
                </a:gridCol>
                <a:gridCol w="1157476">
                  <a:extLst>
                    <a:ext uri="{9D8B030D-6E8A-4147-A177-3AD203B41FA5}">
                      <a16:colId xmlns:a16="http://schemas.microsoft.com/office/drawing/2014/main" val="353532913"/>
                    </a:ext>
                  </a:extLst>
                </a:gridCol>
                <a:gridCol w="1407651">
                  <a:extLst>
                    <a:ext uri="{9D8B030D-6E8A-4147-A177-3AD203B41FA5}">
                      <a16:colId xmlns:a16="http://schemas.microsoft.com/office/drawing/2014/main" val="815182451"/>
                    </a:ext>
                  </a:extLst>
                </a:gridCol>
              </a:tblGrid>
              <a:tr h="519989">
                <a:tc>
                  <a:txBody>
                    <a:bodyPr/>
                    <a:lstStyle/>
                    <a:p>
                      <a:endParaRPr lang="en-IT" sz="2000" dirty="0">
                        <a:latin typeface="Helvetica" pitchFamily="2" charset="0"/>
                      </a:endParaRPr>
                    </a:p>
                  </a:txBody>
                  <a:tcPr marL="103871" marR="103871" marT="51935" marB="5193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2000" dirty="0">
                          <a:latin typeface="Helvetica" pitchFamily="2" charset="0"/>
                        </a:rPr>
                        <a:t>Corrette</a:t>
                      </a:r>
                    </a:p>
                  </a:txBody>
                  <a:tcPr marL="103871" marR="103871" marT="51935" marB="5193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2000" dirty="0">
                          <a:latin typeface="Helvetica" pitchFamily="2" charset="0"/>
                        </a:rPr>
                        <a:t>Errate</a:t>
                      </a:r>
                    </a:p>
                  </a:txBody>
                  <a:tcPr marL="103871" marR="103871" marT="51935" marB="5193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2000" dirty="0">
                          <a:latin typeface="Helvetica" pitchFamily="2" charset="0"/>
                        </a:rPr>
                        <a:t>Negativi</a:t>
                      </a:r>
                    </a:p>
                  </a:txBody>
                  <a:tcPr marL="103871" marR="103871" marT="51935" marB="51935" anchor="ctr"/>
                </a:tc>
                <a:extLst>
                  <a:ext uri="{0D108BD9-81ED-4DB2-BD59-A6C34878D82A}">
                    <a16:rowId xmlns:a16="http://schemas.microsoft.com/office/drawing/2014/main" val="1060878303"/>
                  </a:ext>
                </a:extLst>
              </a:tr>
              <a:tr h="519989">
                <a:tc>
                  <a:txBody>
                    <a:bodyPr/>
                    <a:lstStyle/>
                    <a:p>
                      <a:r>
                        <a:rPr lang="en-IT" sz="2000" dirty="0">
                          <a:latin typeface="Helvetica" pitchFamily="2" charset="0"/>
                        </a:rPr>
                        <a:t>training</a:t>
                      </a:r>
                    </a:p>
                  </a:txBody>
                  <a:tcPr marL="103871" marR="103871" marT="51935" marB="51935"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T" sz="2000" kern="1200" dirty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  <a:ea typeface="+mn-ea"/>
                          <a:cs typeface="+mn-cs"/>
                        </a:rPr>
                        <a:t>52980</a:t>
                      </a:r>
                      <a:endParaRPr lang="en-IT" sz="2000" dirty="0">
                        <a:latin typeface="Helvetica" pitchFamily="2" charset="0"/>
                      </a:endParaRPr>
                    </a:p>
                  </a:txBody>
                  <a:tcPr marL="103871" marR="103871" marT="51935" marB="51935"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T" sz="2000" kern="1200" dirty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  <a:ea typeface="+mn-ea"/>
                          <a:cs typeface="+mn-cs"/>
                        </a:rPr>
                        <a:t>45124</a:t>
                      </a:r>
                      <a:endParaRPr lang="en-IT" sz="2000" dirty="0">
                        <a:latin typeface="Helvetica" pitchFamily="2" charset="0"/>
                      </a:endParaRPr>
                    </a:p>
                  </a:txBody>
                  <a:tcPr marL="103871" marR="103871" marT="51935" marB="51935"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T" sz="2000" kern="1200" dirty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  <a:ea typeface="+mn-ea"/>
                          <a:cs typeface="+mn-cs"/>
                        </a:rPr>
                        <a:t>57738</a:t>
                      </a:r>
                      <a:endParaRPr lang="en-IT" sz="2000" dirty="0">
                        <a:latin typeface="Helvetica" pitchFamily="2" charset="0"/>
                      </a:endParaRPr>
                    </a:p>
                  </a:txBody>
                  <a:tcPr marL="103871" marR="103871" marT="51935" marB="51935" anchor="ctr"/>
                </a:tc>
                <a:extLst>
                  <a:ext uri="{0D108BD9-81ED-4DB2-BD59-A6C34878D82A}">
                    <a16:rowId xmlns:a16="http://schemas.microsoft.com/office/drawing/2014/main" val="29748230"/>
                  </a:ext>
                </a:extLst>
              </a:tr>
              <a:tr h="519989">
                <a:tc>
                  <a:txBody>
                    <a:bodyPr/>
                    <a:lstStyle/>
                    <a:p>
                      <a:r>
                        <a:rPr lang="en-IT" sz="2000" dirty="0">
                          <a:latin typeface="Helvetica" pitchFamily="2" charset="0"/>
                        </a:rPr>
                        <a:t>validation</a:t>
                      </a:r>
                    </a:p>
                  </a:txBody>
                  <a:tcPr marL="103871" marR="103871" marT="51935" marB="51935"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T" sz="2000" kern="1200" dirty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  <a:ea typeface="+mn-ea"/>
                          <a:cs typeface="+mn-cs"/>
                        </a:rPr>
                        <a:t>13246</a:t>
                      </a:r>
                      <a:endParaRPr lang="en-IT" sz="2000" dirty="0">
                        <a:latin typeface="Helvetica" pitchFamily="2" charset="0"/>
                      </a:endParaRPr>
                    </a:p>
                  </a:txBody>
                  <a:tcPr marL="103871" marR="103871" marT="51935" marB="51935"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T" sz="2000" kern="1200" dirty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  <a:ea typeface="+mn-ea"/>
                          <a:cs typeface="+mn-cs"/>
                        </a:rPr>
                        <a:t>11281</a:t>
                      </a:r>
                      <a:endParaRPr lang="en-IT" sz="2000" dirty="0">
                        <a:latin typeface="Helvetica" pitchFamily="2" charset="0"/>
                      </a:endParaRPr>
                    </a:p>
                  </a:txBody>
                  <a:tcPr marL="103871" marR="103871" marT="51935" marB="51935"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T" sz="2000" kern="1200" dirty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  <a:ea typeface="+mn-ea"/>
                          <a:cs typeface="+mn-cs"/>
                        </a:rPr>
                        <a:t>15033</a:t>
                      </a:r>
                      <a:endParaRPr lang="en-IT" sz="2000" dirty="0">
                        <a:latin typeface="Helvetica" pitchFamily="2" charset="0"/>
                      </a:endParaRPr>
                    </a:p>
                  </a:txBody>
                  <a:tcPr marL="103871" marR="103871" marT="51935" marB="51935" anchor="ctr"/>
                </a:tc>
                <a:extLst>
                  <a:ext uri="{0D108BD9-81ED-4DB2-BD59-A6C34878D82A}">
                    <a16:rowId xmlns:a16="http://schemas.microsoft.com/office/drawing/2014/main" val="3403412310"/>
                  </a:ext>
                </a:extLst>
              </a:tr>
              <a:tr h="519989">
                <a:tc>
                  <a:txBody>
                    <a:bodyPr/>
                    <a:lstStyle/>
                    <a:p>
                      <a:r>
                        <a:rPr lang="en-IT" sz="2000" dirty="0">
                          <a:latin typeface="Helvetica" pitchFamily="2" charset="0"/>
                        </a:rPr>
                        <a:t>test</a:t>
                      </a:r>
                    </a:p>
                  </a:txBody>
                  <a:tcPr marL="103871" marR="103871" marT="51935" marB="51935"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T" sz="2000" kern="1200" dirty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  <a:ea typeface="+mn-ea"/>
                          <a:cs typeface="+mn-cs"/>
                        </a:rPr>
                        <a:t>779</a:t>
                      </a:r>
                      <a:endParaRPr lang="en-IT" sz="2000" dirty="0">
                        <a:latin typeface="Helvetica" pitchFamily="2" charset="0"/>
                      </a:endParaRPr>
                    </a:p>
                  </a:txBody>
                  <a:tcPr marL="103871" marR="103871" marT="51935" marB="51935"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T" sz="2000" kern="1200" dirty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  <a:ea typeface="+mn-ea"/>
                          <a:cs typeface="+mn-cs"/>
                        </a:rPr>
                        <a:t>395</a:t>
                      </a:r>
                      <a:endParaRPr lang="en-IT" sz="2000" dirty="0">
                        <a:latin typeface="Helvetica" pitchFamily="2" charset="0"/>
                      </a:endParaRPr>
                    </a:p>
                  </a:txBody>
                  <a:tcPr marL="103871" marR="103871" marT="51935" marB="51935"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T" sz="2000" kern="1200" dirty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  <a:ea typeface="+mn-ea"/>
                          <a:cs typeface="+mn-cs"/>
                        </a:rPr>
                        <a:t>748</a:t>
                      </a:r>
                      <a:endParaRPr lang="en-IT" sz="2000" dirty="0">
                        <a:latin typeface="Helvetica" pitchFamily="2" charset="0"/>
                      </a:endParaRPr>
                    </a:p>
                  </a:txBody>
                  <a:tcPr marL="103871" marR="103871" marT="51935" marB="51935" anchor="ctr"/>
                </a:tc>
                <a:extLst>
                  <a:ext uri="{0D108BD9-81ED-4DB2-BD59-A6C34878D82A}">
                    <a16:rowId xmlns:a16="http://schemas.microsoft.com/office/drawing/2014/main" val="3291562659"/>
                  </a:ext>
                </a:extLst>
              </a:tr>
            </a:tbl>
          </a:graphicData>
        </a:graphic>
      </p:graphicFrame>
      <p:graphicFrame>
        <p:nvGraphicFramePr>
          <p:cNvPr id="39" name="Table 5">
            <a:extLst>
              <a:ext uri="{FF2B5EF4-FFF2-40B4-BE49-F238E27FC236}">
                <a16:creationId xmlns:a16="http://schemas.microsoft.com/office/drawing/2014/main" id="{BAF93558-9ABC-8245-968D-B708CD603A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3306956"/>
              </p:ext>
            </p:extLst>
          </p:nvPr>
        </p:nvGraphicFramePr>
        <p:xfrm>
          <a:off x="938111" y="2273662"/>
          <a:ext cx="4704824" cy="2079956"/>
        </p:xfrm>
        <a:graphic>
          <a:graphicData uri="http://schemas.openxmlformats.org/drawingml/2006/table">
            <a:tbl>
              <a:tblPr firstRow="1" bandRow="1"/>
              <a:tblGrid>
                <a:gridCol w="1698866">
                  <a:extLst>
                    <a:ext uri="{9D8B030D-6E8A-4147-A177-3AD203B41FA5}">
                      <a16:colId xmlns:a16="http://schemas.microsoft.com/office/drawing/2014/main" val="3295941242"/>
                    </a:ext>
                  </a:extLst>
                </a:gridCol>
                <a:gridCol w="1502979">
                  <a:extLst>
                    <a:ext uri="{9D8B030D-6E8A-4147-A177-3AD203B41FA5}">
                      <a16:colId xmlns:a16="http://schemas.microsoft.com/office/drawing/2014/main" val="412676954"/>
                    </a:ext>
                  </a:extLst>
                </a:gridCol>
                <a:gridCol w="1502979">
                  <a:extLst>
                    <a:ext uri="{9D8B030D-6E8A-4147-A177-3AD203B41FA5}">
                      <a16:colId xmlns:a16="http://schemas.microsoft.com/office/drawing/2014/main" val="815182451"/>
                    </a:ext>
                  </a:extLst>
                </a:gridCol>
              </a:tblGrid>
              <a:tr h="519989">
                <a:tc>
                  <a:txBody>
                    <a:bodyPr/>
                    <a:lstStyle/>
                    <a:p>
                      <a:endParaRPr lang="en-IT" sz="2000" dirty="0">
                        <a:latin typeface="Helvetica" pitchFamily="2" charset="0"/>
                      </a:endParaRPr>
                    </a:p>
                  </a:txBody>
                  <a:tcPr marL="128216" marR="128216" marT="64108" marB="641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2000" dirty="0">
                          <a:latin typeface="Helvetica" pitchFamily="2" charset="0"/>
                        </a:rPr>
                        <a:t>Corrette</a:t>
                      </a:r>
                    </a:p>
                  </a:txBody>
                  <a:tcPr marL="128216" marR="128216" marT="64108" marB="641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2000" dirty="0">
                          <a:latin typeface="Helvetica" pitchFamily="2" charset="0"/>
                        </a:rPr>
                        <a:t>Negativi</a:t>
                      </a:r>
                    </a:p>
                  </a:txBody>
                  <a:tcPr marL="128216" marR="128216" marT="64108" marB="64108" anchor="ctr"/>
                </a:tc>
                <a:extLst>
                  <a:ext uri="{0D108BD9-81ED-4DB2-BD59-A6C34878D82A}">
                    <a16:rowId xmlns:a16="http://schemas.microsoft.com/office/drawing/2014/main" val="1060878303"/>
                  </a:ext>
                </a:extLst>
              </a:tr>
              <a:tr h="519989">
                <a:tc>
                  <a:txBody>
                    <a:bodyPr/>
                    <a:lstStyle/>
                    <a:p>
                      <a:pPr algn="l"/>
                      <a:r>
                        <a:rPr lang="en-IT" sz="2000" dirty="0">
                          <a:latin typeface="Helvetica" pitchFamily="2" charset="0"/>
                        </a:rPr>
                        <a:t>training</a:t>
                      </a:r>
                    </a:p>
                  </a:txBody>
                  <a:tcPr marL="128216" marR="128216" marT="64108" marB="64108"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T" sz="2000" kern="1200" dirty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  <a:ea typeface="+mn-ea"/>
                          <a:cs typeface="+mn-cs"/>
                        </a:rPr>
                        <a:t>10001</a:t>
                      </a:r>
                      <a:endParaRPr lang="en-IT" sz="2000" dirty="0">
                        <a:latin typeface="Helvetica" pitchFamily="2" charset="0"/>
                      </a:endParaRPr>
                    </a:p>
                  </a:txBody>
                  <a:tcPr marL="128216" marR="128216" marT="64108" marB="64108"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T" sz="2000" kern="1200" dirty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  <a:ea typeface="+mn-ea"/>
                          <a:cs typeface="+mn-cs"/>
                        </a:rPr>
                        <a:t>10002</a:t>
                      </a:r>
                      <a:endParaRPr lang="en-IT" sz="2000" dirty="0">
                        <a:latin typeface="Helvetica" pitchFamily="2" charset="0"/>
                      </a:endParaRPr>
                    </a:p>
                  </a:txBody>
                  <a:tcPr marL="128216" marR="128216" marT="64108" marB="64108" anchor="ctr"/>
                </a:tc>
                <a:extLst>
                  <a:ext uri="{0D108BD9-81ED-4DB2-BD59-A6C34878D82A}">
                    <a16:rowId xmlns:a16="http://schemas.microsoft.com/office/drawing/2014/main" val="29748230"/>
                  </a:ext>
                </a:extLst>
              </a:tr>
              <a:tr h="519989">
                <a:tc>
                  <a:txBody>
                    <a:bodyPr/>
                    <a:lstStyle/>
                    <a:p>
                      <a:pPr algn="l"/>
                      <a:r>
                        <a:rPr lang="en-IT" sz="2000" dirty="0">
                          <a:latin typeface="Helvetica" pitchFamily="2" charset="0"/>
                        </a:rPr>
                        <a:t>validation</a:t>
                      </a:r>
                    </a:p>
                  </a:txBody>
                  <a:tcPr marL="128216" marR="128216" marT="64108" marB="64108"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T" sz="2000" kern="1200" dirty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  <a:ea typeface="+mn-ea"/>
                          <a:cs typeface="+mn-cs"/>
                        </a:rPr>
                        <a:t>2001</a:t>
                      </a:r>
                      <a:endParaRPr lang="en-IT" sz="2000" dirty="0">
                        <a:latin typeface="Helvetica" pitchFamily="2" charset="0"/>
                      </a:endParaRPr>
                    </a:p>
                  </a:txBody>
                  <a:tcPr marL="128216" marR="128216" marT="64108" marB="64108"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T" sz="2000" kern="1200" dirty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  <a:ea typeface="+mn-ea"/>
                          <a:cs typeface="+mn-cs"/>
                        </a:rPr>
                        <a:t>2002</a:t>
                      </a:r>
                      <a:endParaRPr lang="en-IT" sz="2000" dirty="0">
                        <a:latin typeface="Helvetica" pitchFamily="2" charset="0"/>
                      </a:endParaRPr>
                    </a:p>
                  </a:txBody>
                  <a:tcPr marL="128216" marR="128216" marT="64108" marB="64108" anchor="ctr"/>
                </a:tc>
                <a:extLst>
                  <a:ext uri="{0D108BD9-81ED-4DB2-BD59-A6C34878D82A}">
                    <a16:rowId xmlns:a16="http://schemas.microsoft.com/office/drawing/2014/main" val="3403412310"/>
                  </a:ext>
                </a:extLst>
              </a:tr>
              <a:tr h="519989">
                <a:tc>
                  <a:txBody>
                    <a:bodyPr/>
                    <a:lstStyle/>
                    <a:p>
                      <a:pPr algn="l"/>
                      <a:r>
                        <a:rPr lang="en-IT" sz="2000" dirty="0">
                          <a:latin typeface="Helvetica" pitchFamily="2" charset="0"/>
                        </a:rPr>
                        <a:t>test</a:t>
                      </a:r>
                    </a:p>
                  </a:txBody>
                  <a:tcPr marL="128216" marR="128216" marT="64108" marB="64108"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T" sz="2000" kern="1200" dirty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  <a:ea typeface="+mn-ea"/>
                          <a:cs typeface="+mn-cs"/>
                        </a:rPr>
                        <a:t>779</a:t>
                      </a:r>
                      <a:endParaRPr lang="en-IT" sz="2000" dirty="0">
                        <a:latin typeface="Helvetica" pitchFamily="2" charset="0"/>
                      </a:endParaRPr>
                    </a:p>
                  </a:txBody>
                  <a:tcPr marL="128216" marR="128216" marT="64108" marB="64108"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T" sz="2000" kern="1200" dirty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  <a:ea typeface="+mn-ea"/>
                          <a:cs typeface="+mn-cs"/>
                        </a:rPr>
                        <a:t>748</a:t>
                      </a:r>
                      <a:endParaRPr lang="en-IT" sz="2000" dirty="0">
                        <a:latin typeface="Helvetica" pitchFamily="2" charset="0"/>
                      </a:endParaRPr>
                    </a:p>
                  </a:txBody>
                  <a:tcPr marL="128216" marR="128216" marT="64108" marB="64108" anchor="ctr"/>
                </a:tc>
                <a:extLst>
                  <a:ext uri="{0D108BD9-81ED-4DB2-BD59-A6C34878D82A}">
                    <a16:rowId xmlns:a16="http://schemas.microsoft.com/office/drawing/2014/main" val="329156265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F330D46D-D5A5-464B-A967-91F3BF939744}"/>
              </a:ext>
            </a:extLst>
          </p:cNvPr>
          <p:cNvSpPr txBox="1"/>
          <p:nvPr/>
        </p:nvSpPr>
        <p:spPr>
          <a:xfrm>
            <a:off x="7525899" y="1556657"/>
            <a:ext cx="3108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dirty="0">
                <a:latin typeface="Helvetica" pitchFamily="2" charset="0"/>
              </a:rPr>
              <a:t>Dataset completo (tre classi)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22C96FE-4A6F-0546-BF62-27C0B37BCA4C}"/>
              </a:ext>
            </a:extLst>
          </p:cNvPr>
          <p:cNvSpPr txBox="1"/>
          <p:nvPr/>
        </p:nvSpPr>
        <p:spPr>
          <a:xfrm>
            <a:off x="2417307" y="1556657"/>
            <a:ext cx="2133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dirty="0">
                <a:latin typeface="Helvetica" pitchFamily="2" charset="0"/>
              </a:rPr>
              <a:t>Dataset, due classi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5E69F46-EEB5-0B48-85A8-F9661429C107}"/>
              </a:ext>
            </a:extLst>
          </p:cNvPr>
          <p:cNvSpPr txBox="1"/>
          <p:nvPr/>
        </p:nvSpPr>
        <p:spPr>
          <a:xfrm>
            <a:off x="2417307" y="4701178"/>
            <a:ext cx="744947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T" dirty="0">
                <a:latin typeface="Helvetica" pitchFamily="2" charset="0"/>
              </a:rPr>
              <a:t>MaskedFace-Net: corrette ed errate in training e validation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T" dirty="0">
                <a:latin typeface="Helvetica" pitchFamily="2" charset="0"/>
              </a:rPr>
              <a:t>Medical Masks Dataset: corrette ed errate in test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T" dirty="0">
                <a:latin typeface="Helvetica" pitchFamily="2" charset="0"/>
              </a:rPr>
              <a:t>MAFA M</a:t>
            </a:r>
            <a:r>
              <a:rPr lang="en-GB" dirty="0">
                <a:latin typeface="Helvetica" pitchFamily="2" charset="0"/>
              </a:rPr>
              <a:t>A</a:t>
            </a:r>
            <a:r>
              <a:rPr lang="en-IT" dirty="0">
                <a:latin typeface="Helvetica" pitchFamily="2" charset="0"/>
              </a:rPr>
              <a:t>sked FAces: corrette ed errate in test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T" dirty="0">
                <a:latin typeface="Helvetica" pitchFamily="2" charset="0"/>
              </a:rPr>
              <a:t>FFHQ Flickr Faces High Quality: negativi in training, validation e test</a:t>
            </a:r>
          </a:p>
        </p:txBody>
      </p:sp>
    </p:spTree>
    <p:extLst>
      <p:ext uri="{BB962C8B-B14F-4D97-AF65-F5344CB8AC3E}">
        <p14:creationId xmlns:p14="http://schemas.microsoft.com/office/powerpoint/2010/main" val="12548651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" name="Picture 1" descr="page17image7181808">
            <a:extLst>
              <a:ext uri="{FF2B5EF4-FFF2-40B4-BE49-F238E27FC236}">
                <a16:creationId xmlns:a16="http://schemas.microsoft.com/office/drawing/2014/main" id="{C2F8808F-559F-4B4A-B4B9-9C13FD3FB3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1948" y="1571626"/>
            <a:ext cx="1874314" cy="4992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age20image7007408">
            <a:extLst>
              <a:ext uri="{FF2B5EF4-FFF2-40B4-BE49-F238E27FC236}">
                <a16:creationId xmlns:a16="http://schemas.microsoft.com/office/drawing/2014/main" id="{8B93A083-9613-E44B-BA36-DABE7F47EE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7156" y="1571624"/>
            <a:ext cx="1903550" cy="4992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Left Brace 58">
            <a:extLst>
              <a:ext uri="{FF2B5EF4-FFF2-40B4-BE49-F238E27FC236}">
                <a16:creationId xmlns:a16="http://schemas.microsoft.com/office/drawing/2014/main" id="{C7B7108F-619F-1F46-BF36-A26CC82411BB}"/>
              </a:ext>
            </a:extLst>
          </p:cNvPr>
          <p:cNvSpPr/>
          <p:nvPr/>
        </p:nvSpPr>
        <p:spPr>
          <a:xfrm>
            <a:off x="9341108" y="1571625"/>
            <a:ext cx="927194" cy="4992461"/>
          </a:xfrm>
          <a:prstGeom prst="leftBrace">
            <a:avLst>
              <a:gd name="adj1" fmla="val 8333"/>
              <a:gd name="adj2" fmla="val 85821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DA4636-5B23-594F-93FB-197A0458284B}"/>
              </a:ext>
            </a:extLst>
          </p:cNvPr>
          <p:cNvSpPr txBox="1"/>
          <p:nvPr/>
        </p:nvSpPr>
        <p:spPr>
          <a:xfrm>
            <a:off x="3708167" y="293914"/>
            <a:ext cx="47756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sz="4000" dirty="0">
                <a:latin typeface="Helvetica" pitchFamily="2" charset="0"/>
              </a:rPr>
              <a:t>Inception-ResNetV1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3BF16A5-049C-E543-A409-F6B1643AF095}"/>
              </a:ext>
            </a:extLst>
          </p:cNvPr>
          <p:cNvSpPr txBox="1"/>
          <p:nvPr/>
        </p:nvSpPr>
        <p:spPr>
          <a:xfrm>
            <a:off x="594852" y="2481944"/>
            <a:ext cx="3113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C6AD57-38DA-A946-B7D1-815C952FB6BA}"/>
              </a:ext>
            </a:extLst>
          </p:cNvPr>
          <p:cNvSpPr txBox="1"/>
          <p:nvPr/>
        </p:nvSpPr>
        <p:spPr>
          <a:xfrm>
            <a:off x="784347" y="1674674"/>
            <a:ext cx="613670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T" sz="2000" dirty="0">
                <a:latin typeface="Helvetica" pitchFamily="2" charset="0"/>
                <a:ea typeface="Hack" panose="020B0609030202020204" pitchFamily="49" charset="0"/>
                <a:cs typeface="Hack" panose="020B0609030202020204" pitchFamily="49" charset="0"/>
              </a:rPr>
              <a:t>Implementata in PyTorch nel package facenet-pytorch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T" sz="2000" dirty="0">
              <a:latin typeface="Helvetica" pitchFamily="2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T" sz="2000" dirty="0">
                <a:latin typeface="Helvetica" pitchFamily="2" charset="0"/>
                <a:ea typeface="Hack" panose="020B0609030202020204" pitchFamily="49" charset="0"/>
                <a:cs typeface="Hack" panose="020B0609030202020204" pitchFamily="49" charset="0"/>
              </a:rPr>
              <a:t>Pre-trained sul dataset </a:t>
            </a:r>
            <a:r>
              <a:rPr lang="en-IT" sz="2000">
                <a:latin typeface="Helvetica" pitchFamily="2" charset="0"/>
                <a:ea typeface="Hack" panose="020B0609030202020204" pitchFamily="49" charset="0"/>
                <a:cs typeface="Hack" panose="020B0609030202020204" pitchFamily="49" charset="0"/>
              </a:rPr>
              <a:t>VGGFace2 </a:t>
            </a:r>
            <a:r>
              <a:rPr lang="it-IT" sz="2000" dirty="0">
                <a:latin typeface="Helvetica" pitchFamily="2" charset="0"/>
                <a:ea typeface="Hack" panose="020B0609030202020204" pitchFamily="49" charset="0"/>
                <a:cs typeface="Hack" panose="020B0609030202020204" pitchFamily="49" charset="0"/>
              </a:rPr>
              <a:t>(</a:t>
            </a:r>
            <a:r>
              <a:rPr lang="en-IT" sz="2000">
                <a:latin typeface="Helvetica" pitchFamily="2" charset="0"/>
                <a:ea typeface="Hack" panose="020B0609030202020204" pitchFamily="49" charset="0"/>
                <a:cs typeface="Hack" panose="020B0609030202020204" pitchFamily="49" charset="0"/>
              </a:rPr>
              <a:t>3.31 </a:t>
            </a:r>
            <a:r>
              <a:rPr lang="it-IT" sz="2000" dirty="0">
                <a:latin typeface="Helvetica" pitchFamily="2" charset="0"/>
                <a:ea typeface="Hack" panose="020B0609030202020204" pitchFamily="49" charset="0"/>
                <a:cs typeface="Hack" panose="020B0609030202020204" pitchFamily="49" charset="0"/>
              </a:rPr>
              <a:t>mil.</a:t>
            </a:r>
            <a:r>
              <a:rPr lang="en-IT" sz="2000">
                <a:latin typeface="Helvetica" pitchFamily="2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it-IT" sz="2000" dirty="0">
                <a:latin typeface="Helvetica" pitchFamily="2" charset="0"/>
                <a:ea typeface="Hack" panose="020B0609030202020204" pitchFamily="49" charset="0"/>
                <a:cs typeface="Hack" panose="020B0609030202020204" pitchFamily="49" charset="0"/>
              </a:rPr>
              <a:t>V</a:t>
            </a:r>
            <a:r>
              <a:rPr lang="en-IT" sz="2000">
                <a:latin typeface="Helvetica" pitchFamily="2" charset="0"/>
                <a:ea typeface="Hack" panose="020B0609030202020204" pitchFamily="49" charset="0"/>
                <a:cs typeface="Hack" panose="020B0609030202020204" pitchFamily="49" charset="0"/>
              </a:rPr>
              <a:t>olti</a:t>
            </a:r>
            <a:r>
              <a:rPr lang="it-IT" sz="2000" dirty="0">
                <a:latin typeface="Helvetica" pitchFamily="2" charset="0"/>
                <a:ea typeface="Hack" panose="020B0609030202020204" pitchFamily="49" charset="0"/>
                <a:cs typeface="Hack" panose="020B0609030202020204" pitchFamily="49" charset="0"/>
              </a:rPr>
              <a:t>)</a:t>
            </a:r>
            <a:endParaRPr lang="en-IT" sz="2000" dirty="0">
              <a:latin typeface="Helvetica" pitchFamily="2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T" sz="2000" dirty="0">
              <a:latin typeface="Helvetica" pitchFamily="2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 err="1">
                <a:latin typeface="Helvetica" pitchFamily="2" charset="0"/>
                <a:ea typeface="Hack" panose="020B0609030202020204" pitchFamily="49" charset="0"/>
                <a:cs typeface="Hack" panose="020B0609030202020204" pitchFamily="49" charset="0"/>
              </a:rPr>
              <a:t>blocchi</a:t>
            </a:r>
            <a:r>
              <a:rPr lang="en-GB" sz="2000" dirty="0">
                <a:latin typeface="Helvetica" pitchFamily="2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GB" sz="2000" dirty="0" err="1">
                <a:latin typeface="Helvetica" pitchFamily="2" charset="0"/>
                <a:ea typeface="Hack" panose="020B0609030202020204" pitchFamily="49" charset="0"/>
                <a:cs typeface="Hack" panose="020B0609030202020204" pitchFamily="49" charset="0"/>
              </a:rPr>
              <a:t>residuali</a:t>
            </a:r>
            <a:r>
              <a:rPr lang="en-GB" sz="2000" dirty="0">
                <a:latin typeface="Helvetica" pitchFamily="2" charset="0"/>
                <a:ea typeface="Hack" panose="020B0609030202020204" pitchFamily="49" charset="0"/>
                <a:cs typeface="Hack" panose="020B0609030202020204" pitchFamily="49" charset="0"/>
              </a:rPr>
              <a:t> +  </a:t>
            </a:r>
            <a:r>
              <a:rPr lang="en-GB" sz="2000" dirty="0" err="1">
                <a:latin typeface="Helvetica" pitchFamily="2" charset="0"/>
                <a:ea typeface="Hack" panose="020B0609030202020204" pitchFamily="49" charset="0"/>
                <a:cs typeface="Hack" panose="020B0609030202020204" pitchFamily="49" charset="0"/>
              </a:rPr>
              <a:t>blocchi</a:t>
            </a:r>
            <a:endParaRPr lang="en-IT" sz="2000" dirty="0">
              <a:latin typeface="Helvetica" pitchFamily="2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  <p:pic>
        <p:nvPicPr>
          <p:cNvPr id="8" name="Picture 1" descr="page21image7074192">
            <a:extLst>
              <a:ext uri="{FF2B5EF4-FFF2-40B4-BE49-F238E27FC236}">
                <a16:creationId xmlns:a16="http://schemas.microsoft.com/office/drawing/2014/main" id="{38BD208A-0D85-DD49-80A9-E740BAA9BF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747" y="3950047"/>
            <a:ext cx="3488384" cy="2013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2FEC08B4-AC72-8049-BD00-958794A15BC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91133" y="3950047"/>
            <a:ext cx="3884817" cy="201347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0AA0F51-99E3-8248-9A6E-527606FA3ED6}"/>
              </a:ext>
            </a:extLst>
          </p:cNvPr>
          <p:cNvSpPr txBox="1"/>
          <p:nvPr/>
        </p:nvSpPr>
        <p:spPr>
          <a:xfrm>
            <a:off x="1113188" y="6118527"/>
            <a:ext cx="11801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sz="1200" dirty="0">
                <a:latin typeface="Helvetica" pitchFamily="2" charset="0"/>
              </a:rPr>
              <a:t>Residual block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07DB13-9CEC-9A45-87D1-34D72EAEB17D}"/>
              </a:ext>
            </a:extLst>
          </p:cNvPr>
          <p:cNvSpPr txBox="1"/>
          <p:nvPr/>
        </p:nvSpPr>
        <p:spPr>
          <a:xfrm>
            <a:off x="5029851" y="6115172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sz="1200" dirty="0">
                <a:latin typeface="Helvetica" pitchFamily="2" charset="0"/>
              </a:rPr>
              <a:t>Inception block</a:t>
            </a:r>
          </a:p>
        </p:txBody>
      </p:sp>
    </p:spTree>
    <p:extLst>
      <p:ext uri="{BB962C8B-B14F-4D97-AF65-F5344CB8AC3E}">
        <p14:creationId xmlns:p14="http://schemas.microsoft.com/office/powerpoint/2010/main" val="3909555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7D40398-9E5B-7B45-A8A8-3ABADC2578C7}"/>
              </a:ext>
            </a:extLst>
          </p:cNvPr>
          <p:cNvSpPr txBox="1"/>
          <p:nvPr/>
        </p:nvSpPr>
        <p:spPr>
          <a:xfrm>
            <a:off x="3835605" y="432233"/>
            <a:ext cx="45207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sz="4000" dirty="0">
                <a:latin typeface="Helvetica" pitchFamily="2" charset="0"/>
              </a:rPr>
              <a:t>Data augmentation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41F25E-0B35-2A48-A75D-742D9BF26E57}"/>
              </a:ext>
            </a:extLst>
          </p:cNvPr>
          <p:cNvSpPr txBox="1"/>
          <p:nvPr/>
        </p:nvSpPr>
        <p:spPr>
          <a:xfrm>
            <a:off x="6577525" y="1647916"/>
            <a:ext cx="5500178" cy="4424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IT" sz="2400" dirty="0">
                <a:latin typeface="Helvetica" pitchFamily="2" charset="0"/>
              </a:rPr>
              <a:t>Trasformazioni </a:t>
            </a:r>
            <a:r>
              <a:rPr lang="en-IT" sz="2400">
                <a:latin typeface="Helvetica" pitchFamily="2" charset="0"/>
              </a:rPr>
              <a:t>utilizzate:</a:t>
            </a:r>
            <a:endParaRPr lang="en-IT" sz="2400" dirty="0">
              <a:latin typeface="Helvetica" pitchFamily="2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T" sz="2400" dirty="0">
                <a:latin typeface="Helvetica" pitchFamily="2" charset="0"/>
              </a:rPr>
              <a:t>Gaussian blur </a:t>
            </a:r>
            <a:r>
              <a:rPr lang="en-GB" sz="2400" dirty="0">
                <a:latin typeface="Helvetica" pitchFamily="2" charset="0"/>
              </a:rPr>
              <a:t>5, 2 &lt; </a:t>
            </a:r>
            <a:r>
              <a:rPr lang="el-GR" sz="2400" dirty="0">
                <a:latin typeface="Helvetica" pitchFamily="2" charset="0"/>
              </a:rPr>
              <a:t>σ &lt; 8</a:t>
            </a:r>
            <a:r>
              <a:rPr lang="en-US" sz="2400" dirty="0">
                <a:latin typeface="Helvetica" pitchFamily="2" charset="0"/>
              </a:rPr>
              <a:t>,</a:t>
            </a:r>
            <a:r>
              <a:rPr lang="en-GB" sz="2400" dirty="0">
                <a:latin typeface="Helvetica" pitchFamily="2" charset="0"/>
              </a:rPr>
              <a:t> p = 0.1 </a:t>
            </a:r>
            <a:endParaRPr lang="en-IT" sz="2400" dirty="0">
              <a:latin typeface="Helvetica" pitchFamily="2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T" sz="2400" dirty="0">
                <a:latin typeface="Helvetica" pitchFamily="2" charset="0"/>
              </a:rPr>
              <a:t>Color jitter p = 0.4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T" sz="2400" dirty="0">
                <a:latin typeface="Helvetica" pitchFamily="2" charset="0"/>
              </a:rPr>
              <a:t>Random horizontal flip p = 0.5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T" sz="2400" dirty="0">
                <a:latin typeface="Helvetica" pitchFamily="2" charset="0"/>
              </a:rPr>
              <a:t>Random affine (rotazione [0, 10]°)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T" sz="2400" dirty="0">
                <a:latin typeface="Helvetica" pitchFamily="2" charset="0"/>
              </a:rPr>
              <a:t>Grayscale (a tre canali)</a:t>
            </a:r>
          </a:p>
        </p:txBody>
      </p:sp>
      <p:pic>
        <p:nvPicPr>
          <p:cNvPr id="1025" name="Picture 1" descr="page34image44947344">
            <a:extLst>
              <a:ext uri="{FF2B5EF4-FFF2-40B4-BE49-F238E27FC236}">
                <a16:creationId xmlns:a16="http://schemas.microsoft.com/office/drawing/2014/main" id="{282D04B1-BB0A-164B-A4EF-E2685CC301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713" y="3940932"/>
            <a:ext cx="2405417" cy="2394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page34image44946096">
            <a:extLst>
              <a:ext uri="{FF2B5EF4-FFF2-40B4-BE49-F238E27FC236}">
                <a16:creationId xmlns:a16="http://schemas.microsoft.com/office/drawing/2014/main" id="{EAC8DF02-C447-5442-A141-75951C716E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713" y="1343310"/>
            <a:ext cx="2405417" cy="2394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page34image44945888">
            <a:extLst>
              <a:ext uri="{FF2B5EF4-FFF2-40B4-BE49-F238E27FC236}">
                <a16:creationId xmlns:a16="http://schemas.microsoft.com/office/drawing/2014/main" id="{0826EEAE-3A97-AF4B-9E5E-EA9A8BE976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7572" y="1343309"/>
            <a:ext cx="2405418" cy="2394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age34image44945680">
            <a:extLst>
              <a:ext uri="{FF2B5EF4-FFF2-40B4-BE49-F238E27FC236}">
                <a16:creationId xmlns:a16="http://schemas.microsoft.com/office/drawing/2014/main" id="{D7C6077F-4BED-9447-8977-7EC9087049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7572" y="3940933"/>
            <a:ext cx="2405416" cy="2394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89572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7D40398-9E5B-7B45-A8A8-3ABADC2578C7}"/>
              </a:ext>
            </a:extLst>
          </p:cNvPr>
          <p:cNvSpPr txBox="1"/>
          <p:nvPr/>
        </p:nvSpPr>
        <p:spPr>
          <a:xfrm>
            <a:off x="3693740" y="432233"/>
            <a:ext cx="48045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sz="4000" dirty="0">
                <a:latin typeface="Helvetica" pitchFamily="2" charset="0"/>
              </a:rPr>
              <a:t>Pipeline esperimenti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C8ACEE0-4713-6E40-B47F-72D5C0225246}"/>
              </a:ext>
            </a:extLst>
          </p:cNvPr>
          <p:cNvSpPr txBox="1"/>
          <p:nvPr/>
        </p:nvSpPr>
        <p:spPr>
          <a:xfrm>
            <a:off x="210026" y="1014389"/>
            <a:ext cx="3138964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T" sz="1600" dirty="0">
                <a:solidFill>
                  <a:srgbClr val="FF0000"/>
                </a:solidFill>
                <a:latin typeface="Helvetica" pitchFamily="2" charset="0"/>
              </a:rPr>
              <a:t>MultiStepLR abbassa il learning rate dopo certe epoche definite, in questo caso dopo la 5 e dopo la 10 di un fattore gamma = 0.1</a:t>
            </a:r>
          </a:p>
          <a:p>
            <a:endParaRPr lang="en-IT" sz="1600" dirty="0">
              <a:solidFill>
                <a:srgbClr val="FF0000"/>
              </a:solidFill>
              <a:latin typeface="Helvetica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T" sz="1600" dirty="0">
                <a:solidFill>
                  <a:srgbClr val="FF0000"/>
                </a:solidFill>
                <a:latin typeface="Helvetica" pitchFamily="2" charset="0"/>
              </a:rPr>
              <a:t>Le trasformazioni sulle immagini vengono computate ad ogni epoca in modo da avere variabilità maggiore</a:t>
            </a:r>
          </a:p>
          <a:p>
            <a:endParaRPr lang="en-IT" sz="1600" dirty="0">
              <a:solidFill>
                <a:srgbClr val="FF0000"/>
              </a:solidFill>
              <a:latin typeface="Helvetica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T" sz="1600" dirty="0">
                <a:solidFill>
                  <a:srgbClr val="FF0000"/>
                </a:solidFill>
                <a:latin typeface="Helvetica" pitchFamily="2" charset="0"/>
              </a:rPr>
              <a:t>Le immagini di input hanno dimensione 160x160, dato che la rete pre-trained è stata allenata su immagini 160x160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T" sz="1600" dirty="0">
              <a:solidFill>
                <a:srgbClr val="FF0000"/>
              </a:solidFill>
              <a:latin typeface="Helvetica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T" sz="1600" dirty="0">
                <a:solidFill>
                  <a:srgbClr val="FF0000"/>
                </a:solidFill>
                <a:latin typeface="Helvetica" pitchFamily="2" charset="0"/>
              </a:rPr>
              <a:t>La rete ha la tendenza di convergere abbastanza presto. Dopo circa 6 epoche la rete è già arrivata a convergenza.</a:t>
            </a:r>
          </a:p>
        </p:txBody>
      </p:sp>
      <p:pic>
        <p:nvPicPr>
          <p:cNvPr id="12" name="Picture 11" descr="Diagram&#10;&#10;Description automatically generated">
            <a:extLst>
              <a:ext uri="{FF2B5EF4-FFF2-40B4-BE49-F238E27FC236}">
                <a16:creationId xmlns:a16="http://schemas.microsoft.com/office/drawing/2014/main" id="{DA469665-0F40-AB4B-89D4-5AF1E6A0CF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7561" y="1594749"/>
            <a:ext cx="8514413" cy="450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3609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8BCDE6F-8DC9-554D-AAA0-797DEDC0C9EE}"/>
              </a:ext>
            </a:extLst>
          </p:cNvPr>
          <p:cNvSpPr txBox="1"/>
          <p:nvPr/>
        </p:nvSpPr>
        <p:spPr>
          <a:xfrm>
            <a:off x="4178648" y="443120"/>
            <a:ext cx="38347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sz="4000" dirty="0">
                <a:latin typeface="Helvetica" pitchFamily="2" charset="0"/>
              </a:rPr>
              <a:t>Risultati ottenuti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B7A407AB-0FA8-764D-A5BD-D73A2F21E5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2438796"/>
              </p:ext>
            </p:extLst>
          </p:nvPr>
        </p:nvGraphicFramePr>
        <p:xfrm>
          <a:off x="276106" y="1985010"/>
          <a:ext cx="11639787" cy="3261360"/>
        </p:xfrm>
        <a:graphic>
          <a:graphicData uri="http://schemas.openxmlformats.org/drawingml/2006/table">
            <a:tbl>
              <a:tblPr firstRow="1" bandRow="1"/>
              <a:tblGrid>
                <a:gridCol w="4985195">
                  <a:extLst>
                    <a:ext uri="{9D8B030D-6E8A-4147-A177-3AD203B41FA5}">
                      <a16:colId xmlns:a16="http://schemas.microsoft.com/office/drawing/2014/main" val="545126294"/>
                    </a:ext>
                  </a:extLst>
                </a:gridCol>
                <a:gridCol w="1176655">
                  <a:extLst>
                    <a:ext uri="{9D8B030D-6E8A-4147-A177-3AD203B41FA5}">
                      <a16:colId xmlns:a16="http://schemas.microsoft.com/office/drawing/2014/main" val="265946468"/>
                    </a:ext>
                  </a:extLst>
                </a:gridCol>
                <a:gridCol w="1437005">
                  <a:extLst>
                    <a:ext uri="{9D8B030D-6E8A-4147-A177-3AD203B41FA5}">
                      <a16:colId xmlns:a16="http://schemas.microsoft.com/office/drawing/2014/main" val="3432443485"/>
                    </a:ext>
                  </a:extLst>
                </a:gridCol>
                <a:gridCol w="927418">
                  <a:extLst>
                    <a:ext uri="{9D8B030D-6E8A-4147-A177-3AD203B41FA5}">
                      <a16:colId xmlns:a16="http://schemas.microsoft.com/office/drawing/2014/main" val="789571393"/>
                    </a:ext>
                  </a:extLst>
                </a:gridCol>
                <a:gridCol w="1399014">
                  <a:extLst>
                    <a:ext uri="{9D8B030D-6E8A-4147-A177-3AD203B41FA5}">
                      <a16:colId xmlns:a16="http://schemas.microsoft.com/office/drawing/2014/main" val="1734549504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4225861102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r>
                        <a:rPr lang="en-IT" sz="1600" dirty="0">
                          <a:latin typeface="Helvetica" pitchFamily="2" charset="0"/>
                        </a:rPr>
                        <a:t>Descrizione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600" dirty="0">
                          <a:latin typeface="Helvetica" pitchFamily="2" charset="0"/>
                        </a:rPr>
                        <a:t>Batch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600" dirty="0">
                          <a:latin typeface="Helvetica" pitchFamily="2" charset="0"/>
                        </a:rPr>
                        <a:t>Learning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600" dirty="0">
                          <a:latin typeface="Helvetica" pitchFamily="2" charset="0"/>
                        </a:rPr>
                        <a:t>Epoche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600" dirty="0">
                          <a:latin typeface="Helvetica" pitchFamily="2" charset="0"/>
                        </a:rPr>
                        <a:t>Accuratezza massima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600" dirty="0">
                          <a:latin typeface="Helvetica" pitchFamily="2" charset="0"/>
                        </a:rPr>
                        <a:t>Accuratezza seconda classe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0338135"/>
                  </a:ext>
                </a:extLst>
              </a:tr>
              <a:tr h="326075">
                <a:tc>
                  <a:txBody>
                    <a:bodyPr/>
                    <a:lstStyle/>
                    <a:p>
                      <a:r>
                        <a:rPr lang="en-IT" sz="1600" dirty="0">
                          <a:latin typeface="Helvetica" pitchFamily="2" charset="0"/>
                        </a:rPr>
                        <a:t>Due classi, no trasformazioni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T" sz="1600" dirty="0">
                          <a:latin typeface="Helvetica" pitchFamily="2" charset="0"/>
                        </a:rPr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T" sz="1600" dirty="0">
                          <a:latin typeface="Helvetica" pitchFamily="2" charset="0"/>
                        </a:rPr>
                        <a:t>1e-7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T" sz="1600" dirty="0">
                          <a:latin typeface="Helvetica" pitchFamily="2" charset="0"/>
                        </a:rPr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T" sz="1600" dirty="0">
                          <a:latin typeface="Helvetica" pitchFamily="2" charset="0"/>
                        </a:rPr>
                        <a:t>0.93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T" sz="1600" dirty="0">
                          <a:latin typeface="Helvetica" pitchFamily="2" charset="0"/>
                        </a:rPr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3923662"/>
                  </a:ext>
                </a:extLst>
              </a:tr>
              <a:tr h="326075">
                <a:tc>
                  <a:txBody>
                    <a:bodyPr/>
                    <a:lstStyle/>
                    <a:p>
                      <a:r>
                        <a:rPr lang="en-IT" sz="1600" dirty="0">
                          <a:latin typeface="Helvetica" pitchFamily="2" charset="0"/>
                        </a:rPr>
                        <a:t>D</a:t>
                      </a:r>
                      <a:r>
                        <a:rPr lang="en-GB" sz="1600" dirty="0">
                          <a:latin typeface="Helvetica" pitchFamily="2" charset="0"/>
                        </a:rPr>
                        <a:t>u</a:t>
                      </a:r>
                      <a:r>
                        <a:rPr lang="en-IT" sz="1600" dirty="0">
                          <a:latin typeface="Helvetica" pitchFamily="2" charset="0"/>
                        </a:rPr>
                        <a:t>e classi, con trasformazioni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T" sz="1600" dirty="0">
                          <a:latin typeface="Helvetica" pitchFamily="2" charset="0"/>
                        </a:rPr>
                        <a:t>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T" sz="1600" dirty="0">
                          <a:latin typeface="Helvetica" pitchFamily="2" charset="0"/>
                        </a:rPr>
                        <a:t>1e-7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T" sz="1600" dirty="0">
                          <a:latin typeface="Helvetica" pitchFamily="2" charset="0"/>
                        </a:rPr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T" sz="1600" dirty="0">
                          <a:latin typeface="Helvetica" pitchFamily="2" charset="0"/>
                        </a:rP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T" sz="1600" dirty="0">
                          <a:latin typeface="Helvetica" pitchFamily="2" charset="0"/>
                        </a:rPr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2678878"/>
                  </a:ext>
                </a:extLst>
              </a:tr>
              <a:tr h="326075">
                <a:tc>
                  <a:txBody>
                    <a:bodyPr/>
                    <a:lstStyle/>
                    <a:p>
                      <a:r>
                        <a:rPr lang="en-IT" sz="1600" dirty="0">
                          <a:latin typeface="Helvetica" pitchFamily="2" charset="0"/>
                        </a:rPr>
                        <a:t>Tre classi, no trasformazioni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T" sz="1600" dirty="0">
                          <a:latin typeface="Helvetica" pitchFamily="2" charset="0"/>
                        </a:rPr>
                        <a:t>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T" sz="1600" dirty="0">
                          <a:latin typeface="Helvetica" pitchFamily="2" charset="0"/>
                        </a:rPr>
                        <a:t>1e-7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T" sz="1600" dirty="0">
                          <a:latin typeface="Helvetica" pitchFamily="2" charset="0"/>
                        </a:rPr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T" sz="1600" dirty="0">
                          <a:latin typeface="Helvetica" pitchFamily="2" charset="0"/>
                        </a:rPr>
                        <a:t>0.91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T" sz="1600" dirty="0">
                          <a:latin typeface="Helvetica" pitchFamily="2" charset="0"/>
                        </a:rPr>
                        <a:t>0.68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5825622"/>
                  </a:ext>
                </a:extLst>
              </a:tr>
              <a:tr h="326075">
                <a:tc>
                  <a:txBody>
                    <a:bodyPr/>
                    <a:lstStyle/>
                    <a:p>
                      <a:r>
                        <a:rPr lang="en-IT" sz="1600" dirty="0">
                          <a:latin typeface="Helvetica" pitchFamily="2" charset="0"/>
                        </a:rPr>
                        <a:t>Tre classi, con trasformazioni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T" sz="1600" dirty="0">
                          <a:latin typeface="Helvetica" pitchFamily="2" charset="0"/>
                        </a:rPr>
                        <a:t>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T" sz="1600" dirty="0">
                          <a:latin typeface="Helvetica" pitchFamily="2" charset="0"/>
                        </a:rPr>
                        <a:t>1e-7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T" sz="1600" dirty="0">
                          <a:latin typeface="Helvetica" pitchFamily="2" charset="0"/>
                        </a:rPr>
                        <a:t>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T" sz="1600" dirty="0">
                          <a:latin typeface="Helvetica" pitchFamily="2" charset="0"/>
                        </a:rPr>
                        <a:t>0.92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T" sz="1600" dirty="0">
                          <a:latin typeface="Helvetica" pitchFamily="2" charset="0"/>
                        </a:rPr>
                        <a:t>0.87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9919975"/>
                  </a:ext>
                </a:extLst>
              </a:tr>
              <a:tr h="326075">
                <a:tc>
                  <a:txBody>
                    <a:bodyPr/>
                    <a:lstStyle/>
                    <a:p>
                      <a:r>
                        <a:rPr lang="en-IT" sz="1600" dirty="0">
                          <a:latin typeface="Helvetica" pitchFamily="2" charset="0"/>
                        </a:rPr>
                        <a:t>Tre classi, con trasformazioni + grayscale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T" sz="1600" dirty="0">
                          <a:latin typeface="Helvetica" pitchFamily="2" charset="0"/>
                        </a:rPr>
                        <a:t>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T" sz="1600" dirty="0">
                          <a:latin typeface="Helvetica" pitchFamily="2" charset="0"/>
                        </a:rPr>
                        <a:t>1e-7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T" sz="1600" dirty="0">
                          <a:latin typeface="Helvetica" pitchFamily="2" charset="0"/>
                        </a:rPr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T" sz="1600" dirty="0">
                          <a:latin typeface="Helvetica" pitchFamily="2" charset="0"/>
                        </a:rPr>
                        <a:t>0.88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T" sz="1600" dirty="0">
                          <a:latin typeface="Helvetica" pitchFamily="2" charset="0"/>
                        </a:rPr>
                        <a:t>0.55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5505016"/>
                  </a:ext>
                </a:extLst>
              </a:tr>
              <a:tr h="326075">
                <a:tc>
                  <a:txBody>
                    <a:bodyPr/>
                    <a:lstStyle/>
                    <a:p>
                      <a:r>
                        <a:rPr lang="en-IT" sz="1600" dirty="0">
                          <a:latin typeface="Helvetica" pitchFamily="2" charset="0"/>
                        </a:rPr>
                        <a:t>Tre classi, trasformazioni (no jitter)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T" sz="1600" dirty="0">
                          <a:latin typeface="Helvetica" pitchFamily="2" charset="0"/>
                        </a:rPr>
                        <a:t>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T" sz="1600" dirty="0">
                          <a:latin typeface="Helvetica" pitchFamily="2" charset="0"/>
                        </a:rPr>
                        <a:t>1e-7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T" sz="1600" dirty="0">
                          <a:latin typeface="Helvetica" pitchFamily="2" charset="0"/>
                        </a:rPr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T" sz="1600" kern="1200" dirty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  <a:ea typeface="+mn-ea"/>
                          <a:cs typeface="+mn-cs"/>
                        </a:rPr>
                        <a:t>0.89 </a:t>
                      </a:r>
                      <a:endParaRPr lang="en-IT" sz="1600" dirty="0">
                        <a:latin typeface="Helvetica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T" sz="1600" kern="1200" dirty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  <a:ea typeface="+mn-ea"/>
                          <a:cs typeface="+mn-cs"/>
                        </a:rPr>
                        <a:t>0.53 </a:t>
                      </a:r>
                      <a:endParaRPr lang="en-IT" sz="1600" dirty="0">
                        <a:latin typeface="Helvetica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708063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T" sz="1600" dirty="0">
                          <a:latin typeface="Helvetica" pitchFamily="2" charset="0"/>
                        </a:rPr>
                        <a:t>Tre classi, trasformazioni (no affine, horizontal swap)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T" sz="1600" dirty="0">
                          <a:latin typeface="Helvetica" pitchFamily="2" charset="0"/>
                        </a:rPr>
                        <a:t>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T" sz="1600" dirty="0">
                          <a:latin typeface="Helvetica" pitchFamily="2" charset="0"/>
                        </a:rPr>
                        <a:t>1e-7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T" sz="1600" dirty="0">
                          <a:latin typeface="Helvetica" pitchFamily="2" charset="0"/>
                        </a:rPr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T" sz="1600" kern="1200" dirty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  <a:ea typeface="+mn-ea"/>
                          <a:cs typeface="+mn-cs"/>
                        </a:rPr>
                        <a:t>0.93</a:t>
                      </a:r>
                      <a:endParaRPr lang="en-IT" sz="1600" dirty="0">
                        <a:latin typeface="Helvetica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T" sz="1600" kern="1200" dirty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  <a:ea typeface="+mn-ea"/>
                          <a:cs typeface="+mn-cs"/>
                        </a:rPr>
                        <a:t>0.78</a:t>
                      </a:r>
                      <a:endParaRPr lang="en-IT" sz="1600" dirty="0">
                        <a:latin typeface="Helvetica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7364620"/>
                  </a:ext>
                </a:extLst>
              </a:tr>
              <a:tr h="326075">
                <a:tc>
                  <a:txBody>
                    <a:bodyPr/>
                    <a:lstStyle/>
                    <a:p>
                      <a:r>
                        <a:rPr lang="en-IT" sz="1600" dirty="0">
                          <a:latin typeface="Helvetica" pitchFamily="2" charset="0"/>
                        </a:rPr>
                        <a:t>Tre classi, trasformazioni (no kernel gaussiano)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T" sz="1600" dirty="0">
                          <a:latin typeface="Helvetica" pitchFamily="2" charset="0"/>
                        </a:rPr>
                        <a:t>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T" sz="1600" dirty="0">
                          <a:latin typeface="Helvetica" pitchFamily="2" charset="0"/>
                        </a:rPr>
                        <a:t>1e-7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T" sz="1600" dirty="0">
                          <a:latin typeface="Helvetica" pitchFamily="2" charset="0"/>
                        </a:rPr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T" sz="1600" kern="1200" dirty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  <a:ea typeface="+mn-ea"/>
                          <a:cs typeface="+mn-cs"/>
                        </a:rPr>
                        <a:t>0.92</a:t>
                      </a:r>
                      <a:endParaRPr lang="en-IT" sz="1600" dirty="0">
                        <a:latin typeface="Helvetica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T" sz="1600" kern="1200" dirty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  <a:ea typeface="+mn-ea"/>
                          <a:cs typeface="+mn-cs"/>
                        </a:rPr>
                        <a:t>0.78</a:t>
                      </a:r>
                      <a:endParaRPr lang="en-IT" sz="1600" dirty="0">
                        <a:latin typeface="Helvetica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09414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34501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2004</TotalTime>
  <Words>786</Words>
  <Application>Microsoft Macintosh PowerPoint</Application>
  <PresentationFormat>Widescreen</PresentationFormat>
  <Paragraphs>181</Paragraphs>
  <Slides>16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16</vt:i4>
      </vt:variant>
    </vt:vector>
  </HeadingPairs>
  <TitlesOfParts>
    <vt:vector size="22" baseType="lpstr">
      <vt:lpstr>Angsana New</vt:lpstr>
      <vt:lpstr>Arial</vt:lpstr>
      <vt:lpstr>Calibri</vt:lpstr>
      <vt:lpstr>Calibri Light</vt:lpstr>
      <vt:lpstr>Helvetica</vt:lpstr>
      <vt:lpstr>Office Theme</vt:lpstr>
      <vt:lpstr>Presentazione standard di PowerPoint</vt:lpstr>
      <vt:lpstr>Introduzione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Vlad Florin Sodringa</dc:creator>
  <cp:lastModifiedBy>Giuliano Grossi</cp:lastModifiedBy>
  <cp:revision>55</cp:revision>
  <dcterms:created xsi:type="dcterms:W3CDTF">2021-02-21T20:55:15Z</dcterms:created>
  <dcterms:modified xsi:type="dcterms:W3CDTF">2021-02-24T14:13:19Z</dcterms:modified>
</cp:coreProperties>
</file>