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75" r:id="rId2"/>
    <p:sldId id="364" r:id="rId3"/>
    <p:sldId id="365" r:id="rId4"/>
    <p:sldId id="366" r:id="rId5"/>
    <p:sldId id="367" r:id="rId6"/>
    <p:sldId id="377" r:id="rId7"/>
    <p:sldId id="376" r:id="rId8"/>
    <p:sldId id="378" r:id="rId9"/>
    <p:sldId id="370" r:id="rId10"/>
    <p:sldId id="371" r:id="rId11"/>
    <p:sldId id="372" r:id="rId12"/>
    <p:sldId id="373" r:id="rId13"/>
    <p:sldId id="374" r:id="rId14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99"/>
    <a:srgbClr val="009999"/>
    <a:srgbClr val="EAEAEA"/>
    <a:srgbClr val="CBCBCB"/>
    <a:srgbClr val="FF6600"/>
    <a:srgbClr val="993366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5894" autoAdjust="0"/>
  </p:normalViewPr>
  <p:slideViewPr>
    <p:cSldViewPr>
      <p:cViewPr varScale="1">
        <p:scale>
          <a:sx n="83" d="100"/>
          <a:sy n="83" d="100"/>
        </p:scale>
        <p:origin x="-582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35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08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파이썬의 핵심 철학은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아름다운 게 추한 것보다 낫다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." (Beautiful is better than ugly)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명시적인 것이 암시적인 것 보다 낫다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." (Explicit is better than implicit)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단순함이 복잡함보다 낫다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." (Simple is better than complex)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복잡함이 난해한 것보다 낫다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." (Complex is better than complicated)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가독성은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중요하다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." (Readability counts)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와 같이 </a:t>
            </a:r>
            <a:r>
              <a:rPr kumimoji="1" lang="en-US" altLang="ko-KR" sz="1200" b="0" i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PEP 20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문서에 잘 정리되어 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r>
              <a:rPr kumimoji="1" lang="en-US" altLang="ko-KR" sz="1200" b="0" i="0" u="none" strike="noStrike" kern="1200" baseline="300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[7]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88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latin typeface="굴림" charset="-127"/>
                <a:ea typeface="굴림" charset="-127"/>
              </a:rPr>
              <a:t>“Life is too short, You need Python”</a:t>
            </a:r>
          </a:p>
          <a:p>
            <a:r>
              <a:rPr lang="ko-KR" altLang="en-US" dirty="0" smtClean="0">
                <a:latin typeface="굴림" charset="-127"/>
                <a:ea typeface="굴림" charset="-127"/>
              </a:rPr>
              <a:t> 높은 생산성 </a:t>
            </a:r>
            <a:r>
              <a:rPr lang="en-US" altLang="ko-KR" dirty="0" smtClean="0">
                <a:latin typeface="굴림" charset="-127"/>
                <a:ea typeface="굴림" charset="-127"/>
              </a:rPr>
              <a:t>!!</a:t>
            </a:r>
          </a:p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97E6490-20BC-4A7A-BB58-C32E8D8E6EE3}" type="slidenum">
              <a:rPr lang="en-US" altLang="ko-KR" sz="1200" smtClean="0"/>
              <a:pPr eaLnBrk="1" hangingPunct="1"/>
              <a:t>10</a:t>
            </a:fld>
            <a:endParaRPr lang="en-US" altLang="ko-K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17" name="Rectangle 3"/>
          <p:cNvSpPr txBox="1">
            <a:spLocks noChangeArrowheads="1"/>
          </p:cNvSpPr>
          <p:nvPr userDrawn="1"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ztrip.com/" TargetMode="External"/><Relationship Id="rId2" Type="http://schemas.openxmlformats.org/officeDocument/2006/relationships/hyperlink" Target="https://developers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tiobe.com/tiobe-inde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SECT1. </a:t>
            </a:r>
            <a:r>
              <a:rPr lang="en-US" altLang="ko-KR" dirty="0" smtClean="0"/>
              <a:t>Python Introduction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파이썬의 특징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/>
          <a:srcRect l="3099" t="20502" r="5105" b="4355"/>
          <a:stretch/>
        </p:blipFill>
        <p:spPr bwMode="auto">
          <a:xfrm>
            <a:off x="631825" y="1196752"/>
            <a:ext cx="8281988" cy="507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2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모서리가 둥근 직사각형 1"/>
          <p:cNvSpPr>
            <a:spLocks noChangeArrowheads="1"/>
          </p:cNvSpPr>
          <p:nvPr/>
        </p:nvSpPr>
        <p:spPr bwMode="auto">
          <a:xfrm>
            <a:off x="631825" y="4941888"/>
            <a:ext cx="8497888" cy="1366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어디에서</a:t>
            </a:r>
            <a:r>
              <a:rPr lang="en-US" altLang="ko-KR" smtClean="0"/>
              <a:t>, </a:t>
            </a:r>
            <a:r>
              <a:rPr lang="ko-KR" altLang="en-US" smtClean="0"/>
              <a:t>누가 쓰고 있나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3316" name="내용 개체 틀 2"/>
          <p:cNvSpPr>
            <a:spLocks noGrp="1"/>
          </p:cNvSpPr>
          <p:nvPr>
            <p:ph idx="1"/>
          </p:nvPr>
        </p:nvSpPr>
        <p:spPr>
          <a:xfrm>
            <a:off x="457200" y="1216025"/>
            <a:ext cx="8959850" cy="3725863"/>
          </a:xfrm>
        </p:spPr>
        <p:txBody>
          <a:bodyPr/>
          <a:lstStyle/>
          <a:p>
            <a:r>
              <a:rPr lang="ko-KR" altLang="en-US" smtClean="0"/>
              <a:t>말이 필요 없는 구글신</a:t>
            </a:r>
            <a:r>
              <a:rPr lang="en-US" altLang="ko-KR" smtClean="0"/>
              <a:t>, Google</a:t>
            </a:r>
          </a:p>
          <a:p>
            <a:r>
              <a:rPr lang="ko-KR" altLang="en-US" smtClean="0"/>
              <a:t>구글 앱 엔진</a:t>
            </a:r>
            <a:r>
              <a:rPr lang="en-US" altLang="ko-KR" smtClean="0"/>
              <a:t>, Google App Engine</a:t>
            </a:r>
          </a:p>
          <a:p>
            <a:r>
              <a:rPr lang="ko-KR" altLang="en-US" smtClean="0"/>
              <a:t>유튜브</a:t>
            </a:r>
            <a:r>
              <a:rPr lang="en-US" altLang="ko-KR" smtClean="0"/>
              <a:t>, Youtube : PayPal</a:t>
            </a:r>
            <a:r>
              <a:rPr lang="ko-KR" altLang="en-US" smtClean="0"/>
              <a:t>의 초창기멤버 </a:t>
            </a:r>
            <a:r>
              <a:rPr lang="en-US" altLang="ko-KR" smtClean="0"/>
              <a:t>3</a:t>
            </a:r>
            <a:r>
              <a:rPr lang="ko-KR" altLang="en-US" smtClean="0"/>
              <a:t>명이 </a:t>
            </a:r>
            <a:r>
              <a:rPr lang="en-US" altLang="ko-KR" smtClean="0"/>
              <a:t>2005</a:t>
            </a:r>
            <a:r>
              <a:rPr lang="ko-KR" altLang="en-US" smtClean="0"/>
              <a:t>년 만듬</a:t>
            </a:r>
            <a:endParaRPr lang="en-US" altLang="ko-KR" smtClean="0"/>
          </a:p>
          <a:p>
            <a:r>
              <a:rPr lang="ko-KR" altLang="en-US" smtClean="0"/>
              <a:t>오픈 소스 라이브러리</a:t>
            </a:r>
            <a:r>
              <a:rPr lang="en-US" altLang="ko-KR" smtClean="0"/>
              <a:t>, </a:t>
            </a:r>
            <a:r>
              <a:rPr lang="en-US" altLang="ko-KR" smtClean="0">
                <a:hlinkClick r:id="rId2"/>
              </a:rPr>
              <a:t>https://developers.google.com</a:t>
            </a:r>
            <a:endParaRPr lang="en-US" altLang="ko-KR" smtClean="0"/>
          </a:p>
          <a:p>
            <a:r>
              <a:rPr lang="ko-KR" altLang="en-US" smtClean="0"/>
              <a:t>무료 사진 공유 사이트</a:t>
            </a:r>
            <a:r>
              <a:rPr lang="en-US" altLang="ko-KR" smtClean="0"/>
              <a:t>, Instagram</a:t>
            </a:r>
          </a:p>
          <a:p>
            <a:r>
              <a:rPr lang="ko-KR" altLang="en-US" smtClean="0"/>
              <a:t>헐리우드 영화 시각 특수 효과자의 거장</a:t>
            </a:r>
            <a:r>
              <a:rPr lang="en-US" altLang="ko-KR" smtClean="0"/>
              <a:t>, ILM</a:t>
            </a:r>
          </a:p>
          <a:p>
            <a:r>
              <a:rPr lang="ko-KR" altLang="en-US" smtClean="0"/>
              <a:t>여행을 위한 모든 예약은 이지트립에서</a:t>
            </a:r>
            <a:r>
              <a:rPr lang="en-US" altLang="ko-KR" smtClean="0"/>
              <a:t>, </a:t>
            </a:r>
            <a:r>
              <a:rPr lang="ko-KR" altLang="en-US" smtClean="0"/>
              <a:t>구스토닷컴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smtClean="0">
                <a:hlinkClick r:id="rId3"/>
              </a:rPr>
              <a:t>http://www.eztrip.com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992188" y="5013325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※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파이썬으루 구현된 더 많은 성공 사례를 확인해 보자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   http://www.python.org/about/success/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9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파이썬을 배워야 하나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1433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9" y="1079024"/>
            <a:ext cx="8065591" cy="5350441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0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파이썬을 프로그래밍 언어로 선택한 이유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파이썬으로 작성한 코드는 읽기 쉽다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의미 전달을 방해하는 잡음을 최대한 제거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군더더기 없는 문법은 명확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명시적인 코드를 작성할 수 있도록 해준다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파이썬은 멀티 패러다임 언어이다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데이터와 처리 절차를 명확하게 분리해서 프로그램을 작성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데이터와 처리 절차를 객체라는 틀 안에 우겨 넣은 후 객체들의 협력을 통해 프로그램을 작성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상태 변경이 없는 순수한 함수들의 조합만으로 프로그램을 작성</a:t>
            </a:r>
            <a:endParaRPr lang="en-US" altLang="ko-KR" dirty="0" smtClean="0"/>
          </a:p>
          <a:p>
            <a:pPr marL="914400" lvl="2" indent="0">
              <a:buFontTx/>
              <a:buNone/>
              <a:defRPr/>
            </a:pP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파이선의 </a:t>
            </a:r>
            <a:r>
              <a:rPr lang="ko-KR" altLang="en-US" b="1" dirty="0" smtClean="0">
                <a:sym typeface="Wingdings" pitchFamily="2" charset="2"/>
              </a:rPr>
              <a:t>절차형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객체지향</a:t>
            </a:r>
            <a:r>
              <a:rPr lang="en-US" altLang="ko-KR" b="1" dirty="0" smtClean="0">
                <a:sym typeface="Wingdings" pitchFamily="2" charset="2"/>
              </a:rPr>
              <a:t>, </a:t>
            </a:r>
            <a:r>
              <a:rPr lang="ko-KR" altLang="en-US" b="1" dirty="0" smtClean="0">
                <a:sym typeface="Wingdings" pitchFamily="2" charset="2"/>
              </a:rPr>
              <a:t>함수형 패러다임</a:t>
            </a:r>
            <a:r>
              <a:rPr lang="ko-KR" altLang="en-US" dirty="0" smtClean="0">
                <a:sym typeface="Wingdings" pitchFamily="2" charset="2"/>
              </a:rPr>
              <a:t> 모두를 지원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파이썬은 유연하다</a:t>
            </a:r>
            <a:r>
              <a:rPr lang="en-US" altLang="ko-KR" dirty="0" smtClean="0"/>
              <a:t>.</a:t>
            </a:r>
          </a:p>
          <a:p>
            <a:pPr lvl="2">
              <a:defRPr/>
            </a:pPr>
            <a:r>
              <a:rPr lang="ko-KR" altLang="en-US" dirty="0" smtClean="0"/>
              <a:t>클래스 기반의 객체지향 언어인 파이썬을 자바스크립트와 유사한 형식의 프로토타입 기반의 객체지향 언어로 변모 가능하다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정리하자면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파이썬은 읽기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멀티 패러다임을 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2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컴퓨터의 기본 동작 원리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파이썬이 무엇인가</a:t>
            </a:r>
            <a:r>
              <a:rPr lang="en-US" altLang="ko-KR" smtClean="0"/>
              <a:t>?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어디에서</a:t>
            </a:r>
            <a:r>
              <a:rPr lang="en-US" altLang="ko-KR" smtClean="0"/>
              <a:t>, </a:t>
            </a:r>
            <a:r>
              <a:rPr lang="ko-KR" altLang="en-US" smtClean="0"/>
              <a:t>누가 사용하고 있나</a:t>
            </a:r>
            <a:r>
              <a:rPr lang="en-US" altLang="ko-KR" smtClean="0"/>
              <a:t>?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왜 파이썬을 배워야 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컴퓨터의 동작 원리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203325"/>
            <a:ext cx="8959850" cy="1997075"/>
          </a:xfrm>
        </p:spPr>
        <p:txBody>
          <a:bodyPr/>
          <a:lstStyle/>
          <a:p>
            <a:r>
              <a:rPr lang="ko-KR" altLang="en-US" smtClean="0"/>
              <a:t>컴퓨터의 두뇌</a:t>
            </a:r>
            <a:r>
              <a:rPr lang="en-US" altLang="ko-KR" smtClean="0"/>
              <a:t>, CPU</a:t>
            </a:r>
          </a:p>
          <a:p>
            <a:r>
              <a:rPr lang="ko-KR" altLang="en-US" smtClean="0"/>
              <a:t>컴퓨터의 손</a:t>
            </a:r>
            <a:r>
              <a:rPr lang="en-US" altLang="ko-KR" smtClean="0"/>
              <a:t>, </a:t>
            </a:r>
            <a:r>
              <a:rPr lang="ko-KR" altLang="en-US" smtClean="0"/>
              <a:t>메모리</a:t>
            </a:r>
            <a:endParaRPr lang="en-US" altLang="ko-KR" smtClean="0"/>
          </a:p>
          <a:p>
            <a:r>
              <a:rPr lang="ko-KR" altLang="en-US" smtClean="0"/>
              <a:t>컴퓨터 속의 주머니</a:t>
            </a:r>
            <a:r>
              <a:rPr lang="en-US" altLang="ko-KR" smtClean="0"/>
              <a:t>, </a:t>
            </a:r>
            <a:r>
              <a:rPr lang="ko-KR" altLang="en-US" smtClean="0"/>
              <a:t>하드디스크</a:t>
            </a:r>
            <a:endParaRPr lang="en-US" altLang="ko-KR" smtClean="0"/>
          </a:p>
          <a:p>
            <a:r>
              <a:rPr lang="ko-KR" altLang="en-US" smtClean="0"/>
              <a:t>컴퓨터와의 대화수단</a:t>
            </a:r>
            <a:r>
              <a:rPr lang="en-US" altLang="ko-KR" smtClean="0"/>
              <a:t>, </a:t>
            </a:r>
            <a:r>
              <a:rPr lang="ko-KR" altLang="en-US" smtClean="0"/>
              <a:t>프로그래밍 언어</a:t>
            </a:r>
          </a:p>
        </p:txBody>
      </p:sp>
      <p:pic>
        <p:nvPicPr>
          <p:cNvPr id="614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055938"/>
            <a:ext cx="7346950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</a:t>
            </a:r>
            <a:r>
              <a:rPr lang="en-US" altLang="ko-KR" smtClean="0"/>
              <a:t>(Python)</a:t>
            </a:r>
            <a:r>
              <a:rPr lang="ko-KR" altLang="en-US" smtClean="0"/>
              <a:t>이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 rotWithShape="1">
          <a:blip r:embed="rId2"/>
          <a:srcRect l="3329" t="21567" r="2735" b="7225"/>
          <a:stretch/>
        </p:blipFill>
        <p:spPr bwMode="auto">
          <a:xfrm>
            <a:off x="632718" y="1268413"/>
            <a:ext cx="8640762" cy="4906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72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</a:t>
            </a:r>
            <a:r>
              <a:rPr lang="en-US" altLang="ko-KR" smtClean="0"/>
              <a:t>(Python)</a:t>
            </a:r>
            <a:r>
              <a:rPr lang="ko-KR" altLang="en-US" smtClean="0"/>
              <a:t>이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/>
          <a:srcRect l="3567" t="22000" r="2820" b="10108"/>
          <a:stretch/>
        </p:blipFill>
        <p:spPr bwMode="auto">
          <a:xfrm>
            <a:off x="632718" y="1338580"/>
            <a:ext cx="8640762" cy="4694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직사각형 1"/>
          <p:cNvSpPr/>
          <p:nvPr/>
        </p:nvSpPr>
        <p:spPr bwMode="auto">
          <a:xfrm>
            <a:off x="2432720" y="4581128"/>
            <a:ext cx="5400600" cy="1152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전 세계에서 </a:t>
            </a: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4</a:t>
            </a: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번째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로 많이 사용되는 언어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 smtClean="0">
                <a:solidFill>
                  <a:srgbClr val="000000"/>
                </a:solidFill>
                <a:latin typeface="Arial" charset="0"/>
              </a:rPr>
              <a:t>(2016</a:t>
            </a:r>
            <a:r>
              <a:rPr kumimoji="0" lang="ko-KR" altLang="en-US" sz="1800" dirty="0" smtClean="0">
                <a:solidFill>
                  <a:srgbClr val="000000"/>
                </a:solidFill>
                <a:latin typeface="Arial" charset="0"/>
              </a:rPr>
              <a:t>년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Arial" charset="0"/>
              </a:rPr>
              <a:t>12</a:t>
            </a:r>
            <a:r>
              <a:rPr kumimoji="0" lang="ko-KR" altLang="en-US" sz="1800" dirty="0" smtClean="0">
                <a:solidFill>
                  <a:srgbClr val="000000"/>
                </a:solidFill>
                <a:latin typeface="Arial" charset="0"/>
              </a:rPr>
              <a:t>월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Arial" charset="0"/>
              </a:rPr>
              <a:t>TIOBE</a:t>
            </a:r>
            <a:r>
              <a:rPr kumimoji="0" lang="ko-KR" altLang="en-US" sz="1800" dirty="0" smtClean="0">
                <a:solidFill>
                  <a:srgbClr val="000000"/>
                </a:solidFill>
                <a:latin typeface="Arial" charset="0"/>
              </a:rPr>
              <a:t>사 통계자료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상위 </a:t>
            </a:r>
            <a:r>
              <a:rPr lang="en-US" altLang="ko-KR" smtClean="0"/>
              <a:t>20</a:t>
            </a:r>
            <a:r>
              <a:rPr lang="ko-KR" altLang="en-US" smtClean="0"/>
              <a:t>위의 프로그래밍 언어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80728"/>
            <a:ext cx="90392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72816"/>
            <a:ext cx="9039225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200472" y="2621000"/>
            <a:ext cx="9577064" cy="28803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6465168" y="6206209"/>
            <a:ext cx="3384376" cy="31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r">
              <a:buNone/>
              <a:defRPr/>
            </a:pPr>
            <a:r>
              <a:rPr lang="en-US" altLang="ko-KR" sz="1400" dirty="0" smtClean="0">
                <a:solidFill>
                  <a:schemeClr val="bg2"/>
                </a:solidFill>
              </a:rPr>
              <a:t>[ </a:t>
            </a:r>
            <a:r>
              <a:rPr lang="ko-KR" altLang="en-US" sz="1400" dirty="0" smtClean="0">
                <a:solidFill>
                  <a:schemeClr val="bg2"/>
                </a:solidFill>
              </a:rPr>
              <a:t>참조 </a:t>
            </a:r>
            <a:r>
              <a:rPr lang="en-US" altLang="ko-KR" sz="1400" dirty="0">
                <a:solidFill>
                  <a:schemeClr val="bg2"/>
                </a:solidFill>
              </a:rPr>
              <a:t>: https://www.tiobe.com</a:t>
            </a:r>
            <a:r>
              <a:rPr lang="en-US" altLang="ko-KR" sz="1400" dirty="0" smtClean="0">
                <a:solidFill>
                  <a:schemeClr val="bg2"/>
                </a:solidFill>
              </a:rPr>
              <a:t>/ ]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상위 </a:t>
            </a:r>
            <a:r>
              <a:rPr lang="en-US" altLang="ko-KR" smtClean="0"/>
              <a:t>20</a:t>
            </a:r>
            <a:r>
              <a:rPr lang="ko-KR" altLang="en-US" smtClean="0"/>
              <a:t>위의 프로그래밍 언어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7" y="1124744"/>
            <a:ext cx="49244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465168" y="6206209"/>
            <a:ext cx="3384376" cy="31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r">
              <a:buNone/>
              <a:defRPr/>
            </a:pPr>
            <a:r>
              <a:rPr lang="en-US" altLang="ko-KR" sz="1400" dirty="0" smtClean="0">
                <a:solidFill>
                  <a:schemeClr val="bg2"/>
                </a:solidFill>
              </a:rPr>
              <a:t>[ </a:t>
            </a:r>
            <a:r>
              <a:rPr lang="ko-KR" altLang="en-US" sz="1400" dirty="0" smtClean="0">
                <a:solidFill>
                  <a:schemeClr val="bg2"/>
                </a:solidFill>
              </a:rPr>
              <a:t>참조 </a:t>
            </a:r>
            <a:r>
              <a:rPr lang="en-US" altLang="ko-KR" sz="1400" dirty="0">
                <a:solidFill>
                  <a:schemeClr val="bg2"/>
                </a:solidFill>
              </a:rPr>
              <a:t>: https://www.tiobe.com</a:t>
            </a:r>
            <a:r>
              <a:rPr lang="en-US" altLang="ko-KR" sz="1400" dirty="0" smtClean="0">
                <a:solidFill>
                  <a:schemeClr val="bg2"/>
                </a:solidFill>
              </a:rPr>
              <a:t>/ ]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  <p:pic>
        <p:nvPicPr>
          <p:cNvPr id="2050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988840"/>
            <a:ext cx="90392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</a:t>
            </a:r>
            <a:r>
              <a:rPr lang="en-US" altLang="ko-KR" smtClean="0"/>
              <a:t>(Python)</a:t>
            </a:r>
            <a:r>
              <a:rPr lang="ko-KR" altLang="en-US" smtClean="0"/>
              <a:t>이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 rotWithShape="1">
          <a:blip r:embed="rId3"/>
          <a:srcRect l="2897" t="21278" r="4137" b="5640"/>
          <a:stretch/>
        </p:blipFill>
        <p:spPr bwMode="auto">
          <a:xfrm>
            <a:off x="632718" y="1222970"/>
            <a:ext cx="8640762" cy="5086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690688"/>
            <a:ext cx="28575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2897" t="21278" r="4137" b="5640"/>
          <a:stretch/>
        </p:blipFill>
        <p:spPr bwMode="auto">
          <a:xfrm>
            <a:off x="632619" y="1222970"/>
            <a:ext cx="8640762" cy="5086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9888" y="1052736"/>
            <a:ext cx="28575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576" y="-1"/>
            <a:ext cx="2924175" cy="694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8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파이썬의 철학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3"/>
          <a:srcRect l="3365" t="21447" r="2715" b="7505"/>
          <a:stretch/>
        </p:blipFill>
        <p:spPr bwMode="auto">
          <a:xfrm>
            <a:off x="634305" y="1268760"/>
            <a:ext cx="8639175" cy="4895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487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8663</TotalTime>
  <Words>382</Words>
  <Application>Microsoft Office PowerPoint</Application>
  <PresentationFormat>A4 용지(210x297mm)</PresentationFormat>
  <Paragraphs>62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cdb2004c012l</vt:lpstr>
      <vt:lpstr>Data Analytics Based Python</vt:lpstr>
      <vt:lpstr>학습내용</vt:lpstr>
      <vt:lpstr>컴퓨터의 동작 원리</vt:lpstr>
      <vt:lpstr>파이썬(Python)이 무엇인가?</vt:lpstr>
      <vt:lpstr>파이썬(Python)이 무엇인가?</vt:lpstr>
      <vt:lpstr>상위 20위의 프로그래밍 언어</vt:lpstr>
      <vt:lpstr>상위 20위의 프로그래밍 언어</vt:lpstr>
      <vt:lpstr>파이썬(Python)이 무엇인가?</vt:lpstr>
      <vt:lpstr>파이썬의 철학</vt:lpstr>
      <vt:lpstr>파이썬의 특징</vt:lpstr>
      <vt:lpstr>어디에서, 누가 쓰고 있나?</vt:lpstr>
      <vt:lpstr>왜 파이썬을 배워야 하나?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486</cp:revision>
  <dcterms:created xsi:type="dcterms:W3CDTF">2002-06-08T00:31:27Z</dcterms:created>
  <dcterms:modified xsi:type="dcterms:W3CDTF">2018-08-31T09:17:40Z</dcterms:modified>
</cp:coreProperties>
</file>