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385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5" d="100"/>
          <a:sy n="85" d="100"/>
        </p:scale>
        <p:origin x="-213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0932F-D372-4897-A7CE-EC6EF6DB68C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30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baseline="0" dirty="0" smtClean="0"/>
              <a:t> a : alpha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aseline="0" dirty="0" smtClean="0"/>
              <a:t> b : beta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rc</a:t>
            </a:r>
            <a:r>
              <a:rPr lang="en-US" altLang="ko-KR" baseline="0" dirty="0" smtClean="0"/>
              <a:t> : release candidate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baseline="0" dirty="0" smtClean="0"/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0932F-D372-4897-A7CE-EC6EF6DB68C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28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0932F-D372-4897-A7CE-EC6EF6DB68C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86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y3readine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SECT2. </a:t>
            </a:r>
            <a:r>
              <a:rPr lang="ko-KR" altLang="en-US" dirty="0"/>
              <a:t>파이썬 설치 및 개발 환경</a:t>
            </a:r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03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45" y="2642804"/>
            <a:ext cx="5188306" cy="3810532"/>
          </a:xfrm>
          <a:prstGeom prst="rect">
            <a:avLst/>
          </a:prstGeom>
        </p:spPr>
      </p:pic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커맨드창에서 파이썬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5255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명령어 프롬프트를 열어서 확인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창을 띄워서</a:t>
            </a:r>
            <a:r>
              <a:rPr lang="en-US" altLang="ko-KR" dirty="0"/>
              <a:t> </a:t>
            </a:r>
            <a:r>
              <a:rPr lang="en-US" altLang="ko-KR" dirty="0" smtClean="0"/>
              <a:t>‘cmd’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&lt;Enter&gt;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창은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&gt;+&lt;R&gt;</a:t>
            </a:r>
            <a:r>
              <a:rPr lang="ko-KR" altLang="en-US" dirty="0" smtClean="0"/>
              <a:t>키를 눌러 열 수도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설치 과정 중에 설치 파일의 위치를 환경변수에 넣었으므로 바로 실행</a:t>
            </a:r>
            <a:endParaRPr lang="ko-KR" altLang="en-US" dirty="0"/>
          </a:p>
        </p:txBody>
      </p:sp>
      <p:sp>
        <p:nvSpPr>
          <p:cNvPr id="5" name="모서리가 둥근 직사각형 4"/>
          <p:cNvSpPr>
            <a:spLocks noChangeArrowheads="1"/>
          </p:cNvSpPr>
          <p:nvPr/>
        </p:nvSpPr>
        <p:spPr bwMode="auto">
          <a:xfrm>
            <a:off x="4079801" y="4007246"/>
            <a:ext cx="3116598" cy="19732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42" y="2734602"/>
            <a:ext cx="4791314" cy="3518963"/>
          </a:xfrm>
          <a:prstGeom prst="rect">
            <a:avLst/>
          </a:prstGeom>
        </p:spPr>
      </p:pic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커맨드창에서 파이썬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5255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명령어 프롬프트를 열어서 확인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창을 띄워서</a:t>
            </a:r>
            <a:r>
              <a:rPr lang="en-US" altLang="ko-KR" dirty="0"/>
              <a:t> </a:t>
            </a:r>
            <a:r>
              <a:rPr lang="en-US" altLang="ko-KR" dirty="0" smtClean="0"/>
              <a:t>‘cmd’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&lt;Enter&gt;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창은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&gt;+&lt;R&gt;</a:t>
            </a:r>
            <a:r>
              <a:rPr lang="ko-KR" altLang="en-US" dirty="0" smtClean="0"/>
              <a:t>키를 눌러 열 수도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설치 과정 중에 설치 파일의 위치를 환경변수에 넣었으므로 바로 실행</a:t>
            </a:r>
            <a:endParaRPr lang="ko-KR" altLang="en-US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5168900" y="4141788"/>
            <a:ext cx="1871663" cy="2952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4733"/>
              <a:gd name="adj6" fmla="val -807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‘python’ </a:t>
            </a:r>
            <a:r>
              <a:rPr kumimoji="0" lang="ko-KR" altLang="en-US" sz="1200" dirty="0">
                <a:latin typeface="+mn-ea"/>
                <a:ea typeface="+mn-ea"/>
              </a:rPr>
              <a:t>입력 후 엔터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4665663" y="4718050"/>
            <a:ext cx="1871662" cy="2952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9753"/>
              <a:gd name="adj6" fmla="val -8453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설치 버전 확인</a:t>
            </a:r>
          </a:p>
        </p:txBody>
      </p:sp>
      <p:sp>
        <p:nvSpPr>
          <p:cNvPr id="9" name="설명선 2 8"/>
          <p:cNvSpPr/>
          <p:nvPr/>
        </p:nvSpPr>
        <p:spPr bwMode="auto">
          <a:xfrm>
            <a:off x="4160838" y="5373688"/>
            <a:ext cx="1871662" cy="2952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2767"/>
              <a:gd name="adj6" fmla="val -7599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명령어 입력 대기 중</a:t>
            </a:r>
          </a:p>
        </p:txBody>
      </p:sp>
    </p:spTree>
    <p:extLst>
      <p:ext uri="{BB962C8B-B14F-4D97-AF65-F5344CB8AC3E}">
        <p14:creationId xmlns:p14="http://schemas.microsoft.com/office/powerpoint/2010/main" val="6000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커맨드창에서 파이썬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5255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명령어 프롬프트를 열어서 확인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창을 띄워서</a:t>
            </a:r>
            <a:r>
              <a:rPr lang="en-US" altLang="ko-KR" dirty="0"/>
              <a:t> </a:t>
            </a:r>
            <a:r>
              <a:rPr lang="en-US" altLang="ko-KR" dirty="0" smtClean="0"/>
              <a:t>‘cmd’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&lt;Enter&gt;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창은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&gt;+&lt;R&gt;</a:t>
            </a:r>
            <a:r>
              <a:rPr lang="ko-KR" altLang="en-US" dirty="0" smtClean="0"/>
              <a:t>키를 눌러 열 수도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설치 과정 중에 설치 파일의 위치를 환경변수에 넣었으므로 바로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781300"/>
            <a:ext cx="4900612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설명선 2 4"/>
          <p:cNvSpPr/>
          <p:nvPr/>
        </p:nvSpPr>
        <p:spPr bwMode="auto">
          <a:xfrm>
            <a:off x="5162550" y="4587875"/>
            <a:ext cx="1871663" cy="2968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8714"/>
              <a:gd name="adj6" fmla="val -5940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표준 출력문 수행하기</a:t>
            </a:r>
          </a:p>
        </p:txBody>
      </p:sp>
      <p:sp>
        <p:nvSpPr>
          <p:cNvPr id="6" name="설명선 2 5"/>
          <p:cNvSpPr/>
          <p:nvPr/>
        </p:nvSpPr>
        <p:spPr bwMode="auto">
          <a:xfrm>
            <a:off x="4665663" y="5229225"/>
            <a:ext cx="1223962" cy="2952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6739"/>
              <a:gd name="adj6" fmla="val -13223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r>
              <a:rPr kumimoji="0" lang="ko-KR" altLang="en-US" sz="1200">
                <a:latin typeface="+mn-ea"/>
                <a:ea typeface="+mn-ea"/>
              </a:rPr>
              <a:t>표준 출력 결과</a:t>
            </a:r>
            <a:endParaRPr kumimoji="0"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23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커맨드창에서 파이썬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5255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명령어 프롬프트를 열어서 확인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창을 띄워서</a:t>
            </a:r>
            <a:r>
              <a:rPr lang="en-US" altLang="ko-KR" dirty="0"/>
              <a:t> </a:t>
            </a:r>
            <a:r>
              <a:rPr lang="en-US" altLang="ko-KR" dirty="0" smtClean="0"/>
              <a:t>‘cmd’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&lt;Enter&gt;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창은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&gt;+&lt;R&gt;</a:t>
            </a:r>
            <a:r>
              <a:rPr lang="ko-KR" altLang="en-US" dirty="0" smtClean="0"/>
              <a:t>키를 눌러 열 수도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설치 과정 중에 설치 파일의 위치를 환경변수에 넣었으므로 바로 실행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78" y="2816010"/>
            <a:ext cx="4716642" cy="34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94" y="3144394"/>
            <a:ext cx="3773835" cy="3045095"/>
          </a:xfrm>
          <a:prstGeom prst="rect">
            <a:avLst/>
          </a:prstGeom>
        </p:spPr>
      </p:pic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실행 환경</a:t>
            </a:r>
            <a:r>
              <a:rPr lang="en-US" altLang="ko-KR" smtClean="0"/>
              <a:t>, </a:t>
            </a:r>
            <a:r>
              <a:rPr lang="ko-KR" altLang="en-US" smtClean="0"/>
              <a:t>파이썬 커맨드라인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4541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파이썬 </a:t>
            </a:r>
            <a:r>
              <a:rPr lang="en-US" altLang="ko-KR" dirty="0" smtClean="0"/>
              <a:t>IDLE</a:t>
            </a:r>
          </a:p>
          <a:p>
            <a:pPr lvl="1">
              <a:defRPr/>
            </a:pPr>
            <a:r>
              <a:rPr lang="ko-KR" altLang="en-US" dirty="0" smtClean="0"/>
              <a:t>커맨드라인을 기반으로 한 파이썬의 기본 실행 환경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] - [</a:t>
            </a:r>
            <a:r>
              <a:rPr lang="ko-KR" altLang="en-US" dirty="0" smtClean="0"/>
              <a:t>모든 프로그램</a:t>
            </a:r>
            <a:r>
              <a:rPr lang="en-US" altLang="ko-KR" dirty="0" smtClean="0"/>
              <a:t>] – [Python 3.6] – [Python 3.6 (64-bit)]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클릭해서 실행 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사각형 설명선 5"/>
          <p:cNvSpPr>
            <a:spLocks noChangeArrowheads="1"/>
          </p:cNvSpPr>
          <p:nvPr/>
        </p:nvSpPr>
        <p:spPr bwMode="auto">
          <a:xfrm>
            <a:off x="344488" y="4100513"/>
            <a:ext cx="684212" cy="330200"/>
          </a:xfrm>
          <a:prstGeom prst="wedgeRoundRectCallout">
            <a:avLst>
              <a:gd name="adj1" fmla="val 132977"/>
              <a:gd name="adj2" fmla="val 210764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latinLnBrk="0"/>
            <a:r>
              <a:rPr kumimoji="0" lang="ko-KR" altLang="en-US" sz="1200" b="1">
                <a:solidFill>
                  <a:schemeClr val="bg1"/>
                </a:solidFill>
                <a:latin typeface="Arial" charset="0"/>
              </a:rPr>
              <a:t>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016104"/>
            <a:ext cx="4287856" cy="31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직사각형 3"/>
          <p:cNvSpPr>
            <a:spLocks noChangeArrowheads="1"/>
          </p:cNvSpPr>
          <p:nvPr/>
        </p:nvSpPr>
        <p:spPr bwMode="auto">
          <a:xfrm>
            <a:off x="488950" y="1196975"/>
            <a:ext cx="4392613" cy="51117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커맨드라인에서 명령어 실행</a:t>
            </a:r>
          </a:p>
        </p:txBody>
      </p:sp>
      <p:sp>
        <p:nvSpPr>
          <p:cNvPr id="17412" name="내용 개체 틀 2"/>
          <p:cNvSpPr>
            <a:spLocks noGrp="1"/>
          </p:cNvSpPr>
          <p:nvPr>
            <p:ph idx="1"/>
          </p:nvPr>
        </p:nvSpPr>
        <p:spPr>
          <a:xfrm>
            <a:off x="488950" y="1196975"/>
            <a:ext cx="4422775" cy="51117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&gt;&gt;&gt; print(“Hello, Daniel !!”)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&gt;&gt;&gt; 4+5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&gt;&gt;&gt; 5-8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&gt;&gt;&gt; 8*9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&gt;&gt;&gt; 100/20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&gt;&gt;&gt; 5**2</a:t>
            </a:r>
          </a:p>
        </p:txBody>
      </p:sp>
      <p:sp>
        <p:nvSpPr>
          <p:cNvPr id="17413" name="직사각형 4"/>
          <p:cNvSpPr>
            <a:spLocks noChangeArrowheads="1"/>
          </p:cNvSpPr>
          <p:nvPr/>
        </p:nvSpPr>
        <p:spPr bwMode="auto">
          <a:xfrm>
            <a:off x="5097463" y="1196975"/>
            <a:ext cx="4392612" cy="5111750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097463" y="1196975"/>
            <a:ext cx="4422775" cy="51117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>
            <a:normAutofit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&gt;&gt;&gt; for x in range(10):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. .     print(x, x**2)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. 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0  0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1  1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2  4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3  9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4  16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5  25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6  36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7  49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8  64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9  81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&gt;&gt;&gt; _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0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94" y="2924944"/>
            <a:ext cx="3773835" cy="304509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07" y="2636912"/>
            <a:ext cx="3495825" cy="3513571"/>
          </a:xfrm>
          <a:prstGeom prst="rect">
            <a:avLst/>
          </a:prstGeom>
        </p:spPr>
      </p:pic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기본 통합 개발 환경</a:t>
            </a:r>
            <a:r>
              <a:rPr lang="en-US" altLang="ko-KR" smtClean="0"/>
              <a:t>, IDLE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166812"/>
          </a:xfrm>
        </p:spPr>
        <p:txBody>
          <a:bodyPr/>
          <a:lstStyle/>
          <a:p>
            <a:r>
              <a:rPr lang="en-US" altLang="ko-KR" dirty="0" smtClean="0"/>
              <a:t>IDLE, Integrated DeveLopment Environment</a:t>
            </a:r>
          </a:p>
          <a:p>
            <a:pPr lvl="1"/>
            <a:r>
              <a:rPr lang="ko-KR" altLang="en-US" dirty="0" smtClean="0"/>
              <a:t>파이썬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] – [</a:t>
            </a:r>
            <a:r>
              <a:rPr lang="ko-KR" altLang="en-US" dirty="0" smtClean="0"/>
              <a:t>모든 프로그램</a:t>
            </a:r>
            <a:r>
              <a:rPr lang="en-US" altLang="ko-KR" dirty="0" smtClean="0"/>
              <a:t>] – [Python 3.6 – [IDLE (Python 3.6 64-bit)] </a:t>
            </a:r>
            <a:r>
              <a:rPr lang="ko-KR" altLang="en-US" dirty="0" smtClean="0"/>
              <a:t>를 클릭해서 실행</a:t>
            </a:r>
          </a:p>
        </p:txBody>
      </p:sp>
      <p:sp>
        <p:nvSpPr>
          <p:cNvPr id="10" name="모서리가 둥근 사각형 설명선 9"/>
          <p:cNvSpPr>
            <a:spLocks noChangeArrowheads="1"/>
          </p:cNvSpPr>
          <p:nvPr/>
        </p:nvSpPr>
        <p:spPr bwMode="auto">
          <a:xfrm>
            <a:off x="272480" y="3861048"/>
            <a:ext cx="684212" cy="330200"/>
          </a:xfrm>
          <a:prstGeom prst="wedgeRoundRectCallout">
            <a:avLst>
              <a:gd name="adj1" fmla="val 132977"/>
              <a:gd name="adj2" fmla="val 210764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latinLnBrk="0"/>
            <a:r>
              <a:rPr kumimoji="0" lang="ko-KR" altLang="en-US" sz="1200" b="1" dirty="0">
                <a:solidFill>
                  <a:schemeClr val="bg1"/>
                </a:solidFill>
                <a:latin typeface="Arial" charset="0"/>
              </a:rPr>
              <a:t>클릭</a:t>
            </a:r>
          </a:p>
        </p:txBody>
      </p:sp>
      <p:sp>
        <p:nvSpPr>
          <p:cNvPr id="11" name="설명선 2 10"/>
          <p:cNvSpPr/>
          <p:nvPr/>
        </p:nvSpPr>
        <p:spPr bwMode="auto">
          <a:xfrm>
            <a:off x="7185025" y="3492500"/>
            <a:ext cx="647700" cy="2968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8714"/>
              <a:gd name="adj6" fmla="val -5940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latinLnBrk="0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메뉴</a:t>
            </a:r>
          </a:p>
        </p:txBody>
      </p:sp>
      <p:sp>
        <p:nvSpPr>
          <p:cNvPr id="12" name="모서리가 둥근 직사각형 11"/>
          <p:cNvSpPr>
            <a:spLocks noChangeArrowheads="1"/>
          </p:cNvSpPr>
          <p:nvPr/>
        </p:nvSpPr>
        <p:spPr bwMode="auto">
          <a:xfrm>
            <a:off x="5284788" y="2789238"/>
            <a:ext cx="1935162" cy="18097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3" name="모서리가 둥근 직사각형 12"/>
          <p:cNvSpPr>
            <a:spLocks noChangeArrowheads="1"/>
          </p:cNvSpPr>
          <p:nvPr/>
        </p:nvSpPr>
        <p:spPr bwMode="auto">
          <a:xfrm>
            <a:off x="8375535" y="5974927"/>
            <a:ext cx="239712" cy="23336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grpSp>
        <p:nvGrpSpPr>
          <p:cNvPr id="19" name="그룹 18"/>
          <p:cNvGrpSpPr>
            <a:grpSpLocks/>
          </p:cNvGrpSpPr>
          <p:nvPr/>
        </p:nvGrpSpPr>
        <p:grpSpPr bwMode="auto">
          <a:xfrm>
            <a:off x="7186497" y="5074814"/>
            <a:ext cx="901700" cy="323850"/>
            <a:chOff x="7219576" y="5197118"/>
            <a:chExt cx="901776" cy="324035"/>
          </a:xfrm>
        </p:grpSpPr>
        <p:sp>
          <p:nvSpPr>
            <p:cNvPr id="17" name="설명선 2 16"/>
            <p:cNvSpPr/>
            <p:nvPr/>
          </p:nvSpPr>
          <p:spPr bwMode="auto">
            <a:xfrm rot="16200000">
              <a:off x="7508447" y="4908248"/>
              <a:ext cx="324035" cy="90177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8772"/>
                <a:gd name="adj6" fmla="val -1648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latinLnBrk="0">
                <a:defRPr/>
              </a:pPr>
              <a:endParaRPr kumimoji="0"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8448" name="TextBox 17"/>
            <p:cNvSpPr txBox="1">
              <a:spLocks noChangeArrowheads="1"/>
            </p:cNvSpPr>
            <p:nvPr/>
          </p:nvSpPr>
          <p:spPr bwMode="auto">
            <a:xfrm>
              <a:off x="7258411" y="5220636"/>
              <a:ext cx="8629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200"/>
                <a:t>줄 번호</a:t>
              </a:r>
            </a:p>
          </p:txBody>
        </p:sp>
      </p:grpSp>
      <p:sp>
        <p:nvSpPr>
          <p:cNvPr id="20" name="모서리가 둥근 직사각형 19"/>
          <p:cNvSpPr>
            <a:spLocks noChangeArrowheads="1"/>
          </p:cNvSpPr>
          <p:nvPr/>
        </p:nvSpPr>
        <p:spPr bwMode="auto">
          <a:xfrm>
            <a:off x="8631122" y="5970164"/>
            <a:ext cx="239713" cy="23495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8519997" y="5070052"/>
            <a:ext cx="901700" cy="323850"/>
            <a:chOff x="7219576" y="5197118"/>
            <a:chExt cx="901776" cy="324035"/>
          </a:xfrm>
        </p:grpSpPr>
        <p:sp>
          <p:nvSpPr>
            <p:cNvPr id="22" name="설명선 2 21"/>
            <p:cNvSpPr/>
            <p:nvPr/>
          </p:nvSpPr>
          <p:spPr bwMode="auto">
            <a:xfrm rot="16200000">
              <a:off x="7508447" y="4908248"/>
              <a:ext cx="324035" cy="90177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320"/>
                <a:gd name="adj6" fmla="val -18444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latinLnBrk="0">
                <a:defRPr/>
              </a:pPr>
              <a:endParaRPr kumimoji="0"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8446" name="TextBox 22"/>
            <p:cNvSpPr txBox="1">
              <a:spLocks noChangeArrowheads="1"/>
            </p:cNvSpPr>
            <p:nvPr/>
          </p:nvSpPr>
          <p:spPr bwMode="auto">
            <a:xfrm>
              <a:off x="7258411" y="5220636"/>
              <a:ext cx="8629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200"/>
                <a:t>컬럼 번호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68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281908"/>
            <a:ext cx="5630061" cy="2667372"/>
          </a:xfrm>
          <a:prstGeom prst="rect">
            <a:avLst/>
          </a:prstGeom>
        </p:spPr>
      </p:pic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</a:t>
            </a:r>
            <a:r>
              <a:rPr lang="ko-KR" altLang="en-US" smtClean="0"/>
              <a:t>에서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382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IDLE</a:t>
            </a:r>
            <a:r>
              <a:rPr lang="ko-KR" altLang="en-US" dirty="0" smtClean="0"/>
              <a:t>에서 표준 출력문을 하나 출력 해보자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‘print’</a:t>
            </a:r>
            <a:r>
              <a:rPr lang="ko-KR" altLang="en-US" dirty="0" smtClean="0"/>
              <a:t>까지 입력하고 좌측 중괄호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까지만 입력해 보자</a:t>
            </a:r>
            <a:r>
              <a:rPr lang="en-US" altLang="ko-KR" dirty="0" smtClean="0"/>
              <a:t>.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b="1" dirty="0" smtClean="0"/>
              <a:t>    print (</a:t>
            </a: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3225800" y="6026150"/>
            <a:ext cx="18986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  <a:ea typeface="+mn-ea"/>
              </a:rPr>
              <a:t>&lt;</a:t>
            </a:r>
            <a:r>
              <a:rPr lang="ko-KR" altLang="en-US" sz="1200" b="1" dirty="0">
                <a:latin typeface="+mn-ea"/>
                <a:ea typeface="+mn-ea"/>
              </a:rPr>
              <a:t>표준 출력문 입력하기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57200" y="2349500"/>
            <a:ext cx="8959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1">
              <a:spcBef>
                <a:spcPct val="20000"/>
              </a:spcBef>
              <a:buClr>
                <a:srgbClr val="23115D"/>
              </a:buClr>
              <a:buFont typeface="Wingdings" pitchFamily="2" charset="2"/>
              <a:buChar char="§"/>
            </a:pP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출력문 도움말 팝업 텍스트가 에디터 창 위로 튀어 나온다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모서리가 둥근 사각형 설명선 12"/>
          <p:cNvSpPr>
            <a:spLocks noChangeArrowheads="1"/>
          </p:cNvSpPr>
          <p:nvPr/>
        </p:nvSpPr>
        <p:spPr bwMode="auto">
          <a:xfrm>
            <a:off x="7833171" y="3356992"/>
            <a:ext cx="1584325" cy="330200"/>
          </a:xfrm>
          <a:prstGeom prst="wedgeRoundRectCallout">
            <a:avLst>
              <a:gd name="adj1" fmla="val -146574"/>
              <a:gd name="adj2" fmla="val 208074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latinLnBrk="0"/>
            <a:r>
              <a:rPr kumimoji="0" lang="ko-KR" altLang="en-US" sz="1200" b="1">
                <a:solidFill>
                  <a:schemeClr val="bg1"/>
                </a:solidFill>
                <a:latin typeface="Arial" charset="0"/>
              </a:rPr>
              <a:t>출력문</a:t>
            </a:r>
            <a:r>
              <a:rPr kumimoji="0" lang="en-US" altLang="ko-KR" sz="1200" b="1">
                <a:solidFill>
                  <a:schemeClr val="bg1"/>
                </a:solidFill>
                <a:latin typeface="Arial" charset="0"/>
              </a:rPr>
              <a:t> </a:t>
            </a:r>
            <a:r>
              <a:rPr kumimoji="0" lang="ko-KR" altLang="en-US" sz="1200" b="1">
                <a:solidFill>
                  <a:schemeClr val="bg1"/>
                </a:solidFill>
                <a:latin typeface="Arial" charset="0"/>
              </a:rPr>
              <a:t>도움말</a:t>
            </a:r>
          </a:p>
        </p:txBody>
      </p:sp>
    </p:spTree>
    <p:extLst>
      <p:ext uri="{BB962C8B-B14F-4D97-AF65-F5344CB8AC3E}">
        <p14:creationId xmlns:p14="http://schemas.microsoft.com/office/powerpoint/2010/main" val="255558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</a:t>
            </a:r>
            <a:r>
              <a:rPr lang="ko-KR" altLang="en-US" smtClean="0"/>
              <a:t>에서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9337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IDLE</a:t>
            </a:r>
            <a:r>
              <a:rPr lang="ko-KR" altLang="en-US" dirty="0" smtClean="0"/>
              <a:t>에서 표준 출력문을 하나 출력 해보자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‘print’</a:t>
            </a:r>
            <a:r>
              <a:rPr lang="ko-KR" altLang="en-US" dirty="0" smtClean="0"/>
              <a:t>까지 입력하고 좌측 중괄호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까지만 입력해 보자</a:t>
            </a:r>
            <a:r>
              <a:rPr lang="en-US" altLang="ko-KR" dirty="0" smtClean="0"/>
              <a:t>.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b="1" dirty="0" smtClean="0"/>
              <a:t>    print (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출력문 도움말 팝업 텍스트가 에디터 창 위로 튀어 나온다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이 문법은 파이썬 공식 문서에 기재되어 있는 문법을 호출하여 개발할 때 참고할 수 있도록 돕고 있다</a:t>
            </a:r>
            <a:r>
              <a:rPr lang="en-US" altLang="ko-KR" dirty="0" smtClean="0"/>
              <a:t>.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https://docs.python.org/3/library/functions.html?highlight=print#print</a:t>
            </a:r>
            <a:endParaRPr lang="ko-KR" altLang="en-US" dirty="0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1281113" y="3933825"/>
            <a:ext cx="7743825" cy="2465388"/>
            <a:chOff x="1280592" y="3933056"/>
            <a:chExt cx="7744058" cy="2466520"/>
          </a:xfrm>
        </p:grpSpPr>
        <p:pic>
          <p:nvPicPr>
            <p:cNvPr id="20485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592" y="3933056"/>
              <a:ext cx="7744058" cy="217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879407" y="6123224"/>
              <a:ext cx="2294007" cy="2763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&lt;‘print’ </a:t>
              </a:r>
              <a:r>
                <a:rPr lang="ko-KR" altLang="en-US" sz="1200" b="1" dirty="0">
                  <a:latin typeface="+mn-ea"/>
                  <a:ea typeface="+mn-ea"/>
                </a:rPr>
                <a:t>함수 상세 설명 링크</a:t>
              </a:r>
              <a:r>
                <a:rPr lang="en-US" altLang="ko-KR" sz="1200" b="1" dirty="0">
                  <a:latin typeface="+mn-ea"/>
                  <a:ea typeface="+mn-ea"/>
                </a:rPr>
                <a:t>&gt;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2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</a:t>
            </a:r>
            <a:r>
              <a:rPr lang="ko-KR" altLang="en-US" smtClean="0"/>
              <a:t>에서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382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IDLE</a:t>
            </a:r>
            <a:r>
              <a:rPr lang="ko-KR" altLang="en-US" dirty="0" smtClean="0"/>
              <a:t>에서 표준 출력문을 하나 출력 해보자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원하는 출력문을 끝까지 입력하고 우측 중괄호까지 입력 후 </a:t>
            </a:r>
            <a:r>
              <a:rPr lang="en-US" altLang="ko-KR" dirty="0" smtClean="0"/>
              <a:t>&lt;Enter&gt;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b="1" dirty="0" smtClean="0"/>
              <a:t>    print (‘Hello, Python’)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252538" y="4333875"/>
            <a:ext cx="21082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  <a:ea typeface="+mn-ea"/>
              </a:rPr>
              <a:t>&lt;</a:t>
            </a:r>
            <a:r>
              <a:rPr lang="ko-KR" altLang="en-US" sz="1200" b="1" dirty="0">
                <a:latin typeface="+mn-ea"/>
                <a:ea typeface="+mn-ea"/>
              </a:rPr>
              <a:t>출력문 입력 후 대기하기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286920" y="6259513"/>
            <a:ext cx="153828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  <a:ea typeface="+mn-ea"/>
              </a:rPr>
              <a:t>&lt;</a:t>
            </a:r>
            <a:r>
              <a:rPr lang="ko-KR" altLang="en-US" sz="1200" b="1" dirty="0">
                <a:latin typeface="+mn-ea"/>
                <a:ea typeface="+mn-ea"/>
              </a:rPr>
              <a:t>출력문 실행하기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6537325" y="2636838"/>
            <a:ext cx="2519363" cy="12969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150000"/>
              </a:lnSpc>
              <a:defRPr/>
            </a:pPr>
            <a:r>
              <a:rPr kumimoji="0" lang="ko-KR" altLang="en-US" sz="1200" b="1" dirty="0">
                <a:latin typeface="+mn-ea"/>
                <a:ea typeface="+mn-ea"/>
              </a:rPr>
              <a:t>회색음영이 표기</a:t>
            </a:r>
            <a:r>
              <a:rPr kumimoji="0" lang="ko-KR" altLang="en-US" sz="1200" dirty="0">
                <a:latin typeface="+mn-ea"/>
                <a:ea typeface="+mn-ea"/>
              </a:rPr>
              <a:t>되는 것을 확인할 수 있다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kumimoji="0" lang="en-US" altLang="ko-KR" sz="1200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kumimoji="0" lang="ko-KR" altLang="en-US" sz="1200" dirty="0">
                <a:latin typeface="+mn-ea"/>
                <a:ea typeface="+mn-ea"/>
                <a:sym typeface="Wingdings" pitchFamily="2" charset="2"/>
              </a:rPr>
              <a:t>이는 시작한 중괄호가 잘 닫혔다는 의미다</a:t>
            </a:r>
            <a:r>
              <a:rPr kumimoji="0" lang="en-US" altLang="ko-KR" sz="1200" dirty="0">
                <a:latin typeface="+mn-ea"/>
                <a:ea typeface="+mn-ea"/>
                <a:sym typeface="Wingdings" pitchFamily="2" charset="2"/>
              </a:rPr>
              <a:t>.</a:t>
            </a:r>
            <a:endParaRPr kumimoji="0" lang="ko-KR" altLang="en-US" sz="12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252538" y="4975225"/>
            <a:ext cx="2519362" cy="12969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150000"/>
              </a:lnSpc>
              <a:defRPr/>
            </a:pPr>
            <a:r>
              <a:rPr kumimoji="0" lang="ko-KR" altLang="en-US" sz="1200" dirty="0">
                <a:latin typeface="+mn-ea"/>
                <a:ea typeface="+mn-ea"/>
                <a:sym typeface="Wingdings" pitchFamily="2" charset="2"/>
              </a:rPr>
              <a:t>파이썬 커맨드라인 실행에 비해 달라진 것이 눈에 보인다</a:t>
            </a:r>
            <a:r>
              <a:rPr kumimoji="0" lang="en-US" altLang="ko-KR" sz="1200" dirty="0">
                <a:latin typeface="+mn-ea"/>
                <a:ea typeface="+mn-ea"/>
                <a:sym typeface="Wingdings" pitchFamily="2" charset="2"/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Wingdings" pitchFamily="2" charset="2"/>
              <a:buChar char="à"/>
              <a:defRPr/>
            </a:pPr>
            <a:r>
              <a:rPr kumimoji="0" lang="ko-KR" altLang="en-US" sz="1200" dirty="0">
                <a:latin typeface="+mn-ea"/>
                <a:ea typeface="+mn-ea"/>
                <a:sym typeface="Wingdings" pitchFamily="2" charset="2"/>
              </a:rPr>
              <a:t>바로 </a:t>
            </a:r>
            <a:r>
              <a:rPr kumimoji="0" lang="en-US" altLang="ko-KR" sz="1200" b="1" dirty="0">
                <a:latin typeface="+mn-ea"/>
                <a:ea typeface="+mn-ea"/>
                <a:sym typeface="Wingdings" pitchFamily="2" charset="2"/>
              </a:rPr>
              <a:t>‘</a:t>
            </a:r>
            <a:r>
              <a:rPr kumimoji="0" lang="ko-KR" altLang="en-US" sz="1200" b="1" dirty="0">
                <a:latin typeface="+mn-ea"/>
                <a:ea typeface="+mn-ea"/>
                <a:sym typeface="Wingdings" pitchFamily="2" charset="2"/>
              </a:rPr>
              <a:t>글자 색</a:t>
            </a:r>
            <a:r>
              <a:rPr kumimoji="0" lang="en-US" altLang="ko-KR" sz="1200" b="1" dirty="0">
                <a:latin typeface="+mn-ea"/>
                <a:ea typeface="+mn-ea"/>
                <a:sym typeface="Wingdings" pitchFamily="2" charset="2"/>
              </a:rPr>
              <a:t>’</a:t>
            </a:r>
            <a:r>
              <a:rPr kumimoji="0" lang="ko-KR" altLang="en-US" sz="1200" dirty="0">
                <a:latin typeface="+mn-ea"/>
                <a:ea typeface="+mn-ea"/>
                <a:sym typeface="Wingdings" pitchFamily="2" charset="2"/>
              </a:rPr>
              <a:t>이다</a:t>
            </a:r>
            <a:r>
              <a:rPr kumimoji="0" lang="en-US" altLang="ko-KR" sz="1200" dirty="0">
                <a:latin typeface="+mn-ea"/>
                <a:ea typeface="+mn-ea"/>
                <a:sym typeface="Wingdings" pitchFamily="2" charset="2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kumimoji="0" lang="ko-KR" altLang="en-US" sz="1200" dirty="0">
                <a:latin typeface="+mn-ea"/>
                <a:ea typeface="+mn-ea"/>
                <a:sym typeface="Wingdings" pitchFamily="2" charset="2"/>
              </a:rPr>
              <a:t>이는 가독성 향상에 도움이 된다</a:t>
            </a:r>
            <a:r>
              <a:rPr kumimoji="0" lang="en-US" altLang="ko-KR" sz="1200" dirty="0">
                <a:latin typeface="+mn-ea"/>
                <a:ea typeface="+mn-ea"/>
                <a:sym typeface="Wingdings" pitchFamily="2" charset="2"/>
              </a:rPr>
              <a:t>.</a:t>
            </a:r>
            <a:endParaRPr kumimoji="0" lang="ko-KR" altLang="en-US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1" y="2420932"/>
            <a:ext cx="3845407" cy="18218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67" y="4415461"/>
            <a:ext cx="3845407" cy="182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파이썬 버전 선택하기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파이썬 설치하기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기본 실행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파이썬 커맨드라인</a:t>
            </a:r>
            <a:r>
              <a:rPr lang="en-US" altLang="ko-KR" dirty="0" smtClean="0"/>
              <a:t>, Command Line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파이썬 기본 통합 개발 환경</a:t>
            </a:r>
            <a:r>
              <a:rPr lang="en-US" altLang="ko-KR" dirty="0" smtClean="0"/>
              <a:t>, IDLE</a:t>
            </a:r>
            <a:br>
              <a:rPr lang="en-US" altLang="ko-KR" dirty="0" smtClean="0"/>
            </a:br>
            <a:r>
              <a:rPr lang="en-US" altLang="ko-KR" dirty="0" smtClean="0"/>
              <a:t>cf. IDLE : Integrated DeveLopment Environment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3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Undo </a:t>
            </a:r>
            <a:r>
              <a:rPr lang="ko-KR" altLang="en-US" smtClean="0"/>
              <a:t>와  </a:t>
            </a:r>
            <a:r>
              <a:rPr lang="en-US" altLang="ko-KR" smtClean="0"/>
              <a:t>Redo </a:t>
            </a:r>
            <a:r>
              <a:rPr lang="ko-KR" altLang="en-US" smtClean="0"/>
              <a:t>기능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950912"/>
          </a:xfrm>
        </p:spPr>
        <p:txBody>
          <a:bodyPr/>
          <a:lstStyle/>
          <a:p>
            <a:r>
              <a:rPr lang="en-US" altLang="ko-KR" smtClean="0"/>
              <a:t>Undo : </a:t>
            </a:r>
            <a:r>
              <a:rPr lang="ko-KR" altLang="en-US" smtClean="0"/>
              <a:t>수정한 명령어에 대한 실행 취소 기능</a:t>
            </a:r>
            <a:endParaRPr lang="en-US" altLang="ko-KR" smtClean="0"/>
          </a:p>
          <a:p>
            <a:pPr lvl="1"/>
            <a:r>
              <a:rPr lang="en-US" altLang="ko-KR" smtClean="0"/>
              <a:t>&lt;Ctrl&gt;+&lt;Z&gt; </a:t>
            </a:r>
            <a:r>
              <a:rPr lang="ko-KR" altLang="en-US" smtClean="0"/>
              <a:t>키</a:t>
            </a:r>
          </a:p>
        </p:txBody>
      </p:sp>
      <p:sp>
        <p:nvSpPr>
          <p:cNvPr id="22532" name="내용 개체 틀 2"/>
          <p:cNvSpPr txBox="1">
            <a:spLocks/>
          </p:cNvSpPr>
          <p:nvPr/>
        </p:nvSpPr>
        <p:spPr bwMode="auto">
          <a:xfrm>
            <a:off x="457200" y="3852887"/>
            <a:ext cx="895985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ko-KR" b="1">
                <a:solidFill>
                  <a:srgbClr val="23115D"/>
                </a:solidFill>
                <a:latin typeface="맑은 고딕" pitchFamily="50" charset="-127"/>
                <a:ea typeface="맑은 고딕" pitchFamily="50" charset="-127"/>
              </a:rPr>
              <a:t>Redo : </a:t>
            </a:r>
            <a:r>
              <a:rPr lang="ko-KR" altLang="en-US" b="1">
                <a:solidFill>
                  <a:srgbClr val="23115D"/>
                </a:solidFill>
                <a:latin typeface="맑은 고딕" pitchFamily="50" charset="-127"/>
                <a:ea typeface="맑은 고딕" pitchFamily="50" charset="-127"/>
              </a:rPr>
              <a:t>취소한 명령어를 다시 수행하는 기능</a:t>
            </a:r>
            <a:endParaRPr lang="en-US" altLang="ko-KR" b="1">
              <a:solidFill>
                <a:srgbClr val="23115D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ct val="20000"/>
              </a:spcBef>
              <a:buClr>
                <a:srgbClr val="23115D"/>
              </a:buClr>
              <a:buFont typeface="Wingdings" pitchFamily="2" charset="2"/>
              <a:buChar char="§"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&lt;Ctrl&gt;+&lt;Shift&gt;+&lt;Z&gt;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키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176963" y="2060575"/>
            <a:ext cx="2808287" cy="15938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150000"/>
              </a:lnSpc>
              <a:defRPr/>
            </a:pPr>
            <a:r>
              <a:rPr kumimoji="0" lang="ko-KR" altLang="en-US" sz="1200" b="1" dirty="0">
                <a:latin typeface="+mn-ea"/>
                <a:ea typeface="+mn-ea"/>
              </a:rPr>
              <a:t>출력문 변경 후 취소</a:t>
            </a:r>
            <a:r>
              <a:rPr kumimoji="0" lang="en-US" altLang="ko-KR" sz="1200" b="1" dirty="0">
                <a:latin typeface="+mn-ea"/>
                <a:ea typeface="+mn-ea"/>
              </a:rPr>
              <a:t>(Undo)</a:t>
            </a:r>
            <a:r>
              <a:rPr kumimoji="0" lang="ko-KR" altLang="en-US" sz="1200" b="1" dirty="0">
                <a:latin typeface="+mn-ea"/>
                <a:ea typeface="+mn-ea"/>
              </a:rPr>
              <a:t>하기</a:t>
            </a:r>
            <a:endParaRPr kumimoji="0" lang="en-US" altLang="ko-KR" sz="1200" b="1" dirty="0">
              <a:latin typeface="+mn-ea"/>
              <a:ea typeface="+mn-ea"/>
            </a:endParaRPr>
          </a:p>
          <a:p>
            <a:pPr latinLnBrk="0">
              <a:lnSpc>
                <a:spcPct val="150000"/>
              </a:lnSpc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&lt;Ctrl&gt;+&lt;Z&gt; </a:t>
            </a:r>
            <a:r>
              <a:rPr kumimoji="0" lang="ko-KR" altLang="en-US" sz="1200" dirty="0">
                <a:latin typeface="+mn-ea"/>
                <a:ea typeface="+mn-ea"/>
              </a:rPr>
              <a:t>키를 </a:t>
            </a:r>
            <a:r>
              <a:rPr kumimoji="0" lang="en-US" altLang="ko-KR" sz="1200" dirty="0">
                <a:latin typeface="+mn-ea"/>
                <a:ea typeface="+mn-ea"/>
              </a:rPr>
              <a:t>8</a:t>
            </a:r>
            <a:r>
              <a:rPr kumimoji="0" lang="ko-KR" altLang="en-US" sz="1200" dirty="0">
                <a:latin typeface="+mn-ea"/>
                <a:ea typeface="+mn-ea"/>
              </a:rPr>
              <a:t>번 눌러보면 </a:t>
            </a:r>
            <a:endParaRPr kumimoji="0" lang="en-US" altLang="ko-KR" sz="1200" dirty="0">
              <a:latin typeface="+mn-ea"/>
              <a:ea typeface="+mn-ea"/>
            </a:endParaRPr>
          </a:p>
          <a:p>
            <a:pPr latinLnBrk="0">
              <a:lnSpc>
                <a:spcPct val="150000"/>
              </a:lnSpc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‘Python’</a:t>
            </a:r>
            <a:r>
              <a:rPr kumimoji="0" lang="ko-KR" altLang="en-US" sz="1200" dirty="0">
                <a:latin typeface="+mn-ea"/>
                <a:ea typeface="+mn-ea"/>
              </a:rPr>
              <a:t>를 입력한 것을 실행취소가 된다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새로이 </a:t>
            </a:r>
            <a:r>
              <a:rPr kumimoji="0" lang="en-US" altLang="ko-KR" sz="1200" dirty="0">
                <a:latin typeface="+mn-ea"/>
                <a:ea typeface="+mn-ea"/>
              </a:rPr>
              <a:t>‘Bigdata’</a:t>
            </a:r>
            <a:r>
              <a:rPr kumimoji="0" lang="ko-KR" altLang="en-US" sz="1200" dirty="0">
                <a:latin typeface="+mn-ea"/>
                <a:ea typeface="+mn-ea"/>
              </a:rPr>
              <a:t>를 입력해보자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  <a:endParaRPr kumimoji="0" lang="ko-KR" altLang="en-US" sz="1200" dirty="0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176963" y="4643462"/>
            <a:ext cx="2808287" cy="15938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150000"/>
              </a:lnSpc>
              <a:defRPr/>
            </a:pPr>
            <a:r>
              <a:rPr kumimoji="0" lang="ko-KR" altLang="en-US" sz="1200" b="1" dirty="0">
                <a:latin typeface="+mn-ea"/>
                <a:ea typeface="+mn-ea"/>
              </a:rPr>
              <a:t>출력문 다시 실행</a:t>
            </a:r>
            <a:r>
              <a:rPr kumimoji="0" lang="en-US" altLang="ko-KR" sz="1200" b="1" dirty="0">
                <a:latin typeface="+mn-ea"/>
                <a:ea typeface="+mn-ea"/>
              </a:rPr>
              <a:t>(Redo)</a:t>
            </a:r>
            <a:r>
              <a:rPr kumimoji="0" lang="ko-KR" altLang="en-US" sz="1200" b="1" dirty="0">
                <a:latin typeface="+mn-ea"/>
                <a:ea typeface="+mn-ea"/>
              </a:rPr>
              <a:t>하기</a:t>
            </a:r>
            <a:endParaRPr kumimoji="0" lang="en-US" altLang="ko-KR" sz="1200" b="1" dirty="0">
              <a:latin typeface="+mn-ea"/>
              <a:ea typeface="+mn-ea"/>
            </a:endParaRPr>
          </a:p>
          <a:p>
            <a:pPr latinLnBrk="0">
              <a:lnSpc>
                <a:spcPct val="150000"/>
              </a:lnSpc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새로이 </a:t>
            </a:r>
            <a:r>
              <a:rPr kumimoji="0" lang="en-US" altLang="ko-KR" sz="1200" dirty="0">
                <a:latin typeface="+mn-ea"/>
                <a:ea typeface="+mn-ea"/>
              </a:rPr>
              <a:t>‘Bigdata’</a:t>
            </a:r>
            <a:r>
              <a:rPr kumimoji="0" lang="ko-KR" altLang="en-US" sz="1200" dirty="0">
                <a:latin typeface="+mn-ea"/>
                <a:ea typeface="+mn-ea"/>
              </a:rPr>
              <a:t>를 입력한 것을 실행취소를 한 후에</a:t>
            </a:r>
            <a:r>
              <a:rPr kumimoji="0" lang="en-US" altLang="ko-KR" sz="1200" dirty="0">
                <a:latin typeface="+mn-ea"/>
                <a:ea typeface="+mn-ea"/>
              </a:rPr>
              <a:t>, </a:t>
            </a:r>
          </a:p>
          <a:p>
            <a:pPr latinLnBrk="0">
              <a:lnSpc>
                <a:spcPct val="150000"/>
              </a:lnSpc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&lt;Ctrl&gt;+&lt;Shift&gt;+&lt;Z&gt; </a:t>
            </a:r>
            <a:r>
              <a:rPr kumimoji="0" lang="ko-KR" altLang="en-US" sz="1200" dirty="0">
                <a:latin typeface="+mn-ea"/>
                <a:ea typeface="+mn-ea"/>
              </a:rPr>
              <a:t>키를 </a:t>
            </a:r>
            <a:r>
              <a:rPr kumimoji="0" lang="en-US" altLang="ko-KR" sz="1200" dirty="0">
                <a:latin typeface="+mn-ea"/>
                <a:ea typeface="+mn-ea"/>
              </a:rPr>
              <a:t>9</a:t>
            </a:r>
            <a:r>
              <a:rPr kumimoji="0" lang="ko-KR" altLang="en-US" sz="1200" dirty="0">
                <a:latin typeface="+mn-ea"/>
                <a:ea typeface="+mn-ea"/>
              </a:rPr>
              <a:t>번 눌러보면 다시 </a:t>
            </a:r>
            <a:r>
              <a:rPr kumimoji="0" lang="en-US" altLang="ko-KR" sz="1200" dirty="0">
                <a:latin typeface="+mn-ea"/>
                <a:ea typeface="+mn-ea"/>
              </a:rPr>
              <a:t>‘Bigdata’</a:t>
            </a:r>
            <a:r>
              <a:rPr kumimoji="0" lang="ko-KR" altLang="en-US" sz="1200" dirty="0">
                <a:latin typeface="+mn-ea"/>
                <a:ea typeface="+mn-ea"/>
              </a:rPr>
              <a:t>로 돌아간다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  <a:endParaRPr kumimoji="0" lang="ko-KR" altLang="en-US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16" y="1988840"/>
            <a:ext cx="3845408" cy="18218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631485"/>
            <a:ext cx="3845408" cy="182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98" y="3661277"/>
            <a:ext cx="3178023" cy="1962739"/>
          </a:xfrm>
          <a:prstGeom prst="rect">
            <a:avLst/>
          </a:prstGeom>
        </p:spPr>
      </p:pic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 </a:t>
            </a:r>
            <a:r>
              <a:rPr lang="ko-KR" altLang="en-US" smtClean="0"/>
              <a:t>개발환경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670050"/>
          </a:xfrm>
        </p:spPr>
        <p:txBody>
          <a:bodyPr/>
          <a:lstStyle/>
          <a:p>
            <a:r>
              <a:rPr lang="ko-KR" altLang="en-US" smtClean="0"/>
              <a:t>소스 코드를 수집하는 창과 실행하는 창을 분리</a:t>
            </a:r>
            <a:endParaRPr lang="en-US" altLang="ko-KR" smtClean="0"/>
          </a:p>
          <a:p>
            <a:pPr lvl="1"/>
            <a:r>
              <a:rPr lang="en-US" altLang="ko-KR" smtClean="0"/>
              <a:t>IDLE </a:t>
            </a:r>
            <a:r>
              <a:rPr lang="ko-KR" altLang="en-US" smtClean="0"/>
              <a:t>실행 화면에서 </a:t>
            </a:r>
            <a:r>
              <a:rPr lang="en-US" altLang="ko-KR" smtClean="0"/>
              <a:t>&lt;Ctrl&gt;+&lt;N&gt;</a:t>
            </a:r>
            <a:r>
              <a:rPr lang="ko-KR" altLang="en-US" smtClean="0"/>
              <a:t>키를 누르거나</a:t>
            </a:r>
            <a:r>
              <a:rPr lang="en-US" altLang="ko-KR" smtClean="0"/>
              <a:t>, </a:t>
            </a:r>
            <a:r>
              <a:rPr lang="ko-KR" altLang="en-US" smtClean="0"/>
              <a:t>메뉴 중 </a:t>
            </a:r>
            <a:r>
              <a:rPr lang="en-US" altLang="ko-KR" smtClean="0"/>
              <a:t>[File] – [New File]</a:t>
            </a:r>
            <a:r>
              <a:rPr lang="ko-KR" altLang="en-US" smtClean="0"/>
              <a:t>를 클릭</a:t>
            </a:r>
            <a:endParaRPr lang="en-US" altLang="ko-KR" smtClean="0"/>
          </a:p>
          <a:p>
            <a:pPr lvl="1"/>
            <a:r>
              <a:rPr lang="ko-KR" altLang="en-US" smtClean="0"/>
              <a:t>메모장과 같은 깨끗한 화면의 창이 뜨는 것을 확인</a:t>
            </a:r>
          </a:p>
        </p:txBody>
      </p:sp>
      <p:sp>
        <p:nvSpPr>
          <p:cNvPr id="6" name="모서리가 둥근 사각형 설명선 5"/>
          <p:cNvSpPr>
            <a:spLocks noChangeArrowheads="1"/>
          </p:cNvSpPr>
          <p:nvPr/>
        </p:nvSpPr>
        <p:spPr bwMode="auto">
          <a:xfrm>
            <a:off x="273050" y="3141663"/>
            <a:ext cx="684213" cy="328612"/>
          </a:xfrm>
          <a:prstGeom prst="wedgeRoundRectCallout">
            <a:avLst>
              <a:gd name="adj1" fmla="val 132977"/>
              <a:gd name="adj2" fmla="val 210764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latinLnBrk="0"/>
            <a:r>
              <a:rPr kumimoji="0" lang="ko-KR" altLang="en-US" sz="1200" b="1">
                <a:solidFill>
                  <a:schemeClr val="bg1"/>
                </a:solidFill>
                <a:latin typeface="Arial" charset="0"/>
              </a:rPr>
              <a:t>클릭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042025" y="6138863"/>
            <a:ext cx="18716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  <a:ea typeface="+mn-ea"/>
              </a:rPr>
              <a:t>&lt;IDLE </a:t>
            </a:r>
            <a:r>
              <a:rPr lang="ko-KR" altLang="en-US" sz="1200" b="1" dirty="0">
                <a:latin typeface="+mn-ea"/>
                <a:ea typeface="+mn-ea"/>
              </a:rPr>
              <a:t>새 창 초기 화면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245" y="2640583"/>
            <a:ext cx="3495825" cy="351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576656"/>
            <a:ext cx="3845408" cy="3585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88" y="2564904"/>
            <a:ext cx="4491908" cy="3608884"/>
          </a:xfrm>
          <a:prstGeom prst="rect">
            <a:avLst/>
          </a:prstGeom>
        </p:spPr>
      </p:pic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 </a:t>
            </a:r>
            <a:r>
              <a:rPr lang="ko-KR" altLang="en-US" smtClean="0"/>
              <a:t>개발환경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454150"/>
          </a:xfrm>
        </p:spPr>
        <p:txBody>
          <a:bodyPr/>
          <a:lstStyle/>
          <a:p>
            <a:r>
              <a:rPr lang="en-US" altLang="ko-KR" smtClean="0"/>
              <a:t>IDLE </a:t>
            </a:r>
            <a:r>
              <a:rPr lang="ko-KR" altLang="en-US" smtClean="0"/>
              <a:t>소스 수정 창에서 코드 입력 및 수정 작업</a:t>
            </a:r>
            <a:endParaRPr lang="en-US" altLang="ko-KR" smtClean="0"/>
          </a:p>
          <a:p>
            <a:r>
              <a:rPr lang="ko-KR" altLang="en-US" smtClean="0"/>
              <a:t>실행하려면 소스를 저장 후</a:t>
            </a:r>
            <a:r>
              <a:rPr lang="en-US" altLang="ko-KR" smtClean="0"/>
              <a:t>, </a:t>
            </a:r>
            <a:r>
              <a:rPr lang="ko-KR" altLang="en-US" smtClean="0"/>
              <a:t>실행하기</a:t>
            </a:r>
            <a:endParaRPr lang="en-US" altLang="ko-KR" smtClean="0"/>
          </a:p>
          <a:p>
            <a:pPr lvl="1"/>
            <a:r>
              <a:rPr lang="ko-KR" altLang="en-US" smtClean="0"/>
              <a:t>메뉴에서 </a:t>
            </a:r>
            <a:r>
              <a:rPr lang="en-US" altLang="ko-KR" smtClean="0"/>
              <a:t>[Run] – [Run Module]</a:t>
            </a:r>
            <a:r>
              <a:rPr lang="ko-KR" altLang="en-US" smtClean="0"/>
              <a:t>를 클릭하거나 </a:t>
            </a:r>
            <a:r>
              <a:rPr lang="en-US" altLang="ko-KR" smtClean="0"/>
              <a:t>&lt;F5&gt;</a:t>
            </a:r>
            <a:r>
              <a:rPr lang="ko-KR" altLang="en-US" smtClean="0"/>
              <a:t>키를 누른다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2578100" y="6173788"/>
            <a:ext cx="4462463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&lt;IDLE </a:t>
            </a:r>
            <a:r>
              <a:rPr lang="ko-KR" altLang="en-US" sz="1200" b="1" dirty="0">
                <a:latin typeface="+mn-ea"/>
                <a:ea typeface="+mn-ea"/>
              </a:rPr>
              <a:t>소스 수정 창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좌측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과 소스 실행 창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우측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을 함께 보기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856656" y="5157192"/>
            <a:ext cx="187220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kumimoji="0" lang="ko-KR" altLang="en-US" sz="1400" b="1" dirty="0">
                <a:solidFill>
                  <a:schemeClr val="tx1"/>
                </a:solidFill>
                <a:latin typeface="Arial" charset="0"/>
              </a:rPr>
              <a:t>소스 수정 창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249144" y="5085184"/>
            <a:ext cx="1872208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kumimoji="0" lang="ko-KR" altLang="en-US" sz="1400" b="1" dirty="0">
                <a:solidFill>
                  <a:schemeClr val="tx1"/>
                </a:solidFill>
                <a:latin typeface="Arial" charset="0"/>
              </a:rPr>
              <a:t>소스 실행 결과 확인</a:t>
            </a:r>
            <a:r>
              <a:rPr kumimoji="0" lang="en-US" altLang="ko-KR" sz="1400" b="1" dirty="0">
                <a:solidFill>
                  <a:schemeClr val="tx1"/>
                </a:solidFill>
                <a:latin typeface="Arial" charset="0"/>
              </a:rPr>
              <a:t/>
            </a:r>
            <a:br>
              <a:rPr kumimoji="0" lang="en-US" altLang="ko-KR" sz="1400" b="1" dirty="0">
                <a:solidFill>
                  <a:schemeClr val="tx1"/>
                </a:solidFill>
                <a:latin typeface="Arial" charset="0"/>
              </a:rPr>
            </a:br>
            <a:r>
              <a:rPr kumimoji="0" lang="en-US" altLang="ko-KR" sz="1400" b="1" dirty="0">
                <a:solidFill>
                  <a:schemeClr val="tx1"/>
                </a:solidFill>
                <a:latin typeface="Arial" charset="0"/>
              </a:rPr>
              <a:t>IDLE </a:t>
            </a:r>
            <a:r>
              <a:rPr kumimoji="0" lang="ko-KR" altLang="en-US" sz="1400" b="1" dirty="0">
                <a:solidFill>
                  <a:schemeClr val="tx1"/>
                </a:solidFill>
                <a:latin typeface="Arial" charset="0"/>
              </a:rPr>
              <a:t>쉘 창</a:t>
            </a:r>
          </a:p>
        </p:txBody>
      </p:sp>
    </p:spTree>
    <p:extLst>
      <p:ext uri="{BB962C8B-B14F-4D97-AF65-F5344CB8AC3E}">
        <p14:creationId xmlns:p14="http://schemas.microsoft.com/office/powerpoint/2010/main" val="38906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76320" cy="51260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파이썬 설치 버전을 선택한 뒤 다양한 운영체제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/>
              <a:t>맥</a:t>
            </a:r>
            <a:r>
              <a:rPr lang="en-US" altLang="ko-KR" dirty="0" smtClean="0"/>
              <a:t>OS,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파이썬 설치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나 리눅스에는 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기본적으로 설치되어 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리눅스에서는 파이썬</a:t>
            </a:r>
            <a:r>
              <a:rPr lang="en-US" altLang="ko-KR" dirty="0" smtClean="0"/>
              <a:t>3</a:t>
            </a:r>
            <a:r>
              <a:rPr lang="ko-KR" altLang="en-US" dirty="0" smtClean="0"/>
              <a:t>까지 설치되어 있다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파이썬 개발환경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커맨드 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 프롬프트를 열어서 확인</a:t>
            </a:r>
          </a:p>
          <a:p>
            <a:pPr lvl="1">
              <a:defRPr/>
            </a:pPr>
            <a:r>
              <a:rPr lang="ko-KR" altLang="en-US" dirty="0" smtClean="0"/>
              <a:t>파이썬 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파이썬 커맨드라인기반 실행</a:t>
            </a:r>
            <a:r>
              <a:rPr lang="en-US" altLang="ko-KR" dirty="0" smtClean="0"/>
              <a:t>, </a:t>
            </a:r>
          </a:p>
          <a:p>
            <a:pPr lvl="1">
              <a:defRPr/>
            </a:pPr>
            <a:r>
              <a:rPr lang="ko-KR" altLang="en-US" dirty="0" smtClean="0"/>
              <a:t>파이썬 </a:t>
            </a:r>
            <a:r>
              <a:rPr lang="en-US" altLang="ko-KR" dirty="0" smtClean="0"/>
              <a:t>IDLE : </a:t>
            </a:r>
            <a:r>
              <a:rPr lang="ko-KR" altLang="en-US" dirty="0" smtClean="0"/>
              <a:t>파이썬 기본 통합 개발 환경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파이썬 버전 명명 규칙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현재 설치된 파이썬 버전은 </a:t>
            </a:r>
            <a:r>
              <a:rPr lang="en-US" altLang="ko-KR" dirty="0" smtClean="0"/>
              <a:t>3.6.1 </a:t>
            </a:r>
            <a:r>
              <a:rPr lang="ko-KR" altLang="en-US" dirty="0" smtClean="0"/>
              <a:t>버전이다</a:t>
            </a:r>
            <a:r>
              <a:rPr lang="en-US" altLang="ko-KR" dirty="0" smtClean="0"/>
              <a:t>. (A.B.C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en-US" altLang="ko-KR" dirty="0" smtClean="0"/>
              <a:t>A</a:t>
            </a:r>
            <a:r>
              <a:rPr lang="ko-KR" altLang="en-US" dirty="0"/>
              <a:t> </a:t>
            </a:r>
            <a:r>
              <a:rPr lang="en-US" altLang="ko-KR" dirty="0" smtClean="0"/>
              <a:t>: Major </a:t>
            </a:r>
            <a:r>
              <a:rPr lang="ko-KR" altLang="en-US" dirty="0" smtClean="0"/>
              <a:t>버전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중대한 변화가 생겼을 때에만 증가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B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Minor </a:t>
            </a:r>
            <a:r>
              <a:rPr lang="ko-KR" altLang="en-US" dirty="0" smtClean="0"/>
              <a:t>버전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세상을 </a:t>
            </a:r>
            <a:r>
              <a:rPr lang="ko-KR" altLang="en-US" dirty="0"/>
              <a:t>떠</a:t>
            </a:r>
            <a:r>
              <a:rPr lang="ko-KR" altLang="en-US" dirty="0" smtClean="0"/>
              <a:t>들썩하게 할 정도가 아닌 변화인 경우 증가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 : Micro </a:t>
            </a:r>
            <a:r>
              <a:rPr lang="ko-KR" altLang="en-US" dirty="0" smtClean="0"/>
              <a:t>버전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버그가 수정되어 릴리즈 되는 경우에 해당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알파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릴리즈 후보 버전을 표기하기 위한 접미사 </a:t>
            </a:r>
            <a:r>
              <a:rPr lang="en-US" altLang="ko-KR" dirty="0" smtClean="0"/>
              <a:t>(Suffix)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aN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알파 버전</a:t>
            </a:r>
            <a:r>
              <a:rPr lang="en-US" altLang="ko-KR" dirty="0" smtClean="0"/>
              <a:t>, ‘</a:t>
            </a:r>
            <a:r>
              <a:rPr lang="en-US" altLang="ko-KR" dirty="0" err="1" smtClean="0"/>
              <a:t>bN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베타 버전</a:t>
            </a:r>
            <a:r>
              <a:rPr lang="en-US" altLang="ko-KR" dirty="0" smtClean="0"/>
              <a:t>, ‘</a:t>
            </a:r>
            <a:r>
              <a:rPr lang="en-US" altLang="ko-KR" dirty="0" err="1" smtClean="0"/>
              <a:t>rcN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릴리즈 후보인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9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버전 선택하기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030412"/>
          </a:xfrm>
        </p:spPr>
        <p:txBody>
          <a:bodyPr/>
          <a:lstStyle/>
          <a:p>
            <a:r>
              <a:rPr lang="ko-KR" altLang="en-US" smtClean="0"/>
              <a:t>파이썬</a:t>
            </a:r>
            <a:r>
              <a:rPr lang="en-US" altLang="ko-KR" smtClean="0"/>
              <a:t>2</a:t>
            </a:r>
            <a:r>
              <a:rPr lang="ko-KR" altLang="en-US" smtClean="0"/>
              <a:t>와 파이썬</a:t>
            </a:r>
            <a:r>
              <a:rPr lang="en-US" altLang="ko-KR" smtClean="0"/>
              <a:t>3</a:t>
            </a:r>
            <a:r>
              <a:rPr lang="ko-KR" altLang="en-US" smtClean="0"/>
              <a:t>이 공존 </a:t>
            </a:r>
            <a:endParaRPr lang="en-US" altLang="ko-KR" smtClean="0"/>
          </a:p>
          <a:p>
            <a:pPr lvl="1"/>
            <a:r>
              <a:rPr lang="ko-KR" altLang="en-US" smtClean="0"/>
              <a:t>혼란스럽게도</a:t>
            </a:r>
            <a:r>
              <a:rPr lang="en-US" altLang="ko-KR" smtClean="0"/>
              <a:t>, </a:t>
            </a:r>
            <a:r>
              <a:rPr lang="ko-KR" altLang="en-US" smtClean="0"/>
              <a:t>두 버전이 상호 연동이 안됨</a:t>
            </a:r>
            <a:endParaRPr lang="en-US" altLang="ko-KR" smtClean="0"/>
          </a:p>
          <a:p>
            <a:pPr lvl="1"/>
            <a:r>
              <a:rPr lang="ko-KR" altLang="en-US" smtClean="0"/>
              <a:t>주요 핵심 라이브러리들은 대부분 파이썬</a:t>
            </a:r>
            <a:r>
              <a:rPr lang="en-US" altLang="ko-KR" smtClean="0"/>
              <a:t>3</a:t>
            </a:r>
            <a:r>
              <a:rPr lang="ko-KR" altLang="en-US" smtClean="0"/>
              <a:t>으로 우선 변경</a:t>
            </a:r>
            <a:endParaRPr lang="en-US" altLang="ko-KR" smtClean="0"/>
          </a:p>
          <a:p>
            <a:pPr lvl="1"/>
            <a:r>
              <a:rPr lang="ko-KR" altLang="en-US" smtClean="0"/>
              <a:t>파이썬</a:t>
            </a:r>
            <a:r>
              <a:rPr lang="en-US" altLang="ko-KR" smtClean="0"/>
              <a:t>3</a:t>
            </a:r>
            <a:r>
              <a:rPr lang="ko-KR" altLang="en-US" smtClean="0"/>
              <a:t>은 파이썬</a:t>
            </a:r>
            <a:r>
              <a:rPr lang="en-US" altLang="ko-KR" smtClean="0"/>
              <a:t>2</a:t>
            </a:r>
            <a:r>
              <a:rPr lang="ko-KR" altLang="en-US" smtClean="0"/>
              <a:t>의 단점을 많이 제거</a:t>
            </a:r>
            <a:endParaRPr lang="en-US" altLang="ko-KR" smtClean="0"/>
          </a:p>
          <a:p>
            <a:pPr lvl="1"/>
            <a:r>
              <a:rPr lang="ko-KR" altLang="en-US" smtClean="0"/>
              <a:t>언젠가는 파이썬</a:t>
            </a:r>
            <a:r>
              <a:rPr lang="en-US" altLang="ko-KR" smtClean="0"/>
              <a:t>2</a:t>
            </a:r>
            <a:r>
              <a:rPr lang="ko-KR" altLang="en-US" smtClean="0"/>
              <a:t>의 업그레이드는 중단</a:t>
            </a:r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512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3336925"/>
            <a:ext cx="6778625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</a:t>
            </a:r>
            <a:r>
              <a:rPr lang="en-US" altLang="ko-KR" smtClean="0"/>
              <a:t>3 </a:t>
            </a:r>
            <a:r>
              <a:rPr lang="ko-KR" altLang="en-US" smtClean="0"/>
              <a:t>지원 유무 확인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390775"/>
          </a:xfrm>
        </p:spPr>
        <p:txBody>
          <a:bodyPr/>
          <a:lstStyle/>
          <a:p>
            <a:r>
              <a:rPr lang="ko-KR" altLang="en-US" smtClean="0"/>
              <a:t>파이썬 라이브러리 중 파이썬</a:t>
            </a:r>
            <a:r>
              <a:rPr lang="en-US" altLang="ko-KR" smtClean="0"/>
              <a:t>3 </a:t>
            </a:r>
            <a:r>
              <a:rPr lang="ko-KR" altLang="en-US" smtClean="0"/>
              <a:t>지원 유무 확인 </a:t>
            </a:r>
            <a:endParaRPr lang="en-US" altLang="ko-KR" smtClean="0"/>
          </a:p>
          <a:p>
            <a:pPr lvl="1"/>
            <a:r>
              <a:rPr lang="ko-KR" altLang="en-US" smtClean="0"/>
              <a:t>참조 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http://py3readiness.org/</a:t>
            </a:r>
            <a:endParaRPr lang="en-US" altLang="ko-KR" smtClean="0"/>
          </a:p>
          <a:p>
            <a:pPr lvl="1"/>
            <a:r>
              <a:rPr lang="ko-KR" altLang="en-US" smtClean="0"/>
              <a:t>만약 파이썬</a:t>
            </a:r>
            <a:r>
              <a:rPr lang="en-US" altLang="ko-KR" smtClean="0"/>
              <a:t>3</a:t>
            </a:r>
            <a:r>
              <a:rPr lang="ko-KR" altLang="en-US" smtClean="0"/>
              <a:t> 버전을 사용하고 싶은데 라이브러리 의존성이 문제가 될 듯 하다면 일단 조사를 먼저 하는 것이 좋다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모든 라이브러리의 업데이트 상황이 실시간으로 업데이트 되지 않음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대개 파이썬 </a:t>
            </a:r>
            <a:r>
              <a:rPr lang="en-US" altLang="ko-KR" smtClean="0"/>
              <a:t>2.6</a:t>
            </a:r>
            <a:r>
              <a:rPr lang="ko-KR" altLang="en-US" smtClean="0"/>
              <a:t>이상</a:t>
            </a:r>
            <a:r>
              <a:rPr lang="en-US" altLang="ko-KR" smtClean="0"/>
              <a:t>, </a:t>
            </a:r>
            <a:r>
              <a:rPr lang="ko-KR" altLang="en-US" smtClean="0"/>
              <a:t>파이썬 </a:t>
            </a:r>
            <a:r>
              <a:rPr lang="en-US" altLang="ko-KR" smtClean="0"/>
              <a:t>3.3 </a:t>
            </a:r>
            <a:r>
              <a:rPr lang="ko-KR" altLang="en-US" smtClean="0"/>
              <a:t>이상을 지원한다고 본다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6148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500438"/>
            <a:ext cx="3406775" cy="285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3500438"/>
            <a:ext cx="3406775" cy="285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49831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OS, </a:t>
            </a:r>
            <a:r>
              <a:rPr lang="ko-KR" altLang="en-US" dirty="0" smtClean="0"/>
              <a:t>리눅스 운영체제에서 설치방법 조금씩 다르다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윈도우 환경에서 설치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설치하기 전 시스템 종</a:t>
            </a:r>
            <a:r>
              <a:rPr lang="ko-KR" altLang="en-US" dirty="0"/>
              <a:t>류</a:t>
            </a:r>
            <a:r>
              <a:rPr lang="ko-KR" altLang="en-US" dirty="0" smtClean="0"/>
              <a:t> 확인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32</a:t>
            </a:r>
            <a:r>
              <a:rPr lang="ko-KR" altLang="en-US" dirty="0" smtClean="0"/>
              <a:t>비트 운영체제</a:t>
            </a:r>
            <a:r>
              <a:rPr lang="en-US" altLang="ko-KR" dirty="0" smtClean="0"/>
              <a:t>/64</a:t>
            </a:r>
            <a:r>
              <a:rPr lang="ko-KR" altLang="en-US" dirty="0" smtClean="0"/>
              <a:t>비트 운영체제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/64</a:t>
            </a:r>
            <a:r>
              <a:rPr lang="ko-KR" altLang="en-US" dirty="0" smtClean="0"/>
              <a:t>비트 운영체제와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프로그래밍의 관련성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전달할 수 있는 데이터의 양이 다름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= 2^32	 =                  4,294,967,296 bit</a:t>
            </a:r>
          </a:p>
          <a:p>
            <a:pPr lvl="2">
              <a:defRPr/>
            </a:pPr>
            <a:r>
              <a:rPr lang="en-US" altLang="ko-KR" dirty="0" smtClean="0"/>
              <a:t>64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= 2^64 = 18,446,744,073,709,551,616 bit</a:t>
            </a:r>
            <a:endParaRPr lang="ko-KR" altLang="en-US" dirty="0"/>
          </a:p>
        </p:txBody>
      </p:sp>
      <p:pic>
        <p:nvPicPr>
          <p:cNvPr id="71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839913"/>
            <a:ext cx="3914775" cy="331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6465888" y="3357563"/>
            <a:ext cx="1943100" cy="28733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7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설치파일 다운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093787"/>
          </a:xfrm>
        </p:spPr>
        <p:txBody>
          <a:bodyPr/>
          <a:lstStyle/>
          <a:p>
            <a:r>
              <a:rPr lang="ko-KR" altLang="en-US" dirty="0" smtClean="0"/>
              <a:t>다운로드 사이트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https://www.python.org/downloads/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51043"/>
            <a:ext cx="5806743" cy="425827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>
            <a:spLocks noChangeArrowheads="1"/>
          </p:cNvSpPr>
          <p:nvPr/>
        </p:nvSpPr>
        <p:spPr bwMode="auto">
          <a:xfrm>
            <a:off x="2077885" y="3671166"/>
            <a:ext cx="802934" cy="45561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설치파일 다운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093787"/>
          </a:xfrm>
        </p:spPr>
        <p:txBody>
          <a:bodyPr/>
          <a:lstStyle/>
          <a:p>
            <a:r>
              <a:rPr lang="ko-KR" altLang="en-US" smtClean="0"/>
              <a:t>최신의 안정적인 버전으로 릴리즈 된 파일 다운</a:t>
            </a:r>
            <a:endParaRPr lang="en-US" altLang="ko-KR" smtClean="0"/>
          </a:p>
          <a:p>
            <a:pPr lvl="1"/>
            <a:r>
              <a:rPr lang="ko-KR" altLang="en-US" smtClean="0"/>
              <a:t>릴리즈 버전의 </a:t>
            </a:r>
            <a:r>
              <a:rPr lang="en-US" altLang="ko-KR" smtClean="0"/>
              <a:t>a</a:t>
            </a:r>
            <a:r>
              <a:rPr lang="ko-KR" altLang="en-US" smtClean="0"/>
              <a:t>는 알파버전</a:t>
            </a:r>
            <a:r>
              <a:rPr lang="en-US" altLang="ko-KR" smtClean="0"/>
              <a:t>, b</a:t>
            </a:r>
            <a:r>
              <a:rPr lang="ko-KR" altLang="en-US" smtClean="0"/>
              <a:t>는 베타버전을 의미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123051"/>
            <a:ext cx="4245414" cy="425827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123051"/>
            <a:ext cx="4245414" cy="425827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0" name="모서리가 둥근 직사각형 9"/>
          <p:cNvSpPr>
            <a:spLocks noChangeArrowheads="1"/>
          </p:cNvSpPr>
          <p:nvPr/>
        </p:nvSpPr>
        <p:spPr bwMode="auto">
          <a:xfrm>
            <a:off x="1945357" y="4310383"/>
            <a:ext cx="487363" cy="27074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1" name="모서리가 둥근 직사각형 10"/>
          <p:cNvSpPr>
            <a:spLocks noChangeArrowheads="1"/>
          </p:cNvSpPr>
          <p:nvPr/>
        </p:nvSpPr>
        <p:spPr bwMode="auto">
          <a:xfrm>
            <a:off x="5147211" y="5079135"/>
            <a:ext cx="1567434" cy="16308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설치파일 실행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dirty="0" smtClean="0"/>
              <a:t>설치파일 </a:t>
            </a:r>
            <a:r>
              <a:rPr lang="en-US" altLang="ko-KR" dirty="0" smtClean="0"/>
              <a:t>(python-3.6.1.amd64.exe)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Install for all users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[Next]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드라이브명 변경해서 설치 </a:t>
            </a:r>
            <a:r>
              <a:rPr lang="en-US" altLang="ko-KR" dirty="0" smtClean="0"/>
              <a:t>: C:\Python\Python36 </a:t>
            </a:r>
            <a:r>
              <a:rPr lang="ko-KR" altLang="en-US" dirty="0" smtClean="0"/>
              <a:t>위치 선정 후 </a:t>
            </a:r>
            <a:r>
              <a:rPr lang="en-US" altLang="ko-KR" dirty="0" smtClean="0"/>
              <a:t>[Next]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 설치 옵션을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마지막 리스트에 있는 </a:t>
            </a:r>
            <a:r>
              <a:rPr lang="en-US" altLang="ko-KR" dirty="0" smtClean="0"/>
              <a:t>‘Add python.exe to Path’ </a:t>
            </a:r>
            <a:r>
              <a:rPr lang="ko-KR" altLang="en-US" dirty="0" smtClean="0"/>
              <a:t>부분의</a:t>
            </a:r>
            <a:r>
              <a:rPr lang="en-US" altLang="ko-KR" dirty="0" smtClean="0"/>
              <a:t> ‘X’ </a:t>
            </a:r>
            <a:r>
              <a:rPr lang="ko-KR" altLang="en-US" dirty="0" smtClean="0"/>
              <a:t>박스 클릭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파이선 실행파일을 운영체제 환경변수에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수동으로 잡아 줄 수 있지만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실수할 수도 있으니 이 옵션을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‘Will be installed on local hard drive’</a:t>
            </a:r>
            <a:r>
              <a:rPr lang="ko-KR" altLang="en-US" dirty="0" smtClean="0"/>
              <a:t>를 선택 후 </a:t>
            </a:r>
            <a:r>
              <a:rPr lang="en-US" altLang="ko-KR" dirty="0" smtClean="0"/>
              <a:t>[Next]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설치가 잘 되고 있는지 프로그래스바를 통해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중간에 명령어 프롬프트가 잠시 떴다가 사라진다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설치 과정의 일부이니 신경 쓰지 않아도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정상적으로 마무리 되면</a:t>
            </a:r>
            <a:r>
              <a:rPr lang="en-US" altLang="ko-KR" dirty="0" smtClean="0"/>
              <a:t>, [Finish] 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 과정 종료</a:t>
            </a:r>
            <a:r>
              <a:rPr lang="en-US" altLang="ko-KR" dirty="0" smtClean="0"/>
              <a:t>~^^</a:t>
            </a:r>
          </a:p>
        </p:txBody>
      </p:sp>
    </p:spTree>
    <p:extLst>
      <p:ext uri="{BB962C8B-B14F-4D97-AF65-F5344CB8AC3E}">
        <p14:creationId xmlns:p14="http://schemas.microsoft.com/office/powerpoint/2010/main" val="24715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567661"/>
            <a:ext cx="4176464" cy="3473583"/>
          </a:xfrm>
          <a:prstGeom prst="rect">
            <a:avLst/>
          </a:prstGeom>
        </p:spPr>
      </p:pic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탐색기에서 파이썬 실행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022350"/>
          </a:xfrm>
        </p:spPr>
        <p:txBody>
          <a:bodyPr/>
          <a:lstStyle/>
          <a:p>
            <a:r>
              <a:rPr lang="ko-KR" altLang="en-US" dirty="0" smtClean="0"/>
              <a:t>탐색기를 통해 설치된 경로로 이동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설치폴더인 </a:t>
            </a:r>
            <a:r>
              <a:rPr lang="en-US" altLang="ko-KR" dirty="0" smtClean="0"/>
              <a:t>C:\Python\Python36 </a:t>
            </a:r>
            <a:r>
              <a:rPr lang="ko-KR" altLang="en-US" dirty="0" smtClean="0"/>
              <a:t>디렉토리에서 </a:t>
            </a:r>
            <a:r>
              <a:rPr lang="en-US" altLang="ko-KR" dirty="0" smtClean="0"/>
              <a:t>‘python.exe’ </a:t>
            </a:r>
            <a:r>
              <a:rPr lang="ko-KR" altLang="en-US" dirty="0" smtClean="0"/>
              <a:t>를 클릭</a:t>
            </a:r>
          </a:p>
        </p:txBody>
      </p:sp>
      <p:sp>
        <p:nvSpPr>
          <p:cNvPr id="6" name="모서리가 둥근 사각형 설명선 5"/>
          <p:cNvSpPr>
            <a:spLocks noChangeArrowheads="1"/>
          </p:cNvSpPr>
          <p:nvPr/>
        </p:nvSpPr>
        <p:spPr bwMode="auto">
          <a:xfrm>
            <a:off x="2268538" y="4149725"/>
            <a:ext cx="684212" cy="328613"/>
          </a:xfrm>
          <a:prstGeom prst="wedgeRoundRectCallout">
            <a:avLst>
              <a:gd name="adj1" fmla="val -55130"/>
              <a:gd name="adj2" fmla="val 143468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latinLnBrk="0"/>
            <a:r>
              <a:rPr kumimoji="0" lang="ko-KR" altLang="en-US" sz="1200" b="1">
                <a:solidFill>
                  <a:schemeClr val="bg1"/>
                </a:solidFill>
                <a:latin typeface="Arial" charset="0"/>
              </a:rPr>
              <a:t>클릭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2557168"/>
            <a:ext cx="4716642" cy="34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6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8581</TotalTime>
  <Words>1226</Words>
  <Application>Microsoft Office PowerPoint</Application>
  <PresentationFormat>A4 용지(210x297mm)</PresentationFormat>
  <Paragraphs>194</Paragraphs>
  <Slides>23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cdb2004c012l</vt:lpstr>
      <vt:lpstr>Data Analytics Based Python</vt:lpstr>
      <vt:lpstr>학습내용</vt:lpstr>
      <vt:lpstr>파이썬 버전 선택하기</vt:lpstr>
      <vt:lpstr>파이썬3 지원 유무 확인</vt:lpstr>
      <vt:lpstr>파이썬 설치하기</vt:lpstr>
      <vt:lpstr>파이썬 설치파일 다운</vt:lpstr>
      <vt:lpstr>파이썬 설치파일 다운</vt:lpstr>
      <vt:lpstr>파이썬 설치파일 실행</vt:lpstr>
      <vt:lpstr>탐색기에서 파이썬 실행</vt:lpstr>
      <vt:lpstr>커맨드창에서 파이썬 실행</vt:lpstr>
      <vt:lpstr>커맨드창에서 파이썬 실행</vt:lpstr>
      <vt:lpstr>커맨드창에서 파이썬 실행</vt:lpstr>
      <vt:lpstr>커맨드창에서 파이썬 실행</vt:lpstr>
      <vt:lpstr>기본 실행 환경, 파이썬 커맨드라인</vt:lpstr>
      <vt:lpstr>파이썬 커맨드라인에서 명령어 실행</vt:lpstr>
      <vt:lpstr>파이썬 기본 통합 개발 환경, IDLE</vt:lpstr>
      <vt:lpstr>IDLE에서 실행</vt:lpstr>
      <vt:lpstr>IDLE에서 실행</vt:lpstr>
      <vt:lpstr>IDLE에서 실행</vt:lpstr>
      <vt:lpstr>Undo 와  Redo 기능</vt:lpstr>
      <vt:lpstr>IDLE 개발환경</vt:lpstr>
      <vt:lpstr>IDLE 개발환경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480</cp:revision>
  <dcterms:created xsi:type="dcterms:W3CDTF">2002-06-08T00:31:27Z</dcterms:created>
  <dcterms:modified xsi:type="dcterms:W3CDTF">2018-08-31T09:08:58Z</dcterms:modified>
</cp:coreProperties>
</file>