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383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5" d="100"/>
          <a:sy n="85" d="100"/>
        </p:scale>
        <p:origin x="-213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53CCD1D-CE11-4BB4-8A5C-82B8675B9AD8}" type="slidenum">
              <a:rPr lang="en-US" altLang="ko-KR" sz="1200" smtClean="0"/>
              <a:pPr eaLnBrk="1" hangingPunct="1"/>
              <a:t>8</a:t>
            </a:fld>
            <a:endParaRPr lang="en-US" altLang="ko-KR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FFC000"/>
                </a:solidFill>
              </a:rPr>
              <a:t>※ </a:t>
            </a:r>
            <a:r>
              <a:rPr lang="ko-KR" altLang="en-US" dirty="0" smtClean="0">
                <a:solidFill>
                  <a:srgbClr val="FFC000"/>
                </a:solidFill>
              </a:rPr>
              <a:t>추천도서 </a:t>
            </a:r>
            <a:r>
              <a:rPr lang="en-US" altLang="ko-KR" dirty="0" smtClean="0">
                <a:solidFill>
                  <a:srgbClr val="FFC000"/>
                </a:solidFill>
              </a:rPr>
              <a:t>: </a:t>
            </a:r>
            <a:r>
              <a:rPr lang="ko-KR" altLang="en-US" dirty="0" smtClean="0">
                <a:solidFill>
                  <a:srgbClr val="FFC000"/>
                </a:solidFill>
              </a:rPr>
              <a:t>객체지향의 사실과 오해</a:t>
            </a:r>
            <a:r>
              <a:rPr lang="en-US" altLang="ko-KR" dirty="0" smtClean="0">
                <a:solidFill>
                  <a:srgbClr val="FFC000"/>
                </a:solidFill>
              </a:rPr>
              <a:t>(2015, </a:t>
            </a:r>
            <a:r>
              <a:rPr lang="ko-KR" altLang="en-US" dirty="0" smtClean="0">
                <a:solidFill>
                  <a:srgbClr val="FFC000"/>
                </a:solidFill>
              </a:rPr>
              <a:t>위키북스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  <a:endParaRPr lang="ko-KR" altLang="en-US" dirty="0" smtClean="0">
              <a:solidFill>
                <a:srgbClr val="FFC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0932F-D372-4897-A7CE-EC6EF6DB68C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53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03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SECT3. </a:t>
            </a:r>
            <a:r>
              <a:rPr lang="ko-KR" altLang="en-US" dirty="0"/>
              <a:t>프로그래밍의 기본</a:t>
            </a:r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6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변수에 입력값 받은후 출력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82712"/>
          </a:xfrm>
        </p:spPr>
        <p:txBody>
          <a:bodyPr/>
          <a:lstStyle/>
          <a:p>
            <a:r>
              <a:rPr lang="ko-KR" altLang="en-US" smtClean="0"/>
              <a:t>변수에 입력값을 받은후 출력하는 예제</a:t>
            </a:r>
            <a:endParaRPr lang="en-US" altLang="ko-KR" smtClean="0"/>
          </a:p>
          <a:p>
            <a:pPr lvl="1"/>
            <a:r>
              <a:rPr lang="ko-KR" altLang="en-US" smtClean="0"/>
              <a:t>변수명 </a:t>
            </a:r>
            <a:r>
              <a:rPr lang="en-US" altLang="ko-KR" smtClean="0"/>
              <a:t>: my_name</a:t>
            </a:r>
          </a:p>
          <a:p>
            <a:pPr lvl="1"/>
            <a:r>
              <a:rPr lang="ko-KR" altLang="en-US" smtClean="0"/>
              <a:t>저장값 </a:t>
            </a:r>
            <a:r>
              <a:rPr lang="en-US" altLang="ko-KR" smtClean="0"/>
              <a:t>: ‘</a:t>
            </a:r>
            <a:r>
              <a:rPr lang="ko-KR" altLang="en-US" smtClean="0"/>
              <a:t>채영</a:t>
            </a:r>
            <a:r>
              <a:rPr lang="en-US" altLang="ko-KR" smtClean="0"/>
              <a:t>’</a:t>
            </a:r>
          </a:p>
        </p:txBody>
      </p:sp>
      <p:pic>
        <p:nvPicPr>
          <p:cNvPr id="1229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3405188"/>
            <a:ext cx="56308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1608138" y="3217863"/>
            <a:ext cx="900112" cy="330200"/>
          </a:xfrm>
          <a:prstGeom prst="wedgeRoundRectCallout">
            <a:avLst>
              <a:gd name="adj1" fmla="val 126074"/>
              <a:gd name="adj2" fmla="val 26184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변수</a:t>
            </a:r>
          </a:p>
        </p:txBody>
      </p:sp>
      <p:sp>
        <p:nvSpPr>
          <p:cNvPr id="7" name="모서리가 둥근 사각형 설명선 6"/>
          <p:cNvSpPr>
            <a:spLocks noChangeArrowheads="1"/>
          </p:cNvSpPr>
          <p:nvPr/>
        </p:nvSpPr>
        <p:spPr bwMode="auto">
          <a:xfrm>
            <a:off x="4808538" y="2349500"/>
            <a:ext cx="2441575" cy="574675"/>
          </a:xfrm>
          <a:prstGeom prst="wedgeRoundRectCallout">
            <a:avLst>
              <a:gd name="adj1" fmla="val -99234"/>
              <a:gd name="adj2" fmla="val 2899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입력 함수 반환 값 </a:t>
            </a:r>
            <a:r>
              <a:rPr kumimoji="0" lang="en-US" altLang="ko-KR" sz="1200" b="1" dirty="0">
                <a:solidFill>
                  <a:srgbClr val="0070C0"/>
                </a:solidFill>
                <a:latin typeface="Arial" charset="0"/>
              </a:rPr>
              <a:t/>
            </a:r>
            <a:br>
              <a:rPr kumimoji="0" lang="en-US" altLang="ko-KR" sz="1200" b="1" dirty="0">
                <a:solidFill>
                  <a:srgbClr val="0070C0"/>
                </a:solidFill>
                <a:latin typeface="Arial" charset="0"/>
              </a:rPr>
            </a:b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변수 대입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7788" y="5516563"/>
            <a:ext cx="73517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중괄호 안의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이름을 입력하세요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!’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라는 문자열을 출력한 뒤 </a:t>
            </a:r>
            <a:endParaRPr lang="en-US" altLang="ko-KR" sz="20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입력 받은 값을 반환하여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my_name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이라는 변수에 저장하라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.”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“my_name 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변수에 저장된 값을 출력하라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.”</a:t>
            </a:r>
            <a:endParaRPr lang="ko-KR" altLang="en-US" sz="2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" name="모서리가 둥근 사각형 설명선 10"/>
          <p:cNvSpPr>
            <a:spLocks noChangeArrowheads="1"/>
          </p:cNvSpPr>
          <p:nvPr/>
        </p:nvSpPr>
        <p:spPr bwMode="auto">
          <a:xfrm>
            <a:off x="7400925" y="3217863"/>
            <a:ext cx="1584325" cy="330200"/>
          </a:xfrm>
          <a:prstGeom prst="wedgeRoundRectCallout">
            <a:avLst>
              <a:gd name="adj1" fmla="val -167510"/>
              <a:gd name="adj2" fmla="val 2726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입력문 입력하기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3" name="모서리가 둥근 사각형 설명선 12"/>
          <p:cNvSpPr>
            <a:spLocks noChangeArrowheads="1"/>
          </p:cNvSpPr>
          <p:nvPr/>
        </p:nvSpPr>
        <p:spPr bwMode="auto">
          <a:xfrm>
            <a:off x="344488" y="4581525"/>
            <a:ext cx="1263650" cy="330200"/>
          </a:xfrm>
          <a:prstGeom prst="wedgeRoundRectCallout">
            <a:avLst>
              <a:gd name="adj1" fmla="val 139895"/>
              <a:gd name="adj2" fmla="val -7153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이름 입력하기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4" name="모서리가 둥근 사각형 설명선 13"/>
          <p:cNvSpPr>
            <a:spLocks noChangeArrowheads="1"/>
          </p:cNvSpPr>
          <p:nvPr/>
        </p:nvSpPr>
        <p:spPr bwMode="auto">
          <a:xfrm>
            <a:off x="7545388" y="5008563"/>
            <a:ext cx="1871662" cy="330200"/>
          </a:xfrm>
          <a:prstGeom prst="wedgeRoundRectCallout">
            <a:avLst>
              <a:gd name="adj1" fmla="val -135257"/>
              <a:gd name="adj2" fmla="val -1763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반환값 </a:t>
            </a: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출력문 입력하기</a:t>
            </a:r>
          </a:p>
        </p:txBody>
      </p:sp>
      <p:sp>
        <p:nvSpPr>
          <p:cNvPr id="15" name="모서리가 둥근 사각형 설명선 14"/>
          <p:cNvSpPr>
            <a:spLocks noChangeArrowheads="1"/>
          </p:cNvSpPr>
          <p:nvPr/>
        </p:nvSpPr>
        <p:spPr bwMode="auto">
          <a:xfrm>
            <a:off x="1128713" y="5167313"/>
            <a:ext cx="1263650" cy="330200"/>
          </a:xfrm>
          <a:prstGeom prst="wedgeRoundRectCallout">
            <a:avLst>
              <a:gd name="adj1" fmla="val 148326"/>
              <a:gd name="adj2" fmla="val -14950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이름 출력하기</a:t>
            </a:r>
          </a:p>
        </p:txBody>
      </p:sp>
    </p:spTree>
    <p:extLst>
      <p:ext uri="{BB962C8B-B14F-4D97-AF65-F5344CB8AC3E}">
        <p14:creationId xmlns:p14="http://schemas.microsoft.com/office/powerpoint/2010/main" val="11229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변수명 만들 때 반드시 지켜야 하는 규칙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390775"/>
          </a:xfrm>
        </p:spPr>
        <p:txBody>
          <a:bodyPr/>
          <a:lstStyle/>
          <a:p>
            <a:r>
              <a:rPr lang="ko-KR" altLang="en-US" smtClean="0"/>
              <a:t>첫 글자는 반드시 영문 대소문자 혹은 언더바</a:t>
            </a:r>
            <a:r>
              <a:rPr lang="en-US" altLang="ko-KR" smtClean="0"/>
              <a:t>(_)</a:t>
            </a:r>
            <a:r>
              <a:rPr lang="ko-KR" altLang="en-US" smtClean="0"/>
              <a:t>로 시작한다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나머지 글자들은 영문자</a:t>
            </a:r>
            <a:r>
              <a:rPr lang="en-US" altLang="ko-KR" smtClean="0"/>
              <a:t>, </a:t>
            </a:r>
            <a:r>
              <a:rPr lang="ko-KR" altLang="en-US" smtClean="0"/>
              <a:t>숫자 혹은 언더바</a:t>
            </a:r>
            <a:r>
              <a:rPr lang="en-US" altLang="ko-KR" smtClean="0"/>
              <a:t>(_)</a:t>
            </a:r>
            <a:r>
              <a:rPr lang="ko-KR" altLang="en-US" smtClean="0"/>
              <a:t>로 구성한다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대소문자를 구분한다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길이에 대한 제약이 없다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아래 예약어</a:t>
            </a:r>
            <a:r>
              <a:rPr lang="en-US" altLang="ko-KR" smtClean="0"/>
              <a:t>(Reserved Words)</a:t>
            </a:r>
            <a:r>
              <a:rPr lang="ko-KR" altLang="en-US" smtClean="0"/>
              <a:t>는 변수명으로 사용할 수 없다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650" y="3429000"/>
          <a:ext cx="6337299" cy="2871792"/>
        </p:xfrm>
        <a:graphic>
          <a:graphicData uri="http://schemas.openxmlformats.org/drawingml/2006/table">
            <a:tbl>
              <a:tblPr/>
              <a:tblGrid>
                <a:gridCol w="2112433"/>
                <a:gridCol w="2112433"/>
                <a:gridCol w="2112433"/>
              </a:tblGrid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Keyword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exec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assert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finally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or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break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for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pass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class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from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print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continue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raise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return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del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import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try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elif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while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else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is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with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7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except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lambda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yield</a:t>
                      </a:r>
                    </a:p>
                  </a:txBody>
                  <a:tcPr marL="91449" marR="9144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5213" y="6283325"/>
            <a:ext cx="27844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  <a:hlinkClick r:id="rId2"/>
              </a:rPr>
              <a:t>&lt; </a:t>
            </a:r>
            <a:r>
              <a:rPr lang="ko-KR" altLang="en-US" sz="1200" dirty="0">
                <a:latin typeface="+mn-ea"/>
                <a:ea typeface="+mn-ea"/>
                <a:hlinkClick r:id="rId2"/>
              </a:rPr>
              <a:t>참조 </a:t>
            </a:r>
            <a:r>
              <a:rPr lang="en-US" altLang="ko-KR" sz="1200" dirty="0">
                <a:latin typeface="+mn-ea"/>
                <a:ea typeface="+mn-ea"/>
                <a:hlinkClick r:id="rId2"/>
              </a:rPr>
              <a:t>: https://wikidocs.net/1038/</a:t>
            </a:r>
            <a:r>
              <a:rPr lang="en-US" altLang="ko-KR" sz="1200" dirty="0">
                <a:latin typeface="+mn-ea"/>
                <a:ea typeface="+mn-ea"/>
              </a:rPr>
              <a:t> &gt;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7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좋은 변수명을 만드는 </a:t>
            </a:r>
            <a:r>
              <a:rPr lang="en-US" altLang="ko-KR" smtClean="0"/>
              <a:t>TIP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4406900"/>
          </a:xfrm>
        </p:spPr>
        <p:txBody>
          <a:bodyPr/>
          <a:lstStyle/>
          <a:p>
            <a:r>
              <a:rPr lang="ko-KR" altLang="en-US" smtClean="0"/>
              <a:t>짧게 축약하기 보다는 의미가 담겨 있는 것이 좋다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‘room_no’</a:t>
            </a:r>
            <a:r>
              <a:rPr lang="ko-KR" altLang="en-US" smtClean="0"/>
              <a:t>가 </a:t>
            </a:r>
            <a:r>
              <a:rPr lang="en-US" altLang="ko-KR" smtClean="0"/>
              <a:t>‘rn’ </a:t>
            </a:r>
            <a:r>
              <a:rPr lang="ko-KR" altLang="en-US" smtClean="0"/>
              <a:t>보다 좋다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변수명의 길이를 쓸데 없이 길게 가져가지 않는다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변수명 형식을 일관성 있게 가져 간다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room_no </a:t>
            </a:r>
            <a:r>
              <a:rPr lang="ko-KR" altLang="en-US" smtClean="0"/>
              <a:t>와 </a:t>
            </a:r>
            <a:r>
              <a:rPr lang="en-US" altLang="ko-KR" smtClean="0"/>
              <a:t>roomNo </a:t>
            </a:r>
            <a:r>
              <a:rPr lang="ko-KR" altLang="en-US" smtClean="0"/>
              <a:t>를 섞어 쓰지 않는다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파이썬은 소문자와 언더바가 섞여 있는 형식을 기본으로 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언더바로 시작하는 변수명은 특별한 경우에만 사용한다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945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주석</a:t>
            </a:r>
            <a:r>
              <a:rPr lang="en-US" altLang="ko-KR" smtClean="0"/>
              <a:t>, Comments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606675"/>
          </a:xfrm>
        </p:spPr>
        <p:txBody>
          <a:bodyPr/>
          <a:lstStyle/>
          <a:p>
            <a:r>
              <a:rPr lang="ko-KR" altLang="en-US" smtClean="0"/>
              <a:t>모든 프로그래밍 언어에는 주석</a:t>
            </a:r>
            <a:r>
              <a:rPr lang="en-US" altLang="ko-KR" smtClean="0"/>
              <a:t>(Comments)</a:t>
            </a:r>
            <a:r>
              <a:rPr lang="ko-KR" altLang="en-US" smtClean="0"/>
              <a:t>이 존재한다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주석은 프로그래밍을 할 때 </a:t>
            </a:r>
            <a:r>
              <a:rPr lang="ko-KR" altLang="en-US" smtClean="0">
                <a:solidFill>
                  <a:srgbClr val="C00000"/>
                </a:solidFill>
              </a:rPr>
              <a:t>소스코드의 이해를 돕기 위해 쓰이지만 컴퓨터에게 전달할 필요가 없는 내용</a:t>
            </a:r>
            <a:r>
              <a:rPr lang="ko-KR" altLang="en-US" smtClean="0"/>
              <a:t>들을 담는 문장</a:t>
            </a:r>
            <a:endParaRPr lang="en-US" altLang="ko-KR" smtClean="0"/>
          </a:p>
          <a:p>
            <a:r>
              <a:rPr lang="ko-KR" altLang="en-US" smtClean="0"/>
              <a:t>샵기호</a:t>
            </a:r>
            <a:r>
              <a:rPr lang="en-US" altLang="ko-KR" smtClean="0"/>
              <a:t>(#)</a:t>
            </a:r>
            <a:r>
              <a:rPr lang="ko-KR" altLang="en-US" smtClean="0"/>
              <a:t>를 사용해 주석을 시작한다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샵기호</a:t>
            </a:r>
            <a:r>
              <a:rPr lang="en-US" altLang="ko-KR" smtClean="0"/>
              <a:t>(#)</a:t>
            </a:r>
            <a:r>
              <a:rPr lang="ko-KR" altLang="en-US" smtClean="0"/>
              <a:t>후 물리적 라인 끝까지 모든 문자를 주석으로 간주한다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pic>
        <p:nvPicPr>
          <p:cNvPr id="1536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005263"/>
            <a:ext cx="56308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8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따옴표 안의 샵기호</a:t>
            </a:r>
            <a:r>
              <a:rPr lang="en-US" altLang="ko-KR" smtClean="0"/>
              <a:t>(#) </a:t>
            </a:r>
            <a:r>
              <a:rPr lang="ko-KR" altLang="en-US" smtClean="0"/>
              <a:t>사용시 주의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/>
          <a:lstStyle/>
          <a:p>
            <a:r>
              <a:rPr lang="ko-KR" altLang="en-US" smtClean="0"/>
              <a:t>한가지 주의할 점은 문자열을 뜻하는 쌍 따옴표</a:t>
            </a:r>
            <a:r>
              <a:rPr lang="en-US" altLang="ko-KR" smtClean="0"/>
              <a:t>(“ “)</a:t>
            </a:r>
            <a:r>
              <a:rPr lang="ko-KR" altLang="en-US" smtClean="0"/>
              <a:t>나 홑 따옴표</a:t>
            </a:r>
            <a:r>
              <a:rPr lang="en-US" altLang="ko-KR" smtClean="0"/>
              <a:t>(‘ ‘)</a:t>
            </a:r>
            <a:r>
              <a:rPr lang="ko-KR" altLang="en-US" smtClean="0"/>
              <a:t>안에 샵기호</a:t>
            </a:r>
            <a:r>
              <a:rPr lang="en-US" altLang="ko-KR" smtClean="0"/>
              <a:t>(#)</a:t>
            </a:r>
            <a:r>
              <a:rPr lang="ko-KR" altLang="en-US" smtClean="0"/>
              <a:t>가 있다면 이는 주석이 아니라 문자열의 일부이니 혼동하지 않도록 해야 한다</a:t>
            </a:r>
            <a:r>
              <a:rPr lang="en-US" altLang="ko-KR" smtClean="0"/>
              <a:t>.</a:t>
            </a:r>
          </a:p>
        </p:txBody>
      </p:sp>
      <p:pic>
        <p:nvPicPr>
          <p:cNvPr id="1638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997200"/>
            <a:ext cx="5629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7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주석의 종류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382712"/>
          </a:xfrm>
        </p:spPr>
        <p:txBody>
          <a:bodyPr/>
          <a:lstStyle/>
          <a:p>
            <a:r>
              <a:rPr lang="ko-KR" altLang="en-US" smtClean="0"/>
              <a:t>라인 코멘트 </a:t>
            </a:r>
            <a:r>
              <a:rPr lang="en-US" altLang="ko-KR" smtClean="0"/>
              <a:t>: </a:t>
            </a:r>
            <a:r>
              <a:rPr lang="ko-KR" altLang="en-US" smtClean="0"/>
              <a:t>한 줄 주석</a:t>
            </a:r>
            <a:r>
              <a:rPr lang="en-US" altLang="ko-KR" smtClean="0"/>
              <a:t>, </a:t>
            </a:r>
            <a:r>
              <a:rPr lang="ko-KR" altLang="en-US" smtClean="0"/>
              <a:t>샵기호</a:t>
            </a:r>
            <a:r>
              <a:rPr lang="en-US" altLang="ko-KR" smtClean="0"/>
              <a:t>(#)  </a:t>
            </a:r>
          </a:p>
          <a:p>
            <a:pPr lvl="1"/>
            <a:r>
              <a:rPr lang="ko-KR" altLang="en-US" smtClean="0"/>
              <a:t>샵기호</a:t>
            </a:r>
            <a:r>
              <a:rPr lang="en-US" altLang="ko-KR" smtClean="0"/>
              <a:t>(#) </a:t>
            </a:r>
            <a:r>
              <a:rPr lang="ko-KR" altLang="en-US" smtClean="0"/>
              <a:t>후 물리적 라인 끝까지 모든 문자를 주석으로 간주한다</a:t>
            </a:r>
            <a:r>
              <a:rPr lang="en-US" altLang="ko-KR" smtClean="0"/>
              <a:t>.   </a:t>
            </a:r>
          </a:p>
          <a:p>
            <a:r>
              <a:rPr lang="ko-KR" altLang="en-US" smtClean="0"/>
              <a:t>블록 코멘트 </a:t>
            </a:r>
            <a:r>
              <a:rPr lang="en-US" altLang="ko-KR" smtClean="0"/>
              <a:t>: </a:t>
            </a:r>
            <a:r>
              <a:rPr lang="ko-KR" altLang="en-US" smtClean="0"/>
              <a:t>멀티라인 주석</a:t>
            </a:r>
            <a:r>
              <a:rPr lang="en-US" altLang="ko-KR" smtClean="0"/>
              <a:t>, """ </a:t>
            </a:r>
            <a:r>
              <a:rPr lang="ko-KR" altLang="en-US" smtClean="0"/>
              <a:t>과 </a:t>
            </a:r>
            <a:r>
              <a:rPr lang="en-US" altLang="ko-KR" smtClean="0"/>
              <a:t>"""</a:t>
            </a:r>
            <a:endParaRPr lang="ko-KR" altLang="en-US" smtClean="0"/>
          </a:p>
        </p:txBody>
      </p:sp>
      <p:pic>
        <p:nvPicPr>
          <p:cNvPr id="1741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625725"/>
            <a:ext cx="41227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2625725"/>
            <a:ext cx="4140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좋은 주석과 나쁜 주석의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좋은 주석은 소스 코드만으로는 충분히 표현되지 않은 내용들을 효과적으로 기술하는 것을 말한다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아래의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좌측이 더 좋은 코드이다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‘</a:t>
            </a:r>
            <a:r>
              <a:rPr lang="ko-KR" altLang="en-US" b="1" dirty="0" smtClean="0">
                <a:solidFill>
                  <a:srgbClr val="C00000"/>
                </a:solidFill>
              </a:rPr>
              <a:t>주석을 읽지 않아도 이해할 수 있는 소스 코드</a:t>
            </a:r>
            <a:r>
              <a:rPr lang="en-US" altLang="ko-KR" b="1" dirty="0" smtClean="0">
                <a:solidFill>
                  <a:srgbClr val="C00000"/>
                </a:solidFill>
              </a:rPr>
              <a:t>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만드는 것은 중요</a:t>
            </a:r>
            <a:endParaRPr lang="ko-KR" altLang="en-US" dirty="0"/>
          </a:p>
        </p:txBody>
      </p:sp>
      <p:sp>
        <p:nvSpPr>
          <p:cNvPr id="18436" name="직사각형 3"/>
          <p:cNvSpPr>
            <a:spLocks noChangeArrowheads="1"/>
          </p:cNvSpPr>
          <p:nvPr/>
        </p:nvSpPr>
        <p:spPr bwMode="auto">
          <a:xfrm>
            <a:off x="776288" y="2997200"/>
            <a:ext cx="4176712" cy="719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122363" y="3157538"/>
            <a:ext cx="167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</a:rPr>
              <a:t>color = ‘red’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8438" name="직사각형 5"/>
          <p:cNvSpPr>
            <a:spLocks noChangeArrowheads="1"/>
          </p:cNvSpPr>
          <p:nvPr/>
        </p:nvSpPr>
        <p:spPr bwMode="auto">
          <a:xfrm>
            <a:off x="4953000" y="2997200"/>
            <a:ext cx="4176713" cy="719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5240338" y="3157538"/>
            <a:ext cx="309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</a:rPr>
              <a:t>c = ‘red’      # c : color 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200" y="4005263"/>
            <a:ext cx="89598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ko-KR" altLang="en-US" dirty="0" smtClean="0"/>
              <a:t>나쁜 주석은 어떤 것일까</a:t>
            </a:r>
            <a:r>
              <a:rPr lang="en-US" altLang="ko-KR" dirty="0" smtClean="0"/>
              <a:t>?</a:t>
            </a:r>
          </a:p>
          <a:p>
            <a:pPr lvl="1">
              <a:defRPr/>
            </a:pPr>
            <a:r>
              <a:rPr lang="ko-KR" altLang="en-US" dirty="0" smtClean="0"/>
              <a:t>단순히 소스 코드가 하는 일을 기술한 것은 절대 좋은 주석이 아니다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소스 코드의 변경 이력을 써놓는다던가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본인의 작업일지 같은 것을 써 놓는 경우도 역시 좋은 주석이 아니다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소스 코드를 이해하기 위해 반드시 필요한 내용을 써야 하는 경우에는 주석을 아낌없이 사용하도록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5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블록문과 들여쓰기</a:t>
            </a:r>
            <a:r>
              <a:rPr lang="en-US" altLang="ko-KR" smtClean="0"/>
              <a:t>, Indentation</a:t>
            </a:r>
            <a:endParaRPr lang="ko-KR" altLang="en-US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3182937"/>
          </a:xfrm>
        </p:spPr>
        <p:txBody>
          <a:bodyPr/>
          <a:lstStyle/>
          <a:p>
            <a:r>
              <a:rPr lang="ko-KR" altLang="en-US" smtClean="0"/>
              <a:t>앞에서 파이썬 </a:t>
            </a:r>
            <a:r>
              <a:rPr lang="en-US" altLang="ko-KR" smtClean="0"/>
              <a:t>Command</a:t>
            </a:r>
            <a:r>
              <a:rPr lang="ko-KR" altLang="en-US" smtClean="0"/>
              <a:t>와 </a:t>
            </a:r>
            <a:r>
              <a:rPr lang="en-US" altLang="ko-KR" smtClean="0"/>
              <a:t>IDLE</a:t>
            </a:r>
            <a:r>
              <a:rPr lang="ko-KR" altLang="en-US" smtClean="0"/>
              <a:t>의 차이점 설명을 위하여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반복문 실행예제를 활용하였다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IDLE</a:t>
            </a:r>
            <a:r>
              <a:rPr lang="ko-KR" altLang="en-US" smtClean="0"/>
              <a:t>의 도움으로 세 개의 </a:t>
            </a:r>
            <a:r>
              <a:rPr lang="en-US" altLang="ko-KR" smtClean="0"/>
              <a:t>print() </a:t>
            </a:r>
            <a:r>
              <a:rPr lang="ko-KR" altLang="en-US" smtClean="0"/>
              <a:t>함수의 좌측에 스페이스바가 </a:t>
            </a:r>
            <a:r>
              <a:rPr lang="en-US" altLang="ko-KR" smtClean="0"/>
              <a:t>4</a:t>
            </a:r>
            <a:r>
              <a:rPr lang="ko-KR" altLang="en-US" smtClean="0"/>
              <a:t>개씩 자동으로 삽입된 것을 알 수 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이것을 들여쓰기</a:t>
            </a:r>
            <a:r>
              <a:rPr lang="en-US" altLang="ko-KR" smtClean="0"/>
              <a:t>(Indentation)</a:t>
            </a:r>
            <a:r>
              <a:rPr lang="ko-KR" altLang="en-US" smtClean="0"/>
              <a:t>라고 부른다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파이썬의 문법 중 다른 프로그래밍 언어와 확연히 차이가 나는 부분이 바로 이 부분이다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다른 프로그래밍 언어에서는 블록문 선언을 위해 중괄호</a:t>
            </a:r>
            <a:r>
              <a:rPr lang="en-US" altLang="ko-KR" smtClean="0"/>
              <a:t>( { } )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활용</a:t>
            </a: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508500"/>
            <a:ext cx="5630863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4179888"/>
            <a:ext cx="26654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4232275" y="4343400"/>
            <a:ext cx="1296988" cy="330200"/>
          </a:xfrm>
          <a:prstGeom prst="wedgeRoundRectCallout">
            <a:avLst>
              <a:gd name="adj1" fmla="val -164708"/>
              <a:gd name="adj2" fmla="val 16505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블럭문 시작</a:t>
            </a:r>
          </a:p>
        </p:txBody>
      </p:sp>
      <p:sp>
        <p:nvSpPr>
          <p:cNvPr id="7" name="모서리가 둥근 사각형 설명선 6"/>
          <p:cNvSpPr>
            <a:spLocks noChangeArrowheads="1"/>
          </p:cNvSpPr>
          <p:nvPr/>
        </p:nvSpPr>
        <p:spPr bwMode="auto">
          <a:xfrm>
            <a:off x="128588" y="5445125"/>
            <a:ext cx="1166812" cy="330200"/>
          </a:xfrm>
          <a:prstGeom prst="wedgeRoundRectCallout">
            <a:avLst>
              <a:gd name="adj1" fmla="val 66113"/>
              <a:gd name="adj2" fmla="val -8766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들여쓰기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8" name="모서리가 둥근 사각형 설명선 7"/>
          <p:cNvSpPr>
            <a:spLocks noChangeArrowheads="1"/>
          </p:cNvSpPr>
          <p:nvPr/>
        </p:nvSpPr>
        <p:spPr bwMode="auto">
          <a:xfrm>
            <a:off x="3944938" y="5775325"/>
            <a:ext cx="1168400" cy="330200"/>
          </a:xfrm>
          <a:prstGeom prst="wedgeRoundRectCallout">
            <a:avLst>
              <a:gd name="adj1" fmla="val -152848"/>
              <a:gd name="adj2" fmla="val -17907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블럭문 내용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9" name="모서리가 둥근 사각형 설명선 8"/>
          <p:cNvSpPr>
            <a:spLocks noChangeArrowheads="1"/>
          </p:cNvSpPr>
          <p:nvPr/>
        </p:nvSpPr>
        <p:spPr bwMode="auto">
          <a:xfrm>
            <a:off x="2936875" y="6330950"/>
            <a:ext cx="1166813" cy="330200"/>
          </a:xfrm>
          <a:prstGeom prst="wedgeRoundRectCallout">
            <a:avLst>
              <a:gd name="adj1" fmla="val -178698"/>
              <a:gd name="adj2" fmla="val -23822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블럭문 종료</a:t>
            </a:r>
          </a:p>
        </p:txBody>
      </p:sp>
    </p:spTree>
    <p:extLst>
      <p:ext uri="{BB962C8B-B14F-4D97-AF65-F5344CB8AC3E}">
        <p14:creationId xmlns:p14="http://schemas.microsoft.com/office/powerpoint/2010/main" val="28572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클래스와 객체</a:t>
            </a:r>
            <a:r>
              <a:rPr lang="en-US" altLang="ko-KR" smtClean="0"/>
              <a:t>, Class and Object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054600"/>
          </a:xfrm>
        </p:spPr>
        <p:txBody>
          <a:bodyPr/>
          <a:lstStyle/>
          <a:p>
            <a:r>
              <a:rPr lang="ko-KR" altLang="en-US" smtClean="0"/>
              <a:t>객체</a:t>
            </a:r>
            <a:r>
              <a:rPr lang="en-US" altLang="ko-KR" smtClean="0"/>
              <a:t>, Object</a:t>
            </a:r>
          </a:p>
          <a:p>
            <a:pPr lvl="1"/>
            <a:r>
              <a:rPr lang="ko-KR" altLang="en-US" smtClean="0"/>
              <a:t>실제 세상을 본 따서 컴퓨터 내부에 새로운 세상을 창조하기 위해 태어난 개념</a:t>
            </a:r>
            <a:endParaRPr lang="en-US" altLang="ko-KR" smtClean="0"/>
          </a:p>
          <a:p>
            <a:pPr lvl="1"/>
            <a:r>
              <a:rPr lang="ko-KR" altLang="en-US" smtClean="0"/>
              <a:t>컴퓨터가 프로그램을 수행하기 위해 반드시 필요한 컴퓨터 내의 작은 생명체이며</a:t>
            </a:r>
            <a:r>
              <a:rPr lang="en-US" altLang="ko-KR" smtClean="0"/>
              <a:t>, </a:t>
            </a:r>
            <a:r>
              <a:rPr lang="ko-KR" altLang="en-US" smtClean="0"/>
              <a:t>각자의 역할과 책임을 가지고 임무를 수행한다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실제 세상에서 사람과 사람이 각자의 역할과 책임을 가지고 업무를 수행하는 모습과 비슷하다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객체의 특징</a:t>
            </a:r>
            <a:endParaRPr lang="en-US" altLang="ko-KR" smtClean="0"/>
          </a:p>
          <a:p>
            <a:pPr lvl="1"/>
            <a:r>
              <a:rPr lang="ko-KR" altLang="en-US" smtClean="0"/>
              <a:t>식별자 </a:t>
            </a:r>
            <a:r>
              <a:rPr lang="en-US" altLang="ko-KR" smtClean="0"/>
              <a:t>: </a:t>
            </a:r>
            <a:r>
              <a:rPr lang="ko-KR" altLang="en-US" smtClean="0"/>
              <a:t>객체를 구별해주는 아이디</a:t>
            </a:r>
            <a:endParaRPr lang="en-US" altLang="ko-KR" smtClean="0"/>
          </a:p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: </a:t>
            </a:r>
            <a:r>
              <a:rPr lang="ko-KR" altLang="en-US" smtClean="0"/>
              <a:t>상태를 보여주는 실제 데이터 값</a:t>
            </a:r>
            <a:endParaRPr lang="en-US" altLang="ko-KR" smtClean="0"/>
          </a:p>
          <a:p>
            <a:pPr lvl="1"/>
            <a:r>
              <a:rPr lang="ko-KR" altLang="en-US" smtClean="0"/>
              <a:t>행위 </a:t>
            </a:r>
            <a:r>
              <a:rPr lang="en-US" altLang="ko-KR" smtClean="0"/>
              <a:t>: </a:t>
            </a:r>
            <a:r>
              <a:rPr lang="ko-KR" altLang="en-US" smtClean="0"/>
              <a:t>행위를 실행하는 함수</a:t>
            </a:r>
          </a:p>
        </p:txBody>
      </p:sp>
    </p:spTree>
    <p:extLst>
      <p:ext uri="{BB962C8B-B14F-4D97-AF65-F5344CB8AC3E}">
        <p14:creationId xmlns:p14="http://schemas.microsoft.com/office/powerpoint/2010/main" val="9882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클래스와 객체</a:t>
            </a:r>
            <a:r>
              <a:rPr lang="en-US" altLang="ko-KR" smtClean="0"/>
              <a:t>, Class and Object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054600"/>
          </a:xfrm>
        </p:spPr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Class</a:t>
            </a:r>
          </a:p>
          <a:p>
            <a:pPr lvl="1"/>
            <a:r>
              <a:rPr lang="ko-KR" altLang="en-US" b="1" smtClean="0">
                <a:solidFill>
                  <a:srgbClr val="C00000"/>
                </a:solidFill>
              </a:rPr>
              <a:t>객체</a:t>
            </a:r>
            <a:r>
              <a:rPr lang="ko-KR" altLang="en-US" smtClean="0"/>
              <a:t>는 실제로 </a:t>
            </a:r>
            <a:r>
              <a:rPr lang="ko-KR" altLang="en-US" smtClean="0">
                <a:solidFill>
                  <a:srgbClr val="C00000"/>
                </a:solidFill>
              </a:rPr>
              <a:t>메모리에 상주하고 있는 생명체</a:t>
            </a:r>
            <a:r>
              <a:rPr lang="ko-KR" altLang="en-US" smtClean="0"/>
              <a:t>라고 표현한다면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b="1" smtClean="0">
                <a:solidFill>
                  <a:srgbClr val="C00000"/>
                </a:solidFill>
              </a:rPr>
              <a:t>클래스</a:t>
            </a:r>
            <a:r>
              <a:rPr lang="ko-KR" altLang="en-US" smtClean="0"/>
              <a:t>는 </a:t>
            </a:r>
            <a:r>
              <a:rPr lang="ko-KR" altLang="en-US" smtClean="0">
                <a:solidFill>
                  <a:srgbClr val="C00000"/>
                </a:solidFill>
              </a:rPr>
              <a:t>이 생명체를  만들기 위한 일종의 명세서</a:t>
            </a:r>
            <a:r>
              <a:rPr lang="ko-KR" altLang="en-US" b="1" smtClean="0">
                <a:solidFill>
                  <a:srgbClr val="C00000"/>
                </a:solidFill>
              </a:rPr>
              <a:t>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마치 요리를 만들 때 어떤 재료들을 어느 정도의 양을 가지고 무슨 순서로 요리를 해야 할 지 적은 놓은 레시피와도 같다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클래스는 객체를 만들 때 어떤 데이터를 가져야 하며 무슨 행위를 해야 하는지를 미리 정의해 놓은 것이다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80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함수</a:t>
            </a:r>
            <a:r>
              <a:rPr lang="en-US" altLang="ko-KR" smtClean="0"/>
              <a:t>, Function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변수</a:t>
            </a:r>
            <a:r>
              <a:rPr lang="en-US" altLang="ko-KR" smtClean="0"/>
              <a:t>, Variable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주석</a:t>
            </a:r>
            <a:r>
              <a:rPr lang="en-US" altLang="ko-KR" smtClean="0"/>
              <a:t>, Comments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블록문과 들여쓰기</a:t>
            </a:r>
            <a:r>
              <a:rPr lang="en-US" altLang="ko-KR" smtClean="0"/>
              <a:t>, Indentation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smtClean="0"/>
              <a:t>클래스와 객체</a:t>
            </a:r>
            <a:r>
              <a:rPr lang="en-US" altLang="ko-KR" smtClean="0"/>
              <a:t>, Class and Object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747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클래스와 객체</a:t>
            </a:r>
            <a:r>
              <a:rPr lang="en-US" altLang="ko-KR" smtClean="0"/>
              <a:t>, Class and Object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클래스와 객체의 최소한의 지식만 이해하도록 하자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객체지향언어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Object Oriented Pr</a:t>
            </a:r>
            <a:r>
              <a:rPr lang="en-US" altLang="ko-KR" dirty="0"/>
              <a:t>o</a:t>
            </a:r>
            <a:r>
              <a:rPr lang="en-US" altLang="ko-KR" dirty="0" smtClean="0"/>
              <a:t>gramming</a:t>
            </a:r>
          </a:p>
          <a:p>
            <a:pPr lvl="1">
              <a:defRPr/>
            </a:pPr>
            <a:r>
              <a:rPr lang="ko-KR" altLang="en-US" dirty="0" smtClean="0"/>
              <a:t>혹자는 클래스와 객체를 붕어빵틀과 붕어빵이라고도 표현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개발자라면 반드시 접할 수 밖에 없는 용어이겠지만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이것만 해도 두꺼운 책 한 권 이상이라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ㅠㅠ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대표적은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객체지향언어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C++</a:t>
            </a:r>
          </a:p>
          <a:p>
            <a:pPr lvl="2">
              <a:defRPr/>
            </a:pPr>
            <a:r>
              <a:rPr lang="en-US" altLang="ko-KR" dirty="0" smtClean="0"/>
              <a:t>JAVA</a:t>
            </a:r>
          </a:p>
          <a:p>
            <a:pPr lvl="2">
              <a:defRPr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역시 </a:t>
            </a:r>
            <a:r>
              <a:rPr lang="en-US" altLang="ko-KR" dirty="0" smtClean="0"/>
              <a:t>OOP</a:t>
            </a:r>
            <a:r>
              <a:rPr lang="ko-KR" altLang="en-US" dirty="0" smtClean="0"/>
              <a:t>언어 중 하나이다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기회가 되면 후반부에서 좀 깊이 다루도록 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 </a:t>
            </a:r>
            <a:r>
              <a:rPr lang="en-US" altLang="ko-KR" dirty="0" smtClean="0"/>
              <a:t>Sector</a:t>
            </a:r>
            <a:r>
              <a:rPr lang="ko-KR" altLang="en-US" dirty="0" smtClean="0"/>
              <a:t>에서는 요기까지만</a:t>
            </a:r>
            <a:r>
              <a:rPr lang="en-US" altLang="ko-KR" dirty="0" smtClean="0"/>
              <a:t>~</a:t>
            </a:r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FFC000"/>
                </a:solidFill>
              </a:rPr>
              <a:t>※ </a:t>
            </a:r>
            <a:r>
              <a:rPr lang="ko-KR" altLang="en-US" dirty="0" smtClean="0">
                <a:solidFill>
                  <a:srgbClr val="FFC000"/>
                </a:solidFill>
              </a:rPr>
              <a:t>추천도서 </a:t>
            </a:r>
            <a:r>
              <a:rPr lang="en-US" altLang="ko-KR" dirty="0" smtClean="0">
                <a:solidFill>
                  <a:srgbClr val="FFC000"/>
                </a:solidFill>
              </a:rPr>
              <a:t>: </a:t>
            </a:r>
            <a:r>
              <a:rPr lang="ko-KR" altLang="en-US" dirty="0" smtClean="0">
                <a:solidFill>
                  <a:srgbClr val="FFC000"/>
                </a:solidFill>
              </a:rPr>
              <a:t>객체지향의 사실과 오해</a:t>
            </a:r>
            <a:r>
              <a:rPr lang="en-US" altLang="ko-KR" dirty="0" smtClean="0">
                <a:solidFill>
                  <a:srgbClr val="FFC000"/>
                </a:solidFill>
              </a:rPr>
              <a:t>(2015, </a:t>
            </a:r>
            <a:r>
              <a:rPr lang="ko-KR" altLang="en-US" dirty="0" smtClean="0">
                <a:solidFill>
                  <a:srgbClr val="FFC000"/>
                </a:solidFill>
              </a:rPr>
              <a:t>위키북스</a:t>
            </a:r>
            <a:r>
              <a:rPr lang="en-US" altLang="ko-KR" dirty="0" smtClean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Wrap-up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프로그래밍 언어 작성을 위해 기본으로 알아야 하는 개념을 짚어보고 파이썬에서는 어떻게 적용되는지 확인</a:t>
            </a:r>
            <a:endParaRPr lang="en-US" altLang="ko-KR" smtClean="0"/>
          </a:p>
          <a:p>
            <a:r>
              <a:rPr lang="ko-KR" altLang="en-US" smtClean="0"/>
              <a:t>함수에 대한 기본적인 개념 및 사용방법</a:t>
            </a:r>
            <a:endParaRPr lang="en-US" altLang="ko-KR" smtClean="0"/>
          </a:p>
          <a:p>
            <a:pPr lvl="1"/>
            <a:r>
              <a:rPr lang="ko-KR" altLang="en-US" smtClean="0"/>
              <a:t>함수명</a:t>
            </a:r>
            <a:endParaRPr lang="en-US" altLang="ko-KR" smtClean="0"/>
          </a:p>
          <a:p>
            <a:pPr lvl="1"/>
            <a:r>
              <a:rPr lang="ko-KR" altLang="en-US" smtClean="0"/>
              <a:t>인자값</a:t>
            </a:r>
            <a:endParaRPr lang="en-US" altLang="ko-KR" smtClean="0"/>
          </a:p>
          <a:p>
            <a:pPr lvl="1"/>
            <a:r>
              <a:rPr lang="ko-KR" altLang="en-US" smtClean="0"/>
              <a:t>반환값</a:t>
            </a:r>
            <a:endParaRPr lang="en-US" altLang="ko-KR" smtClean="0"/>
          </a:p>
          <a:p>
            <a:r>
              <a:rPr lang="ko-KR" altLang="en-US" smtClean="0"/>
              <a:t>데이터를 임시로 담기 위한 변수</a:t>
            </a:r>
            <a:endParaRPr lang="en-US" altLang="ko-KR" smtClean="0"/>
          </a:p>
          <a:p>
            <a:r>
              <a:rPr lang="ko-KR" altLang="en-US" smtClean="0"/>
              <a:t>주석문 활용 방법</a:t>
            </a:r>
            <a:endParaRPr lang="en-US" altLang="ko-KR" smtClean="0"/>
          </a:p>
          <a:p>
            <a:r>
              <a:rPr lang="ko-KR" altLang="en-US" smtClean="0"/>
              <a:t>들여쓰기를 통한 블록문</a:t>
            </a:r>
            <a:endParaRPr lang="en-US" altLang="ko-KR" smtClean="0"/>
          </a:p>
          <a:p>
            <a:r>
              <a:rPr lang="ko-KR" altLang="en-US" smtClean="0"/>
              <a:t>객체지향언어에 대해 가볍게 살펴보았다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클래스</a:t>
            </a:r>
            <a:endParaRPr lang="en-US" altLang="ko-KR" smtClean="0"/>
          </a:p>
          <a:p>
            <a:pPr lvl="1"/>
            <a:r>
              <a:rPr lang="ko-KR" altLang="en-US" smtClean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206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r>
              <a:rPr lang="en-US" altLang="ko-KR" smtClean="0"/>
              <a:t>, Function</a:t>
            </a:r>
            <a:endParaRPr lang="ko-KR" altLang="en-US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525587"/>
          </a:xfrm>
        </p:spPr>
        <p:txBody>
          <a:bodyPr/>
          <a:lstStyle/>
          <a:p>
            <a:r>
              <a:rPr lang="ko-KR" altLang="en-US" smtClean="0"/>
              <a:t>함수의 정의</a:t>
            </a:r>
            <a:endParaRPr lang="en-US" altLang="ko-KR" smtClean="0"/>
          </a:p>
          <a:p>
            <a:pPr lvl="1"/>
            <a:r>
              <a:rPr lang="ko-KR" altLang="en-US" smtClean="0"/>
              <a:t>반복적인 파이썬 문장을 하나의 기능으로 묶고 반복해서 사용할 수 있는 하나의 기능 묶음을 만드는 것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5124" name="직사각형 5"/>
          <p:cNvSpPr>
            <a:spLocks noChangeArrowheads="1"/>
          </p:cNvSpPr>
          <p:nvPr/>
        </p:nvSpPr>
        <p:spPr bwMode="auto">
          <a:xfrm>
            <a:off x="3152775" y="3357563"/>
            <a:ext cx="3168650" cy="2159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5125" name="오른쪽 화살표 6"/>
          <p:cNvSpPr>
            <a:spLocks noChangeArrowheads="1"/>
          </p:cNvSpPr>
          <p:nvPr/>
        </p:nvSpPr>
        <p:spPr bwMode="auto">
          <a:xfrm>
            <a:off x="2073275" y="4076700"/>
            <a:ext cx="863600" cy="792163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5126" name="오른쪽 화살표 7"/>
          <p:cNvSpPr>
            <a:spLocks noChangeArrowheads="1"/>
          </p:cNvSpPr>
          <p:nvPr/>
        </p:nvSpPr>
        <p:spPr bwMode="auto">
          <a:xfrm>
            <a:off x="6608763" y="4076700"/>
            <a:ext cx="865187" cy="792163"/>
          </a:xfrm>
          <a:prstGeom prst="rightArrow">
            <a:avLst>
              <a:gd name="adj1" fmla="val 50000"/>
              <a:gd name="adj2" fmla="val 500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5450" y="4149725"/>
            <a:ext cx="10048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bg1"/>
                </a:solidFill>
                <a:latin typeface="+mn-ea"/>
                <a:ea typeface="+mn-ea"/>
              </a:rPr>
              <a:t>함수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9313" y="4149725"/>
            <a:ext cx="10048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000000"/>
                </a:solidFill>
                <a:latin typeface="+mn-ea"/>
                <a:ea typeface="+mn-ea"/>
              </a:rPr>
              <a:t>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1288" y="4149725"/>
            <a:ext cx="100488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000000"/>
                </a:solidFill>
                <a:latin typeface="+mn-ea"/>
                <a:ea typeface="+mn-ea"/>
              </a:rPr>
              <a:t>출력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50" y="4797425"/>
            <a:ext cx="16049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파라미터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0925" y="4797425"/>
            <a:ext cx="20129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(Return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결과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9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r>
              <a:rPr lang="en-US" altLang="ko-KR" smtClean="0"/>
              <a:t>, Function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814512"/>
          </a:xfrm>
        </p:spPr>
        <p:txBody>
          <a:bodyPr/>
          <a:lstStyle/>
          <a:p>
            <a:r>
              <a:rPr lang="ko-KR" altLang="en-US" smtClean="0"/>
              <a:t>함수의 세가지 기본 개념</a:t>
            </a:r>
            <a:endParaRPr lang="en-US" altLang="ko-KR" smtClean="0"/>
          </a:p>
          <a:p>
            <a:pPr lvl="1"/>
            <a:r>
              <a:rPr lang="ko-KR" altLang="en-US" smtClean="0"/>
              <a:t>함수명</a:t>
            </a:r>
            <a:r>
              <a:rPr lang="en-US" altLang="ko-KR" smtClean="0"/>
              <a:t>, Function name</a:t>
            </a:r>
          </a:p>
          <a:p>
            <a:pPr lvl="1"/>
            <a:r>
              <a:rPr lang="ko-KR" altLang="en-US" smtClean="0"/>
              <a:t>인자값</a:t>
            </a:r>
            <a:r>
              <a:rPr lang="en-US" altLang="ko-KR" smtClean="0"/>
              <a:t>, Arguments value</a:t>
            </a:r>
          </a:p>
          <a:p>
            <a:pPr lvl="1"/>
            <a:r>
              <a:rPr lang="ko-KR" altLang="en-US" smtClean="0"/>
              <a:t>반환값</a:t>
            </a:r>
            <a:r>
              <a:rPr lang="en-US" altLang="ko-KR" smtClean="0"/>
              <a:t>, Return value</a:t>
            </a:r>
          </a:p>
          <a:p>
            <a:pPr lvl="1"/>
            <a:endParaRPr lang="ko-KR" altLang="en-US" smtClean="0"/>
          </a:p>
        </p:txBody>
      </p:sp>
      <p:sp>
        <p:nvSpPr>
          <p:cNvPr id="4" name="사다리꼴 3"/>
          <p:cNvSpPr/>
          <p:nvPr/>
        </p:nvSpPr>
        <p:spPr bwMode="auto">
          <a:xfrm rot="10800000">
            <a:off x="1857375" y="3716338"/>
            <a:ext cx="1366838" cy="504825"/>
          </a:xfrm>
          <a:prstGeom prst="trapezoid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6149" name="직사각형 4"/>
          <p:cNvSpPr>
            <a:spLocks noChangeArrowheads="1"/>
          </p:cNvSpPr>
          <p:nvPr/>
        </p:nvSpPr>
        <p:spPr bwMode="auto">
          <a:xfrm>
            <a:off x="1423988" y="4149725"/>
            <a:ext cx="4262437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" name="사다리꼴 5"/>
          <p:cNvSpPr/>
          <p:nvPr/>
        </p:nvSpPr>
        <p:spPr bwMode="auto">
          <a:xfrm>
            <a:off x="4016375" y="5300663"/>
            <a:ext cx="1368425" cy="504825"/>
          </a:xfrm>
          <a:prstGeom prst="trapezoid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50" y="4418013"/>
            <a:ext cx="33528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bg1"/>
                </a:solidFill>
                <a:latin typeface="+mn-ea"/>
                <a:ea typeface="+mn-ea"/>
              </a:rPr>
              <a:t>함수명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ea typeface="+mn-ea"/>
              </a:rPr>
              <a:t>: count_coin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52" name="타원 8"/>
          <p:cNvSpPr>
            <a:spLocks noChangeArrowheads="1"/>
          </p:cNvSpPr>
          <p:nvPr/>
        </p:nvSpPr>
        <p:spPr bwMode="auto">
          <a:xfrm>
            <a:off x="1639888" y="2997200"/>
            <a:ext cx="360362" cy="3603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153" name="타원 9"/>
          <p:cNvSpPr>
            <a:spLocks noChangeArrowheads="1"/>
          </p:cNvSpPr>
          <p:nvPr/>
        </p:nvSpPr>
        <p:spPr bwMode="auto">
          <a:xfrm>
            <a:off x="2360613" y="2997200"/>
            <a:ext cx="360362" cy="3603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6154" name="타원 10"/>
          <p:cNvSpPr>
            <a:spLocks noChangeArrowheads="1"/>
          </p:cNvSpPr>
          <p:nvPr/>
        </p:nvSpPr>
        <p:spPr bwMode="auto">
          <a:xfrm>
            <a:off x="3081338" y="2997200"/>
            <a:ext cx="358775" cy="3603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cxnSp>
        <p:nvCxnSpPr>
          <p:cNvPr id="6155" name="직선 화살표 연결선 12"/>
          <p:cNvCxnSpPr>
            <a:cxnSpLocks noChangeShapeType="1"/>
            <a:endCxn id="4" idx="2"/>
          </p:cNvCxnSpPr>
          <p:nvPr/>
        </p:nvCxnSpPr>
        <p:spPr bwMode="auto">
          <a:xfrm>
            <a:off x="2540000" y="3429000"/>
            <a:ext cx="0" cy="2873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직선 화살표 연결선 13"/>
          <p:cNvCxnSpPr>
            <a:cxnSpLocks noChangeShapeType="1"/>
          </p:cNvCxnSpPr>
          <p:nvPr/>
        </p:nvCxnSpPr>
        <p:spPr bwMode="auto">
          <a:xfrm>
            <a:off x="2000250" y="3429000"/>
            <a:ext cx="144463" cy="2873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직선 화살표 연결선 14"/>
          <p:cNvCxnSpPr>
            <a:cxnSpLocks noChangeShapeType="1"/>
          </p:cNvCxnSpPr>
          <p:nvPr/>
        </p:nvCxnSpPr>
        <p:spPr bwMode="auto">
          <a:xfrm flipH="1">
            <a:off x="2865438" y="3429000"/>
            <a:ext cx="215900" cy="2873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직선 화살표 연결선 21"/>
          <p:cNvCxnSpPr>
            <a:cxnSpLocks noChangeShapeType="1"/>
          </p:cNvCxnSpPr>
          <p:nvPr/>
        </p:nvCxnSpPr>
        <p:spPr bwMode="auto">
          <a:xfrm>
            <a:off x="4694238" y="5805488"/>
            <a:ext cx="0" cy="2873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584575" y="2924175"/>
            <a:ext cx="1747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rgbClr val="C00000"/>
                </a:solidFill>
                <a:latin typeface="+mn-ea"/>
                <a:ea typeface="+mn-ea"/>
              </a:rPr>
              <a:t>셀</a:t>
            </a:r>
            <a:r>
              <a:rPr lang="en-US" altLang="ko-KR" sz="280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2800" dirty="0">
                <a:solidFill>
                  <a:srgbClr val="C00000"/>
                </a:solidFill>
                <a:latin typeface="+mn-ea"/>
                <a:ea typeface="+mn-ea"/>
              </a:rPr>
              <a:t>동전들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9175" y="6053138"/>
            <a:ext cx="295116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rgbClr val="C00000"/>
                </a:solidFill>
                <a:latin typeface="+mn-ea"/>
                <a:ea typeface="+mn-ea"/>
              </a:rPr>
              <a:t>동전의 개수</a:t>
            </a:r>
            <a:r>
              <a:rPr lang="en-US" altLang="ko-KR" sz="2800" dirty="0">
                <a:solidFill>
                  <a:srgbClr val="C00000"/>
                </a:solidFill>
                <a:latin typeface="+mn-ea"/>
                <a:ea typeface="+mn-ea"/>
              </a:rPr>
              <a:t>, 3</a:t>
            </a:r>
            <a:r>
              <a:rPr lang="ko-KR" altLang="en-US" sz="2800" dirty="0">
                <a:solidFill>
                  <a:srgbClr val="C00000"/>
                </a:solidFill>
                <a:latin typeface="+mn-ea"/>
                <a:ea typeface="+mn-ea"/>
              </a:rPr>
              <a:t>개</a:t>
            </a:r>
          </a:p>
        </p:txBody>
      </p:sp>
      <p:sp>
        <p:nvSpPr>
          <p:cNvPr id="26" name="오른쪽 중괄호 25"/>
          <p:cNvSpPr/>
          <p:nvPr/>
        </p:nvSpPr>
        <p:spPr bwMode="auto">
          <a:xfrm>
            <a:off x="6321425" y="2924175"/>
            <a:ext cx="287338" cy="792163"/>
          </a:xfrm>
          <a:prstGeom prst="rightBrace">
            <a:avLst>
              <a:gd name="adj1" fmla="val 29908"/>
              <a:gd name="adj2" fmla="val 50000"/>
            </a:avLst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28" name="오른쪽 중괄호 27"/>
          <p:cNvSpPr/>
          <p:nvPr/>
        </p:nvSpPr>
        <p:spPr bwMode="auto">
          <a:xfrm>
            <a:off x="6321425" y="3824288"/>
            <a:ext cx="287338" cy="1476375"/>
          </a:xfrm>
          <a:prstGeom prst="rightBrace">
            <a:avLst>
              <a:gd name="adj1" fmla="val 29908"/>
              <a:gd name="adj2" fmla="val 50000"/>
            </a:avLst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30" name="오른쪽 중괄호 29"/>
          <p:cNvSpPr/>
          <p:nvPr/>
        </p:nvSpPr>
        <p:spPr bwMode="auto">
          <a:xfrm>
            <a:off x="6321425" y="5408613"/>
            <a:ext cx="287338" cy="792162"/>
          </a:xfrm>
          <a:prstGeom prst="rightBrace">
            <a:avLst>
              <a:gd name="adj1" fmla="val 29908"/>
              <a:gd name="adj2" fmla="val 50000"/>
            </a:avLst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1800">
              <a:latin typeface="Arial" charset="0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24663" y="3065463"/>
            <a:ext cx="126206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인자값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24663" y="4302125"/>
            <a:ext cx="903287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함수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24663" y="5495925"/>
            <a:ext cx="12620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반환값</a:t>
            </a:r>
          </a:p>
        </p:txBody>
      </p:sp>
    </p:spTree>
    <p:extLst>
      <p:ext uri="{BB962C8B-B14F-4D97-AF65-F5344CB8AC3E}">
        <p14:creationId xmlns:p14="http://schemas.microsoft.com/office/powerpoint/2010/main" val="38737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print( ) </a:t>
            </a:r>
            <a:r>
              <a:rPr lang="ko-KR" altLang="en-US" smtClean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7668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파이썬의 표준 출력문을 출력하는 함수</a:t>
            </a:r>
            <a:r>
              <a:rPr lang="en-US" altLang="ko-KR" dirty="0" smtClean="0"/>
              <a:t>, print( )</a:t>
            </a:r>
          </a:p>
          <a:p>
            <a:pPr lvl="1">
              <a:defRPr/>
            </a:pPr>
            <a:r>
              <a:rPr lang="ko-KR" altLang="en-US" dirty="0" smtClean="0"/>
              <a:t>함수명 </a:t>
            </a:r>
            <a:r>
              <a:rPr lang="en-US" altLang="ko-KR" dirty="0" smtClean="0"/>
              <a:t>: print</a:t>
            </a:r>
          </a:p>
          <a:p>
            <a:pPr lvl="1">
              <a:defRPr/>
            </a:pPr>
            <a:r>
              <a:rPr lang="ko-KR" altLang="en-US" dirty="0" smtClean="0"/>
              <a:t>인자값 </a:t>
            </a:r>
            <a:r>
              <a:rPr lang="en-US" altLang="ko-KR" dirty="0" smtClean="0"/>
              <a:t>: ‘Hello, Python World!’</a:t>
            </a:r>
          </a:p>
          <a:p>
            <a:pPr lvl="1">
              <a:defRPr/>
            </a:pPr>
            <a:r>
              <a:rPr lang="ko-KR" altLang="en-US" dirty="0" smtClean="0"/>
              <a:t>반환값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Print( )</a:t>
            </a:r>
            <a:r>
              <a:rPr lang="ko-KR" altLang="en-US" dirty="0" smtClean="0"/>
              <a:t>함수의 역할은 화면에 전달 받은 값을 출력하는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반환값이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3459163"/>
            <a:ext cx="563086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1065213" y="3459163"/>
            <a:ext cx="900112" cy="330200"/>
          </a:xfrm>
          <a:prstGeom prst="wedgeRoundRectCallout">
            <a:avLst>
              <a:gd name="adj1" fmla="val 120157"/>
              <a:gd name="adj2" fmla="val 20538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함수명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7" name="모서리가 둥근 사각형 설명선 6"/>
          <p:cNvSpPr>
            <a:spLocks noChangeArrowheads="1"/>
          </p:cNvSpPr>
          <p:nvPr/>
        </p:nvSpPr>
        <p:spPr bwMode="auto">
          <a:xfrm>
            <a:off x="4876800" y="2949575"/>
            <a:ext cx="1295400" cy="330200"/>
          </a:xfrm>
          <a:prstGeom prst="wedgeRoundRectCallout">
            <a:avLst>
              <a:gd name="adj1" fmla="val -129777"/>
              <a:gd name="adj2" fmla="val 3693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함수 인자 값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8" name="모서리가 둥근 사각형 설명선 7"/>
          <p:cNvSpPr>
            <a:spLocks noChangeArrowheads="1"/>
          </p:cNvSpPr>
          <p:nvPr/>
        </p:nvSpPr>
        <p:spPr bwMode="auto">
          <a:xfrm>
            <a:off x="5168900" y="5157788"/>
            <a:ext cx="1296988" cy="330200"/>
          </a:xfrm>
          <a:prstGeom prst="wedgeRoundRectCallout">
            <a:avLst>
              <a:gd name="adj1" fmla="val -172243"/>
              <a:gd name="adj2" fmla="val -21134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문자열 출력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7788" y="5981700"/>
            <a:ext cx="73501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중괄호 안의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‘Hello, Python World!’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라는 문자열을 출력하라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  <a:endParaRPr lang="ko-KR" altLang="en-US" sz="2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1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input( ) </a:t>
            </a:r>
            <a:r>
              <a:rPr lang="ko-KR" altLang="en-US" smtClean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7668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파이썬의 표준 입</a:t>
            </a:r>
            <a:r>
              <a:rPr lang="ko-KR" altLang="en-US" dirty="0"/>
              <a:t>력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input( )</a:t>
            </a:r>
          </a:p>
          <a:p>
            <a:pPr lvl="1">
              <a:defRPr/>
            </a:pPr>
            <a:r>
              <a:rPr lang="ko-KR" altLang="en-US" dirty="0" smtClean="0"/>
              <a:t>함수명 </a:t>
            </a:r>
            <a:r>
              <a:rPr lang="en-US" altLang="ko-KR" dirty="0" smtClean="0"/>
              <a:t>: input</a:t>
            </a:r>
          </a:p>
          <a:p>
            <a:pPr lvl="1">
              <a:defRPr/>
            </a:pPr>
            <a:r>
              <a:rPr lang="ko-KR" altLang="en-US" dirty="0" smtClean="0"/>
              <a:t>인자값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이름을 입력하세요</a:t>
            </a:r>
            <a:r>
              <a:rPr lang="en-US" altLang="ko-KR" dirty="0" smtClean="0"/>
              <a:t>!’</a:t>
            </a:r>
          </a:p>
          <a:p>
            <a:pPr lvl="1">
              <a:defRPr/>
            </a:pPr>
            <a:r>
              <a:rPr lang="ko-KR" altLang="en-US" dirty="0" smtClean="0"/>
              <a:t>반환값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사용자에게 입력 받은 값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Print( )</a:t>
            </a:r>
            <a:r>
              <a:rPr lang="ko-KR" altLang="en-US" dirty="0" smtClean="0"/>
              <a:t>함수와는 달리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사용자로부터 입력 받음 다음 </a:t>
            </a:r>
            <a:r>
              <a:rPr lang="ko-KR" altLang="en-US" dirty="0" err="1" smtClean="0"/>
              <a:t>해당값을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3284538"/>
            <a:ext cx="563086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1065213" y="3459163"/>
            <a:ext cx="900112" cy="330200"/>
          </a:xfrm>
          <a:prstGeom prst="wedgeRoundRectCallout">
            <a:avLst>
              <a:gd name="adj1" fmla="val 125186"/>
              <a:gd name="adj2" fmla="val 22458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함수명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7" name="모서리가 둥근 사각형 설명선 6"/>
          <p:cNvSpPr>
            <a:spLocks noChangeArrowheads="1"/>
          </p:cNvSpPr>
          <p:nvPr/>
        </p:nvSpPr>
        <p:spPr bwMode="auto">
          <a:xfrm>
            <a:off x="4978400" y="2909888"/>
            <a:ext cx="1296988" cy="330200"/>
          </a:xfrm>
          <a:prstGeom prst="wedgeRoundRectCallout">
            <a:avLst>
              <a:gd name="adj1" fmla="val -128380"/>
              <a:gd name="adj2" fmla="val 38309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함수 인자 값</a:t>
            </a:r>
          </a:p>
        </p:txBody>
      </p:sp>
      <p:sp>
        <p:nvSpPr>
          <p:cNvPr id="8" name="모서리가 둥근 사각형 설명선 7"/>
          <p:cNvSpPr>
            <a:spLocks noChangeArrowheads="1"/>
          </p:cNvSpPr>
          <p:nvPr/>
        </p:nvSpPr>
        <p:spPr bwMode="auto">
          <a:xfrm>
            <a:off x="5570538" y="4932363"/>
            <a:ext cx="1295400" cy="330200"/>
          </a:xfrm>
          <a:prstGeom prst="wedgeRoundRectCallout">
            <a:avLst>
              <a:gd name="adj1" fmla="val -175037"/>
              <a:gd name="adj2" fmla="val -14828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이름 입력하기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7788" y="5805488"/>
            <a:ext cx="715010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“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중괄호 안의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이름을 입력하세요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! ’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라는 문자열을 출력한 뒤 </a:t>
            </a:r>
            <a:endParaRPr lang="en-US" altLang="ko-KR" sz="20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 사용자가 입력한 값을 반환하라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.”</a:t>
            </a:r>
            <a:endParaRPr lang="ko-KR" altLang="en-US" sz="2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사각형 설명선 9"/>
          <p:cNvSpPr>
            <a:spLocks noChangeArrowheads="1"/>
          </p:cNvSpPr>
          <p:nvPr/>
        </p:nvSpPr>
        <p:spPr bwMode="auto">
          <a:xfrm>
            <a:off x="415925" y="5097463"/>
            <a:ext cx="1296988" cy="330200"/>
          </a:xfrm>
          <a:prstGeom prst="wedgeRoundRectCallout">
            <a:avLst>
              <a:gd name="adj1" fmla="val 87597"/>
              <a:gd name="adj2" fmla="val -15650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반환값 확인</a:t>
            </a:r>
          </a:p>
        </p:txBody>
      </p:sp>
    </p:spTree>
    <p:extLst>
      <p:ext uri="{BB962C8B-B14F-4D97-AF65-F5344CB8AC3E}">
        <p14:creationId xmlns:p14="http://schemas.microsoft.com/office/powerpoint/2010/main" val="22203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함수에 인자값과 반환값은 반드시 존재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5126037"/>
          </a:xfrm>
        </p:spPr>
        <p:txBody>
          <a:bodyPr/>
          <a:lstStyle/>
          <a:p>
            <a:r>
              <a:rPr lang="ko-KR" altLang="en-US" smtClean="0"/>
              <a:t>표준 출력문인 </a:t>
            </a:r>
            <a:r>
              <a:rPr lang="en-US" altLang="ko-KR" smtClean="0"/>
              <a:t>print( )</a:t>
            </a:r>
            <a:r>
              <a:rPr lang="ko-KR" altLang="en-US" smtClean="0"/>
              <a:t>에는 반환값이 존재하지 않지만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표준입력문 </a:t>
            </a:r>
            <a:r>
              <a:rPr lang="en-US" altLang="ko-KR" smtClean="0"/>
              <a:t>input( )</a:t>
            </a:r>
            <a:r>
              <a:rPr lang="ko-KR" altLang="en-US" smtClean="0"/>
              <a:t>에는 반환값이 존재한다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모든 함수에는 함수명은 반드시 존재하지만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인자값 및 반환값은 필수적이지 않다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경우에 따라 있을 수도 있고</a:t>
            </a:r>
            <a:r>
              <a:rPr lang="en-US" altLang="ko-KR" smtClean="0"/>
              <a:t>, </a:t>
            </a:r>
            <a:r>
              <a:rPr lang="ko-KR" altLang="en-US" smtClean="0"/>
              <a:t>없을 수도 있으며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ko-KR" altLang="en-US" smtClean="0"/>
              <a:t>또한 반드시 </a:t>
            </a:r>
            <a:r>
              <a:rPr lang="en-US" altLang="ko-KR" smtClean="0"/>
              <a:t>1</a:t>
            </a:r>
            <a:r>
              <a:rPr lang="ko-KR" altLang="en-US" smtClean="0"/>
              <a:t>개일 필요도 없다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가령</a:t>
            </a:r>
            <a:r>
              <a:rPr lang="en-US" altLang="ko-KR" smtClean="0"/>
              <a:t> </a:t>
            </a:r>
            <a:r>
              <a:rPr lang="ko-KR" altLang="en-US" smtClean="0"/>
              <a:t>표준출력문에 여러 개의 인자값을 넣으면 모두 한 줄에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스페이스바로 분리되어 출력이 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print (‘Hi~’, ‘Daniel’)    # </a:t>
            </a:r>
            <a:r>
              <a:rPr lang="ko-KR" altLang="en-US" smtClean="0"/>
              <a:t>인자값이 </a:t>
            </a:r>
            <a:r>
              <a:rPr lang="en-US" altLang="ko-KR" smtClean="0"/>
              <a:t>2</a:t>
            </a:r>
            <a:r>
              <a:rPr lang="ko-KR" altLang="en-US" smtClean="0"/>
              <a:t>개인 표준 출력문 수행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Hi~ Daniel</a:t>
            </a:r>
          </a:p>
        </p:txBody>
      </p:sp>
    </p:spTree>
    <p:extLst>
      <p:ext uri="{BB962C8B-B14F-4D97-AF65-F5344CB8AC3E}">
        <p14:creationId xmlns:p14="http://schemas.microsoft.com/office/powerpoint/2010/main" val="13564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>, Variable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0304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변수의 정의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프로그램이 실행할 때 필요한 데이터의 값을 저장한 곳을 가리키는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이정표</a:t>
            </a:r>
            <a:endParaRPr lang="en-US" altLang="ko-KR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ko-KR" dirty="0" smtClean="0"/>
              <a:t>cf. </a:t>
            </a:r>
            <a:r>
              <a:rPr lang="ko-KR" altLang="en-US" dirty="0" smtClean="0"/>
              <a:t>프로그램의 일련의 행동을 기술한 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변수는 메모리상의 주소를 사람이 읽을 수 있도록 쉬운 언어로 표현하기 위한 용도로 사용된다</a:t>
            </a:r>
            <a:r>
              <a:rPr lang="en-US" altLang="ko-KR" dirty="0" smtClean="0"/>
              <a:t>.</a:t>
            </a:r>
          </a:p>
        </p:txBody>
      </p:sp>
      <p:sp>
        <p:nvSpPr>
          <p:cNvPr id="10244" name="직사각형 5"/>
          <p:cNvSpPr>
            <a:spLocks noChangeArrowheads="1"/>
          </p:cNvSpPr>
          <p:nvPr/>
        </p:nvSpPr>
        <p:spPr bwMode="auto">
          <a:xfrm>
            <a:off x="3657600" y="3968750"/>
            <a:ext cx="3167063" cy="21605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9400" y="5256213"/>
            <a:ext cx="2379663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bg1"/>
                </a:solidFill>
                <a:latin typeface="+mn-ea"/>
                <a:ea typeface="+mn-ea"/>
              </a:rPr>
              <a:t>데이터의 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275" y="3779838"/>
            <a:ext cx="141605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000000"/>
                </a:solidFill>
                <a:latin typeface="+mn-ea"/>
                <a:ea typeface="+mn-ea"/>
              </a:rPr>
              <a:t>변수명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5025" y="5688013"/>
            <a:ext cx="22367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000000"/>
                </a:solidFill>
                <a:latin typeface="+mn-ea"/>
                <a:ea typeface="+mn-ea"/>
              </a:rPr>
              <a:t>메모리공간</a:t>
            </a:r>
          </a:p>
        </p:txBody>
      </p:sp>
      <p:sp>
        <p:nvSpPr>
          <p:cNvPr id="10248" name="타원 13"/>
          <p:cNvSpPr>
            <a:spLocks noChangeArrowheads="1"/>
          </p:cNvSpPr>
          <p:nvPr/>
        </p:nvSpPr>
        <p:spPr bwMode="auto">
          <a:xfrm>
            <a:off x="3657600" y="3644900"/>
            <a:ext cx="3167063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0249" name="타원 14"/>
          <p:cNvSpPr>
            <a:spLocks noChangeArrowheads="1"/>
          </p:cNvSpPr>
          <p:nvPr/>
        </p:nvSpPr>
        <p:spPr bwMode="auto">
          <a:xfrm>
            <a:off x="3657600" y="5768975"/>
            <a:ext cx="3167063" cy="6477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0525" y="3803650"/>
            <a:ext cx="1584325" cy="4619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my_input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2275" y="4760913"/>
            <a:ext cx="1982788" cy="461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“Good Luck”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아래로 구부러진 화살표 19"/>
          <p:cNvSpPr/>
          <p:nvPr/>
        </p:nvSpPr>
        <p:spPr bwMode="auto">
          <a:xfrm rot="1613535">
            <a:off x="3203575" y="3741738"/>
            <a:ext cx="2312988" cy="461962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변수값을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76688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변수에 값을 대입하여 동작하는 예제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변수명 </a:t>
            </a:r>
            <a:r>
              <a:rPr lang="en-US" altLang="ko-KR" dirty="0" smtClean="0"/>
              <a:t>: my_input</a:t>
            </a:r>
          </a:p>
          <a:p>
            <a:pPr lvl="1">
              <a:defRPr/>
            </a:pPr>
            <a:r>
              <a:rPr lang="ko-KR" altLang="en-US" dirty="0" err="1" smtClean="0"/>
              <a:t>저장값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‘Good Luck’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ko-KR" altLang="en-US" dirty="0" smtClean="0"/>
              <a:t>문자열을 등호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사용하여 대입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수학식에서는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안에서는 값을 대입하는 용도</a:t>
            </a:r>
            <a:endParaRPr lang="ko-KR" altLang="en-US" dirty="0"/>
          </a:p>
        </p:txBody>
      </p:sp>
      <p:pic>
        <p:nvPicPr>
          <p:cNvPr id="1126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3836988"/>
            <a:ext cx="563086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/>
          <p:cNvSpPr>
            <a:spLocks noChangeArrowheads="1"/>
          </p:cNvSpPr>
          <p:nvPr/>
        </p:nvSpPr>
        <p:spPr bwMode="auto">
          <a:xfrm>
            <a:off x="1608138" y="3651250"/>
            <a:ext cx="900112" cy="330200"/>
          </a:xfrm>
          <a:prstGeom prst="wedgeRoundRectCallout">
            <a:avLst>
              <a:gd name="adj1" fmla="val 125088"/>
              <a:gd name="adj2" fmla="val 23227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변수</a:t>
            </a:r>
          </a:p>
        </p:txBody>
      </p:sp>
      <p:sp>
        <p:nvSpPr>
          <p:cNvPr id="7" name="모서리가 둥근 사각형 설명선 6"/>
          <p:cNvSpPr>
            <a:spLocks noChangeArrowheads="1"/>
          </p:cNvSpPr>
          <p:nvPr/>
        </p:nvSpPr>
        <p:spPr bwMode="auto">
          <a:xfrm>
            <a:off x="5419725" y="3141663"/>
            <a:ext cx="1295400" cy="330200"/>
          </a:xfrm>
          <a:prstGeom prst="wedgeRoundRectCallout">
            <a:avLst>
              <a:gd name="adj1" fmla="val -129777"/>
              <a:gd name="adj2" fmla="val 36939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문자열 대입</a:t>
            </a:r>
          </a:p>
        </p:txBody>
      </p:sp>
      <p:sp>
        <p:nvSpPr>
          <p:cNvPr id="8" name="모서리가 둥근 사각형 설명선 7"/>
          <p:cNvSpPr>
            <a:spLocks noChangeArrowheads="1"/>
          </p:cNvSpPr>
          <p:nvPr/>
        </p:nvSpPr>
        <p:spPr bwMode="auto">
          <a:xfrm>
            <a:off x="5711825" y="5348288"/>
            <a:ext cx="1873250" cy="330200"/>
          </a:xfrm>
          <a:prstGeom prst="wedgeRoundRectCallout">
            <a:avLst>
              <a:gd name="adj1" fmla="val -135731"/>
              <a:gd name="adj2" fmla="val -20327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>
                <a:solidFill>
                  <a:srgbClr val="0070C0"/>
                </a:solidFill>
                <a:latin typeface="Arial" charset="0"/>
              </a:rPr>
              <a:t>변수 출력문 입력하기</a:t>
            </a:r>
            <a:endParaRPr kumimoji="0" lang="ko-KR" altLang="en-US" sz="12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7788" y="5981700"/>
            <a:ext cx="7464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“my_input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이라는 변수에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‘Good Luck’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  <a:ea typeface="+mn-ea"/>
              </a:rPr>
              <a:t>라는 문자열을 대입하라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  <a:ea typeface="+mn-ea"/>
              </a:rPr>
              <a:t>.”</a:t>
            </a:r>
            <a:endParaRPr lang="ko-KR" altLang="en-US" sz="2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사각형 설명선 9"/>
          <p:cNvSpPr>
            <a:spLocks noChangeArrowheads="1"/>
          </p:cNvSpPr>
          <p:nvPr/>
        </p:nvSpPr>
        <p:spPr bwMode="auto">
          <a:xfrm>
            <a:off x="990600" y="5441950"/>
            <a:ext cx="900113" cy="330200"/>
          </a:xfrm>
          <a:prstGeom prst="wedgeRoundRectCallout">
            <a:avLst>
              <a:gd name="adj1" fmla="val 141853"/>
              <a:gd name="adj2" fmla="val -19521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latinLnBrk="0">
              <a:defRPr/>
            </a:pPr>
            <a:r>
              <a:rPr kumimoji="0" lang="ko-KR" altLang="en-US" sz="1200" b="1" dirty="0">
                <a:solidFill>
                  <a:srgbClr val="0070C0"/>
                </a:solidFill>
                <a:latin typeface="Arial" charset="0"/>
              </a:rPr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4939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8574</TotalTime>
  <Words>975</Words>
  <Application>Microsoft Office PowerPoint</Application>
  <PresentationFormat>A4 용지(210x297mm)</PresentationFormat>
  <Paragraphs>220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cdb2004c012l</vt:lpstr>
      <vt:lpstr>Data Analytics Based Python</vt:lpstr>
      <vt:lpstr>학습내용</vt:lpstr>
      <vt:lpstr>함수, Function</vt:lpstr>
      <vt:lpstr>함수, Function</vt:lpstr>
      <vt:lpstr>print( ) 함수</vt:lpstr>
      <vt:lpstr>input( ) 함수</vt:lpstr>
      <vt:lpstr>함수에 인자값과 반환값은 반드시 존재?</vt:lpstr>
      <vt:lpstr>변수, Variable</vt:lpstr>
      <vt:lpstr>변수값을 출력</vt:lpstr>
      <vt:lpstr>변수에 입력값 받은후 출력</vt:lpstr>
      <vt:lpstr>변수명 만들 때 반드시 지켜야 하는 규칙</vt:lpstr>
      <vt:lpstr>좋은 변수명을 만드는 TIP</vt:lpstr>
      <vt:lpstr>주석, Comments</vt:lpstr>
      <vt:lpstr>따옴표 안의 샵기호(#) 사용시 주의</vt:lpstr>
      <vt:lpstr>주석의 종류</vt:lpstr>
      <vt:lpstr>좋은 주석과 나쁜 주석의 차이</vt:lpstr>
      <vt:lpstr>블록문과 들여쓰기, Indentation</vt:lpstr>
      <vt:lpstr>클래스와 객체, Class and Object</vt:lpstr>
      <vt:lpstr>클래스와 객체, Class and Object</vt:lpstr>
      <vt:lpstr>클래스와 객체, Class and Object</vt:lpstr>
      <vt:lpstr>Wrap-up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476</cp:revision>
  <dcterms:created xsi:type="dcterms:W3CDTF">2002-06-08T00:31:27Z</dcterms:created>
  <dcterms:modified xsi:type="dcterms:W3CDTF">2018-08-31T09:09:49Z</dcterms:modified>
</cp:coreProperties>
</file>