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0"/>
  </p:notesMasterIdLst>
  <p:handoutMasterIdLst>
    <p:handoutMasterId r:id="rId21"/>
  </p:handoutMasterIdLst>
  <p:sldIdLst>
    <p:sldId id="380" r:id="rId2"/>
    <p:sldId id="363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</p:sldIdLst>
  <p:sldSz cx="9906000" cy="6858000" type="A4"/>
  <p:notesSz cx="6669088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99"/>
    <a:srgbClr val="009999"/>
    <a:srgbClr val="EAEAEA"/>
    <a:srgbClr val="CBCBCB"/>
    <a:srgbClr val="FF6600"/>
    <a:srgbClr val="993366"/>
    <a:srgbClr val="FF0000"/>
    <a:srgbClr val="FF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7" autoAdjust="0"/>
    <p:restoredTop sz="73868" autoAdjust="0"/>
  </p:normalViewPr>
  <p:slideViewPr>
    <p:cSldViewPr>
      <p:cViewPr varScale="1">
        <p:scale>
          <a:sx n="85" d="100"/>
          <a:sy n="85" d="100"/>
        </p:scale>
        <p:origin x="-2136" y="-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44" y="-102"/>
      </p:cViewPr>
      <p:guideLst>
        <p:guide orient="horz" pos="3126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5589777-4D92-4F4D-86E6-E84614BA71D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5652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900932F-D372-4897-A7CE-EC6EF6DB68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5680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/>
          <p:cNvSpPr>
            <a:spLocks noChangeArrowheads="1"/>
          </p:cNvSpPr>
          <p:nvPr userDrawn="1"/>
        </p:nvSpPr>
        <p:spPr bwMode="gray">
          <a:xfrm>
            <a:off x="0" y="5805264"/>
            <a:ext cx="9906000" cy="1052736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pic>
        <p:nvPicPr>
          <p:cNvPr id="23" name="그림 22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" y="1030434"/>
            <a:ext cx="3312000" cy="2880000"/>
          </a:xfrm>
          <a:prstGeom prst="rect">
            <a:avLst/>
          </a:prstGeom>
          <a:ln>
            <a:noFill/>
          </a:ln>
        </p:spPr>
      </p:pic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85" y="1030434"/>
            <a:ext cx="3312000" cy="2880000"/>
          </a:xfrm>
          <a:prstGeom prst="rect">
            <a:avLst/>
          </a:prstGeom>
        </p:spPr>
      </p:pic>
      <p:pic>
        <p:nvPicPr>
          <p:cNvPr id="25" name="그림 24"/>
          <p:cNvPicPr preferRelativeResize="0"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6" y="1030434"/>
            <a:ext cx="3312000" cy="2880000"/>
          </a:xfrm>
          <a:prstGeom prst="rect">
            <a:avLst/>
          </a:prstGeom>
          <a:ln>
            <a:noFill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495300" y="3933056"/>
            <a:ext cx="8915400" cy="762000"/>
          </a:xfrm>
        </p:spPr>
        <p:txBody>
          <a:bodyPr/>
          <a:lstStyle>
            <a:lvl1pPr algn="ctr">
              <a:defRPr lang="en-US" altLang="ko-KR" sz="3200" smtClean="0">
                <a:solidFill>
                  <a:srgbClr val="000000"/>
                </a:solidFill>
                <a:latin typeface="+mn-ea"/>
              </a:defRPr>
            </a:lvl1pPr>
          </a:lstStyle>
          <a:p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51000" y="4797152"/>
            <a:ext cx="64389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altLang="ko-KR" dirty="0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20" y="376724"/>
            <a:ext cx="1851429" cy="648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52" y="297206"/>
            <a:ext cx="2534682" cy="7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9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8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319088"/>
            <a:ext cx="2228850" cy="60055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319088"/>
            <a:ext cx="6521450" cy="60055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393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319088"/>
            <a:ext cx="668655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95300" y="1371600"/>
            <a:ext cx="8915400" cy="49530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201224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-333376" y="2143125"/>
            <a:ext cx="914401" cy="91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6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텍스트 개체 틀 2"/>
          <p:cNvSpPr>
            <a:spLocks noGrp="1"/>
          </p:cNvSpPr>
          <p:nvPr>
            <p:ph idx="1"/>
          </p:nvPr>
        </p:nvSpPr>
        <p:spPr>
          <a:xfrm>
            <a:off x="457200" y="1183265"/>
            <a:ext cx="8960296" cy="512605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3641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222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371600"/>
            <a:ext cx="43751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371600"/>
            <a:ext cx="43751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88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5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85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4441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6281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그림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129" y="6557963"/>
            <a:ext cx="8413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각 삼각형 1"/>
          <p:cNvSpPr>
            <a:spLocks noChangeArrowheads="1"/>
          </p:cNvSpPr>
          <p:nvPr userDrawn="1"/>
        </p:nvSpPr>
        <p:spPr bwMode="auto">
          <a:xfrm rot="-5400000">
            <a:off x="9368077" y="6320078"/>
            <a:ext cx="569913" cy="524982"/>
          </a:xfrm>
          <a:prstGeom prst="rtTriangl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atinLnBrk="0"/>
            <a:endParaRPr kumimoji="0" lang="ko-KR" altLang="en-US" sz="18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026" name="Rectangle 16"/>
          <p:cNvSpPr>
            <a:spLocks noChangeArrowheads="1"/>
          </p:cNvSpPr>
          <p:nvPr userDrawn="1"/>
        </p:nvSpPr>
        <p:spPr bwMode="gray">
          <a:xfrm>
            <a:off x="0" y="6489700"/>
            <a:ext cx="9906000" cy="3651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gray">
          <a:xfrm>
            <a:off x="0" y="0"/>
            <a:ext cx="9906000" cy="98107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9563" y="1190625"/>
            <a:ext cx="9209087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72480" y="214313"/>
            <a:ext cx="74295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31" name="Rectangle 40"/>
          <p:cNvSpPr>
            <a:spLocks noChangeArrowheads="1"/>
          </p:cNvSpPr>
          <p:nvPr/>
        </p:nvSpPr>
        <p:spPr bwMode="auto">
          <a:xfrm>
            <a:off x="9386922" y="6550958"/>
            <a:ext cx="560388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2A43AC7E-C6DA-4737-B2B6-FD7AE201F956}" type="slidenum">
              <a:rPr kumimoji="0"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r"/>
              <a:t>‹#›</a:t>
            </a:fld>
            <a:endParaRPr kumimoji="0"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2" name="Rectangle 20"/>
          <p:cNvSpPr>
            <a:spLocks noChangeArrowheads="1"/>
          </p:cNvSpPr>
          <p:nvPr userDrawn="1"/>
        </p:nvSpPr>
        <p:spPr bwMode="auto">
          <a:xfrm>
            <a:off x="3376613" y="6297613"/>
            <a:ext cx="30353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46" tIns="45523" rIns="91046" bIns="45523" anchor="b"/>
          <a:lstStyle/>
          <a:p>
            <a:pPr algn="ctr" defTabSz="908050"/>
            <a:endParaRPr lang="en-US" altLang="ko-KR" sz="1000">
              <a:latin typeface="Times New Roman" pitchFamily="18" charset="0"/>
              <a:ea typeface="궁서" pitchFamily="18" charset="-127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116632"/>
            <a:ext cx="988682" cy="76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그림 15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572250"/>
            <a:ext cx="4667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400" b="1">
          <a:solidFill>
            <a:srgbClr val="23115D"/>
          </a:solidFill>
          <a:latin typeface="+mj-ea"/>
          <a:ea typeface="+mj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23115D"/>
        </a:buClr>
        <a:buFont typeface="Wingdings" pitchFamily="2" charset="2"/>
        <a:buChar char="§"/>
        <a:defRPr sz="2000">
          <a:solidFill>
            <a:schemeClr val="tx1"/>
          </a:solidFill>
          <a:latin typeface="+mj-ea"/>
          <a:ea typeface="+mj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j-ea"/>
          <a:ea typeface="+mj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j-ea"/>
          <a:ea typeface="+mj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j-ea"/>
          <a:ea typeface="+mj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int" TargetMode="External"/><Relationship Id="rId7" Type="http://schemas.openxmlformats.org/officeDocument/2006/relationships/hyperlink" Target="https://docs.python.org/3/library/functions.html#pow" TargetMode="External"/><Relationship Id="rId2" Type="http://schemas.openxmlformats.org/officeDocument/2006/relationships/hyperlink" Target="https://docs.python.org/3/library/functions.html#ab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library/functions.html#divmod" TargetMode="External"/><Relationship Id="rId5" Type="http://schemas.openxmlformats.org/officeDocument/2006/relationships/hyperlink" Target="https://docs.python.org/3/library/functions.html#complex" TargetMode="External"/><Relationship Id="rId4" Type="http://schemas.openxmlformats.org/officeDocument/2006/relationships/hyperlink" Target="https://docs.python.org/3/library/functions.html#floa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Data Analytics Based Python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SECT4. </a:t>
            </a:r>
            <a:r>
              <a:rPr lang="ko-KR" altLang="en-US" dirty="0"/>
              <a:t>데이터형 </a:t>
            </a:r>
            <a:r>
              <a:rPr lang="en-US" altLang="ko-KR" dirty="0"/>
              <a:t>(Data Type)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35163" y="5949280"/>
            <a:ext cx="64389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>
                <a:solidFill>
                  <a:srgbClr val="23115D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23115D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j-ea"/>
                <a:ea typeface="+mj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j-ea"/>
                <a:ea typeface="+mj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ea"/>
                <a:ea typeface="+mj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IT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Competency Improvement Training</a:t>
            </a:r>
          </a:p>
          <a:p>
            <a:pPr marL="0" indent="0" algn="ctr" eaLnBrk="1" hangingPunct="1">
              <a:buNone/>
              <a:defRPr/>
            </a:pP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Kim Jin Soo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6836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문자열형</a:t>
            </a:r>
            <a:r>
              <a:rPr lang="en-US" altLang="ko-KR" smtClean="0"/>
              <a:t>, String Type</a:t>
            </a:r>
            <a:endParaRPr lang="ko-KR" altLang="en-US" smtClean="0"/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/>
          <a:lstStyle/>
          <a:p>
            <a:r>
              <a:rPr lang="ko-KR" altLang="en-US" smtClean="0"/>
              <a:t>문자열형</a:t>
            </a:r>
            <a:endParaRPr lang="en-US" altLang="ko-KR" smtClean="0"/>
          </a:p>
          <a:p>
            <a:pPr lvl="1"/>
            <a:r>
              <a:rPr lang="ko-KR" altLang="en-US" smtClean="0"/>
              <a:t>데이터가 여러 문자로 구성되어 있고 다른 문자와 연결될 수 있으며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데이터에 포함된 문자열의 길이를 확인할 수 있는 데이터형</a:t>
            </a:r>
            <a:endParaRPr lang="en-US" altLang="ko-KR" smtClean="0"/>
          </a:p>
          <a:p>
            <a:pPr lvl="1"/>
            <a:r>
              <a:rPr lang="ko-KR" altLang="en-US" smtClean="0"/>
              <a:t>파이썬에서 문자열 데이터형은 </a:t>
            </a:r>
            <a:r>
              <a:rPr lang="en-US" altLang="ko-KR" smtClean="0"/>
              <a:t>str</a:t>
            </a:r>
          </a:p>
          <a:p>
            <a:pPr lvl="1"/>
            <a:r>
              <a:rPr lang="ko-KR" altLang="en-US" smtClean="0"/>
              <a:t>입력하고 하는 문자열을 홑따옴표</a:t>
            </a:r>
            <a:r>
              <a:rPr lang="en-US" altLang="ko-KR" smtClean="0"/>
              <a:t>(‘)</a:t>
            </a:r>
            <a:r>
              <a:rPr lang="ko-KR" altLang="en-US" smtClean="0"/>
              <a:t>로 감싸거나 쌍따옴표</a:t>
            </a:r>
            <a:r>
              <a:rPr lang="en-US" altLang="ko-KR" smtClean="0"/>
              <a:t>(“)</a:t>
            </a:r>
            <a:r>
              <a:rPr lang="ko-KR" altLang="en-US" smtClean="0"/>
              <a:t>로 감싸면 문자열로 인식</a:t>
            </a:r>
            <a:endParaRPr lang="en-US" altLang="ko-KR" smtClean="0"/>
          </a:p>
          <a:p>
            <a:pPr lvl="1"/>
            <a:r>
              <a:rPr lang="ko-KR" altLang="en-US" smtClean="0"/>
              <a:t>여러줄인 경우에는 세 개의 홑따옴표</a:t>
            </a:r>
            <a:r>
              <a:rPr lang="en-US" altLang="ko-KR" smtClean="0"/>
              <a:t>(‘’’)</a:t>
            </a:r>
            <a:r>
              <a:rPr lang="ko-KR" altLang="en-US" smtClean="0"/>
              <a:t>나</a:t>
            </a:r>
            <a:r>
              <a:rPr lang="en-US" altLang="ko-KR" smtClean="0"/>
              <a:t> </a:t>
            </a:r>
            <a:r>
              <a:rPr lang="ko-KR" altLang="en-US" smtClean="0"/>
              <a:t>세 개의 </a:t>
            </a:r>
            <a:r>
              <a:rPr lang="en-US" altLang="ko-KR" smtClean="0"/>
              <a:t>(“””)</a:t>
            </a:r>
            <a:r>
              <a:rPr lang="ko-KR" altLang="en-US" smtClean="0"/>
              <a:t>로 감싸면 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65217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문자열형 관련 유용한 함수</a:t>
            </a:r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635000"/>
          </a:xfrm>
        </p:spPr>
        <p:txBody>
          <a:bodyPr/>
          <a:lstStyle/>
          <a:p>
            <a:r>
              <a:rPr lang="ko-KR" altLang="en-US" smtClean="0"/>
              <a:t>실습 예제</a:t>
            </a:r>
          </a:p>
        </p:txBody>
      </p:sp>
      <p:pic>
        <p:nvPicPr>
          <p:cNvPr id="13316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1817688"/>
            <a:ext cx="8805863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29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파이썬이 제공하는 문자열 함수</a:t>
            </a:r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1022350"/>
          </a:xfrm>
        </p:spPr>
        <p:txBody>
          <a:bodyPr/>
          <a:lstStyle/>
          <a:p>
            <a:r>
              <a:rPr lang="ko-KR" altLang="en-US" smtClean="0"/>
              <a:t>파이썬의 문자열 함수</a:t>
            </a:r>
            <a:endParaRPr lang="en-US" altLang="ko-KR" smtClean="0"/>
          </a:p>
          <a:p>
            <a:pPr lvl="1"/>
            <a:r>
              <a:rPr lang="en-US" altLang="ko-KR" smtClean="0"/>
              <a:t>https://docs.python.org/3/library/stdtypes.html#string-methods</a:t>
            </a:r>
            <a:endParaRPr lang="ko-KR" altLang="en-US" smtClean="0"/>
          </a:p>
        </p:txBody>
      </p:sp>
      <p:pic>
        <p:nvPicPr>
          <p:cNvPr id="14340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1989138"/>
            <a:ext cx="4591050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784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데이터형 에러</a:t>
            </a:r>
            <a:r>
              <a:rPr lang="en-US" altLang="ko-KR" smtClean="0"/>
              <a:t>, Data Type Error</a:t>
            </a:r>
            <a:endParaRPr lang="ko-KR" altLang="en-US" smtClean="0"/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1441450"/>
          </a:xfrm>
        </p:spPr>
        <p:txBody>
          <a:bodyPr/>
          <a:lstStyle/>
          <a:p>
            <a:r>
              <a:rPr lang="ko-KR" altLang="en-US" smtClean="0"/>
              <a:t>파이썬의 기본 내장 함수인 </a:t>
            </a:r>
            <a:r>
              <a:rPr lang="en-US" altLang="ko-KR" smtClean="0"/>
              <a:t>type()</a:t>
            </a:r>
            <a:r>
              <a:rPr lang="ko-KR" altLang="en-US" smtClean="0"/>
              <a:t>로 데이터형 확인 가능하다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데이터형을 섞어 쓰다 보면 예상치 못한 에러를 볼 수 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에러 메시지 분석</a:t>
            </a:r>
            <a:endParaRPr lang="en-US" altLang="ko-KR" smtClean="0"/>
          </a:p>
          <a:p>
            <a:endParaRPr lang="ko-KR" altLang="en-US" smtClean="0"/>
          </a:p>
        </p:txBody>
      </p:sp>
      <p:pic>
        <p:nvPicPr>
          <p:cNvPr id="15364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2492375"/>
            <a:ext cx="6180138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63" y="4343400"/>
            <a:ext cx="6181725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30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데이터형 변환</a:t>
            </a:r>
            <a:r>
              <a:rPr lang="en-US" altLang="ko-KR" smtClean="0"/>
              <a:t>, Data Type Converting</a:t>
            </a:r>
            <a:endParaRPr lang="ko-KR" altLang="en-US" smtClean="0"/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/>
          <a:lstStyle/>
          <a:p>
            <a:r>
              <a:rPr lang="ko-KR" altLang="en-US" smtClean="0"/>
              <a:t>파이썬의 데이터 선언은 동적 타이핑</a:t>
            </a:r>
            <a:r>
              <a:rPr lang="en-US" altLang="ko-KR" smtClean="0"/>
              <a:t>(Dynamic Typing)</a:t>
            </a:r>
          </a:p>
          <a:p>
            <a:pPr lvl="1"/>
            <a:r>
              <a:rPr lang="ko-KR" altLang="en-US" smtClean="0"/>
              <a:t>파이썬에서는 변수를 선언할 때 이 변수의 데이터형이 무엇인지 표기하지 않는다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자바나 </a:t>
            </a:r>
            <a:r>
              <a:rPr lang="en-US" altLang="ko-KR" smtClean="0"/>
              <a:t>C++</a:t>
            </a:r>
            <a:r>
              <a:rPr lang="ko-KR" altLang="en-US" smtClean="0"/>
              <a:t>과 같은 언어를 사용했다면 반드시 변수명 앞에 데이터형을 표기해야 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동적타이핑의 장점</a:t>
            </a:r>
            <a:endParaRPr lang="en-US" altLang="ko-KR" smtClean="0"/>
          </a:p>
          <a:p>
            <a:pPr lvl="1"/>
            <a:r>
              <a:rPr lang="ko-KR" altLang="en-US" smtClean="0"/>
              <a:t>변수의 사용을 자유롭게 하며 </a:t>
            </a:r>
            <a:endParaRPr lang="en-US" altLang="ko-KR" smtClean="0"/>
          </a:p>
          <a:p>
            <a:pPr lvl="1"/>
            <a:r>
              <a:rPr lang="ko-KR" altLang="en-US" smtClean="0"/>
              <a:t>개발자에게 프로그램 작성의 자유도를 높여준다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동적타이핑의 단점</a:t>
            </a:r>
            <a:endParaRPr lang="en-US" altLang="ko-KR" smtClean="0"/>
          </a:p>
          <a:p>
            <a:pPr lvl="1"/>
            <a:r>
              <a:rPr lang="ko-KR" altLang="en-US" smtClean="0"/>
              <a:t>프로그램 실행 시 데이터형 오류가 발생하는 문제</a:t>
            </a:r>
            <a:endParaRPr lang="en-US" altLang="ko-KR" smtClean="0"/>
          </a:p>
          <a:p>
            <a:pPr lvl="1"/>
            <a:r>
              <a:rPr lang="ko-KR" altLang="en-US" smtClean="0"/>
              <a:t>이런 오류는 프로그램을 실행하기 전에는 확인할 수 있는 방법이 없다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83216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형 변환 예제 </a:t>
            </a:r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733425"/>
          </a:xfrm>
        </p:spPr>
        <p:txBody>
          <a:bodyPr/>
          <a:lstStyle/>
          <a:p>
            <a:r>
              <a:rPr lang="ko-KR" altLang="en-US" smtClean="0"/>
              <a:t>실습 예제 </a:t>
            </a:r>
            <a:r>
              <a:rPr lang="en-US" altLang="ko-KR" smtClean="0"/>
              <a:t>: </a:t>
            </a:r>
            <a:r>
              <a:rPr lang="ko-KR" altLang="en-US" smtClean="0"/>
              <a:t>문자열형 </a:t>
            </a:r>
            <a:r>
              <a:rPr lang="en-US" altLang="ko-KR" smtClean="0">
                <a:sym typeface="Wingdings" pitchFamily="2" charset="2"/>
              </a:rPr>
              <a:t> </a:t>
            </a:r>
            <a:r>
              <a:rPr lang="ko-KR" altLang="en-US" smtClean="0">
                <a:sym typeface="Wingdings" pitchFamily="2" charset="2"/>
              </a:rPr>
              <a:t>숫자형</a:t>
            </a:r>
            <a:endParaRPr lang="ko-KR" altLang="en-US" smtClean="0"/>
          </a:p>
        </p:txBody>
      </p:sp>
      <p:pic>
        <p:nvPicPr>
          <p:cNvPr id="17412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989138"/>
            <a:ext cx="841692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906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Immutable vs Mutable</a:t>
            </a:r>
            <a:endParaRPr lang="ko-KR" altLang="en-US" smtClean="0"/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1093787"/>
          </a:xfrm>
        </p:spPr>
        <p:txBody>
          <a:bodyPr/>
          <a:lstStyle/>
          <a:p>
            <a:r>
              <a:rPr lang="en-US" altLang="ko-KR" sz="2000" smtClean="0"/>
              <a:t>Immutable	: </a:t>
            </a:r>
            <a:r>
              <a:rPr lang="ko-KR" altLang="en-US" sz="2000" smtClean="0"/>
              <a:t>변할 수 없는 데이터</a:t>
            </a:r>
            <a:endParaRPr lang="en-US" altLang="ko-KR" sz="2000" smtClean="0"/>
          </a:p>
          <a:p>
            <a:r>
              <a:rPr lang="en-US" altLang="ko-KR" sz="2000" smtClean="0"/>
              <a:t>Mutable	: </a:t>
            </a:r>
            <a:r>
              <a:rPr lang="ko-KR" altLang="en-US" sz="2000" smtClean="0"/>
              <a:t>변할 수 있는 데이터</a:t>
            </a:r>
            <a:endParaRPr lang="en-US" altLang="ko-KR" sz="2000" smtClean="0"/>
          </a:p>
          <a:p>
            <a:endParaRPr lang="ko-KR" altLang="en-US" sz="200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992188" y="2205038"/>
          <a:ext cx="7561262" cy="324009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780631"/>
                <a:gridCol w="3780631"/>
              </a:tblGrid>
              <a:tr h="4628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변할 수 없는</a:t>
                      </a:r>
                      <a:r>
                        <a:rPr lang="en-US" altLang="ko-KR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>
                          <a:effectLst/>
                        </a:rPr>
                        <a:t>Immutable)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6" marR="9526" marT="9524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변할 수 있는</a:t>
                      </a:r>
                      <a:r>
                        <a:rPr lang="en-US" altLang="ko-KR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>
                          <a:effectLst/>
                        </a:rPr>
                        <a:t>Mutable)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6" marR="9526" marT="9524" marB="0" anchor="ctr">
                    <a:solidFill>
                      <a:schemeClr val="accent5"/>
                    </a:solidFill>
                  </a:tcPr>
                </a:tc>
              </a:tr>
              <a:tr h="4628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숫자형</a:t>
                      </a:r>
                      <a:r>
                        <a:rPr lang="en-US" altLang="ko-KR" sz="1600" u="none" strike="noStrike">
                          <a:effectLst/>
                        </a:rPr>
                        <a:t>(</a:t>
                      </a:r>
                      <a:r>
                        <a:rPr lang="en-US" sz="1600" u="none" strike="noStrike">
                          <a:effectLst/>
                        </a:rPr>
                        <a:t>numbers)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2883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리스트형</a:t>
                      </a:r>
                      <a:r>
                        <a:rPr lang="en-US" altLang="ko-KR" sz="1600" u="none" strike="noStrike">
                          <a:effectLst/>
                        </a:rPr>
                        <a:t>(</a:t>
                      </a:r>
                      <a:r>
                        <a:rPr lang="en-US" sz="1600" u="none" strike="noStrike">
                          <a:effectLst/>
                        </a:rPr>
                        <a:t>list)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66" marR="9526" marT="9524" marB="0" anchor="ctr"/>
                </a:tc>
              </a:tr>
              <a:tr h="4628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문자열형</a:t>
                      </a:r>
                      <a:r>
                        <a:rPr lang="en-US" altLang="ko-KR" sz="1600" u="none" strike="noStrike">
                          <a:effectLst/>
                        </a:rPr>
                        <a:t>(</a:t>
                      </a:r>
                      <a:r>
                        <a:rPr lang="en-US" sz="1600" u="none" strike="noStrike">
                          <a:effectLst/>
                        </a:rPr>
                        <a:t>string)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2883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사전형</a:t>
                      </a:r>
                      <a:r>
                        <a:rPr lang="en-US" altLang="ko-KR" sz="1600" u="none" strike="noStrike">
                          <a:effectLst/>
                        </a:rPr>
                        <a:t>(</a:t>
                      </a:r>
                      <a:r>
                        <a:rPr lang="en-US" sz="1600" u="none" strike="noStrike">
                          <a:effectLst/>
                        </a:rPr>
                        <a:t>dict)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66" marR="9526" marT="9524" marB="0" anchor="ctr"/>
                </a:tc>
              </a:tr>
              <a:tr h="4628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튜플형</a:t>
                      </a:r>
                      <a:r>
                        <a:rPr lang="en-US" altLang="ko-KR" sz="1600" u="none" strike="noStrike">
                          <a:effectLst/>
                        </a:rPr>
                        <a:t>(</a:t>
                      </a:r>
                      <a:r>
                        <a:rPr lang="en-US" sz="1600" u="none" strike="noStrike">
                          <a:effectLst/>
                        </a:rPr>
                        <a:t>tuple)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2883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집합형</a:t>
                      </a:r>
                      <a:r>
                        <a:rPr lang="en-US" altLang="ko-KR" sz="1600" u="none" strike="noStrike">
                          <a:effectLst/>
                        </a:rPr>
                        <a:t>(</a:t>
                      </a:r>
                      <a:r>
                        <a:rPr lang="en-US" sz="1600" u="none" strike="noStrike">
                          <a:effectLst/>
                        </a:rPr>
                        <a:t>set)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66" marR="9526" marT="9524" marB="0" anchor="ctr"/>
                </a:tc>
              </a:tr>
              <a:tr h="4628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불편집합형</a:t>
                      </a:r>
                      <a:r>
                        <a:rPr lang="en-US" altLang="ko-KR" sz="1600" u="none" strike="noStrike">
                          <a:effectLst/>
                        </a:rPr>
                        <a:t>(</a:t>
                      </a:r>
                      <a:r>
                        <a:rPr lang="en-US" sz="1600" u="none" strike="noStrike">
                          <a:effectLst/>
                        </a:rPr>
                        <a:t>frozenset)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2883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바이트배열형</a:t>
                      </a:r>
                      <a:r>
                        <a:rPr lang="en-US" altLang="ko-KR" sz="1600" u="none" strike="noStrike">
                          <a:effectLst/>
                        </a:rPr>
                        <a:t>(byte array)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66" marR="9526" marT="9524" marB="0" anchor="ctr"/>
                </a:tc>
              </a:tr>
              <a:tr h="4628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바이트형</a:t>
                      </a:r>
                      <a:r>
                        <a:rPr lang="en-US" altLang="ko-KR" sz="1600" u="none" strike="noStrike">
                          <a:effectLst/>
                        </a:rPr>
                        <a:t>(</a:t>
                      </a:r>
                      <a:r>
                        <a:rPr lang="en-US" sz="1600" u="none" strike="noStrike">
                          <a:effectLst/>
                        </a:rPr>
                        <a:t>bytes)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2883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66" marR="9526" marT="9524" marB="0" anchor="ctr"/>
                </a:tc>
              </a:tr>
              <a:tr h="4628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2883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66" marR="9526" marT="952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46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Immutable vs Mutable </a:t>
            </a:r>
            <a:r>
              <a:rPr lang="ko-KR" altLang="en-US" smtClean="0"/>
              <a:t>예제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733425"/>
          </a:xfrm>
        </p:spPr>
        <p:txBody>
          <a:bodyPr/>
          <a:lstStyle/>
          <a:p>
            <a:r>
              <a:rPr lang="ko-KR" altLang="en-US" smtClean="0"/>
              <a:t>실습 예제</a:t>
            </a:r>
          </a:p>
        </p:txBody>
      </p:sp>
      <p:pic>
        <p:nvPicPr>
          <p:cNvPr id="19460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833563"/>
            <a:ext cx="4189412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763" y="1833563"/>
            <a:ext cx="4189412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624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Wrap-up</a:t>
            </a:r>
            <a:endParaRPr lang="ko-KR" altLang="en-US" smtClean="0"/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/>
          <a:lstStyle/>
          <a:p>
            <a:r>
              <a:rPr lang="ko-KR" altLang="en-US" smtClean="0"/>
              <a:t>데이터형의 개념</a:t>
            </a:r>
            <a:endParaRPr lang="en-US" altLang="ko-KR" smtClean="0"/>
          </a:p>
          <a:p>
            <a:r>
              <a:rPr lang="ko-KR" altLang="en-US" smtClean="0"/>
              <a:t>파이썬의 기본적인 데이터형</a:t>
            </a:r>
            <a:endParaRPr lang="en-US" altLang="ko-KR" smtClean="0"/>
          </a:p>
          <a:p>
            <a:pPr lvl="1"/>
            <a:r>
              <a:rPr lang="ko-KR" altLang="en-US" smtClean="0"/>
              <a:t>숫자형</a:t>
            </a:r>
            <a:r>
              <a:rPr lang="en-US" altLang="ko-KR" smtClean="0"/>
              <a:t>, Numeric Type</a:t>
            </a:r>
          </a:p>
          <a:p>
            <a:pPr lvl="1"/>
            <a:r>
              <a:rPr lang="ko-KR" altLang="en-US" smtClean="0"/>
              <a:t>논리형</a:t>
            </a:r>
            <a:r>
              <a:rPr lang="en-US" altLang="ko-KR" smtClean="0"/>
              <a:t>, Boolean Type</a:t>
            </a:r>
          </a:p>
          <a:p>
            <a:pPr lvl="1"/>
            <a:r>
              <a:rPr lang="ko-KR" altLang="en-US" smtClean="0"/>
              <a:t>문자열형</a:t>
            </a:r>
            <a:r>
              <a:rPr lang="en-US" altLang="ko-KR" smtClean="0"/>
              <a:t>, String Type</a:t>
            </a:r>
          </a:p>
          <a:p>
            <a:r>
              <a:rPr lang="ko-KR" altLang="en-US" smtClean="0"/>
              <a:t>데이터형의 차이로 인해 발생한 에러 메시지 출력 사례</a:t>
            </a:r>
            <a:endParaRPr lang="en-US" altLang="ko-KR" smtClean="0"/>
          </a:p>
          <a:p>
            <a:r>
              <a:rPr lang="ko-KR" altLang="en-US" smtClean="0"/>
              <a:t>에러 메시지를 읽는 방법</a:t>
            </a:r>
            <a:endParaRPr lang="en-US" altLang="ko-KR" smtClean="0"/>
          </a:p>
          <a:p>
            <a:r>
              <a:rPr lang="ko-KR" altLang="en-US" smtClean="0"/>
              <a:t>에러를 해결하기 위한 데이터형 변환 방법</a:t>
            </a:r>
            <a:endParaRPr lang="en-US" altLang="ko-KR" smtClean="0"/>
          </a:p>
          <a:p>
            <a:r>
              <a:rPr lang="ko-KR" altLang="en-US" smtClean="0"/>
              <a:t>변할 수 없는 데이터형과 변할 수 있는 데이터형 구분</a:t>
            </a:r>
            <a:endParaRPr lang="en-US" altLang="ko-KR" smtClean="0"/>
          </a:p>
          <a:p>
            <a:pPr lvl="1"/>
            <a:r>
              <a:rPr lang="ko-KR" altLang="en-US" smtClean="0"/>
              <a:t>변할 수 없는 </a:t>
            </a:r>
            <a:r>
              <a:rPr lang="en-US" altLang="ko-KR" smtClean="0"/>
              <a:t>(Immutable)</a:t>
            </a:r>
          </a:p>
          <a:p>
            <a:pPr lvl="1"/>
            <a:r>
              <a:rPr lang="ko-KR" altLang="en-US" smtClean="0"/>
              <a:t>변할 수 있는 </a:t>
            </a:r>
            <a:r>
              <a:rPr lang="en-US" altLang="ko-KR" smtClean="0"/>
              <a:t>(Mutable)</a:t>
            </a:r>
          </a:p>
          <a:p>
            <a:pPr lvl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2777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학습내용</a:t>
            </a:r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>
          <a:xfrm>
            <a:off x="457200" y="1484313"/>
            <a:ext cx="8959850" cy="4641850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u"/>
              <a:defRPr/>
            </a:pPr>
            <a:r>
              <a:rPr lang="ko-KR" altLang="en-US" dirty="0" smtClean="0"/>
              <a:t>숫자형</a:t>
            </a:r>
            <a:r>
              <a:rPr lang="en-US" altLang="ko-KR" dirty="0" smtClean="0"/>
              <a:t>, Numeric Type</a:t>
            </a:r>
          </a:p>
          <a:p>
            <a:pPr>
              <a:lnSpc>
                <a:spcPct val="200000"/>
              </a:lnSpc>
              <a:buFont typeface="Wingdings" pitchFamily="2" charset="2"/>
              <a:buChar char="u"/>
              <a:defRPr/>
            </a:pPr>
            <a:r>
              <a:rPr lang="ko-KR" altLang="en-US" dirty="0" smtClean="0"/>
              <a:t>논리형</a:t>
            </a:r>
            <a:r>
              <a:rPr lang="en-US" altLang="ko-KR" dirty="0" smtClean="0"/>
              <a:t>, Boolean Type</a:t>
            </a:r>
          </a:p>
          <a:p>
            <a:pPr>
              <a:lnSpc>
                <a:spcPct val="200000"/>
              </a:lnSpc>
              <a:buFont typeface="Wingdings" pitchFamily="2" charset="2"/>
              <a:buChar char="u"/>
              <a:defRPr/>
            </a:pPr>
            <a:r>
              <a:rPr lang="ko-KR" altLang="en-US" dirty="0" smtClean="0"/>
              <a:t>문자열형</a:t>
            </a:r>
            <a:r>
              <a:rPr lang="en-US" altLang="ko-KR" dirty="0" smtClean="0"/>
              <a:t>, String Type</a:t>
            </a:r>
          </a:p>
          <a:p>
            <a:pPr>
              <a:lnSpc>
                <a:spcPct val="200000"/>
              </a:lnSpc>
              <a:buFont typeface="Wingdings" pitchFamily="2" charset="2"/>
              <a:buChar char="u"/>
              <a:defRPr/>
            </a:pPr>
            <a:r>
              <a:rPr lang="ko-KR" altLang="en-US" dirty="0" smtClean="0"/>
              <a:t>데이터형 에러</a:t>
            </a:r>
            <a:r>
              <a:rPr lang="en-US" altLang="ko-KR" dirty="0" smtClean="0"/>
              <a:t>, Data Type Error</a:t>
            </a:r>
          </a:p>
          <a:p>
            <a:pPr>
              <a:lnSpc>
                <a:spcPct val="200000"/>
              </a:lnSpc>
              <a:buFont typeface="Wingdings" pitchFamily="2" charset="2"/>
              <a:buChar char="u"/>
              <a:defRPr/>
            </a:pPr>
            <a:r>
              <a:rPr lang="ko-KR" altLang="en-US" dirty="0" smtClean="0"/>
              <a:t>데이터형 변환</a:t>
            </a:r>
            <a:r>
              <a:rPr lang="en-US" altLang="ko-KR" dirty="0" smtClean="0"/>
              <a:t>, Data Type Converting</a:t>
            </a:r>
          </a:p>
          <a:p>
            <a:pPr>
              <a:lnSpc>
                <a:spcPct val="200000"/>
              </a:lnSpc>
              <a:buFont typeface="Wingdings" pitchFamily="2" charset="2"/>
              <a:buChar char="u"/>
              <a:defRPr/>
            </a:pPr>
            <a:r>
              <a:rPr lang="ko-KR" altLang="en-US" dirty="0" smtClean="0"/>
              <a:t>변할 수 없는</a:t>
            </a:r>
            <a:r>
              <a:rPr lang="en-US" altLang="ko-KR" dirty="0" smtClean="0"/>
              <a:t>(Immutable) vs. </a:t>
            </a:r>
            <a:r>
              <a:rPr lang="ko-KR" altLang="en-US" dirty="0" smtClean="0"/>
              <a:t>변할 수 있는</a:t>
            </a:r>
            <a:r>
              <a:rPr lang="en-US" altLang="ko-KR" dirty="0" smtClean="0"/>
              <a:t>(Mutable)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46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데이터형</a:t>
            </a:r>
            <a:r>
              <a:rPr lang="en-US" altLang="ko-KR" smtClean="0"/>
              <a:t>, Data Type</a:t>
            </a:r>
            <a:endParaRPr lang="ko-KR" altLang="en-US" smtClean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/>
          <a:lstStyle/>
          <a:p>
            <a:r>
              <a:rPr lang="ko-KR" altLang="en-US" smtClean="0"/>
              <a:t>데이터형이란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mtClean="0"/>
              <a:t>프로그래밍 언어를 사용하여 데이터의 공통된 특징과 용도에 따라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분류하여 정의한 것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파이썬의 기본적인 데이터형 </a:t>
            </a:r>
            <a:r>
              <a:rPr lang="en-US" altLang="ko-KR" smtClean="0"/>
              <a:t>3</a:t>
            </a:r>
            <a:r>
              <a:rPr lang="ko-KR" altLang="en-US" smtClean="0"/>
              <a:t>가지</a:t>
            </a:r>
            <a:endParaRPr lang="en-US" altLang="ko-KR" smtClean="0"/>
          </a:p>
          <a:p>
            <a:pPr lvl="1"/>
            <a:r>
              <a:rPr lang="ko-KR" altLang="en-US" smtClean="0"/>
              <a:t>숫자형</a:t>
            </a:r>
            <a:r>
              <a:rPr lang="en-US" altLang="ko-KR" smtClean="0"/>
              <a:t>, Numeric Type</a:t>
            </a:r>
          </a:p>
          <a:p>
            <a:pPr lvl="1"/>
            <a:r>
              <a:rPr lang="ko-KR" altLang="en-US" smtClean="0"/>
              <a:t>논리형</a:t>
            </a:r>
            <a:r>
              <a:rPr lang="en-US" altLang="ko-KR" smtClean="0"/>
              <a:t>, Boolean Type</a:t>
            </a:r>
          </a:p>
          <a:p>
            <a:pPr lvl="1"/>
            <a:r>
              <a:rPr lang="ko-KR" altLang="en-US" smtClean="0"/>
              <a:t>문자열형</a:t>
            </a:r>
            <a:r>
              <a:rPr lang="en-US" altLang="ko-KR" smtClean="0"/>
              <a:t>, String Type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42384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ko-KR" altLang="en-US" smtClean="0"/>
              <a:t>숫자형</a:t>
            </a:r>
            <a:r>
              <a:rPr lang="en-US" altLang="ko-KR" smtClean="0"/>
              <a:t>, Numeric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80645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 smtClean="0"/>
              <a:t>숫자형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데이터를 더하고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나눌 수 있는 데이터형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591300" y="5673725"/>
            <a:ext cx="595313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bg1"/>
                </a:solidFill>
                <a:latin typeface="+mn-ea"/>
                <a:ea typeface="+mn-ea"/>
              </a:rPr>
              <a:t>높음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91300" y="2276475"/>
            <a:ext cx="595313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  <a:ea typeface="+mn-ea"/>
              </a:rPr>
              <a:t>낮음</a:t>
            </a:r>
          </a:p>
        </p:txBody>
      </p:sp>
      <p:pic>
        <p:nvPicPr>
          <p:cNvPr id="6150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2054225"/>
            <a:ext cx="429895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2036763"/>
            <a:ext cx="429895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134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ko-KR" altLang="en-US" smtClean="0"/>
              <a:t>연산 기호</a:t>
            </a:r>
            <a:endParaRPr lang="en-US" altLang="ko-KR" smtClean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806450"/>
          </a:xfrm>
        </p:spPr>
        <p:txBody>
          <a:bodyPr/>
          <a:lstStyle/>
          <a:p>
            <a:r>
              <a:rPr lang="ko-KR" altLang="en-US" smtClean="0"/>
              <a:t>연산 기호 정리</a:t>
            </a:r>
            <a:endParaRPr lang="en-US" altLang="ko-KR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20750" y="1700213"/>
          <a:ext cx="8424864" cy="4608512"/>
        </p:xfrm>
        <a:graphic>
          <a:graphicData uri="http://schemas.openxmlformats.org/drawingml/2006/table">
            <a:tbl>
              <a:tblPr/>
              <a:tblGrid>
                <a:gridCol w="1478046"/>
                <a:gridCol w="3621213"/>
                <a:gridCol w="1551949"/>
                <a:gridCol w="1773656"/>
              </a:tblGrid>
              <a:tr h="2591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ea"/>
                          <a:ea typeface="+mj-ea"/>
                        </a:rPr>
                        <a:t>Operation</a:t>
                      </a: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j-ea"/>
                          <a:ea typeface="+mj-ea"/>
                        </a:rPr>
                        <a:t>Result</a:t>
                      </a: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ea"/>
                          <a:ea typeface="+mj-ea"/>
                        </a:rPr>
                        <a:t>Priority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ea"/>
                          <a:ea typeface="+mj-ea"/>
                        </a:rPr>
                        <a:t>Full documentation</a:t>
                      </a: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25919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ea"/>
                          <a:ea typeface="+mj-ea"/>
                        </a:rPr>
                        <a:t>x + y</a:t>
                      </a: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j-ea"/>
                          <a:ea typeface="+mj-ea"/>
                        </a:rPr>
                        <a:t>sum of </a:t>
                      </a:r>
                      <a:r>
                        <a:rPr lang="en-US" sz="1200" i="1">
                          <a:latin typeface="+mj-ea"/>
                          <a:ea typeface="+mj-ea"/>
                        </a:rPr>
                        <a:t>x</a:t>
                      </a:r>
                      <a:r>
                        <a:rPr lang="en-US" sz="1200">
                          <a:latin typeface="+mj-ea"/>
                          <a:ea typeface="+mj-ea"/>
                        </a:rPr>
                        <a:t> and </a:t>
                      </a:r>
                      <a:r>
                        <a:rPr lang="en-US" sz="1200" i="1">
                          <a:latin typeface="+mj-ea"/>
                          <a:ea typeface="+mj-ea"/>
                        </a:rPr>
                        <a:t>y</a:t>
                      </a:r>
                      <a:endParaRPr lang="en-US" sz="1200">
                        <a:latin typeface="+mj-ea"/>
                        <a:ea typeface="+mj-ea"/>
                      </a:endParaRP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j-ea"/>
                          <a:ea typeface="+mj-ea"/>
                        </a:rPr>
                        <a:t> </a:t>
                      </a: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19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ea"/>
                          <a:ea typeface="+mj-ea"/>
                        </a:rPr>
                        <a:t>x - y</a:t>
                      </a: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ea"/>
                          <a:ea typeface="+mj-ea"/>
                        </a:rPr>
                        <a:t>difference of </a:t>
                      </a:r>
                      <a:r>
                        <a:rPr lang="en-US" sz="1200" i="1" dirty="0">
                          <a:latin typeface="+mj-ea"/>
                          <a:ea typeface="+mj-ea"/>
                        </a:rPr>
                        <a:t>x</a:t>
                      </a:r>
                      <a:r>
                        <a:rPr lang="en-US" sz="1200" dirty="0">
                          <a:latin typeface="+mj-ea"/>
                          <a:ea typeface="+mj-ea"/>
                        </a:rPr>
                        <a:t> and </a:t>
                      </a:r>
                      <a:r>
                        <a:rPr lang="en-US" sz="1200" i="1" dirty="0">
                          <a:latin typeface="+mj-ea"/>
                          <a:ea typeface="+mj-ea"/>
                        </a:rPr>
                        <a:t>y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j-ea"/>
                          <a:ea typeface="+mj-ea"/>
                        </a:rPr>
                        <a:t> </a:t>
                      </a: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19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ea"/>
                          <a:ea typeface="+mj-ea"/>
                        </a:rPr>
                        <a:t>x * y</a:t>
                      </a: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ea"/>
                          <a:ea typeface="+mj-ea"/>
                        </a:rPr>
                        <a:t>product of </a:t>
                      </a:r>
                      <a:r>
                        <a:rPr lang="en-US" sz="1200" i="1" dirty="0">
                          <a:latin typeface="+mj-ea"/>
                          <a:ea typeface="+mj-ea"/>
                        </a:rPr>
                        <a:t>x</a:t>
                      </a:r>
                      <a:r>
                        <a:rPr lang="en-US" sz="1200" dirty="0">
                          <a:latin typeface="+mj-ea"/>
                          <a:ea typeface="+mj-ea"/>
                        </a:rPr>
                        <a:t> and </a:t>
                      </a:r>
                      <a:r>
                        <a:rPr lang="en-US" sz="1200" i="1" dirty="0">
                          <a:latin typeface="+mj-ea"/>
                          <a:ea typeface="+mj-ea"/>
                        </a:rPr>
                        <a:t>y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j-ea"/>
                          <a:ea typeface="+mj-ea"/>
                        </a:rPr>
                        <a:t> </a:t>
                      </a: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199">
                <a:tc>
                  <a:txBody>
                    <a:bodyPr/>
                    <a:lstStyle/>
                    <a:p>
                      <a:r>
                        <a:rPr lang="en-US" sz="1200">
                          <a:latin typeface="+mj-ea"/>
                          <a:ea typeface="+mj-ea"/>
                        </a:rPr>
                        <a:t>x / y</a:t>
                      </a: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ea"/>
                          <a:ea typeface="+mj-ea"/>
                        </a:rPr>
                        <a:t>quotient of </a:t>
                      </a:r>
                      <a:r>
                        <a:rPr lang="en-US" sz="1200" i="1" dirty="0">
                          <a:latin typeface="+mj-ea"/>
                          <a:ea typeface="+mj-ea"/>
                        </a:rPr>
                        <a:t>x</a:t>
                      </a:r>
                      <a:r>
                        <a:rPr lang="en-US" sz="1200" dirty="0">
                          <a:latin typeface="+mj-ea"/>
                          <a:ea typeface="+mj-ea"/>
                        </a:rPr>
                        <a:t> and </a:t>
                      </a:r>
                      <a:r>
                        <a:rPr lang="en-US" sz="1200" i="1" dirty="0">
                          <a:latin typeface="+mj-ea"/>
                          <a:ea typeface="+mj-ea"/>
                        </a:rPr>
                        <a:t>y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j-ea"/>
                          <a:ea typeface="+mj-ea"/>
                        </a:rPr>
                        <a:t> </a:t>
                      </a: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199">
                <a:tc>
                  <a:txBody>
                    <a:bodyPr/>
                    <a:lstStyle/>
                    <a:p>
                      <a:r>
                        <a:rPr lang="en-US" sz="1200">
                          <a:latin typeface="+mj-ea"/>
                          <a:ea typeface="+mj-ea"/>
                        </a:rPr>
                        <a:t>x // y</a:t>
                      </a: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ea"/>
                          <a:ea typeface="+mj-ea"/>
                        </a:rPr>
                        <a:t>floored quotient of </a:t>
                      </a:r>
                      <a:r>
                        <a:rPr lang="en-US" sz="1200" i="1" dirty="0">
                          <a:latin typeface="+mj-ea"/>
                          <a:ea typeface="+mj-ea"/>
                        </a:rPr>
                        <a:t>x</a:t>
                      </a:r>
                      <a:r>
                        <a:rPr lang="en-US" sz="1200" dirty="0">
                          <a:latin typeface="+mj-ea"/>
                          <a:ea typeface="+mj-ea"/>
                        </a:rPr>
                        <a:t> and </a:t>
                      </a:r>
                      <a:r>
                        <a:rPr lang="en-US" sz="1200" i="1" dirty="0">
                          <a:latin typeface="+mj-ea"/>
                          <a:ea typeface="+mj-ea"/>
                        </a:rPr>
                        <a:t>y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1200" dirty="0">
                        <a:latin typeface="+mj-ea"/>
                        <a:ea typeface="+mj-ea"/>
                      </a:endParaRP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j-ea"/>
                          <a:ea typeface="+mj-ea"/>
                        </a:rPr>
                        <a:t> </a:t>
                      </a: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199">
                <a:tc>
                  <a:txBody>
                    <a:bodyPr/>
                    <a:lstStyle/>
                    <a:p>
                      <a:r>
                        <a:rPr lang="en-US" sz="1200">
                          <a:latin typeface="+mj-ea"/>
                          <a:ea typeface="+mj-ea"/>
                        </a:rPr>
                        <a:t>x % y</a:t>
                      </a: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ea"/>
                          <a:ea typeface="+mj-ea"/>
                        </a:rPr>
                        <a:t>remainder of x / y</a:t>
                      </a: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1200" dirty="0">
                        <a:latin typeface="+mj-ea"/>
                        <a:ea typeface="+mj-ea"/>
                      </a:endParaRP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j-ea"/>
                          <a:ea typeface="+mj-ea"/>
                        </a:rPr>
                        <a:t> </a:t>
                      </a: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199">
                <a:tc>
                  <a:txBody>
                    <a:bodyPr/>
                    <a:lstStyle/>
                    <a:p>
                      <a:r>
                        <a:rPr lang="en-US" sz="1200">
                          <a:latin typeface="+mj-ea"/>
                          <a:ea typeface="+mj-ea"/>
                        </a:rPr>
                        <a:t>-x</a:t>
                      </a: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latin typeface="+mj-ea"/>
                          <a:ea typeface="+mj-ea"/>
                        </a:rPr>
                        <a:t>x</a:t>
                      </a:r>
                      <a:r>
                        <a:rPr lang="en-US" sz="1200" dirty="0">
                          <a:latin typeface="+mj-ea"/>
                          <a:ea typeface="+mj-ea"/>
                        </a:rPr>
                        <a:t> negated</a:t>
                      </a: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j-ea"/>
                          <a:ea typeface="+mj-ea"/>
                        </a:rPr>
                        <a:t> </a:t>
                      </a: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199">
                <a:tc>
                  <a:txBody>
                    <a:bodyPr/>
                    <a:lstStyle/>
                    <a:p>
                      <a:r>
                        <a:rPr lang="en-US" sz="1200">
                          <a:latin typeface="+mj-ea"/>
                          <a:ea typeface="+mj-ea"/>
                        </a:rPr>
                        <a:t>+x</a:t>
                      </a: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latin typeface="+mj-ea"/>
                          <a:ea typeface="+mj-ea"/>
                        </a:rPr>
                        <a:t>x</a:t>
                      </a:r>
                      <a:r>
                        <a:rPr lang="en-US" sz="1200" dirty="0">
                          <a:latin typeface="+mj-ea"/>
                          <a:ea typeface="+mj-ea"/>
                        </a:rPr>
                        <a:t> unchanged</a:t>
                      </a: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j-ea"/>
                          <a:ea typeface="+mj-ea"/>
                        </a:rPr>
                        <a:t> </a:t>
                      </a: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199">
                <a:tc>
                  <a:txBody>
                    <a:bodyPr/>
                    <a:lstStyle/>
                    <a:p>
                      <a:r>
                        <a:rPr lang="en-US" sz="1200">
                          <a:latin typeface="+mj-ea"/>
                          <a:ea typeface="+mj-ea"/>
                        </a:rPr>
                        <a:t>abs(x)</a:t>
                      </a: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ea"/>
                          <a:ea typeface="+mj-ea"/>
                        </a:rPr>
                        <a:t>absolute value or magnitude of </a:t>
                      </a:r>
                      <a:r>
                        <a:rPr lang="en-US" sz="1200" i="1" dirty="0">
                          <a:latin typeface="+mj-ea"/>
                          <a:ea typeface="+mj-ea"/>
                        </a:rPr>
                        <a:t>x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j-ea"/>
                          <a:ea typeface="+mj-ea"/>
                          <a:hlinkClick r:id="rId2" tooltip="abs"/>
                        </a:rPr>
                        <a:t>abs()</a:t>
                      </a:r>
                      <a:endParaRPr lang="en-US" sz="1200">
                        <a:latin typeface="+mj-ea"/>
                        <a:ea typeface="+mj-ea"/>
                      </a:endParaRP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199">
                <a:tc>
                  <a:txBody>
                    <a:bodyPr/>
                    <a:lstStyle/>
                    <a:p>
                      <a:r>
                        <a:rPr lang="en-US" sz="1200">
                          <a:latin typeface="+mj-ea"/>
                          <a:ea typeface="+mj-ea"/>
                        </a:rPr>
                        <a:t>int(x)</a:t>
                      </a: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latin typeface="+mj-ea"/>
                          <a:ea typeface="+mj-ea"/>
                        </a:rPr>
                        <a:t>x</a:t>
                      </a:r>
                      <a:r>
                        <a:rPr lang="en-US" sz="1200" dirty="0">
                          <a:latin typeface="+mj-ea"/>
                          <a:ea typeface="+mj-ea"/>
                        </a:rPr>
                        <a:t> converted to integer</a:t>
                      </a: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1200" dirty="0">
                        <a:latin typeface="+mj-ea"/>
                        <a:ea typeface="+mj-ea"/>
                      </a:endParaRP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j-ea"/>
                          <a:ea typeface="+mj-ea"/>
                          <a:hlinkClick r:id="rId3" tooltip="int"/>
                        </a:rPr>
                        <a:t>int()</a:t>
                      </a:r>
                      <a:endParaRPr lang="en-US" sz="1200">
                        <a:latin typeface="+mj-ea"/>
                        <a:ea typeface="+mj-ea"/>
                      </a:endParaRP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199">
                <a:tc>
                  <a:txBody>
                    <a:bodyPr/>
                    <a:lstStyle/>
                    <a:p>
                      <a:r>
                        <a:rPr lang="en-US" sz="1200">
                          <a:latin typeface="+mj-ea"/>
                          <a:ea typeface="+mj-ea"/>
                        </a:rPr>
                        <a:t>float(x)</a:t>
                      </a: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latin typeface="+mj-ea"/>
                          <a:ea typeface="+mj-ea"/>
                        </a:rPr>
                        <a:t>x</a:t>
                      </a:r>
                      <a:r>
                        <a:rPr lang="en-US" sz="1200" dirty="0">
                          <a:latin typeface="+mj-ea"/>
                          <a:ea typeface="+mj-ea"/>
                        </a:rPr>
                        <a:t> converted to floating point</a:t>
                      </a: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1200" dirty="0">
                        <a:latin typeface="+mj-ea"/>
                        <a:ea typeface="+mj-ea"/>
                      </a:endParaRP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ea"/>
                          <a:ea typeface="+mj-ea"/>
                          <a:hlinkClick r:id="rId4" tooltip="float"/>
                        </a:rPr>
                        <a:t>float()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328">
                <a:tc>
                  <a:txBody>
                    <a:bodyPr/>
                    <a:lstStyle/>
                    <a:p>
                      <a:r>
                        <a:rPr lang="en-US" sz="1200">
                          <a:latin typeface="+mj-ea"/>
                          <a:ea typeface="+mj-ea"/>
                        </a:rPr>
                        <a:t>complex(re, im)</a:t>
                      </a: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ea"/>
                          <a:ea typeface="+mj-ea"/>
                        </a:rPr>
                        <a:t>a complex number with real part </a:t>
                      </a:r>
                      <a:r>
                        <a:rPr lang="en-US" sz="1200" i="1" dirty="0">
                          <a:latin typeface="+mj-ea"/>
                          <a:ea typeface="+mj-ea"/>
                        </a:rPr>
                        <a:t>re</a:t>
                      </a:r>
                      <a:r>
                        <a:rPr lang="en-US" sz="1200" dirty="0">
                          <a:latin typeface="+mj-ea"/>
                          <a:ea typeface="+mj-ea"/>
                        </a:rPr>
                        <a:t>, imaginary part </a:t>
                      </a:r>
                      <a:r>
                        <a:rPr lang="en-US" sz="1200" i="1" dirty="0" err="1">
                          <a:latin typeface="+mj-ea"/>
                          <a:ea typeface="+mj-ea"/>
                        </a:rPr>
                        <a:t>im</a:t>
                      </a:r>
                      <a:r>
                        <a:rPr lang="en-US" sz="1200" dirty="0">
                          <a:latin typeface="+mj-ea"/>
                          <a:ea typeface="+mj-ea"/>
                        </a:rPr>
                        <a:t>. </a:t>
                      </a:r>
                      <a:r>
                        <a:rPr lang="en-US" sz="1200" i="1" dirty="0" err="1">
                          <a:latin typeface="+mj-ea"/>
                          <a:ea typeface="+mj-ea"/>
                        </a:rPr>
                        <a:t>im</a:t>
                      </a:r>
                      <a:r>
                        <a:rPr lang="en-US" sz="1200" dirty="0">
                          <a:latin typeface="+mj-ea"/>
                          <a:ea typeface="+mj-ea"/>
                        </a:rPr>
                        <a:t> defaults to zero.</a:t>
                      </a: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1200" dirty="0">
                        <a:latin typeface="+mj-ea"/>
                        <a:ea typeface="+mj-ea"/>
                      </a:endParaRP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ea"/>
                          <a:ea typeface="+mj-ea"/>
                          <a:hlinkClick r:id="rId5" tooltip="complex"/>
                        </a:rPr>
                        <a:t>complex()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199">
                <a:tc>
                  <a:txBody>
                    <a:bodyPr/>
                    <a:lstStyle/>
                    <a:p>
                      <a:r>
                        <a:rPr lang="en-US" sz="1200">
                          <a:latin typeface="+mj-ea"/>
                          <a:ea typeface="+mj-ea"/>
                        </a:rPr>
                        <a:t>c.conjugate()</a:t>
                      </a: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ea"/>
                          <a:ea typeface="+mj-ea"/>
                        </a:rPr>
                        <a:t>conjugate of the complex number </a:t>
                      </a:r>
                      <a:r>
                        <a:rPr lang="en-US" sz="1200" i="1" dirty="0">
                          <a:latin typeface="+mj-ea"/>
                          <a:ea typeface="+mj-ea"/>
                        </a:rPr>
                        <a:t>c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 </a:t>
                      </a: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199">
                <a:tc>
                  <a:txBody>
                    <a:bodyPr/>
                    <a:lstStyle/>
                    <a:p>
                      <a:r>
                        <a:rPr lang="en-US" sz="1200">
                          <a:latin typeface="+mj-ea"/>
                          <a:ea typeface="+mj-ea"/>
                        </a:rPr>
                        <a:t>divmod(x, y)</a:t>
                      </a: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j-ea"/>
                          <a:ea typeface="+mj-ea"/>
                        </a:rPr>
                        <a:t>the pair (x // y, x % y)</a:t>
                      </a: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1200" dirty="0">
                        <a:latin typeface="+mj-ea"/>
                        <a:ea typeface="+mj-ea"/>
                      </a:endParaRP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+mj-ea"/>
                          <a:ea typeface="+mj-ea"/>
                          <a:hlinkClick r:id="rId6" tooltip="divmod"/>
                        </a:rPr>
                        <a:t>divmod</a:t>
                      </a:r>
                      <a:r>
                        <a:rPr lang="en-US" sz="1200" dirty="0">
                          <a:latin typeface="+mj-ea"/>
                          <a:ea typeface="+mj-ea"/>
                          <a:hlinkClick r:id="rId6" tooltip="divmod"/>
                        </a:rPr>
                        <a:t>()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199">
                <a:tc>
                  <a:txBody>
                    <a:bodyPr/>
                    <a:lstStyle/>
                    <a:p>
                      <a:r>
                        <a:rPr lang="en-US" sz="1200">
                          <a:latin typeface="+mj-ea"/>
                          <a:ea typeface="+mj-ea"/>
                        </a:rPr>
                        <a:t>pow(x, y)</a:t>
                      </a: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>
                          <a:latin typeface="+mj-ea"/>
                          <a:ea typeface="+mj-ea"/>
                        </a:rPr>
                        <a:t>x</a:t>
                      </a:r>
                      <a:r>
                        <a:rPr lang="en-US" sz="1200">
                          <a:latin typeface="+mj-ea"/>
                          <a:ea typeface="+mj-ea"/>
                        </a:rPr>
                        <a:t> to the power </a:t>
                      </a:r>
                      <a:r>
                        <a:rPr lang="en-US" sz="1200" i="1">
                          <a:latin typeface="+mj-ea"/>
                          <a:ea typeface="+mj-ea"/>
                        </a:rPr>
                        <a:t>y</a:t>
                      </a:r>
                      <a:endParaRPr lang="en-US" sz="1200">
                        <a:latin typeface="+mj-ea"/>
                        <a:ea typeface="+mj-ea"/>
                      </a:endParaRP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1200" dirty="0">
                        <a:latin typeface="+mj-ea"/>
                        <a:ea typeface="+mj-ea"/>
                      </a:endParaRP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+mj-ea"/>
                          <a:ea typeface="+mj-ea"/>
                          <a:hlinkClick r:id="rId7" tooltip="pow"/>
                        </a:rPr>
                        <a:t>pow</a:t>
                      </a:r>
                      <a:r>
                        <a:rPr lang="en-US" sz="1200" dirty="0">
                          <a:latin typeface="+mj-ea"/>
                          <a:ea typeface="+mj-ea"/>
                          <a:hlinkClick r:id="rId7" tooltip="pow"/>
                        </a:rPr>
                        <a:t>()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199">
                <a:tc>
                  <a:txBody>
                    <a:bodyPr/>
                    <a:lstStyle/>
                    <a:p>
                      <a:r>
                        <a:rPr lang="en-US" sz="1200">
                          <a:latin typeface="+mj-ea"/>
                          <a:ea typeface="+mj-ea"/>
                        </a:rPr>
                        <a:t>x ** y</a:t>
                      </a: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>
                          <a:latin typeface="+mj-ea"/>
                          <a:ea typeface="+mj-ea"/>
                        </a:rPr>
                        <a:t>x</a:t>
                      </a:r>
                      <a:r>
                        <a:rPr lang="en-US" sz="1200">
                          <a:latin typeface="+mj-ea"/>
                          <a:ea typeface="+mj-ea"/>
                        </a:rPr>
                        <a:t> to the power </a:t>
                      </a:r>
                      <a:r>
                        <a:rPr lang="en-US" sz="1200" i="1">
                          <a:latin typeface="+mj-ea"/>
                          <a:ea typeface="+mj-ea"/>
                        </a:rPr>
                        <a:t>y</a:t>
                      </a:r>
                      <a:endParaRPr lang="en-US" sz="1200">
                        <a:latin typeface="+mj-ea"/>
                        <a:ea typeface="+mj-ea"/>
                      </a:endParaRP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1200" dirty="0">
                        <a:latin typeface="+mj-ea"/>
                        <a:ea typeface="+mj-ea"/>
                      </a:endParaRP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 </a:t>
                      </a:r>
                    </a:p>
                  </a:txBody>
                  <a:tcPr marL="51999" marR="51999" marT="25999" marB="2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264" name="위쪽/아래쪽 화살표 4"/>
          <p:cNvSpPr>
            <a:spLocks noChangeArrowheads="1"/>
          </p:cNvSpPr>
          <p:nvPr/>
        </p:nvSpPr>
        <p:spPr bwMode="auto">
          <a:xfrm>
            <a:off x="6321425" y="2060575"/>
            <a:ext cx="1079500" cy="4176713"/>
          </a:xfrm>
          <a:prstGeom prst="upDownArrow">
            <a:avLst>
              <a:gd name="adj1" fmla="val 50000"/>
              <a:gd name="adj2" fmla="val 5003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latinLnBrk="0"/>
            <a:endParaRPr kumimoji="0" lang="ko-KR" altLang="en-US" sz="1800"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1300" y="5673725"/>
            <a:ext cx="595313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bg1"/>
                </a:solidFill>
                <a:latin typeface="+mn-ea"/>
                <a:ea typeface="+mn-ea"/>
              </a:rPr>
              <a:t>높음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91300" y="2276475"/>
            <a:ext cx="595313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  <a:ea typeface="+mn-ea"/>
              </a:rPr>
              <a:t>낮음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0750" y="6464300"/>
            <a:ext cx="6149975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+mn-ea"/>
                <a:ea typeface="+mn-ea"/>
              </a:rPr>
              <a:t>https://docs.python.org/3/library/stdtypes.html#numeric-types-int-float-complex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497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ko-KR" altLang="en-US" smtClean="0"/>
              <a:t>논리형</a:t>
            </a:r>
            <a:r>
              <a:rPr lang="en-US" altLang="ko-KR" smtClean="0"/>
              <a:t>, Boolean Type</a:t>
            </a:r>
            <a:endParaRPr lang="ko-KR" altLang="en-US" smtClean="0"/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1309687"/>
          </a:xfrm>
        </p:spPr>
        <p:txBody>
          <a:bodyPr/>
          <a:lstStyle/>
          <a:p>
            <a:r>
              <a:rPr lang="ko-KR" altLang="en-US" smtClean="0"/>
              <a:t>논리형</a:t>
            </a:r>
            <a:endParaRPr lang="en-US" altLang="ko-KR" smtClean="0"/>
          </a:p>
          <a:p>
            <a:pPr lvl="1"/>
            <a:r>
              <a:rPr lang="ko-KR" altLang="en-US" smtClean="0"/>
              <a:t>데이터 중 참과 거짓을 통하여 표현할 수 있는 데이터형</a:t>
            </a:r>
            <a:endParaRPr lang="en-US" altLang="ko-KR" smtClean="0"/>
          </a:p>
          <a:p>
            <a:pPr lvl="1"/>
            <a:r>
              <a:rPr lang="ko-KR" altLang="en-US" smtClean="0"/>
              <a:t>참은 </a:t>
            </a:r>
            <a:r>
              <a:rPr lang="en-US" altLang="ko-KR" smtClean="0"/>
              <a:t>‘True’, </a:t>
            </a:r>
            <a:r>
              <a:rPr lang="ko-KR" altLang="en-US" smtClean="0"/>
              <a:t>거짓은 </a:t>
            </a:r>
            <a:r>
              <a:rPr lang="en-US" altLang="ko-KR" smtClean="0"/>
              <a:t>‘False’</a:t>
            </a:r>
            <a:r>
              <a:rPr lang="ko-KR" altLang="en-US" smtClean="0"/>
              <a:t>로 표기</a:t>
            </a:r>
          </a:p>
        </p:txBody>
      </p:sp>
      <p:pic>
        <p:nvPicPr>
          <p:cNvPr id="8196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2493963"/>
            <a:ext cx="3940175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2493963"/>
            <a:ext cx="3940175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976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비교연산자와 논리연산자</a:t>
            </a: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90550"/>
          </a:xfrm>
        </p:spPr>
        <p:txBody>
          <a:bodyPr/>
          <a:lstStyle/>
          <a:p>
            <a:r>
              <a:rPr lang="ko-KR" altLang="en-US" smtClean="0"/>
              <a:t>비교연산자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49313" y="2060575"/>
          <a:ext cx="8531225" cy="3292479"/>
        </p:xfrm>
        <a:graphic>
          <a:graphicData uri="http://schemas.openxmlformats.org/drawingml/2006/table">
            <a:tbl>
              <a:tblPr/>
              <a:tblGrid>
                <a:gridCol w="2592092"/>
                <a:gridCol w="5939133"/>
              </a:tblGrid>
              <a:tr h="365831">
                <a:tc>
                  <a:txBody>
                    <a:bodyPr/>
                    <a:lstStyle/>
                    <a:p>
                      <a:pPr lvl="0" algn="ctr"/>
                      <a:r>
                        <a:rPr lang="ko-KR" altLang="en-US" sz="1800" dirty="0" smtClean="0"/>
                        <a:t>비교연산자</a:t>
                      </a:r>
                      <a:endParaRPr lang="en-US" sz="1800" dirty="0"/>
                    </a:p>
                  </a:txBody>
                  <a:tcPr marL="91433" marR="91433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altLang="en-US" sz="1800" dirty="0" smtClean="0"/>
                        <a:t>의미</a:t>
                      </a:r>
                      <a:endParaRPr lang="en-US" sz="1800" dirty="0"/>
                    </a:p>
                  </a:txBody>
                  <a:tcPr marL="91433" marR="91433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lvl="1"/>
                      <a:r>
                        <a:rPr lang="en-US" altLang="ko-KR" sz="1800" dirty="0"/>
                        <a:t>&lt;</a:t>
                      </a:r>
                    </a:p>
                  </a:txBody>
                  <a:tcPr marL="91433" marR="91433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/>
                        <a:t>strictly less than</a:t>
                      </a:r>
                    </a:p>
                  </a:txBody>
                  <a:tcPr marL="91433" marR="91433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lvl="1"/>
                      <a:r>
                        <a:rPr lang="en-US" altLang="ko-KR" sz="1800" dirty="0"/>
                        <a:t>&lt;=</a:t>
                      </a:r>
                    </a:p>
                  </a:txBody>
                  <a:tcPr marL="91433" marR="91433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/>
                        <a:t>less than or equal</a:t>
                      </a:r>
                    </a:p>
                  </a:txBody>
                  <a:tcPr marL="91433" marR="91433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lvl="1"/>
                      <a:r>
                        <a:rPr lang="en-US" altLang="ko-KR" sz="1800"/>
                        <a:t>&gt;</a:t>
                      </a:r>
                    </a:p>
                  </a:txBody>
                  <a:tcPr marL="91433" marR="91433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/>
                        <a:t>strictly greater than</a:t>
                      </a:r>
                    </a:p>
                  </a:txBody>
                  <a:tcPr marL="91433" marR="91433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lvl="1"/>
                      <a:r>
                        <a:rPr lang="en-US" altLang="ko-KR" sz="1800"/>
                        <a:t>&gt;=</a:t>
                      </a:r>
                    </a:p>
                  </a:txBody>
                  <a:tcPr marL="91433" marR="91433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/>
                        <a:t>greater than or equal</a:t>
                      </a:r>
                    </a:p>
                  </a:txBody>
                  <a:tcPr marL="91433" marR="91433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lvl="1"/>
                      <a:r>
                        <a:rPr lang="en-US" altLang="ko-KR" sz="1800"/>
                        <a:t>==</a:t>
                      </a:r>
                    </a:p>
                  </a:txBody>
                  <a:tcPr marL="91433" marR="91433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/>
                        <a:t>equal</a:t>
                      </a:r>
                    </a:p>
                  </a:txBody>
                  <a:tcPr marL="91433" marR="91433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lvl="1"/>
                      <a:r>
                        <a:rPr lang="en-US" altLang="ko-KR" sz="1800"/>
                        <a:t>!=</a:t>
                      </a:r>
                    </a:p>
                  </a:txBody>
                  <a:tcPr marL="91433" marR="91433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/>
                        <a:t>not equal</a:t>
                      </a:r>
                    </a:p>
                  </a:txBody>
                  <a:tcPr marL="91433" marR="91433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lvl="1"/>
                      <a:r>
                        <a:rPr lang="en-US" sz="1800"/>
                        <a:t>is</a:t>
                      </a:r>
                    </a:p>
                  </a:txBody>
                  <a:tcPr marL="91433" marR="91433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/>
                        <a:t>object identity</a:t>
                      </a:r>
                    </a:p>
                  </a:txBody>
                  <a:tcPr marL="91433" marR="91433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lvl="1"/>
                      <a:r>
                        <a:rPr lang="en-US" sz="1800"/>
                        <a:t>is not</a:t>
                      </a:r>
                    </a:p>
                  </a:txBody>
                  <a:tcPr marL="91433" marR="91433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/>
                        <a:t>negated object identity</a:t>
                      </a:r>
                    </a:p>
                  </a:txBody>
                  <a:tcPr marL="91433" marR="91433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79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비교연산자와 논리연산자</a:t>
            </a: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90550"/>
          </a:xfrm>
        </p:spPr>
        <p:txBody>
          <a:bodyPr/>
          <a:lstStyle/>
          <a:p>
            <a:r>
              <a:rPr lang="ko-KR" altLang="en-US" smtClean="0"/>
              <a:t>논리연산자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44488" y="2060575"/>
          <a:ext cx="9217024" cy="3889374"/>
        </p:xfrm>
        <a:graphic>
          <a:graphicData uri="http://schemas.openxmlformats.org/drawingml/2006/table">
            <a:tbl>
              <a:tblPr/>
              <a:tblGrid>
                <a:gridCol w="1728192"/>
                <a:gridCol w="4032448"/>
                <a:gridCol w="3456384"/>
              </a:tblGrid>
              <a:tr h="846299">
                <a:tc>
                  <a:txBody>
                    <a:bodyPr/>
                    <a:lstStyle/>
                    <a:p>
                      <a:pPr lvl="0" algn="ctr"/>
                      <a:r>
                        <a:rPr lang="ko-KR" altLang="en-US" sz="1800" dirty="0" smtClean="0"/>
                        <a:t>논리연산자</a:t>
                      </a:r>
                      <a:endParaRPr lang="en-US" sz="1800" dirty="0"/>
                    </a:p>
                  </a:txBody>
                  <a:tcPr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altLang="en-US" sz="1800" dirty="0" smtClean="0"/>
                        <a:t>결과</a:t>
                      </a:r>
                      <a:endParaRPr lang="en-US" sz="1800" dirty="0"/>
                    </a:p>
                  </a:txBody>
                  <a:tcPr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altLang="en-US" sz="1800" dirty="0" smtClean="0"/>
                        <a:t>참고사항</a:t>
                      </a:r>
                      <a:endParaRPr lang="en-US" sz="1800" dirty="0"/>
                    </a:p>
                  </a:txBody>
                  <a:tcPr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846299">
                <a:tc>
                  <a:txBody>
                    <a:bodyPr/>
                    <a:lstStyle/>
                    <a:p>
                      <a:pPr lvl="1"/>
                      <a:r>
                        <a:rPr lang="en-US" sz="1600" dirty="0"/>
                        <a:t>x or y</a:t>
                      </a:r>
                    </a:p>
                  </a:txBody>
                  <a:tcPr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dirty="0"/>
                        <a:t>if </a:t>
                      </a:r>
                      <a:r>
                        <a:rPr lang="en-US" sz="1600" i="1" dirty="0"/>
                        <a:t>x</a:t>
                      </a:r>
                      <a:r>
                        <a:rPr lang="en-US" sz="1600" dirty="0"/>
                        <a:t> is false, then </a:t>
                      </a:r>
                      <a:r>
                        <a:rPr lang="en-US" sz="1600" i="1" dirty="0"/>
                        <a:t>y</a:t>
                      </a:r>
                      <a:r>
                        <a:rPr lang="en-US" sz="1600" dirty="0"/>
                        <a:t>, else </a:t>
                      </a:r>
                      <a:r>
                        <a:rPr lang="en-US" sz="1600" i="1" dirty="0"/>
                        <a:t>x</a:t>
                      </a:r>
                      <a:endParaRPr lang="en-US" sz="1600" dirty="0"/>
                    </a:p>
                  </a:txBody>
                  <a:tcPr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altLang="ko-KR" sz="1600" dirty="0" smtClean="0"/>
                        <a:t>x</a:t>
                      </a:r>
                      <a:r>
                        <a:rPr lang="ko-KR" altLang="en-US" sz="1600" dirty="0" smtClean="0"/>
                        <a:t>가 거짓인 경우에만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y </a:t>
                      </a:r>
                      <a:r>
                        <a:rPr lang="ko-KR" altLang="en-US" sz="1600" dirty="0" smtClean="0"/>
                        <a:t>수행</a:t>
                      </a:r>
                      <a:endParaRPr lang="en-US" altLang="ko-KR" sz="1600" dirty="0"/>
                    </a:p>
                  </a:txBody>
                  <a:tcPr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6299">
                <a:tc>
                  <a:txBody>
                    <a:bodyPr/>
                    <a:lstStyle/>
                    <a:p>
                      <a:pPr lvl="1"/>
                      <a:r>
                        <a:rPr lang="en-US" sz="1600"/>
                        <a:t>x and y</a:t>
                      </a:r>
                    </a:p>
                  </a:txBody>
                  <a:tcPr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dirty="0"/>
                        <a:t>if </a:t>
                      </a:r>
                      <a:r>
                        <a:rPr lang="en-US" sz="1600" i="1" dirty="0"/>
                        <a:t>x</a:t>
                      </a:r>
                      <a:r>
                        <a:rPr lang="en-US" sz="1600" dirty="0"/>
                        <a:t> is false, then </a:t>
                      </a:r>
                      <a:r>
                        <a:rPr lang="en-US" sz="1600" i="1" dirty="0"/>
                        <a:t>x</a:t>
                      </a:r>
                      <a:r>
                        <a:rPr lang="en-US" sz="1600" dirty="0"/>
                        <a:t>, else </a:t>
                      </a:r>
                      <a:r>
                        <a:rPr lang="en-US" sz="1600" i="1" dirty="0"/>
                        <a:t>y</a:t>
                      </a:r>
                      <a:endParaRPr lang="en-US" sz="1600" dirty="0"/>
                    </a:p>
                  </a:txBody>
                  <a:tcPr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altLang="ko-KR" sz="1600" dirty="0" smtClean="0"/>
                        <a:t>X</a:t>
                      </a:r>
                      <a:r>
                        <a:rPr lang="ko-KR" altLang="en-US" sz="1600" dirty="0" smtClean="0"/>
                        <a:t>가 참인 경우에만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y </a:t>
                      </a:r>
                      <a:r>
                        <a:rPr lang="ko-KR" altLang="en-US" sz="1600" dirty="0" smtClean="0"/>
                        <a:t>수행</a:t>
                      </a:r>
                      <a:endParaRPr lang="en-US" altLang="ko-KR" sz="1600" dirty="0"/>
                    </a:p>
                  </a:txBody>
                  <a:tcPr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0477">
                <a:tc>
                  <a:txBody>
                    <a:bodyPr/>
                    <a:lstStyle/>
                    <a:p>
                      <a:pPr lvl="1"/>
                      <a:r>
                        <a:rPr lang="en-US" sz="1600"/>
                        <a:t>not x</a:t>
                      </a:r>
                    </a:p>
                  </a:txBody>
                  <a:tcPr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dirty="0"/>
                        <a:t>if </a:t>
                      </a:r>
                      <a:r>
                        <a:rPr lang="en-US" sz="1600" i="1" dirty="0"/>
                        <a:t>x</a:t>
                      </a:r>
                      <a:r>
                        <a:rPr lang="en-US" sz="1600" dirty="0"/>
                        <a:t> is false, then True, else False</a:t>
                      </a:r>
                    </a:p>
                  </a:txBody>
                  <a:tcPr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ko-KR" altLang="en-US" sz="1600" dirty="0" smtClean="0"/>
                        <a:t>논리연산자가 아닌 연산자에 비해 우선순위가 낮음</a:t>
                      </a:r>
                      <a:r>
                        <a:rPr lang="en-US" altLang="ko-KR" sz="1600" dirty="0" smtClean="0"/>
                        <a:t>.</a:t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다른 연산자와 함께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사용하는 경우 주의바람</a:t>
                      </a:r>
                      <a:endParaRPr lang="en-US" altLang="ko-KR" sz="1600" dirty="0"/>
                    </a:p>
                  </a:txBody>
                  <a:tcPr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29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연산자 우선순위</a:t>
            </a:r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950912"/>
          </a:xfrm>
        </p:spPr>
        <p:txBody>
          <a:bodyPr/>
          <a:lstStyle/>
          <a:p>
            <a:r>
              <a:rPr lang="ko-KR" altLang="en-US" smtClean="0"/>
              <a:t>연산자 우선순위</a:t>
            </a:r>
            <a:r>
              <a:rPr lang="en-US" altLang="ko-KR" smtClean="0"/>
              <a:t>, Operators Precedence</a:t>
            </a:r>
          </a:p>
          <a:p>
            <a:pPr lvl="1"/>
            <a:r>
              <a:rPr lang="ko-KR" altLang="en-US" smtClean="0"/>
              <a:t>가장 높은 우선 순위에서 가장 낮은 모든 연산자를 보여준다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36650" y="2133600"/>
          <a:ext cx="8280400" cy="4175122"/>
        </p:xfrm>
        <a:graphic>
          <a:graphicData uri="http://schemas.openxmlformats.org/drawingml/2006/table">
            <a:tbl>
              <a:tblPr/>
              <a:tblGrid>
                <a:gridCol w="2198336"/>
                <a:gridCol w="6082064"/>
              </a:tblGrid>
              <a:tr h="298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ea"/>
                          <a:ea typeface="+mn-ea"/>
                        </a:rPr>
                        <a:t>Operator</a:t>
                      </a:r>
                    </a:p>
                  </a:txBody>
                  <a:tcPr marL="86366" marR="86366" marT="43171" marB="43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86366" marR="86366" marT="43171" marB="43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298223"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**</a:t>
                      </a:r>
                    </a:p>
                  </a:txBody>
                  <a:tcPr marL="86366" marR="86366" marT="43171" marB="43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200">
                          <a:latin typeface="+mn-ea"/>
                          <a:ea typeface="+mn-ea"/>
                        </a:rPr>
                        <a:t>지수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전원으로 인상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86366" marR="86366" marT="43171" marB="43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223">
                <a:tc>
                  <a:txBody>
                    <a:bodyPr/>
                    <a:lstStyle/>
                    <a:p>
                      <a:pPr lvl="0" algn="l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~ + -</a:t>
                      </a:r>
                    </a:p>
                  </a:txBody>
                  <a:tcPr marL="86366" marR="86366" marT="43171" marB="43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complement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단항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플러스와 마이너스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마지막 두의 </a:t>
                      </a: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메서드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이름은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+ @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이며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- @)</a:t>
                      </a:r>
                    </a:p>
                  </a:txBody>
                  <a:tcPr marL="86366" marR="86366" marT="43171" marB="43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223"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*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/ % //</a:t>
                      </a:r>
                    </a:p>
                  </a:txBody>
                  <a:tcPr marL="86366" marR="86366" marT="43171" marB="43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곱하기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나누기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나머지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몫</a:t>
                      </a:r>
                    </a:p>
                  </a:txBody>
                  <a:tcPr marL="86366" marR="86366" marT="43171" marB="43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223">
                <a:tc>
                  <a:txBody>
                    <a:bodyPr/>
                    <a:lstStyle/>
                    <a:p>
                      <a:pPr lvl="0" algn="l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+ -</a:t>
                      </a:r>
                    </a:p>
                  </a:txBody>
                  <a:tcPr marL="86366" marR="86366" marT="43171" marB="43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덧셈과 뺄셈</a:t>
                      </a:r>
                    </a:p>
                  </a:txBody>
                  <a:tcPr marL="86366" marR="86366" marT="43171" marB="43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223">
                <a:tc>
                  <a:txBody>
                    <a:bodyPr/>
                    <a:lstStyle/>
                    <a:p>
                      <a:pPr lvl="0" algn="l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&gt;&gt; &lt;&lt;</a:t>
                      </a:r>
                    </a:p>
                  </a:txBody>
                  <a:tcPr marL="86366" marR="86366" marT="43171" marB="43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좌우 비트 시프트</a:t>
                      </a:r>
                    </a:p>
                  </a:txBody>
                  <a:tcPr marL="86366" marR="86366" marT="43171" marB="43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223">
                <a:tc>
                  <a:txBody>
                    <a:bodyPr/>
                    <a:lstStyle/>
                    <a:p>
                      <a:pPr lvl="0" algn="l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&amp;</a:t>
                      </a:r>
                    </a:p>
                  </a:txBody>
                  <a:tcPr marL="86366" marR="86366" marT="43171" marB="43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비트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'</a:t>
                      </a:r>
                      <a:r>
                        <a:rPr lang="en-US" sz="1200" dirty="0">
                          <a:latin typeface="+mn-ea"/>
                          <a:ea typeface="+mn-ea"/>
                        </a:rPr>
                        <a:t>AND'</a:t>
                      </a:r>
                    </a:p>
                  </a:txBody>
                  <a:tcPr marL="86366" marR="86366" marT="43171" marB="43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223">
                <a:tc>
                  <a:txBody>
                    <a:bodyPr/>
                    <a:lstStyle/>
                    <a:p>
                      <a:pPr lvl="0" algn="l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^ |</a:t>
                      </a:r>
                    </a:p>
                  </a:txBody>
                  <a:tcPr marL="86366" marR="86366" marT="43171" marB="43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비트 전용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'OR'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와 정기적 인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'OR'</a:t>
                      </a:r>
                    </a:p>
                  </a:txBody>
                  <a:tcPr marL="86366" marR="86366" marT="43171" marB="43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223">
                <a:tc>
                  <a:txBody>
                    <a:bodyPr/>
                    <a:lstStyle/>
                    <a:p>
                      <a:pPr lvl="0" algn="l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&lt;= &lt; &gt; &gt;=</a:t>
                      </a:r>
                    </a:p>
                  </a:txBody>
                  <a:tcPr marL="86366" marR="86366" marT="43171" marB="43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비교 연산자</a:t>
                      </a:r>
                    </a:p>
                  </a:txBody>
                  <a:tcPr marL="86366" marR="86366" marT="43171" marB="43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223">
                <a:tc>
                  <a:txBody>
                    <a:bodyPr/>
                    <a:lstStyle/>
                    <a:p>
                      <a:pPr lvl="0" algn="l"/>
                      <a:r>
                        <a:rPr lang="en-US" altLang="ko-KR" sz="1200">
                          <a:latin typeface="+mn-ea"/>
                          <a:ea typeface="+mn-ea"/>
                        </a:rPr>
                        <a:t>&lt;&gt; == !=</a:t>
                      </a:r>
                    </a:p>
                  </a:txBody>
                  <a:tcPr marL="86366" marR="86366" marT="43171" marB="43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평등 연산자</a:t>
                      </a:r>
                    </a:p>
                  </a:txBody>
                  <a:tcPr marL="86366" marR="86366" marT="43171" marB="43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223">
                <a:tc>
                  <a:txBody>
                    <a:bodyPr/>
                    <a:lstStyle/>
                    <a:p>
                      <a:pPr lvl="0" algn="l"/>
                      <a:r>
                        <a:rPr lang="en-US" altLang="ko-KR" sz="1200">
                          <a:latin typeface="+mn-ea"/>
                          <a:ea typeface="+mn-ea"/>
                        </a:rPr>
                        <a:t>= %= /= //= -= += *= **=</a:t>
                      </a:r>
                    </a:p>
                  </a:txBody>
                  <a:tcPr marL="86366" marR="86366" marT="43171" marB="43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할당 연산자</a:t>
                      </a:r>
                    </a:p>
                  </a:txBody>
                  <a:tcPr marL="86366" marR="86366" marT="43171" marB="43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223">
                <a:tc>
                  <a:txBody>
                    <a:bodyPr/>
                    <a:lstStyle/>
                    <a:p>
                      <a:pPr lvl="0" algn="l"/>
                      <a:r>
                        <a:rPr lang="en-US" sz="1200" dirty="0" smtClean="0">
                          <a:latin typeface="+mn-ea"/>
                          <a:ea typeface="+mn-ea"/>
                        </a:rPr>
                        <a:t>is   </a:t>
                      </a:r>
                      <a:r>
                        <a:rPr lang="en-US" sz="1200" dirty="0" err="1">
                          <a:latin typeface="+mn-ea"/>
                          <a:ea typeface="+mn-ea"/>
                        </a:rPr>
                        <a:t>is</a:t>
                      </a:r>
                      <a:r>
                        <a:rPr lang="en-US" sz="1200" dirty="0">
                          <a:latin typeface="+mn-ea"/>
                          <a:ea typeface="+mn-ea"/>
                        </a:rPr>
                        <a:t> not</a:t>
                      </a:r>
                    </a:p>
                  </a:txBody>
                  <a:tcPr marL="86366" marR="86366" marT="43171" marB="43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식별 연산자</a:t>
                      </a:r>
                    </a:p>
                  </a:txBody>
                  <a:tcPr marL="86366" marR="86366" marT="43171" marB="43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223">
                <a:tc>
                  <a:txBody>
                    <a:bodyPr/>
                    <a:lstStyle/>
                    <a:p>
                      <a:pPr lvl="0" algn="l"/>
                      <a:r>
                        <a:rPr lang="en-US" sz="1200" dirty="0" smtClean="0">
                          <a:latin typeface="+mn-ea"/>
                          <a:ea typeface="+mn-ea"/>
                        </a:rPr>
                        <a:t>in   </a:t>
                      </a:r>
                      <a:r>
                        <a:rPr lang="en-US" sz="1200" dirty="0">
                          <a:latin typeface="+mn-ea"/>
                          <a:ea typeface="+mn-ea"/>
                        </a:rPr>
                        <a:t>not in</a:t>
                      </a:r>
                    </a:p>
                  </a:txBody>
                  <a:tcPr marL="86366" marR="86366" marT="43171" marB="43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맴버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연산자</a:t>
                      </a:r>
                    </a:p>
                  </a:txBody>
                  <a:tcPr marL="86366" marR="86366" marT="43171" marB="43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223">
                <a:tc>
                  <a:txBody>
                    <a:bodyPr/>
                    <a:lstStyle/>
                    <a:p>
                      <a:pPr lvl="0" algn="l"/>
                      <a:r>
                        <a:rPr lang="en-US" sz="1200">
                          <a:latin typeface="+mn-ea"/>
                          <a:ea typeface="+mn-ea"/>
                        </a:rPr>
                        <a:t>not or and</a:t>
                      </a:r>
                    </a:p>
                  </a:txBody>
                  <a:tcPr marL="86366" marR="86366" marT="43171" marB="43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논리 연산자</a:t>
                      </a:r>
                    </a:p>
                  </a:txBody>
                  <a:tcPr marL="86366" marR="86366" marT="43171" marB="43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01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c012l">
  <a:themeElements>
    <a:clrScheme name="sample 1">
      <a:dk1>
        <a:srgbClr val="2B166E"/>
      </a:dk1>
      <a:lt1>
        <a:srgbClr val="FFFFFF"/>
      </a:lt1>
      <a:dk2>
        <a:srgbClr val="336699"/>
      </a:dk2>
      <a:lt2>
        <a:srgbClr val="C0C0C0"/>
      </a:lt2>
      <a:accent1>
        <a:srgbClr val="458F8F"/>
      </a:accent1>
      <a:accent2>
        <a:srgbClr val="CCCC00"/>
      </a:accent2>
      <a:accent3>
        <a:srgbClr val="FFFFFF"/>
      </a:accent3>
      <a:accent4>
        <a:srgbClr val="23115D"/>
      </a:accent4>
      <a:accent5>
        <a:srgbClr val="B0C6C6"/>
      </a:accent5>
      <a:accent6>
        <a:srgbClr val="B9B900"/>
      </a:accent6>
      <a:hlink>
        <a:srgbClr val="9999FF"/>
      </a:hlink>
      <a:folHlink>
        <a:srgbClr val="6C9BB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2B166E"/>
        </a:dk1>
        <a:lt1>
          <a:srgbClr val="FFFFFF"/>
        </a:lt1>
        <a:dk2>
          <a:srgbClr val="336699"/>
        </a:dk2>
        <a:lt2>
          <a:srgbClr val="C0C0C0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33"/>
        </a:dk1>
        <a:lt1>
          <a:srgbClr val="FFFFFF"/>
        </a:lt1>
        <a:dk2>
          <a:srgbClr val="000000"/>
        </a:dk2>
        <a:lt2>
          <a:srgbClr val="D1C68D"/>
        </a:lt2>
        <a:accent1>
          <a:srgbClr val="C86C62"/>
        </a:accent1>
        <a:accent2>
          <a:srgbClr val="C78DD7"/>
        </a:accent2>
        <a:accent3>
          <a:srgbClr val="FFFFFF"/>
        </a:accent3>
        <a:accent4>
          <a:srgbClr val="56562A"/>
        </a:accent4>
        <a:accent5>
          <a:srgbClr val="E0BAB7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section1 Java란</Template>
  <TotalTime>8574</TotalTime>
  <Words>748</Words>
  <Application>Microsoft Office PowerPoint</Application>
  <PresentationFormat>A4 용지(210x297mm)</PresentationFormat>
  <Paragraphs>208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cdb2004c012l</vt:lpstr>
      <vt:lpstr>Data Analytics Based Python</vt:lpstr>
      <vt:lpstr>학습내용</vt:lpstr>
      <vt:lpstr>데이터형, Data Type</vt:lpstr>
      <vt:lpstr>숫자형, Numeric Type</vt:lpstr>
      <vt:lpstr>연산 기호</vt:lpstr>
      <vt:lpstr>논리형, Boolean Type</vt:lpstr>
      <vt:lpstr>비교연산자와 논리연산자</vt:lpstr>
      <vt:lpstr>비교연산자와 논리연산자</vt:lpstr>
      <vt:lpstr>연산자 우선순위</vt:lpstr>
      <vt:lpstr>문자열형, String Type</vt:lpstr>
      <vt:lpstr>문자열형 관련 유용한 함수</vt:lpstr>
      <vt:lpstr>파이썬이 제공하는 문자열 함수</vt:lpstr>
      <vt:lpstr>데이터형 에러, Data Type Error</vt:lpstr>
      <vt:lpstr>데이터형 변환, Data Type Converting</vt:lpstr>
      <vt:lpstr>형 변환 예제 </vt:lpstr>
      <vt:lpstr>Immutable vs Mutable</vt:lpstr>
      <vt:lpstr>Immutable vs Mutable 예제</vt:lpstr>
      <vt:lpstr>Wrap-up</vt:lpstr>
    </vt:vector>
  </TitlesOfParts>
  <Company>웹서비스팀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이중구</dc:creator>
  <cp:lastModifiedBy>user</cp:lastModifiedBy>
  <cp:revision>475</cp:revision>
  <dcterms:created xsi:type="dcterms:W3CDTF">2002-06-08T00:31:27Z</dcterms:created>
  <dcterms:modified xsi:type="dcterms:W3CDTF">2018-08-31T09:12:53Z</dcterms:modified>
</cp:coreProperties>
</file>