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74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28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744835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SECT8. </a:t>
            </a:r>
            <a:r>
              <a:rPr lang="ko-KR" altLang="en-US" dirty="0"/>
              <a:t>함수 </a:t>
            </a:r>
            <a:r>
              <a:rPr lang="en-US" altLang="ko-KR" dirty="0"/>
              <a:t>(Function)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4460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78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모서리가 둥근 직사각형 4"/>
          <p:cNvSpPr>
            <a:spLocks noChangeArrowheads="1"/>
          </p:cNvSpPr>
          <p:nvPr/>
        </p:nvSpPr>
        <p:spPr bwMode="auto">
          <a:xfrm>
            <a:off x="631825" y="4797425"/>
            <a:ext cx="8858250" cy="151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1229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Tip. </a:t>
            </a:r>
            <a:r>
              <a:rPr lang="ko-KR" altLang="en-US" smtClean="0"/>
              <a:t>전역변수  </a:t>
            </a:r>
            <a:r>
              <a:rPr lang="en-US" altLang="ko-KR" smtClean="0"/>
              <a:t>vs </a:t>
            </a:r>
            <a:r>
              <a:rPr lang="ko-KR" altLang="en-US" smtClean="0"/>
              <a:t>지역변수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36147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전역변수를 사용하는 것이 좋나요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지역변수를 사용하는 것이 좋나요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ko-KR" altLang="en-US" dirty="0" smtClean="0"/>
              <a:t>정확한 답은 둘 다 적당한 목적에 의해서 명확하게 구분해서 사용해야 한다는 것이다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만약 변수의 값이 변경되는 경우라면 무조건 유효범위를 최소화 해야 하며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지역변수를 사용하는 것이 옳다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전역변수는 프로그램이 실행하는 내내 절대로 변경되지 않는 값들이 들어가는 것이 좋다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</a:p>
          <a:p>
            <a:pPr lvl="3">
              <a:defRPr/>
            </a:pPr>
            <a:r>
              <a:rPr lang="ko-KR" altLang="en-US" dirty="0" smtClean="0"/>
              <a:t>실행 시에 이용된 운영체제 관련 설정 값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학사정보시스템의 경우라면 시스템상으로 변하지 않는 대학교상세정보</a:t>
            </a:r>
            <a:endParaRPr lang="en-US" altLang="ko-KR" dirty="0" smtClean="0"/>
          </a:p>
        </p:txBody>
      </p:sp>
      <p:sp>
        <p:nvSpPr>
          <p:cNvPr id="12293" name="TextBox 3"/>
          <p:cNvSpPr txBox="1">
            <a:spLocks noChangeArrowheads="1"/>
          </p:cNvSpPr>
          <p:nvPr/>
        </p:nvSpPr>
        <p:spPr bwMode="auto">
          <a:xfrm>
            <a:off x="957263" y="4938713"/>
            <a:ext cx="8424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ko-KR" altLang="en-US" sz="1800">
                <a:solidFill>
                  <a:schemeClr val="bg1"/>
                </a:solidFill>
              </a:rPr>
              <a:t>소스코드의 변수는 가급적이면 미리 생성도 하지 말고</a:t>
            </a:r>
            <a:r>
              <a:rPr lang="en-US" altLang="ko-KR" sz="1800">
                <a:solidFill>
                  <a:schemeClr val="bg1"/>
                </a:solidFill>
              </a:rPr>
              <a:t>, </a:t>
            </a:r>
            <a:r>
              <a:rPr lang="ko-KR" altLang="en-US" sz="1800">
                <a:solidFill>
                  <a:schemeClr val="bg1"/>
                </a:solidFill>
              </a:rPr>
              <a:t>사용되는 최소한의 영역에서 선언하여 최소한의 유효범위 내에서만 사용하는 습관을 들이는 것이 좋다</a:t>
            </a:r>
            <a:r>
              <a:rPr lang="en-US" altLang="ko-KR" sz="1800">
                <a:solidFill>
                  <a:schemeClr val="bg1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Char char="ü"/>
            </a:pPr>
            <a:endParaRPr lang="en-US" altLang="ko-KR" sz="1800">
              <a:solidFill>
                <a:schemeClr val="bg1"/>
              </a:solidFill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ko-KR" altLang="en-US" sz="1800">
                <a:solidFill>
                  <a:schemeClr val="bg1"/>
                </a:solidFill>
              </a:rPr>
              <a:t>전역변수와 지역변수의 이름을 동일하게 가져가는 것은 좋지 않다</a:t>
            </a:r>
            <a:r>
              <a:rPr lang="en-US" altLang="ko-KR" sz="1800">
                <a:solidFill>
                  <a:schemeClr val="bg1"/>
                </a:solidFill>
              </a:rPr>
              <a:t>.</a:t>
            </a:r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1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문서화를 위한 문자열 활용하기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en-US" altLang="ko-KR" smtClean="0"/>
              <a:t>docstring (= documentation string)</a:t>
            </a:r>
          </a:p>
          <a:p>
            <a:pPr lvl="1"/>
            <a:r>
              <a:rPr lang="ko-KR" altLang="en-US" smtClean="0"/>
              <a:t>개발자들이 사용하거나 추후에 소스 코드를 확인하기 위해 필요한 상세 설명은 대개 함수 내에 기술하게 되어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특히</a:t>
            </a:r>
            <a:r>
              <a:rPr lang="en-US" altLang="ko-KR" smtClean="0"/>
              <a:t>, </a:t>
            </a:r>
            <a:r>
              <a:rPr lang="ko-KR" altLang="en-US" smtClean="0"/>
              <a:t>고품질의 소스 코드에는 소스 코드만으로는 설명하기 어려운 내용들이 잘 기술되어 있어야만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이린 내용을 함수 내에 기술하기 위해서 여러 줄로 이루어진 문자열을 활용하는데</a:t>
            </a:r>
            <a:r>
              <a:rPr lang="en-US" altLang="ko-KR" smtClean="0"/>
              <a:t>, </a:t>
            </a:r>
            <a:r>
              <a:rPr lang="ko-KR" altLang="en-US" smtClean="0"/>
              <a:t>이를 영문으로 </a:t>
            </a:r>
            <a:r>
              <a:rPr lang="en-US" altLang="ko-KR" smtClean="0"/>
              <a:t>‘documentation string’ </a:t>
            </a:r>
            <a:r>
              <a:rPr lang="ko-KR" altLang="en-US" smtClean="0"/>
              <a:t>이라고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여러 줄을 기술할 경우</a:t>
            </a:r>
            <a:r>
              <a:rPr lang="en-US" altLang="ko-KR" smtClean="0"/>
              <a:t>, </a:t>
            </a:r>
            <a:r>
              <a:rPr lang="ko-KR" altLang="en-US" smtClean="0"/>
              <a:t>세 개의 쌍따옴표 기호</a:t>
            </a:r>
            <a:r>
              <a:rPr lang="en-US" altLang="ko-KR" smtClean="0"/>
              <a:t>(“””   “””)</a:t>
            </a:r>
            <a:r>
              <a:rPr lang="ko-KR" altLang="en-US" smtClean="0"/>
              <a:t>로</a:t>
            </a:r>
            <a:r>
              <a:rPr lang="en-US" altLang="ko-KR" smtClean="0"/>
              <a:t> </a:t>
            </a:r>
            <a:r>
              <a:rPr lang="ko-KR" altLang="en-US" smtClean="0"/>
              <a:t>감싸져 있는 부분이 함수에 대한 설명</a:t>
            </a:r>
            <a:endParaRPr lang="en-US" altLang="ko-KR" smtClean="0"/>
          </a:p>
          <a:p>
            <a:pPr lvl="2"/>
            <a:r>
              <a:rPr lang="ko-KR" altLang="en-US" smtClean="0"/>
              <a:t>첫 번째 줄에는 함수의 간단한 설명을 집어 넣는다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공백 줄 이후에 각 매개변수에 대한 설명을 한다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__doc__ </a:t>
            </a:r>
            <a:r>
              <a:rPr lang="ko-KR" altLang="en-US" smtClean="0"/>
              <a:t>라는 변수를 통해 함수를 선언한 </a:t>
            </a:r>
            <a:r>
              <a:rPr lang="en-US" altLang="ko-KR" smtClean="0"/>
              <a:t>docstring </a:t>
            </a:r>
            <a:r>
              <a:rPr lang="ko-KR" altLang="en-US" smtClean="0"/>
              <a:t>부분을 확인 가능</a:t>
            </a:r>
            <a:endParaRPr lang="en-US" altLang="ko-KR" smtClean="0"/>
          </a:p>
          <a:p>
            <a:pPr lvl="1"/>
            <a:r>
              <a:rPr lang="ko-KR" altLang="en-US" smtClean="0"/>
              <a:t>보통 여러 사람이 함께 사용하는 함수에는 함수에 대한 상세한 설명이 반드시 작성해야 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1489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Wrap-up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함수 정의 시에 필수 혹은 옵션으로 대입하는 인자값을 표현하기 위한 다양한 매개 변수 표현 방법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함수에서 기본값을 설정하는 방법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정의된 순서대로 인자값이 매개변수와 매핑되는 위치인자값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매개변수명을 키워드로 하여 순서와는 상관없이 대입할 수 있는 키워드 인자값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변수의 유효범위를 통해 전역변수와 지역변수의 차이점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함수에 대한 상세설명을 </a:t>
            </a:r>
            <a:r>
              <a:rPr lang="en-US" altLang="ko-KR" dirty="0" smtClean="0"/>
              <a:t>docstring</a:t>
            </a:r>
            <a:r>
              <a:rPr lang="ko-KR" altLang="en-US" dirty="0" smtClean="0"/>
              <a:t>으로 기술하고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__doc__</a:t>
            </a:r>
            <a:r>
              <a:rPr lang="ko-KR" altLang="en-US" dirty="0" smtClean="0"/>
              <a:t>이라는 함수 내장변수를 통해 출력</a:t>
            </a:r>
          </a:p>
        </p:txBody>
      </p:sp>
    </p:spTree>
    <p:extLst>
      <p:ext uri="{BB962C8B-B14F-4D97-AF65-F5344CB8AC3E}">
        <p14:creationId xmlns:p14="http://schemas.microsoft.com/office/powerpoint/2010/main" val="343851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함수 정의하기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기본 인자 값 활용하기</a:t>
            </a:r>
            <a:r>
              <a:rPr lang="en-US" altLang="ko-KR" dirty="0" smtClean="0"/>
              <a:t>, Default Argument Value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여러 개의 인자 값 및 키워드 인자 활용하기</a:t>
            </a:r>
            <a:r>
              <a:rPr lang="en-US" altLang="ko-KR" dirty="0" smtClean="0"/>
              <a:t>, Keyword Arguments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가변 인자 리스트 활용하기</a:t>
            </a:r>
            <a:r>
              <a:rPr lang="en-US" altLang="ko-KR" dirty="0" smtClean="0"/>
              <a:t>, Arbitrary Argument Lists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언패킹 인자 리스트 활용하기</a:t>
            </a:r>
            <a:r>
              <a:rPr lang="en-US" altLang="ko-KR" dirty="0" smtClean="0"/>
              <a:t>, Unpacking Argument Lists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변수의 유효 범위</a:t>
            </a:r>
            <a:r>
              <a:rPr lang="en-US" altLang="ko-KR" dirty="0" smtClean="0"/>
              <a:t>, Scope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문서화를 위한 문자열 활용하기</a:t>
            </a:r>
            <a:r>
              <a:rPr lang="en-US" altLang="ko-KR" dirty="0" smtClean="0"/>
              <a:t>, Documentation Strings (</a:t>
            </a:r>
            <a:r>
              <a:rPr lang="en-US" altLang="ko-KR" dirty="0"/>
              <a:t>d</a:t>
            </a:r>
            <a:r>
              <a:rPr lang="en-US" altLang="ko-KR" dirty="0" smtClean="0"/>
              <a:t>ocstring)</a:t>
            </a:r>
          </a:p>
        </p:txBody>
      </p:sp>
    </p:spTree>
    <p:extLst>
      <p:ext uri="{BB962C8B-B14F-4D97-AF65-F5344CB8AC3E}">
        <p14:creationId xmlns:p14="http://schemas.microsoft.com/office/powerpoint/2010/main" val="10644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 정의하기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함수란 </a:t>
            </a:r>
            <a:r>
              <a:rPr lang="en-US" altLang="ko-KR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소스코드를 사용하여 일련의 행동을 기술한 것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b="1" smtClean="0"/>
              <a:t>함수명</a:t>
            </a:r>
            <a:r>
              <a:rPr lang="en-US" altLang="ko-KR" b="1" smtClean="0"/>
              <a:t>, </a:t>
            </a:r>
            <a:r>
              <a:rPr lang="ko-KR" altLang="en-US" b="1" smtClean="0"/>
              <a:t>인자값</a:t>
            </a:r>
            <a:r>
              <a:rPr lang="en-US" altLang="ko-KR" b="1" smtClean="0"/>
              <a:t>, </a:t>
            </a:r>
            <a:r>
              <a:rPr lang="ko-KR" altLang="en-US" b="1" smtClean="0"/>
              <a:t>반환값 </a:t>
            </a:r>
            <a:r>
              <a:rPr lang="ko-KR" altLang="en-US" smtClean="0"/>
              <a:t>세가지 기본 개념 이해    </a:t>
            </a:r>
            <a:r>
              <a:rPr lang="en-US" altLang="ko-KR" smtClean="0"/>
              <a:t>cf. Review Sect03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함수의 정의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인자값</a:t>
            </a:r>
            <a:r>
              <a:rPr lang="en-US" altLang="ko-KR" smtClean="0"/>
              <a:t>, </a:t>
            </a:r>
            <a:r>
              <a:rPr lang="ko-KR" altLang="en-US" smtClean="0"/>
              <a:t>반환값 없는 함수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인자값은 있으나</a:t>
            </a:r>
            <a:r>
              <a:rPr lang="en-US" altLang="ko-KR" smtClean="0"/>
              <a:t>, </a:t>
            </a:r>
            <a:r>
              <a:rPr lang="ko-KR" altLang="en-US" smtClean="0"/>
              <a:t>반환값은 없는 함수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인자값</a:t>
            </a:r>
            <a:r>
              <a:rPr lang="en-US" altLang="ko-KR" smtClean="0"/>
              <a:t>, </a:t>
            </a:r>
            <a:r>
              <a:rPr lang="ko-KR" altLang="en-US" smtClean="0"/>
              <a:t>반환값 모두 있는 함수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반환값을 표기하지 않는 함수의 반환값</a:t>
            </a:r>
            <a:r>
              <a:rPr lang="en-US" altLang="ko-KR" smtClean="0"/>
              <a:t>, None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3191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인자 값 활용하기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Default Argument Value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range( 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인자</a:t>
            </a:r>
            <a:r>
              <a:rPr lang="en-US" altLang="ko-KR" smtClean="0"/>
              <a:t> </a:t>
            </a:r>
            <a:r>
              <a:rPr lang="ko-KR" altLang="en-US" smtClean="0"/>
              <a:t>값에 따라 다양한 형태의 숫자로 이루어진 리스트를 반환하는 함수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개 이상의 인자값을 반드시 가져야 한다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인자값이 </a:t>
            </a:r>
            <a:r>
              <a:rPr lang="en-US" altLang="ko-KR" smtClean="0"/>
              <a:t>1</a:t>
            </a:r>
            <a:r>
              <a:rPr lang="ko-KR" altLang="en-US" smtClean="0"/>
              <a:t>개인 경우</a:t>
            </a:r>
            <a:r>
              <a:rPr lang="en-US" altLang="ko-KR" smtClean="0"/>
              <a:t>, </a:t>
            </a:r>
            <a:r>
              <a:rPr lang="ko-KR" altLang="en-US" smtClean="0"/>
              <a:t>시작값은 </a:t>
            </a:r>
            <a:r>
              <a:rPr lang="en-US" altLang="ko-KR" smtClean="0"/>
              <a:t>0</a:t>
            </a:r>
            <a:r>
              <a:rPr lang="ko-KR" altLang="en-US" smtClean="0"/>
              <a:t>으로 기본 설정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인자값이 </a:t>
            </a:r>
            <a:r>
              <a:rPr lang="en-US" altLang="ko-KR" smtClean="0"/>
              <a:t>2</a:t>
            </a:r>
            <a:r>
              <a:rPr lang="ko-KR" altLang="en-US" smtClean="0"/>
              <a:t>개인 경우</a:t>
            </a:r>
            <a:r>
              <a:rPr lang="en-US" altLang="ko-KR" smtClean="0"/>
              <a:t>, </a:t>
            </a:r>
            <a:r>
              <a:rPr lang="ko-KR" altLang="en-US" smtClean="0"/>
              <a:t>범위를 설정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인자값이 </a:t>
            </a:r>
            <a:r>
              <a:rPr lang="en-US" altLang="ko-KR" smtClean="0"/>
              <a:t>3</a:t>
            </a:r>
            <a:r>
              <a:rPr lang="ko-KR" altLang="en-US" smtClean="0"/>
              <a:t>개인 경우</a:t>
            </a:r>
            <a:r>
              <a:rPr lang="en-US" altLang="ko-KR" smtClean="0"/>
              <a:t>, </a:t>
            </a:r>
          </a:p>
          <a:p>
            <a:pPr lvl="3">
              <a:lnSpc>
                <a:spcPct val="150000"/>
              </a:lnSpc>
            </a:pPr>
            <a:r>
              <a:rPr lang="ko-KR" altLang="en-US" smtClean="0"/>
              <a:t>첫 번째 인자값은 시작값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두 번째 인자값은 마지막값보다 하나 큰 값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세 번째 인자값은 스텝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3472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여러 개의 인자 값 및 키워드 인자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함수의 인자값이 여러 개 있는 경우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함수의 인자값에는 함수 호출 시 반드시 대입해야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defRPr/>
            </a:pPr>
            <a:r>
              <a:rPr lang="ko-KR" altLang="en-US" dirty="0" smtClean="0"/>
              <a:t>대입하지 않은 경우에 에러가 발생하는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필수 </a:t>
            </a:r>
            <a:r>
              <a:rPr lang="en-US" altLang="ko-KR" dirty="0" smtClean="0"/>
              <a:t>required </a:t>
            </a:r>
            <a:r>
              <a:rPr lang="ko-KR" altLang="en-US" dirty="0" smtClean="0"/>
              <a:t>인자값</a:t>
            </a:r>
            <a:r>
              <a:rPr lang="en-US" altLang="ko-KR" dirty="0" smtClean="0"/>
              <a:t>’</a:t>
            </a:r>
          </a:p>
          <a:p>
            <a:pPr lvl="2">
              <a:defRPr/>
            </a:pPr>
            <a:r>
              <a:rPr lang="ko-KR" altLang="en-US" dirty="0" smtClean="0"/>
              <a:t>값을 대입하지 않은 경우에는 기본값을 할당하는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optional </a:t>
            </a:r>
            <a:r>
              <a:rPr lang="ko-KR" altLang="en-US" dirty="0" smtClean="0"/>
              <a:t>인자값</a:t>
            </a:r>
            <a:r>
              <a:rPr lang="en-US" altLang="ko-KR" dirty="0" smtClean="0"/>
              <a:t>’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파이썬에는 두 타입의 인자값이 공존하는 형태의 함수 가능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positional or keyword 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/>
              <a:t>p</a:t>
            </a:r>
            <a:r>
              <a:rPr lang="en-US" altLang="ko-KR" dirty="0" smtClean="0"/>
              <a:t>ositional, </a:t>
            </a:r>
            <a:r>
              <a:rPr lang="ko-KR" altLang="en-US" dirty="0" smtClean="0"/>
              <a:t>위치 인자 값 </a:t>
            </a:r>
            <a:endParaRPr lang="en-US" altLang="ko-KR" dirty="0"/>
          </a:p>
          <a:p>
            <a:pPr lvl="2">
              <a:defRPr/>
            </a:pPr>
            <a:r>
              <a:rPr lang="ko-KR" altLang="en-US" dirty="0" smtClean="0"/>
              <a:t>인자값을 집어 넣는 순서가 중요한 필수 인자 값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/>
              <a:t>k</a:t>
            </a:r>
            <a:r>
              <a:rPr lang="en-US" altLang="ko-KR" dirty="0" smtClean="0"/>
              <a:t>eyword, </a:t>
            </a:r>
            <a:r>
              <a:rPr lang="ko-KR" altLang="en-US" dirty="0" smtClean="0"/>
              <a:t>키워드 인자 값 </a:t>
            </a:r>
            <a:endParaRPr lang="en-US" altLang="ko-KR" dirty="0"/>
          </a:p>
          <a:p>
            <a:pPr lvl="2">
              <a:defRPr/>
            </a:pPr>
            <a:r>
              <a:rPr lang="ko-KR" altLang="en-US" dirty="0" smtClean="0"/>
              <a:t>인자값을 대입할 때 매개 변수명이 키워드로 들어간다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/>
              <a:t>기본값을 가지고 있는 인자 값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파이썬에서는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위치 인자 값을  키워드 인자값처럼 호출하여 사용할 수도 있고</a:t>
            </a:r>
            <a:r>
              <a:rPr lang="en-US" altLang="ko-KR" dirty="0" smtClean="0"/>
              <a:t>, </a:t>
            </a:r>
          </a:p>
          <a:p>
            <a:pPr lvl="2">
              <a:defRPr/>
            </a:pPr>
            <a:r>
              <a:rPr lang="ko-KR" altLang="en-US" dirty="0" smtClean="0"/>
              <a:t>키워드 인자값을 위치 인자 값처럼 호출하여 사용할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81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가변 인자 리스트 활용하기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하나의 변수에 값이 여러 개가 들어가는 경우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개의 변수에 여러 개의 값이 들어가 있는 튜플형 데이터나 사전형 데이터를 인자값으로 집어 넣는 경우는 흔하게 사용된다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인자값 여러 개를 하나의 변수에 담아서 전달하고자 한다면 별표기호</a:t>
            </a:r>
            <a:r>
              <a:rPr lang="en-US" altLang="ko-KR" smtClean="0"/>
              <a:t>(*)</a:t>
            </a:r>
            <a:r>
              <a:rPr lang="ko-KR" altLang="en-US" smtClean="0"/>
              <a:t>를 활용하면 된다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별표기호 한 개 </a:t>
            </a:r>
            <a:r>
              <a:rPr lang="en-US" altLang="ko-KR" smtClean="0"/>
              <a:t>(*)</a:t>
            </a:r>
            <a:r>
              <a:rPr lang="ko-KR" altLang="en-US" smtClean="0"/>
              <a:t>는 튜플형 데이터를 대입한다는 의미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별표기호 두 개 </a:t>
            </a:r>
            <a:r>
              <a:rPr lang="en-US" altLang="ko-KR" smtClean="0"/>
              <a:t>(**)</a:t>
            </a:r>
            <a:r>
              <a:rPr lang="ko-KR" altLang="en-US" smtClean="0"/>
              <a:t>는 키와 값의 쌍으로 이루어진 사전형 데이터를 대입한다는 의미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참고로</a:t>
            </a:r>
            <a:r>
              <a:rPr lang="en-US" altLang="ko-KR" smtClean="0"/>
              <a:t>,  C</a:t>
            </a:r>
            <a:r>
              <a:rPr lang="ko-KR" altLang="en-US" smtClean="0"/>
              <a:t>나 </a:t>
            </a:r>
            <a:r>
              <a:rPr lang="en-US" altLang="ko-KR" smtClean="0"/>
              <a:t>C++</a:t>
            </a:r>
            <a:r>
              <a:rPr lang="ko-KR" altLang="en-US" smtClean="0"/>
              <a:t>에서 변수 앞에 붙는 별표기호는 포인터를 의미하는 것과 조금 다른 의미이다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50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Tip. </a:t>
            </a:r>
            <a:r>
              <a:rPr lang="ko-KR" altLang="en-US" smtClean="0"/>
              <a:t>튜플의 유용성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열거형에는 리스트형도 있는데</a:t>
            </a:r>
            <a:r>
              <a:rPr lang="en-US" altLang="ko-KR" smtClean="0"/>
              <a:t>, </a:t>
            </a:r>
            <a:r>
              <a:rPr lang="ko-KR" altLang="en-US" smtClean="0"/>
              <a:t>튜플형을 쓰는 이유가 뭐죠</a:t>
            </a:r>
            <a:r>
              <a:rPr lang="en-US" altLang="ko-KR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튜플은 값을 변경할 수 없는</a:t>
            </a:r>
            <a:r>
              <a:rPr lang="en-US" altLang="ko-KR" smtClean="0"/>
              <a:t>(immutable) </a:t>
            </a:r>
            <a:r>
              <a:rPr lang="ko-KR" altLang="en-US" smtClean="0"/>
              <a:t>데이터형이기 때문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함수 호출 시 사용한 인자값을 추후에 변경하지 못하게 제약을 거는 용도로 사용한다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ko-KR" altLang="en-US" smtClean="0">
                <a:sym typeface="Wingdings" pitchFamily="2" charset="2"/>
              </a:rPr>
              <a:t>함수 안에서는 변경이 불가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mtClean="0">
                <a:sym typeface="Wingdings" pitchFamily="2" charset="2"/>
              </a:rPr>
              <a:t>실제로 이런 제약 사항은 개발 시에 발생할 수 있는 혼돈을 줄여준다</a:t>
            </a:r>
            <a:r>
              <a:rPr lang="en-US" altLang="ko-KR" smtClean="0"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>
                <a:sym typeface="Wingdings" pitchFamily="2" charset="2"/>
              </a:rPr>
              <a:t>만약</a:t>
            </a:r>
            <a:r>
              <a:rPr lang="en-US" altLang="ko-KR" smtClean="0">
                <a:sym typeface="Wingdings" pitchFamily="2" charset="2"/>
              </a:rPr>
              <a:t>, </a:t>
            </a:r>
            <a:r>
              <a:rPr lang="ko-KR" altLang="en-US" smtClean="0">
                <a:sym typeface="Wingdings" pitchFamily="2" charset="2"/>
              </a:rPr>
              <a:t>리스트형으로 값을 입력 받아서 함수 블록문에서 일부 가공을 한 상태로 다른 함수의 인자값으로 넘겼다고 가정</a:t>
            </a:r>
            <a:endParaRPr lang="en-US" altLang="ko-KR" smtClean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mtClean="0">
                <a:sym typeface="Wingdings" pitchFamily="2" charset="2"/>
              </a:rPr>
              <a:t>인자값을 넘겨 받은 함수는 이 리스트형 데이터가 최초의 값으로부터 변경 유무를 확인하는 절차가 필요</a:t>
            </a:r>
            <a:endParaRPr lang="en-US" altLang="ko-KR" smtClean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791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언패킹 인자 리스트 활용하기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열거형 데이터를 함수 내에서 각 항목이 분리되어 사용하는 사례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두 개의 인자값이 하나의 리스트형 변수에 들어가 있는 경우에는 별표기호</a:t>
            </a:r>
            <a:r>
              <a:rPr lang="en-US" altLang="ko-KR" smtClean="0"/>
              <a:t>(*)</a:t>
            </a:r>
            <a:r>
              <a:rPr lang="ko-KR" altLang="en-US" smtClean="0"/>
              <a:t>를 활용할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파이썬에서의 별표기호</a:t>
            </a:r>
            <a:r>
              <a:rPr lang="en-US" altLang="ko-KR" smtClean="0"/>
              <a:t>(*)</a:t>
            </a:r>
            <a:r>
              <a:rPr lang="ko-KR" altLang="en-US" smtClean="0"/>
              <a:t>는 데이터를 패킹할 지</a:t>
            </a:r>
            <a:r>
              <a:rPr lang="en-US" altLang="ko-KR" smtClean="0"/>
              <a:t>, </a:t>
            </a:r>
            <a:r>
              <a:rPr lang="ko-KR" altLang="en-US" smtClean="0"/>
              <a:t>언패킹 할지를 결정해는 역할을 하는 것을 확인할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사전형을 위한 언패킹은 별표 기호 </a:t>
            </a:r>
            <a:r>
              <a:rPr lang="en-US" altLang="ko-KR" smtClean="0"/>
              <a:t>2</a:t>
            </a:r>
            <a:r>
              <a:rPr lang="ko-KR" altLang="en-US" smtClean="0"/>
              <a:t>개</a:t>
            </a:r>
            <a:r>
              <a:rPr lang="en-US" altLang="ko-KR" smtClean="0"/>
              <a:t>(**)</a:t>
            </a:r>
            <a:r>
              <a:rPr lang="ko-KR" altLang="en-US" smtClean="0"/>
              <a:t>를 사용하면 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6301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유효 범위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함수 내 변수들의 유효 범위에 대해 알아보자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유효범위</a:t>
            </a:r>
            <a:r>
              <a:rPr lang="en-US" altLang="ko-KR" smtClean="0"/>
              <a:t>, Scope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대부분의 프로그래밍 언어에서는 변수를 사용할 때 해당 변수가 영향을 미치는 영역이 존재한다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가령</a:t>
            </a:r>
            <a:r>
              <a:rPr lang="en-US" altLang="ko-KR" smtClean="0"/>
              <a:t>, </a:t>
            </a:r>
            <a:r>
              <a:rPr lang="ko-KR" altLang="en-US" smtClean="0"/>
              <a:t>함수에 선언한 변수는 일반적으로 함수 내에서만 사용이 가능하며</a:t>
            </a:r>
            <a:r>
              <a:rPr lang="en-US" altLang="ko-KR" smtClean="0"/>
              <a:t>, </a:t>
            </a:r>
            <a:r>
              <a:rPr lang="ko-KR" altLang="en-US" smtClean="0"/>
              <a:t>함수 밖에서는 사용이 제약이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전역변수</a:t>
            </a:r>
            <a:r>
              <a:rPr lang="en-US" altLang="ko-KR" smtClean="0"/>
              <a:t>, Global Variable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어떤 함수 이던지 함수 밖에서 선언하여 사용할 수 있는 함수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33925186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8579</TotalTime>
  <Words>857</Words>
  <Application>Microsoft Office PowerPoint</Application>
  <PresentationFormat>A4 용지(210x297mm)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cdb2004c012l</vt:lpstr>
      <vt:lpstr>Data Analytics Based Python</vt:lpstr>
      <vt:lpstr>학습내용</vt:lpstr>
      <vt:lpstr>함수 정의하기</vt:lpstr>
      <vt:lpstr>기본 인자 값 활용하기</vt:lpstr>
      <vt:lpstr>여러 개의 인자 값 및 키워드 인자 활용하기</vt:lpstr>
      <vt:lpstr>가변 인자 리스트 활용하기</vt:lpstr>
      <vt:lpstr>Tip. 튜플의 유용성</vt:lpstr>
      <vt:lpstr>언패킹 인자 리스트 활용하기</vt:lpstr>
      <vt:lpstr>변수의 유효 범위</vt:lpstr>
      <vt:lpstr>Tip. 전역변수  vs 지역변수</vt:lpstr>
      <vt:lpstr>문서화를 위한 문자열 활용하기</vt:lpstr>
      <vt:lpstr>Wrap-up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475</cp:revision>
  <dcterms:created xsi:type="dcterms:W3CDTF">2002-06-08T00:31:27Z</dcterms:created>
  <dcterms:modified xsi:type="dcterms:W3CDTF">2018-08-31T09:19:10Z</dcterms:modified>
</cp:coreProperties>
</file>