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374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009999"/>
    <a:srgbClr val="EAEAEA"/>
    <a:srgbClr val="CBCBCB"/>
    <a:srgbClr val="FF6600"/>
    <a:srgbClr val="993366"/>
    <a:srgbClr val="FF00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73868" autoAdjust="0"/>
  </p:normalViewPr>
  <p:slideViewPr>
    <p:cSldViewPr>
      <p:cViewPr varScale="1">
        <p:scale>
          <a:sx n="80" d="100"/>
          <a:sy n="80" d="100"/>
        </p:scale>
        <p:origin x="-67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32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744835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Analytics Based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SECT9. </a:t>
            </a:r>
            <a:r>
              <a:rPr lang="ko-KR" altLang="en-US" dirty="0"/>
              <a:t>클래스 </a:t>
            </a:r>
            <a:r>
              <a:rPr lang="en-US" altLang="ko-KR" dirty="0"/>
              <a:t>(Class)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4460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982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은닉과 이름 장식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데이터 은닉</a:t>
            </a:r>
            <a:r>
              <a:rPr lang="en-US" altLang="ko-KR" smtClean="0"/>
              <a:t>, Data Hiding </a:t>
            </a:r>
          </a:p>
          <a:p>
            <a:pPr lvl="1"/>
            <a:r>
              <a:rPr lang="ko-KR" altLang="en-US" smtClean="0"/>
              <a:t>객체지향언어에서 캡슐화 </a:t>
            </a:r>
            <a:r>
              <a:rPr lang="en-US" altLang="ko-KR" smtClean="0"/>
              <a:t>Encapsulation </a:t>
            </a:r>
            <a:r>
              <a:rPr lang="ko-KR" altLang="en-US" smtClean="0"/>
              <a:t>라고도 부른다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데이터는 외부에 노출하지 말고 숨기자는 의도</a:t>
            </a:r>
            <a:endParaRPr lang="en-US" altLang="ko-KR" smtClean="0"/>
          </a:p>
          <a:p>
            <a:pPr lvl="1"/>
            <a:r>
              <a:rPr lang="ko-KR" altLang="en-US" smtClean="0"/>
              <a:t>파이썬에서는 이를 위한 강력한 도구를 제공하고 있지는 않다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자바에서는 다양한 접근 제한자</a:t>
            </a:r>
            <a:r>
              <a:rPr lang="en-US" altLang="ko-KR" smtClean="0"/>
              <a:t>(Private)</a:t>
            </a:r>
            <a:r>
              <a:rPr lang="ko-KR" altLang="en-US" smtClean="0"/>
              <a:t>를 가지고 있다</a:t>
            </a:r>
            <a:r>
              <a:rPr lang="en-US" altLang="ko-KR" smtClean="0"/>
              <a:t>.</a:t>
            </a:r>
          </a:p>
          <a:p>
            <a:pPr lvl="2"/>
            <a:endParaRPr lang="en-US" altLang="ko-KR" smtClean="0"/>
          </a:p>
          <a:p>
            <a:pPr lvl="1">
              <a:buFont typeface="Wingdings" pitchFamily="2" charset="2"/>
              <a:buChar char="ü"/>
            </a:pPr>
            <a:r>
              <a:rPr lang="en-US" altLang="ko-KR" smtClean="0">
                <a:solidFill>
                  <a:srgbClr val="C00000"/>
                </a:solidFill>
              </a:rPr>
              <a:t>dir() : </a:t>
            </a:r>
            <a:r>
              <a:rPr lang="ko-KR" altLang="en-US" smtClean="0">
                <a:solidFill>
                  <a:srgbClr val="C00000"/>
                </a:solidFill>
              </a:rPr>
              <a:t>클래스 내부에 들어있는 객체들을 확인하는 명령문</a:t>
            </a:r>
            <a:endParaRPr lang="en-US" altLang="ko-KR" smtClean="0">
              <a:solidFill>
                <a:srgbClr val="C00000"/>
              </a:solidFill>
            </a:endParaRPr>
          </a:p>
          <a:p>
            <a:pPr lvl="1"/>
            <a:endParaRPr lang="en-US" altLang="ko-KR" smtClean="0"/>
          </a:p>
          <a:p>
            <a:r>
              <a:rPr lang="ko-KR" altLang="en-US" smtClean="0"/>
              <a:t>이름 장식</a:t>
            </a:r>
            <a:r>
              <a:rPr lang="en-US" altLang="ko-KR" smtClean="0"/>
              <a:t>, Name Mangling</a:t>
            </a:r>
          </a:p>
          <a:p>
            <a:pPr lvl="1"/>
            <a:r>
              <a:rPr lang="ko-KR" altLang="en-US" smtClean="0"/>
              <a:t>변수명 앞에 언더스코어 두 개</a:t>
            </a:r>
            <a:r>
              <a:rPr lang="en-US" altLang="ko-KR" smtClean="0"/>
              <a:t>(__)</a:t>
            </a:r>
            <a:r>
              <a:rPr lang="ko-KR" altLang="en-US" smtClean="0"/>
              <a:t>가 있는 것에 한하여 이름 변경 가능</a:t>
            </a:r>
            <a:endParaRPr lang="en-US" altLang="ko-KR" smtClean="0"/>
          </a:p>
          <a:p>
            <a:pPr lvl="1"/>
            <a:r>
              <a:rPr lang="ko-KR" altLang="en-US" smtClean="0"/>
              <a:t>변형된 규칙은 </a:t>
            </a:r>
            <a:r>
              <a:rPr lang="en-US" altLang="ko-KR" b="1" smtClean="0"/>
              <a:t>‘_[</a:t>
            </a:r>
            <a:r>
              <a:rPr lang="ko-KR" altLang="en-US" b="1" smtClean="0"/>
              <a:t>클래스명</a:t>
            </a:r>
            <a:r>
              <a:rPr lang="en-US" altLang="ko-KR" b="1" smtClean="0"/>
              <a:t>]__[</a:t>
            </a:r>
            <a:r>
              <a:rPr lang="ko-KR" altLang="en-US" b="1" smtClean="0"/>
              <a:t>변수명</a:t>
            </a:r>
            <a:r>
              <a:rPr lang="en-US" altLang="ko-KR" b="1" smtClean="0"/>
              <a:t>]’ 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이렇게 변형된 변수는 기존 변수명으로는 값을 확인 할 수 없게 된다</a:t>
            </a:r>
            <a:r>
              <a:rPr lang="en-US" altLang="ko-KR" smtClean="0"/>
              <a:t>.</a:t>
            </a:r>
          </a:p>
          <a:p>
            <a:pPr lvl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0744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지향의 꽃</a:t>
            </a:r>
            <a:r>
              <a:rPr lang="en-US" altLang="ko-KR" smtClean="0"/>
              <a:t>, </a:t>
            </a:r>
            <a:r>
              <a:rPr lang="ko-KR" altLang="en-US" smtClean="0"/>
              <a:t>상속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30543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 smtClean="0"/>
              <a:t>상속</a:t>
            </a:r>
            <a:r>
              <a:rPr lang="en-US" altLang="ko-KR" dirty="0" smtClean="0"/>
              <a:t>, Inheritance</a:t>
            </a:r>
          </a:p>
          <a:p>
            <a:pPr lvl="1">
              <a:defRPr/>
            </a:pPr>
            <a:r>
              <a:rPr lang="ko-KR" altLang="en-US" dirty="0" smtClean="0"/>
              <a:t>부모 클래스가 자식 클래스에게 무언가를 물려 주는 것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파이썬에서의 부모클래스와 자식클래스 호칭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부모 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베이스 클래스</a:t>
            </a:r>
            <a:r>
              <a:rPr lang="en-US" altLang="ko-KR" dirty="0" smtClean="0"/>
              <a:t>, Base Class</a:t>
            </a:r>
          </a:p>
          <a:p>
            <a:pPr lvl="2">
              <a:defRPr/>
            </a:pPr>
            <a:r>
              <a:rPr lang="ko-KR" altLang="en-US" dirty="0" smtClean="0"/>
              <a:t>자식 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파생 클래스</a:t>
            </a:r>
            <a:r>
              <a:rPr lang="en-US" altLang="ko-KR" dirty="0" smtClean="0"/>
              <a:t>, Derived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</a:t>
            </a:r>
          </a:p>
          <a:p>
            <a:pPr lvl="1">
              <a:defRPr/>
            </a:pPr>
            <a:r>
              <a:rPr lang="ko-KR" altLang="en-US" dirty="0" smtClean="0"/>
              <a:t>중복 코드를 최소화 함과 동시에 클래스간의 계층 관계를 형성함으로써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현실 세계와의 괴리를 줄이기 위해 이런 개념이 나왔다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 smtClean="0"/>
              <a:t>부모와 자식 클래스 관계 표기법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460612" y="4298206"/>
            <a:ext cx="2088232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latinLnBrk="0">
              <a:lnSpc>
                <a:spcPct val="150000"/>
              </a:lnSpc>
              <a:defRPr/>
            </a:pPr>
            <a:r>
              <a:rPr kumimoji="0" lang="en-US" altLang="ko-KR" sz="2000" dirty="0">
                <a:solidFill>
                  <a:schemeClr val="bg1"/>
                </a:solidFill>
                <a:latin typeface="Arial" charset="0"/>
              </a:rPr>
              <a:t>Base Class</a:t>
            </a:r>
            <a:endParaRPr kumimoji="0" lang="ko-KR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460612" y="5594350"/>
            <a:ext cx="2088232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latinLnBrk="0">
              <a:lnSpc>
                <a:spcPct val="150000"/>
              </a:lnSpc>
              <a:defRPr/>
            </a:pPr>
            <a:r>
              <a:rPr kumimoji="0" lang="en-US" altLang="ko-KR" sz="2000" dirty="0">
                <a:solidFill>
                  <a:schemeClr val="bg1"/>
                </a:solidFill>
                <a:latin typeface="Arial" charset="0"/>
              </a:rPr>
              <a:t>Derived Class</a:t>
            </a:r>
            <a:endParaRPr kumimoji="0" lang="ko-KR" altLang="en-US" sz="20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3322" name="직선 화살표 연결선 2"/>
          <p:cNvCxnSpPr>
            <a:cxnSpLocks noChangeShapeType="1"/>
          </p:cNvCxnSpPr>
          <p:nvPr/>
        </p:nvCxnSpPr>
        <p:spPr bwMode="auto">
          <a:xfrm flipV="1">
            <a:off x="2505075" y="4873625"/>
            <a:ext cx="0" cy="7207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모서리가 둥근 직사각형 7"/>
          <p:cNvSpPr/>
          <p:nvPr/>
        </p:nvSpPr>
        <p:spPr bwMode="auto">
          <a:xfrm>
            <a:off x="4160838" y="4237038"/>
            <a:ext cx="4464050" cy="8524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atinLnBrk="0">
              <a:lnSpc>
                <a:spcPct val="150000"/>
              </a:lnSpc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Arial" charset="0"/>
              </a:rPr>
              <a:t>Base Class </a:t>
            </a:r>
            <a:r>
              <a:rPr kumimoji="0" lang="ko-KR" altLang="en-US" sz="1400" dirty="0">
                <a:solidFill>
                  <a:schemeClr val="tx1"/>
                </a:solidFill>
                <a:latin typeface="Arial" charset="0"/>
              </a:rPr>
              <a:t>는 부모 클래스</a:t>
            </a:r>
            <a:r>
              <a:rPr kumimoji="0" lang="en-US" altLang="ko-KR" sz="14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Arial" charset="0"/>
              </a:rPr>
              <a:t>자식 클래스들에게 물려줄 속성과 메소드를 정의한다</a:t>
            </a:r>
            <a:r>
              <a:rPr kumimoji="0" lang="en-US" altLang="ko-KR" sz="1400" dirty="0">
                <a:solidFill>
                  <a:schemeClr val="tx1"/>
                </a:solidFill>
                <a:latin typeface="Arial" charset="0"/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160838" y="5456238"/>
            <a:ext cx="4464050" cy="8524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atinLnBrk="0">
              <a:lnSpc>
                <a:spcPct val="150000"/>
              </a:lnSpc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Arial" charset="0"/>
              </a:rPr>
              <a:t>Derived Class </a:t>
            </a:r>
            <a:r>
              <a:rPr kumimoji="0" lang="ko-KR" altLang="en-US" sz="1400" dirty="0">
                <a:solidFill>
                  <a:schemeClr val="tx1"/>
                </a:solidFill>
                <a:latin typeface="Arial" charset="0"/>
              </a:rPr>
              <a:t>는 자식 클래스로 부모의 속성</a:t>
            </a:r>
            <a:r>
              <a:rPr kumimoji="0" lang="en-US" altLang="ko-KR" sz="14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Arial" charset="0"/>
              </a:rPr>
              <a:t>메소드를 물려 받는다</a:t>
            </a:r>
            <a:r>
              <a:rPr kumimoji="0" lang="en-US" altLang="ko-KR" sz="1400" dirty="0">
                <a:solidFill>
                  <a:schemeClr val="tx1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908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다형성</a:t>
            </a:r>
            <a:r>
              <a:rPr lang="en-US" altLang="ko-KR" smtClean="0"/>
              <a:t>, Polymorphism</a:t>
            </a:r>
            <a:endParaRPr lang="ko-KR" altLang="en-US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다형성</a:t>
            </a:r>
            <a:r>
              <a:rPr lang="en-US" altLang="ko-KR" dirty="0" smtClean="0"/>
              <a:t>, Polymorphism</a:t>
            </a:r>
          </a:p>
          <a:p>
            <a:pPr lvl="1">
              <a:defRPr/>
            </a:pPr>
            <a:r>
              <a:rPr lang="ko-KR" altLang="en-US" dirty="0" smtClean="0"/>
              <a:t>부모 클래스와 동일한 이름의 메소드를 그대로 자식 클래스에서 구현하여 재정의 </a:t>
            </a:r>
            <a:r>
              <a:rPr lang="en-US" altLang="ko-KR" dirty="0" smtClean="0"/>
              <a:t>Overriding </a:t>
            </a:r>
            <a:r>
              <a:rPr lang="ko-KR" altLang="en-US" dirty="0" smtClean="0"/>
              <a:t>하는 것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행위 뿐만이 아니라 상태도 재정의 할 필요가 있다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다형성의 구현을 위하여 부모 클래스에 있는 메소드를 재정의하고 나면 부모 클래스의 메소드는 실행이 되지 않는다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부모 클래스의 메소드에 덧붙여서 소스 코드를 확장하고 싶은 경우도 생긴다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이때 부모 클래스의 메소드 내용을  </a:t>
            </a:r>
            <a:r>
              <a:rPr lang="en-US" altLang="ko-KR" dirty="0" smtClean="0"/>
              <a:t>Copy &amp; Paste  </a:t>
            </a:r>
            <a:r>
              <a:rPr lang="ko-KR" altLang="en-US" dirty="0" smtClean="0"/>
              <a:t>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것은 또 다른 소스 코드를 중복을 야기하게 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이런 경우를 위해 파이썬은 </a:t>
            </a:r>
            <a:r>
              <a:rPr lang="en-US" altLang="ko-KR" dirty="0" smtClean="0"/>
              <a:t>super( )</a:t>
            </a:r>
            <a:r>
              <a:rPr lang="ko-KR" altLang="en-US" dirty="0" smtClean="0"/>
              <a:t>라는 함수를 제공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buFont typeface="Wingdings" pitchFamily="2" charset="2"/>
              <a:buChar char="ü"/>
              <a:defRPr/>
            </a:pPr>
            <a:r>
              <a:rPr lang="en-US" altLang="ko-KR" dirty="0" smtClean="0">
                <a:solidFill>
                  <a:srgbClr val="C00000"/>
                </a:solidFill>
              </a:rPr>
              <a:t>super( ) : </a:t>
            </a:r>
            <a:r>
              <a:rPr lang="ko-KR" altLang="en-US" dirty="0" smtClean="0">
                <a:solidFill>
                  <a:srgbClr val="C00000"/>
                </a:solidFill>
              </a:rPr>
              <a:t>부모 클래스의 인스턴스가 호출이 되어 부모 클래스의 속성이나 메소드를 호출</a:t>
            </a:r>
          </a:p>
        </p:txBody>
      </p:sp>
    </p:spTree>
    <p:extLst>
      <p:ext uri="{BB962C8B-B14F-4D97-AF65-F5344CB8AC3E}">
        <p14:creationId xmlns:p14="http://schemas.microsoft.com/office/powerpoint/2010/main" val="379943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959850" cy="46418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클래스 이해하기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클래스 정의 및 불러오기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클래스 초기화 함수 </a:t>
            </a:r>
            <a:r>
              <a:rPr lang="en-US" altLang="ko-KR" dirty="0" smtClean="0"/>
              <a:t>__init__( ) </a:t>
            </a:r>
            <a:r>
              <a:rPr lang="ko-KR" altLang="en-US" dirty="0" smtClean="0"/>
              <a:t>재정의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클래스 변수와 인스턴스 변수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데이터 은</a:t>
            </a:r>
            <a:r>
              <a:rPr lang="ko-KR" altLang="en-US" dirty="0"/>
              <a:t>닉</a:t>
            </a:r>
            <a:r>
              <a:rPr lang="ko-KR" altLang="en-US" dirty="0" smtClean="0"/>
              <a:t>과 이름 장식</a:t>
            </a:r>
            <a:r>
              <a:rPr lang="en-US" altLang="ko-KR" dirty="0" smtClean="0"/>
              <a:t>, Data Hiding &amp; Name Mangling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객체 지향의 꽃</a:t>
            </a:r>
            <a:r>
              <a:rPr lang="en-US" altLang="ko-KR" dirty="0"/>
              <a:t>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, Inheritance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다형성</a:t>
            </a:r>
            <a:r>
              <a:rPr lang="en-US" altLang="ko-KR" dirty="0" smtClean="0"/>
              <a:t>, Polymorphism</a:t>
            </a:r>
          </a:p>
        </p:txBody>
      </p:sp>
    </p:spTree>
    <p:extLst>
      <p:ext uri="{BB962C8B-B14F-4D97-AF65-F5344CB8AC3E}">
        <p14:creationId xmlns:p14="http://schemas.microsoft.com/office/powerpoint/2010/main" val="26512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이해하기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클래스는 객체지향언어에서 중요한 역할을 하고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어떤 객체를 만드는 틀</a:t>
            </a:r>
            <a:endParaRPr lang="en-US" altLang="ko-KR" smtClean="0"/>
          </a:p>
          <a:p>
            <a:pPr lvl="1"/>
            <a:r>
              <a:rPr lang="en-US" altLang="ko-KR" smtClean="0"/>
              <a:t>SW</a:t>
            </a:r>
            <a:r>
              <a:rPr lang="ko-KR" altLang="en-US" smtClean="0"/>
              <a:t>를 설계할 때부터 오랜 기간 동안 </a:t>
            </a:r>
            <a:r>
              <a:rPr lang="en-US" altLang="ko-KR" smtClean="0"/>
              <a:t>SW</a:t>
            </a:r>
            <a:r>
              <a:rPr lang="ko-KR" altLang="en-US" smtClean="0"/>
              <a:t>개발의 명장들이 만들어 놓은 수많은 팁과 권고사항</a:t>
            </a:r>
            <a:endParaRPr lang="en-US" altLang="ko-KR" smtClean="0"/>
          </a:p>
          <a:p>
            <a:pPr lvl="1"/>
            <a:r>
              <a:rPr lang="ko-KR" altLang="en-US" smtClean="0"/>
              <a:t>대부분의 개발자들이 따르는 개발 표준들을 구현하는 주체</a:t>
            </a:r>
            <a:endParaRPr lang="en-US" altLang="ko-KR" smtClean="0"/>
          </a:p>
          <a:p>
            <a:r>
              <a:rPr lang="ko-KR" altLang="en-US" smtClean="0"/>
              <a:t>모든 데이터형들은 클래스에 의해 생성된 것들이다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타입과 클래스의 차이</a:t>
            </a:r>
            <a:endParaRPr lang="en-US" altLang="ko-KR" smtClean="0"/>
          </a:p>
          <a:p>
            <a:pPr lvl="1"/>
            <a:r>
              <a:rPr lang="ko-KR" altLang="en-US" smtClean="0"/>
              <a:t>문자열형 변수 </a:t>
            </a:r>
            <a:r>
              <a:rPr lang="en-US" altLang="ko-KR" smtClean="0"/>
              <a:t>var</a:t>
            </a:r>
            <a:r>
              <a:rPr lang="ko-KR" altLang="en-US" smtClean="0"/>
              <a:t>의 타입은 </a:t>
            </a:r>
            <a:r>
              <a:rPr lang="en-US" altLang="ko-KR" smtClean="0"/>
              <a:t>str </a:t>
            </a:r>
            <a:r>
              <a:rPr lang="ko-KR" altLang="en-US" smtClean="0"/>
              <a:t>라는 클래스</a:t>
            </a:r>
            <a:endParaRPr lang="en-US" altLang="ko-KR" smtClean="0"/>
          </a:p>
          <a:p>
            <a:r>
              <a:rPr lang="ko-KR" altLang="en-US" smtClean="0"/>
              <a:t>파이썬은 모든 것이 객체다</a:t>
            </a:r>
            <a:endParaRPr lang="en-US" altLang="ko-KR" smtClean="0"/>
          </a:p>
          <a:p>
            <a:pPr lvl="1"/>
            <a:r>
              <a:rPr lang="ko-KR" altLang="en-US" smtClean="0"/>
              <a:t>클래스 역시 파이썬에서는 하나의 객체</a:t>
            </a:r>
            <a:endParaRPr lang="en-US" altLang="ko-KR" smtClean="0"/>
          </a:p>
          <a:p>
            <a:r>
              <a:rPr lang="ko-KR" altLang="en-US" smtClean="0"/>
              <a:t>클래스에서 생성된 객체를 인스턴스</a:t>
            </a:r>
            <a:r>
              <a:rPr lang="en-US" altLang="ko-KR" smtClean="0"/>
              <a:t>(Instance)</a:t>
            </a:r>
            <a:r>
              <a:rPr lang="ko-KR" altLang="en-US" smtClean="0"/>
              <a:t>라고</a:t>
            </a:r>
            <a:r>
              <a:rPr lang="en-US" altLang="ko-KR" smtClean="0"/>
              <a:t> </a:t>
            </a:r>
            <a:r>
              <a:rPr lang="ko-KR" altLang="en-US" smtClean="0"/>
              <a:t>부른다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클래스의 객체를 생성하는 과정 </a:t>
            </a:r>
            <a:r>
              <a:rPr lang="en-US" altLang="ko-KR" smtClean="0">
                <a:sym typeface="Wingdings" pitchFamily="2" charset="2"/>
              </a:rPr>
              <a:t> </a:t>
            </a:r>
            <a:r>
              <a:rPr lang="ko-KR" altLang="en-US" b="1" smtClean="0">
                <a:solidFill>
                  <a:srgbClr val="C00000"/>
                </a:solidFill>
                <a:sym typeface="Wingdings" pitchFamily="2" charset="2"/>
              </a:rPr>
              <a:t>인스턴스화</a:t>
            </a:r>
            <a:endParaRPr lang="en-US" altLang="ko-KR" b="1" smtClean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모든 인스턴스에는 타입이 존재</a:t>
            </a:r>
            <a:r>
              <a:rPr lang="en-US" altLang="ko-KR" smtClean="0">
                <a:sym typeface="Wingdings" pitchFamily="2" charset="2"/>
              </a:rPr>
              <a:t>, </a:t>
            </a:r>
            <a:r>
              <a:rPr lang="ko-KR" altLang="en-US" smtClean="0">
                <a:sym typeface="Wingdings" pitchFamily="2" charset="2"/>
              </a:rPr>
              <a:t>이 타입은 클래스에 의해 정의 됨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7881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 bwMode="auto">
          <a:xfrm>
            <a:off x="7256463" y="1989138"/>
            <a:ext cx="2520950" cy="3240087"/>
          </a:xfrm>
          <a:prstGeom prst="roundRect">
            <a:avLst>
              <a:gd name="adj" fmla="val 94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클래스와 인스턴스 간의</a:t>
            </a:r>
            <a:r>
              <a:rPr lang="en-US" altLang="ko-KR" smtClean="0"/>
              <a:t> </a:t>
            </a:r>
            <a:r>
              <a:rPr lang="ko-KR" altLang="en-US" smtClean="0"/>
              <a:t>관계</a:t>
            </a:r>
          </a:p>
        </p:txBody>
      </p:sp>
      <p:sp>
        <p:nvSpPr>
          <p:cNvPr id="6148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7525"/>
          </a:xfrm>
        </p:spPr>
        <p:txBody>
          <a:bodyPr/>
          <a:lstStyle/>
          <a:p>
            <a:r>
              <a:rPr lang="en-US" altLang="ko-KR" smtClean="0"/>
              <a:t>Type, Class, Instance 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관계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920552" y="2204864"/>
            <a:ext cx="2088232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latinLnBrk="0">
              <a:lnSpc>
                <a:spcPct val="150000"/>
              </a:lnSpc>
              <a:defRPr/>
            </a:pPr>
            <a:r>
              <a:rPr kumimoji="0" lang="en-US" altLang="ko-KR" sz="2000" dirty="0">
                <a:solidFill>
                  <a:schemeClr val="bg1"/>
                </a:solidFill>
                <a:latin typeface="Arial" charset="0"/>
              </a:rPr>
              <a:t>&lt;class ‘type’&gt;</a:t>
            </a:r>
            <a:endParaRPr kumimoji="0" lang="ko-KR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776264" y="3645024"/>
            <a:ext cx="2088232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latinLnBrk="0">
              <a:lnSpc>
                <a:spcPct val="150000"/>
              </a:lnSpc>
              <a:defRPr/>
            </a:pPr>
            <a:r>
              <a:rPr kumimoji="0" lang="en-US" altLang="ko-KR" sz="2000" dirty="0">
                <a:solidFill>
                  <a:schemeClr val="bg1"/>
                </a:solidFill>
                <a:latin typeface="Arial" charset="0"/>
              </a:rPr>
              <a:t>&lt;class ‘str’&gt;</a:t>
            </a:r>
            <a:endParaRPr kumimoji="0" lang="ko-KR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504728" y="4941168"/>
            <a:ext cx="2088232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latinLnBrk="0">
              <a:lnSpc>
                <a:spcPct val="150000"/>
              </a:lnSpc>
              <a:defRPr/>
            </a:pPr>
            <a:r>
              <a:rPr kumimoji="0" lang="en-US" altLang="ko-KR" sz="2000" dirty="0">
                <a:solidFill>
                  <a:schemeClr val="bg1"/>
                </a:solidFill>
                <a:latin typeface="Arial" charset="0"/>
              </a:rPr>
              <a:t>var = ‘ . . . ‘</a:t>
            </a:r>
            <a:endParaRPr kumimoji="0" lang="ko-KR" altLang="en-US" sz="20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158" name="꺾인 연결선 7"/>
          <p:cNvCxnSpPr>
            <a:cxnSpLocks noChangeShapeType="1"/>
          </p:cNvCxnSpPr>
          <p:nvPr/>
        </p:nvCxnSpPr>
        <p:spPr bwMode="auto">
          <a:xfrm rot="10800000">
            <a:off x="1965325" y="2205038"/>
            <a:ext cx="1042988" cy="287337"/>
          </a:xfrm>
          <a:prstGeom prst="bentConnector4">
            <a:avLst>
              <a:gd name="adj1" fmla="val -42662"/>
              <a:gd name="adj2" fmla="val 242199"/>
            </a:avLst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꺾인 연결선 14"/>
          <p:cNvCxnSpPr>
            <a:cxnSpLocks noChangeShapeType="1"/>
          </p:cNvCxnSpPr>
          <p:nvPr/>
        </p:nvCxnSpPr>
        <p:spPr bwMode="auto">
          <a:xfrm rot="16200000" flipV="1">
            <a:off x="1961357" y="2785268"/>
            <a:ext cx="863600" cy="855663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꺾인 연결선 17"/>
          <p:cNvCxnSpPr>
            <a:cxnSpLocks noChangeShapeType="1"/>
          </p:cNvCxnSpPr>
          <p:nvPr/>
        </p:nvCxnSpPr>
        <p:spPr bwMode="auto">
          <a:xfrm rot="16200000" flipV="1">
            <a:off x="2824163" y="4217988"/>
            <a:ext cx="720725" cy="727075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모서리가 둥근 직사각형 20"/>
          <p:cNvSpPr/>
          <p:nvPr/>
        </p:nvSpPr>
        <p:spPr bwMode="auto">
          <a:xfrm>
            <a:off x="3513138" y="1989138"/>
            <a:ext cx="2844800" cy="2873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atinLnBrk="0"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Arial" charset="0"/>
              </a:rPr>
              <a:t>Type </a:t>
            </a:r>
            <a:r>
              <a:rPr kumimoji="0" lang="ko-KR" altLang="en-US" sz="1200" dirty="0">
                <a:solidFill>
                  <a:schemeClr val="tx1"/>
                </a:solidFill>
                <a:latin typeface="Arial" charset="0"/>
              </a:rPr>
              <a:t>객체는 </a:t>
            </a:r>
            <a:r>
              <a:rPr kumimoji="0" lang="en-US" altLang="ko-KR" sz="1200" dirty="0">
                <a:solidFill>
                  <a:schemeClr val="tx1"/>
                </a:solidFill>
                <a:latin typeface="Arial" charset="0"/>
              </a:rPr>
              <a:t>Type </a:t>
            </a:r>
            <a:r>
              <a:rPr kumimoji="0" lang="ko-KR" altLang="en-US" sz="1200" dirty="0">
                <a:solidFill>
                  <a:schemeClr val="tx1"/>
                </a:solidFill>
                <a:latin typeface="Arial" charset="0"/>
              </a:rPr>
              <a:t>클래스의 인스턴스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2973388" y="3213100"/>
            <a:ext cx="2843212" cy="2873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atinLnBrk="0"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Arial" charset="0"/>
              </a:rPr>
              <a:t>‘str’ </a:t>
            </a:r>
            <a:r>
              <a:rPr kumimoji="0" lang="ko-KR" altLang="en-US" sz="1200" dirty="0">
                <a:solidFill>
                  <a:schemeClr val="tx1"/>
                </a:solidFill>
                <a:latin typeface="Arial" charset="0"/>
              </a:rPr>
              <a:t>클래스는 </a:t>
            </a:r>
            <a:r>
              <a:rPr kumimoji="0" lang="en-US" altLang="ko-KR" sz="1200" dirty="0">
                <a:solidFill>
                  <a:schemeClr val="tx1"/>
                </a:solidFill>
                <a:latin typeface="Arial" charset="0"/>
              </a:rPr>
              <a:t>Type </a:t>
            </a:r>
            <a:r>
              <a:rPr kumimoji="0" lang="ko-KR" altLang="en-US" sz="1200" dirty="0">
                <a:solidFill>
                  <a:schemeClr val="tx1"/>
                </a:solidFill>
                <a:latin typeface="Arial" charset="0"/>
              </a:rPr>
              <a:t>클래스의 인스턴스</a:t>
            </a: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692525" y="4508500"/>
            <a:ext cx="2844800" cy="2889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atinLnBrk="0"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Arial" charset="0"/>
              </a:rPr>
              <a:t>var </a:t>
            </a:r>
            <a:r>
              <a:rPr kumimoji="0" lang="ko-KR" altLang="en-US" sz="1200" dirty="0">
                <a:solidFill>
                  <a:schemeClr val="tx1"/>
                </a:solidFill>
                <a:latin typeface="Arial" charset="0"/>
              </a:rPr>
              <a:t>객체는 </a:t>
            </a:r>
            <a:r>
              <a:rPr kumimoji="0" lang="en-US" altLang="ko-KR" sz="1200" dirty="0">
                <a:solidFill>
                  <a:schemeClr val="tx1"/>
                </a:solidFill>
                <a:latin typeface="Arial" charset="0"/>
              </a:rPr>
              <a:t>‘str’ </a:t>
            </a:r>
            <a:r>
              <a:rPr kumimoji="0" lang="ko-KR" altLang="en-US" sz="1200" dirty="0">
                <a:solidFill>
                  <a:schemeClr val="tx1"/>
                </a:solidFill>
                <a:latin typeface="Arial" charset="0"/>
              </a:rPr>
              <a:t>클래스의 인스턴스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7530963" y="2924944"/>
            <a:ext cx="648072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latinLnBrk="0">
              <a:lnSpc>
                <a:spcPct val="150000"/>
              </a:lnSpc>
              <a:defRPr/>
            </a:pPr>
            <a:r>
              <a:rPr kumimoji="0" lang="en-US" altLang="ko-KR" sz="2000" dirty="0">
                <a:solidFill>
                  <a:schemeClr val="bg1"/>
                </a:solidFill>
                <a:latin typeface="Arial" charset="0"/>
              </a:rPr>
              <a:t>A</a:t>
            </a:r>
            <a:endParaRPr kumimoji="0" lang="ko-KR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8913440" y="2924944"/>
            <a:ext cx="648072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latinLnBrk="0">
              <a:lnSpc>
                <a:spcPct val="150000"/>
              </a:lnSpc>
              <a:defRPr/>
            </a:pPr>
            <a:r>
              <a:rPr kumimoji="0" lang="en-US" altLang="ko-KR" sz="2000" dirty="0">
                <a:solidFill>
                  <a:schemeClr val="bg1"/>
                </a:solidFill>
                <a:latin typeface="Arial" charset="0"/>
              </a:rPr>
              <a:t>B</a:t>
            </a:r>
            <a:endParaRPr kumimoji="0" lang="ko-KR" altLang="en-US" sz="20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170" name="꺾인 연결선 25"/>
          <p:cNvCxnSpPr>
            <a:cxnSpLocks noChangeShapeType="1"/>
          </p:cNvCxnSpPr>
          <p:nvPr/>
        </p:nvCxnSpPr>
        <p:spPr bwMode="auto">
          <a:xfrm rot="10800000">
            <a:off x="8178800" y="3213100"/>
            <a:ext cx="735013" cy="1270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7675563" y="3740150"/>
            <a:ext cx="1885950" cy="1201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altLang="ko-KR" sz="1200" dirty="0">
                <a:latin typeface="+mn-ea"/>
                <a:ea typeface="+mn-ea"/>
              </a:rPr>
              <a:t>B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>
                <a:latin typeface="+mn-ea"/>
                <a:ea typeface="+mn-ea"/>
              </a:rPr>
              <a:t>A</a:t>
            </a:r>
            <a:r>
              <a:rPr lang="ko-KR" altLang="en-US" sz="1200" dirty="0">
                <a:latin typeface="+mn-ea"/>
                <a:ea typeface="+mn-ea"/>
              </a:rPr>
              <a:t>의 인스턴스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altLang="ko-KR" sz="1200" dirty="0">
                <a:latin typeface="+mn-ea"/>
                <a:ea typeface="+mn-ea"/>
              </a:rPr>
              <a:t>B</a:t>
            </a:r>
            <a:r>
              <a:rPr lang="ko-KR" altLang="en-US" sz="1200" dirty="0">
                <a:latin typeface="+mn-ea"/>
                <a:ea typeface="+mn-ea"/>
              </a:rPr>
              <a:t>가 </a:t>
            </a:r>
            <a:r>
              <a:rPr lang="en-US" altLang="ko-KR" sz="1200" dirty="0">
                <a:latin typeface="+mn-ea"/>
                <a:ea typeface="+mn-ea"/>
              </a:rPr>
              <a:t>A</a:t>
            </a:r>
            <a:r>
              <a:rPr lang="ko-KR" altLang="en-US" sz="1200" dirty="0">
                <a:latin typeface="+mn-ea"/>
                <a:ea typeface="+mn-ea"/>
              </a:rPr>
              <a:t>라는 명세서의 구현체라는 의미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02538" y="2182813"/>
            <a:ext cx="1887537" cy="45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인스턴스 표기법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6997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정의 및 불러오기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클래스 안에는 크게 변수와 함수가 포함될 수 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변수는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이라고 부르고</a:t>
            </a:r>
            <a:r>
              <a:rPr lang="en-US" altLang="ko-KR" dirty="0" smtClean="0"/>
              <a:t>, </a:t>
            </a:r>
          </a:p>
          <a:p>
            <a:pPr lvl="1">
              <a:defRPr/>
            </a:pPr>
            <a:r>
              <a:rPr lang="ko-KR" altLang="en-US" dirty="0" smtClean="0"/>
              <a:t>함수는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메소드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라고 부른다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클래스 선언문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/>
              <a:t>c</a:t>
            </a:r>
            <a:r>
              <a:rPr lang="en-US" altLang="ko-KR" dirty="0" smtClean="0"/>
              <a:t>lass </a:t>
            </a:r>
            <a:r>
              <a:rPr lang="ko-KR" altLang="en-US" dirty="0" smtClean="0"/>
              <a:t>예약어 후에 한 칸을 띄고 클래스명 입력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클래스명의 작성</a:t>
            </a:r>
            <a:r>
              <a:rPr lang="ko-KR" altLang="en-US" dirty="0"/>
              <a:t>법</a:t>
            </a:r>
            <a:r>
              <a:rPr lang="ko-KR" altLang="en-US" dirty="0" smtClean="0"/>
              <a:t>은 낙타표기법</a:t>
            </a:r>
            <a:r>
              <a:rPr lang="en-US" altLang="ko-KR" dirty="0" smtClean="0"/>
              <a:t>(CamelCase)</a:t>
            </a:r>
            <a:r>
              <a:rPr lang="ko-KR" altLang="en-US" dirty="0" smtClean="0"/>
              <a:t>을 따른다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r>
              <a:rPr lang="ko-KR" altLang="en-US" dirty="0" smtClean="0"/>
              <a:t>클래스명의 첫 음절인 대문자인 단어들의 조합형태로 작성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변수나 함수의 이름은 소문자로만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 사이는 언더바</a:t>
            </a:r>
            <a:r>
              <a:rPr lang="en-US" altLang="ko-KR" dirty="0" smtClean="0"/>
              <a:t>(_)</a:t>
            </a:r>
            <a:r>
              <a:rPr lang="ko-KR" altLang="en-US" dirty="0"/>
              <a:t>로</a:t>
            </a:r>
            <a:r>
              <a:rPr lang="ko-KR" altLang="en-US" dirty="0" smtClean="0"/>
              <a:t> 구분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클래스 호출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클래스의 객체를 만드는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인스턴스를 생성하는 방법은 함수를 호출하듯이 클래스명과 중괄호</a:t>
            </a:r>
            <a:r>
              <a:rPr lang="en-US" altLang="ko-KR" dirty="0" smtClean="0"/>
              <a:t>(( ))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매개변수 </a:t>
            </a:r>
            <a:r>
              <a:rPr lang="en-US" altLang="ko-KR" dirty="0" smtClean="0"/>
              <a:t>self </a:t>
            </a:r>
          </a:p>
          <a:p>
            <a:pPr lvl="2">
              <a:defRPr/>
            </a:pPr>
            <a:r>
              <a:rPr lang="ko-KR" altLang="en-US" dirty="0" smtClean="0"/>
              <a:t>클래스 내의 함수에 자동으로 주어지는 인자값</a:t>
            </a:r>
            <a:r>
              <a:rPr lang="en-US" altLang="ko-KR" dirty="0" smtClean="0"/>
              <a:t> </a:t>
            </a:r>
          </a:p>
          <a:p>
            <a:pPr lvl="2">
              <a:defRPr/>
            </a:pPr>
            <a:r>
              <a:rPr lang="ko-KR" altLang="en-US" dirty="0" smtClean="0"/>
              <a:t>본인의 객체를 인자 값으로 넘김으로써 함수 내에서 클래스의 속성 및 메소드에 접근할 수 있게 해준다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224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Tip. </a:t>
            </a:r>
            <a:r>
              <a:rPr lang="ko-KR" altLang="en-US" smtClean="0"/>
              <a:t>다른 객체 지향 언어에 익숙한 개발자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/>
              <a:t>자바 기준으로 </a:t>
            </a:r>
            <a:r>
              <a:rPr lang="en-US" altLang="ko-KR" dirty="0" smtClean="0"/>
              <a:t>self </a:t>
            </a:r>
            <a:r>
              <a:rPr lang="ko-KR" altLang="en-US" dirty="0" smtClean="0"/>
              <a:t>는 자바의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와 같다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/>
              <a:t>하지만 함수에 인자로 굳이 넣을 필요는 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/>
              <a:t>자바의 클래스라면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이라는 변수는 </a:t>
            </a:r>
            <a:r>
              <a:rPr lang="en-US" altLang="ko-KR" dirty="0" smtClean="0"/>
              <a:t>read_book() </a:t>
            </a:r>
            <a:r>
              <a:rPr lang="ko-KR" altLang="en-US" dirty="0" smtClean="0"/>
              <a:t>함수에서 그냥 호출이 가능하다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/>
              <a:t>파이썬에서는 반드시 </a:t>
            </a:r>
            <a:r>
              <a:rPr lang="en-US" altLang="ko-KR" dirty="0" smtClean="0"/>
              <a:t>read_book() </a:t>
            </a:r>
            <a:r>
              <a:rPr lang="ko-KR" altLang="en-US" dirty="0" smtClean="0"/>
              <a:t>선언시 </a:t>
            </a:r>
            <a:endParaRPr lang="en-US" altLang="ko-KR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 smtClean="0"/>
              <a:t>self </a:t>
            </a:r>
            <a:r>
              <a:rPr lang="ko-KR" altLang="en-US" dirty="0" smtClean="0"/>
              <a:t>를 첫 번째 매개변수로 선언해야 하며 </a:t>
            </a:r>
            <a:endParaRPr lang="en-US" altLang="ko-KR" dirty="0" smtClean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 smtClean="0"/>
              <a:t>함수 내에서 클래스의 속성을 호출할 때도 반드시 </a:t>
            </a:r>
            <a:r>
              <a:rPr lang="en-US" altLang="ko-KR" dirty="0" smtClean="0"/>
              <a:t>self.[</a:t>
            </a:r>
            <a:r>
              <a:rPr lang="ko-KR" altLang="en-US" dirty="0" smtClean="0"/>
              <a:t>속성명</a:t>
            </a:r>
            <a:r>
              <a:rPr lang="en-US" altLang="ko-KR" dirty="0" smtClean="0"/>
              <a:t>] </a:t>
            </a:r>
            <a:r>
              <a:rPr lang="ko-KR" altLang="en-US" dirty="0" smtClean="0"/>
              <a:t>형태로 사용해야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‘self’ </a:t>
            </a:r>
            <a:r>
              <a:rPr lang="ko-KR" altLang="en-US" dirty="0" smtClean="0"/>
              <a:t>라는 매개변수명은 사실 변경이 가능하나 묵시적으로 </a:t>
            </a:r>
            <a:r>
              <a:rPr lang="en-US" altLang="ko-KR" dirty="0" smtClean="0"/>
              <a:t>‘self’</a:t>
            </a:r>
            <a:r>
              <a:rPr lang="ko-KR" altLang="en-US" dirty="0" smtClean="0"/>
              <a:t>를 사용하고 있으니 참고하기 바란다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872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초기화 함수 </a:t>
            </a:r>
            <a:r>
              <a:rPr lang="en-US" altLang="ko-KR" smtClean="0"/>
              <a:t>__init__( ) </a:t>
            </a:r>
            <a:r>
              <a:rPr lang="ko-KR" altLang="en-US" smtClean="0"/>
              <a:t>재정의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030412"/>
          </a:xfrm>
        </p:spPr>
        <p:txBody>
          <a:bodyPr/>
          <a:lstStyle/>
          <a:p>
            <a:r>
              <a:rPr lang="en-US" altLang="ko-KR" smtClean="0"/>
              <a:t>__init__( 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1"/>
            <a:r>
              <a:rPr lang="ko-KR" altLang="en-US" smtClean="0"/>
              <a:t>인스턴스 생성시에 반드시 이름을 인자값으로 집어 넣게 하고 싶을 때</a:t>
            </a:r>
            <a:endParaRPr lang="en-US" altLang="ko-KR" smtClean="0"/>
          </a:p>
          <a:p>
            <a:pPr lvl="1"/>
            <a:r>
              <a:rPr lang="ko-KR" altLang="en-US" smtClean="0"/>
              <a:t>객체 인스턴스화를 위한 특수 함수</a:t>
            </a:r>
            <a:endParaRPr lang="en-US" altLang="ko-KR" smtClean="0"/>
          </a:p>
          <a:p>
            <a:pPr lvl="1"/>
            <a:r>
              <a:rPr lang="ko-KR" altLang="en-US" smtClean="0"/>
              <a:t>인자값 없이 객체를 생성하면 에러 발생</a:t>
            </a:r>
            <a:endParaRPr lang="en-US" altLang="ko-KR" smtClean="0"/>
          </a:p>
          <a:p>
            <a:pPr lvl="1"/>
            <a:r>
              <a:rPr lang="ko-KR" altLang="en-US" smtClean="0"/>
              <a:t>인스턴스 이름을 넣고 생성시</a:t>
            </a:r>
            <a:r>
              <a:rPr lang="en-US" altLang="ko-KR" smtClean="0"/>
              <a:t>, </a:t>
            </a:r>
            <a:r>
              <a:rPr lang="ko-KR" altLang="en-US" smtClean="0"/>
              <a:t>메소드 호출 성공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</p:txBody>
      </p:sp>
      <p:pic>
        <p:nvPicPr>
          <p:cNvPr id="922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3141663"/>
            <a:ext cx="6503987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37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초기화 함수 </a:t>
            </a:r>
            <a:r>
              <a:rPr lang="en-US" altLang="ko-KR" smtClean="0"/>
              <a:t>__init__( ) </a:t>
            </a:r>
            <a:r>
              <a:rPr lang="ko-KR" altLang="en-US" smtClean="0"/>
              <a:t>재정의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382712"/>
          </a:xfrm>
        </p:spPr>
        <p:txBody>
          <a:bodyPr/>
          <a:lstStyle/>
          <a:p>
            <a:r>
              <a:rPr lang="en-US" altLang="ko-KR" smtClean="0"/>
              <a:t>__init__( 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1"/>
            <a:r>
              <a:rPr lang="ko-KR" altLang="en-US" smtClean="0"/>
              <a:t>인스턴스 생성시에 반드시 이름을 인자값으로 집어 넣게 하고 싶을 때</a:t>
            </a:r>
            <a:endParaRPr lang="en-US" altLang="ko-KR" smtClean="0"/>
          </a:p>
          <a:p>
            <a:pPr lvl="1"/>
            <a:r>
              <a:rPr lang="ko-KR" altLang="en-US" smtClean="0"/>
              <a:t>객체 인스턴스화를 위한 특수 함수</a:t>
            </a:r>
            <a:endParaRPr lang="en-US" altLang="ko-KR" smtClean="0"/>
          </a:p>
          <a:p>
            <a:endParaRPr lang="ko-KR" altLang="en-US" smtClean="0"/>
          </a:p>
        </p:txBody>
      </p:sp>
      <p:pic>
        <p:nvPicPr>
          <p:cNvPr id="1024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349500"/>
            <a:ext cx="7329487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6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변수와 인스턴스 변수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변수의 선언 위치에 따라 달라지는 유효범위에 대해 알아보자</a:t>
            </a:r>
            <a:endParaRPr lang="en-US" altLang="ko-KR" smtClean="0"/>
          </a:p>
          <a:p>
            <a:r>
              <a:rPr lang="ko-KR" altLang="en-US" smtClean="0"/>
              <a:t>클래스 변수</a:t>
            </a:r>
            <a:endParaRPr lang="en-US" altLang="ko-KR" smtClean="0"/>
          </a:p>
          <a:p>
            <a:pPr lvl="1"/>
            <a:r>
              <a:rPr lang="ko-KR" altLang="en-US" smtClean="0"/>
              <a:t>클래스에 선언된 속성</a:t>
            </a:r>
            <a:endParaRPr lang="en-US" altLang="ko-KR" smtClean="0"/>
          </a:p>
          <a:p>
            <a:pPr lvl="1"/>
            <a:r>
              <a:rPr lang="ko-KR" altLang="en-US" smtClean="0"/>
              <a:t>클래스에 의해 생성된 모든 객체에서 같은 값을 조회할 때 사용이 가능</a:t>
            </a:r>
            <a:endParaRPr lang="en-US" altLang="ko-KR" smtClean="0"/>
          </a:p>
          <a:p>
            <a:r>
              <a:rPr lang="ko-KR" altLang="en-US" smtClean="0"/>
              <a:t>인스턴스 변수</a:t>
            </a:r>
            <a:endParaRPr lang="en-US" altLang="ko-KR" smtClean="0"/>
          </a:p>
          <a:p>
            <a:pPr lvl="1"/>
            <a:r>
              <a:rPr lang="en-US" altLang="ko-KR" smtClean="0"/>
              <a:t>__init__( ) </a:t>
            </a:r>
            <a:r>
              <a:rPr lang="ko-KR" altLang="en-US" smtClean="0"/>
              <a:t>함수 내에 선언된 변수</a:t>
            </a:r>
            <a:endParaRPr lang="en-US" altLang="ko-KR" smtClean="0"/>
          </a:p>
          <a:p>
            <a:pPr lvl="1"/>
            <a:r>
              <a:rPr lang="ko-KR" altLang="en-US" smtClean="0"/>
              <a:t>객체가 인스턴스화 될 때마다 새로운 값이 할당되며 서로 다른 객체 간에는 값을 공유할 수 없다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객체간에 값을 공유할 필요가 있고</a:t>
            </a:r>
            <a:r>
              <a:rPr lang="en-US" altLang="ko-KR" smtClean="0"/>
              <a:t>, </a:t>
            </a:r>
            <a:r>
              <a:rPr lang="ko-KR" altLang="en-US" smtClean="0"/>
              <a:t>값이 변경되지 않는 경우에는 클래스 변수를 활용할 수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변경이 되는 값을 클래스 변수로 활용하게 되면 본인의 의도와는 상관없이 다른 객체가 값을 수정하게 될 수도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객체 단위로 변경이 되는 변수는 반드시 인스턴스변수로 사용</a:t>
            </a:r>
          </a:p>
        </p:txBody>
      </p:sp>
    </p:spTree>
    <p:extLst>
      <p:ext uri="{BB962C8B-B14F-4D97-AF65-F5344CB8AC3E}">
        <p14:creationId xmlns:p14="http://schemas.microsoft.com/office/powerpoint/2010/main" val="1582634117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8576</TotalTime>
  <Words>826</Words>
  <Application>Microsoft Office PowerPoint</Application>
  <PresentationFormat>A4 용지(210x297mm)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cdb2004c012l</vt:lpstr>
      <vt:lpstr>Data Analytics Based Python</vt:lpstr>
      <vt:lpstr>학습내용</vt:lpstr>
      <vt:lpstr>클래스 이해하기</vt:lpstr>
      <vt:lpstr>클래스와 인스턴스 간의 관계</vt:lpstr>
      <vt:lpstr>클래스 정의 및 불러오기</vt:lpstr>
      <vt:lpstr>Tip. 다른 객체 지향 언어에 익숙한 개발자</vt:lpstr>
      <vt:lpstr>클래스 초기화 함수 __init__( ) 재정의</vt:lpstr>
      <vt:lpstr>클래스 초기화 함수 __init__( ) 재정의</vt:lpstr>
      <vt:lpstr>클래스 변수와 인스턴스 변수</vt:lpstr>
      <vt:lpstr>데이터 은닉과 이름 장식</vt:lpstr>
      <vt:lpstr>객체 지향의 꽃, 상속</vt:lpstr>
      <vt:lpstr>다형성, Polymorphism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475</cp:revision>
  <dcterms:created xsi:type="dcterms:W3CDTF">2002-06-08T00:31:27Z</dcterms:created>
  <dcterms:modified xsi:type="dcterms:W3CDTF">2018-08-31T09:19:54Z</dcterms:modified>
</cp:coreProperties>
</file>