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379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28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44835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4/library/exception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SECT13. </a:t>
            </a:r>
            <a:r>
              <a:rPr lang="ko-KR" altLang="en-US" dirty="0"/>
              <a:t>에러와 예외처리</a:t>
            </a:r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4460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09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Exceptions Handling </a:t>
            </a:r>
            <a:r>
              <a:rPr lang="ko-KR" altLang="en-US" smtClean="0"/>
              <a:t>예시</a:t>
            </a:r>
            <a:r>
              <a:rPr lang="en-US" altLang="ko-KR" smtClean="0"/>
              <a:t>4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처음에 보았던 트레이스백 메시지와 함께 나타낸 함수</a:t>
            </a:r>
          </a:p>
        </p:txBody>
      </p:sp>
      <p:pic>
        <p:nvPicPr>
          <p:cNvPr id="1229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76413"/>
            <a:ext cx="78486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5213" y="5949950"/>
            <a:ext cx="73707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트레이스백 메시지를 출력하려면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en-US" altLang="ko-KR" sz="1800" b="1" dirty="0">
                <a:solidFill>
                  <a:schemeClr val="tx2"/>
                </a:solidFill>
                <a:latin typeface="+mn-ea"/>
                <a:ea typeface="+mn-ea"/>
              </a:rPr>
              <a:t>traceback </a:t>
            </a:r>
            <a:r>
              <a:rPr lang="ko-KR" altLang="en-US" sz="1800" b="1" dirty="0">
                <a:solidFill>
                  <a:schemeClr val="tx2"/>
                </a:solidFill>
                <a:latin typeface="+mn-ea"/>
                <a:ea typeface="+mn-ea"/>
              </a:rPr>
              <a:t>모듈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을 호출해야 한다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7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else</a:t>
            </a:r>
            <a:r>
              <a:rPr lang="ko-KR" altLang="en-US" smtClean="0"/>
              <a:t>와 </a:t>
            </a:r>
            <a:r>
              <a:rPr lang="en-US" altLang="ko-KR" smtClean="0"/>
              <a:t>finally </a:t>
            </a:r>
            <a:r>
              <a:rPr lang="ko-KR" altLang="en-US" smtClean="0"/>
              <a:t>활용하기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파이썬의 예외 처리 방식</a:t>
            </a:r>
            <a:endParaRPr lang="en-US" altLang="ko-KR" smtClean="0"/>
          </a:p>
          <a:p>
            <a:pPr lvl="1"/>
            <a:r>
              <a:rPr lang="ko-KR" altLang="en-US" smtClean="0"/>
              <a:t>파이썬에서는 예외 처리 방식으로 </a:t>
            </a:r>
            <a:r>
              <a:rPr lang="en-US" altLang="ko-KR" smtClean="0"/>
              <a:t>else </a:t>
            </a:r>
            <a:r>
              <a:rPr lang="ko-KR" altLang="en-US" smtClean="0"/>
              <a:t>라는 옵션 구문을 제공</a:t>
            </a:r>
            <a:endParaRPr lang="en-US" altLang="ko-KR" smtClean="0"/>
          </a:p>
          <a:p>
            <a:pPr lvl="2"/>
            <a:r>
              <a:rPr lang="ko-KR" altLang="en-US" smtClean="0"/>
              <a:t>예외 상황이 발생하면 </a:t>
            </a:r>
            <a:r>
              <a:rPr lang="en-US" altLang="ko-KR" smtClean="0"/>
              <a:t>except </a:t>
            </a:r>
            <a:r>
              <a:rPr lang="ko-KR" altLang="en-US" smtClean="0"/>
              <a:t>구문을 실행하고</a:t>
            </a:r>
            <a:r>
              <a:rPr lang="en-US" altLang="ko-KR" smtClean="0"/>
              <a:t>, </a:t>
            </a:r>
            <a:r>
              <a:rPr lang="ko-KR" altLang="en-US" smtClean="0"/>
              <a:t>발생하지 않으면 </a:t>
            </a:r>
            <a:r>
              <a:rPr lang="en-US" altLang="ko-KR" smtClean="0"/>
              <a:t>else </a:t>
            </a:r>
            <a:r>
              <a:rPr lang="ko-KR" altLang="en-US" smtClean="0"/>
              <a:t>구문을 실행한다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또 다른 예외 처리 방식의 옵션 구문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finally </a:t>
            </a:r>
            <a:r>
              <a:rPr lang="ko-KR" altLang="en-US" smtClean="0"/>
              <a:t>구문</a:t>
            </a:r>
            <a:endParaRPr lang="en-US" altLang="ko-KR" smtClean="0"/>
          </a:p>
          <a:p>
            <a:pPr lvl="2"/>
            <a:r>
              <a:rPr lang="en-US" altLang="ko-KR" smtClean="0"/>
              <a:t>try </a:t>
            </a:r>
            <a:r>
              <a:rPr lang="ko-KR" altLang="en-US" smtClean="0"/>
              <a:t>블록문 내의 소스 코드에서 예외 상황이 발생하든 발생하지 않든 간에 반드시 실행이 되어야 하는 소스 코드를 </a:t>
            </a:r>
            <a:r>
              <a:rPr lang="en-US" altLang="ko-KR" smtClean="0"/>
              <a:t>finally </a:t>
            </a:r>
            <a:r>
              <a:rPr lang="ko-KR" altLang="en-US" smtClean="0"/>
              <a:t>블록문에 위치</a:t>
            </a:r>
            <a:endParaRPr lang="en-US" altLang="ko-KR" smtClean="0"/>
          </a:p>
          <a:p>
            <a:pPr lvl="2"/>
            <a:r>
              <a:rPr lang="ko-KR" altLang="en-US" smtClean="0"/>
              <a:t>예외와 상관 없이</a:t>
            </a:r>
            <a:r>
              <a:rPr lang="en-US" altLang="ko-KR" smtClean="0"/>
              <a:t>, finally </a:t>
            </a:r>
            <a:r>
              <a:rPr lang="ko-KR" altLang="en-US" smtClean="0"/>
              <a:t>블록문에 항상 실행</a:t>
            </a:r>
            <a:endParaRPr lang="en-US" altLang="ko-KR" smtClean="0"/>
          </a:p>
          <a:p>
            <a:pPr lvl="2"/>
            <a:r>
              <a:rPr lang="en-US" altLang="ko-KR" smtClean="0"/>
              <a:t>finally </a:t>
            </a:r>
            <a:r>
              <a:rPr lang="ko-KR" altLang="en-US" smtClean="0"/>
              <a:t>블록문은 실제 프로젝트 수행 시 외부 자원</a:t>
            </a:r>
            <a:r>
              <a:rPr lang="en-US" altLang="ko-KR" smtClean="0"/>
              <a:t>(</a:t>
            </a:r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네트워크 연결 등</a:t>
            </a:r>
            <a:r>
              <a:rPr lang="en-US" altLang="ko-KR" smtClean="0"/>
              <a:t>)</a:t>
            </a:r>
            <a:r>
              <a:rPr lang="ko-KR" altLang="en-US" smtClean="0"/>
              <a:t>을 열었다가 닫을 때 유용하게 사용이 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5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Exceptions Handling </a:t>
            </a:r>
            <a:r>
              <a:rPr lang="ko-KR" altLang="en-US" smtClean="0"/>
              <a:t>예시</a:t>
            </a:r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예외 처리 방식에서의 </a:t>
            </a:r>
            <a:r>
              <a:rPr lang="en-US" altLang="ko-KR" smtClean="0"/>
              <a:t>else </a:t>
            </a:r>
            <a:r>
              <a:rPr lang="ko-KR" altLang="en-US" smtClean="0"/>
              <a:t>옵션 구문 활용</a:t>
            </a:r>
          </a:p>
        </p:txBody>
      </p:sp>
      <p:pic>
        <p:nvPicPr>
          <p:cNvPr id="14340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36725"/>
            <a:ext cx="7848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Exceptions Handling </a:t>
            </a:r>
            <a:r>
              <a:rPr lang="ko-KR" altLang="en-US" smtClean="0"/>
              <a:t>예시</a:t>
            </a:r>
            <a:r>
              <a:rPr lang="en-US" altLang="ko-KR" smtClean="0"/>
              <a:t>6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예외 처리 방식에서의 </a:t>
            </a:r>
            <a:r>
              <a:rPr lang="en-US" altLang="ko-KR" smtClean="0"/>
              <a:t>finally </a:t>
            </a:r>
            <a:r>
              <a:rPr lang="ko-KR" altLang="en-US" smtClean="0"/>
              <a:t>옵션 구문 활용</a:t>
            </a:r>
          </a:p>
        </p:txBody>
      </p:sp>
      <p:pic>
        <p:nvPicPr>
          <p:cNvPr id="1536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57363"/>
            <a:ext cx="78486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9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파이썬에서는 다양한 </a:t>
            </a:r>
            <a:r>
              <a:rPr lang="en-US" altLang="ko-KR" dirty="0" smtClean="0"/>
              <a:t>Built-in Exceptions</a:t>
            </a:r>
            <a:r>
              <a:rPr lang="ko-KR" altLang="en-US" dirty="0" smtClean="0"/>
              <a:t>을 정의 해놓았지만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에러들은 대부분 일반적인 용도로 사용이 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사용자 정의 예외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의도적으로 본인이 만든 예외를 만들어야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클래스를 새로 만들면 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예외 클래스의 실행은 일반 클래스와는 조금 다르다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매번 예외 클래스에 대한 객체를 개발자가 생성할 수는 없는 노릇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예외 클래스의 실행을 위해 파이썬에서는 </a:t>
            </a:r>
            <a:r>
              <a:rPr lang="en-US" altLang="ko-KR" dirty="0" smtClean="0"/>
              <a:t>raise </a:t>
            </a:r>
            <a:r>
              <a:rPr lang="ko-KR" altLang="en-US" dirty="0" smtClean="0"/>
              <a:t>라는 구문을 제공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사용자 정의 예외는 개발자가 작성하는 소스 코드의 예외 상황에 대한 시나리오에 따라서 다양하게 정의하여 활용할 수 있다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>
                <a:solidFill>
                  <a:schemeClr val="accent1"/>
                </a:solidFill>
              </a:rPr>
              <a:t>예를 들어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은행에서 계좌 관련 된 프로그램 작성시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lvl="2">
              <a:defRPr/>
            </a:pPr>
            <a:r>
              <a:rPr lang="ko-KR" altLang="en-US" dirty="0" smtClean="0">
                <a:solidFill>
                  <a:schemeClr val="accent1"/>
                </a:solidFill>
              </a:rPr>
              <a:t>계좌에서 돈을 인출하는 로직을 만들 경우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반드시 계좌의 잔고를 확인하여 인출하려고 하는 돈의 인출 가능성 유무를 확인해야 한다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</a:p>
          <a:p>
            <a:pPr lvl="2">
              <a:defRPr/>
            </a:pPr>
            <a:r>
              <a:rPr lang="ko-KR" altLang="en-US" dirty="0" smtClean="0">
                <a:solidFill>
                  <a:schemeClr val="accent1"/>
                </a:solidFill>
              </a:rPr>
              <a:t>만약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잔고보다 더 많은 돈을 인출하려고 한다면 예외 상황이 발생하므로 사용자가 정의가 에러를 발생</a:t>
            </a:r>
            <a:r>
              <a:rPr lang="en-US" altLang="ko-KR" dirty="0" smtClean="0">
                <a:solidFill>
                  <a:schemeClr val="accent1"/>
                </a:solidFill>
              </a:rPr>
              <a:t>(raise)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시킬 수 있을 것이다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User Defined Exceptions </a:t>
            </a:r>
            <a:r>
              <a:rPr lang="ko-KR" altLang="en-US" smtClean="0"/>
              <a:t>예시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사용자 정의 예외 클래스</a:t>
            </a:r>
            <a:r>
              <a:rPr lang="en-US" altLang="ko-KR" smtClean="0"/>
              <a:t>, ‘TooBigNumError’</a:t>
            </a:r>
            <a:endParaRPr lang="ko-KR" altLang="en-US" smtClean="0"/>
          </a:p>
        </p:txBody>
      </p:sp>
      <p:pic>
        <p:nvPicPr>
          <p:cNvPr id="17412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66888"/>
            <a:ext cx="78486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5213" y="4868863"/>
            <a:ext cx="7459662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매번 예외 클래스에 대한 객체를 개발자가 생성할 수는 없다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이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예외 클래스의 실행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을 위해 파이썬에서는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raise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라는 구분을 제공</a:t>
            </a:r>
          </a:p>
        </p:txBody>
      </p:sp>
    </p:spTree>
    <p:extLst>
      <p:ext uri="{BB962C8B-B14F-4D97-AF65-F5344CB8AC3E}">
        <p14:creationId xmlns:p14="http://schemas.microsoft.com/office/powerpoint/2010/main" val="3405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User Defined Exceptions </a:t>
            </a:r>
            <a:r>
              <a:rPr lang="ko-KR" altLang="en-US" smtClean="0"/>
              <a:t>예시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사용자 정의 예외를 위한 테스트 함수</a:t>
            </a:r>
          </a:p>
        </p:txBody>
      </p:sp>
      <p:pic>
        <p:nvPicPr>
          <p:cNvPr id="1843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93863"/>
            <a:ext cx="78486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>
            <a:spLocks noChangeArrowheads="1"/>
          </p:cNvSpPr>
          <p:nvPr/>
        </p:nvSpPr>
        <p:spPr bwMode="auto">
          <a:xfrm>
            <a:off x="849313" y="4941169"/>
            <a:ext cx="7991475" cy="14102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945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19460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3830637"/>
          </a:xfrm>
        </p:spPr>
        <p:txBody>
          <a:bodyPr/>
          <a:lstStyle/>
          <a:p>
            <a:r>
              <a:rPr lang="ko-KR" altLang="en-US" dirty="0" smtClean="0"/>
              <a:t>파이썬에서 발생하는 에러와 예외 상황에 대해 살펴보았다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 코드가 실행 되기 전에 문법상 오류로 인해 발생 하는  구문 에러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파싱 에러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살펴보았다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 코드 실행 중 예상치 못한 상황에 의해 발생하는 여러  예외 상황들을 살펴보았다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예외 상황이 발생 하였을 때 프로그램이 비정상적으로 종료되는 것을 피하기 위해</a:t>
            </a:r>
            <a:r>
              <a:rPr lang="en-US" altLang="ko-KR" dirty="0" smtClean="0"/>
              <a:t>, try-except </a:t>
            </a:r>
            <a:r>
              <a:rPr lang="ko-KR" altLang="en-US" dirty="0" smtClean="0"/>
              <a:t>블록을 통해 제어</a:t>
            </a:r>
            <a:endParaRPr lang="en-US" altLang="ko-KR" dirty="0" smtClean="0"/>
          </a:p>
          <a:p>
            <a:r>
              <a:rPr lang="ko-KR" altLang="en-US" dirty="0" smtClean="0"/>
              <a:t>옵션 블록인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블록도 살펴보았다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정의 예외 클래스를 작성하는 방법을 살펴보았다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650" y="4990874"/>
            <a:ext cx="7704138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예외 처리는 초보 개발자에게 다소 어렵거나 간과하고 지나칠 수 있다</a:t>
            </a: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하지만</a:t>
            </a: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예외 처리 없는 소스 코드는 마치 시한폭탄과도 같다</a:t>
            </a: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rgbClr val="FFFF00"/>
                </a:solidFill>
                <a:latin typeface="+mn-ea"/>
                <a:ea typeface="+mn-ea"/>
              </a:rPr>
              <a:t>모든 소스 코드에는 예외 처리를 해야 한다는 각오로 코딩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을 하기 바람 </a:t>
            </a: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82247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구문 에러</a:t>
            </a:r>
            <a:r>
              <a:rPr lang="en-US" altLang="ko-KR" smtClean="0"/>
              <a:t>, Syntax Errors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예외</a:t>
            </a:r>
            <a:r>
              <a:rPr lang="en-US" altLang="ko-KR" smtClean="0"/>
              <a:t>, Exceptions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mtClean="0"/>
              <a:t>try-except </a:t>
            </a:r>
            <a:r>
              <a:rPr lang="ko-KR" altLang="en-US" smtClean="0"/>
              <a:t>구문으로</a:t>
            </a:r>
            <a:r>
              <a:rPr lang="en-US" altLang="ko-KR" smtClean="0"/>
              <a:t> </a:t>
            </a:r>
            <a:r>
              <a:rPr lang="ko-KR" altLang="en-US" smtClean="0"/>
              <a:t>예외상황 제어</a:t>
            </a:r>
            <a:r>
              <a:rPr lang="en-US" altLang="ko-KR" smtClean="0"/>
              <a:t>, Handling Exceptions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mtClean="0"/>
              <a:t>else</a:t>
            </a:r>
            <a:r>
              <a:rPr lang="ko-KR" altLang="en-US" smtClean="0"/>
              <a:t>와 </a:t>
            </a:r>
            <a:r>
              <a:rPr lang="en-US" altLang="ko-KR" smtClean="0"/>
              <a:t>finally </a:t>
            </a:r>
            <a:r>
              <a:rPr lang="ko-KR" altLang="en-US" smtClean="0"/>
              <a:t>활용하기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사용자 정의 예외</a:t>
            </a:r>
            <a:r>
              <a:rPr lang="en-US" altLang="ko-KR" smtClean="0"/>
              <a:t>, User-defined Exceptions</a:t>
            </a:r>
          </a:p>
        </p:txBody>
      </p:sp>
    </p:spTree>
    <p:extLst>
      <p:ext uri="{BB962C8B-B14F-4D97-AF65-F5344CB8AC3E}">
        <p14:creationId xmlns:p14="http://schemas.microsoft.com/office/powerpoint/2010/main" val="18148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구문 에러</a:t>
            </a:r>
            <a:r>
              <a:rPr lang="en-US" altLang="ko-KR" smtClean="0"/>
              <a:t>, Syntax Errors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프로그램에서 발생하는 에러는 완전히 제거할 수 없는 존재</a:t>
            </a:r>
            <a:endParaRPr lang="en-US" altLang="ko-KR" smtClean="0"/>
          </a:p>
          <a:p>
            <a:pPr lvl="1"/>
            <a:r>
              <a:rPr lang="ko-KR" altLang="en-US" smtClean="0"/>
              <a:t>어느 정도 성숙한 개발자들은 소스 코드에 에러가 발생하는 것을 두려워하거나 치부라고 생각하지 않는다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오히려</a:t>
            </a:r>
            <a:r>
              <a:rPr lang="en-US" altLang="ko-KR" smtClean="0"/>
              <a:t>, </a:t>
            </a:r>
            <a:r>
              <a:rPr lang="ko-KR" altLang="en-US" smtClean="0"/>
              <a:t>더 큰 재앙을 막아주는 고마운 존재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초보 개발자가 가장 많이 발생하는 에러가 무엇일까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바로</a:t>
            </a:r>
            <a:r>
              <a:rPr lang="en-US" altLang="ko-KR" smtClean="0"/>
              <a:t>, </a:t>
            </a:r>
            <a:r>
              <a:rPr lang="ko-KR" altLang="en-US" smtClean="0"/>
              <a:t>문법상 오류</a:t>
            </a:r>
            <a:r>
              <a:rPr lang="en-US" altLang="ko-KR" smtClean="0"/>
              <a:t>~^^</a:t>
            </a:r>
          </a:p>
          <a:p>
            <a:pPr lvl="1"/>
            <a:r>
              <a:rPr lang="en-US" altLang="ko-KR" smtClean="0"/>
              <a:t>SyntaxError</a:t>
            </a:r>
            <a:r>
              <a:rPr lang="ko-KR" altLang="en-US" smtClean="0"/>
              <a:t>는 구문 에러를 뜻한다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문법 오류로 인해 소스 코드를 실행 하기 전에 발생하는 에러</a:t>
            </a:r>
            <a:endParaRPr lang="en-US" altLang="ko-KR" smtClean="0"/>
          </a:p>
          <a:p>
            <a:pPr lvl="1"/>
            <a:r>
              <a:rPr lang="ko-KR" altLang="en-US" smtClean="0"/>
              <a:t>실행이 되기 전에 소스 코드의 구문을 분석 할 때 나는 에러라고 해서 파싱 에러</a:t>
            </a:r>
            <a:r>
              <a:rPr lang="en-US" altLang="ko-KR" smtClean="0"/>
              <a:t>, Parsing Error </a:t>
            </a:r>
            <a:r>
              <a:rPr lang="ko-KR" altLang="en-US" smtClean="0"/>
              <a:t>라고도 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113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, Exceptions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, Exceptions 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문법 상 오류가 없는 소스 코드라면 구문 분석</a:t>
            </a:r>
            <a:r>
              <a:rPr lang="en-US" altLang="ko-KR" smtClean="0"/>
              <a:t>(</a:t>
            </a:r>
            <a:r>
              <a:rPr lang="ko-KR" altLang="en-US" smtClean="0"/>
              <a:t>파싱</a:t>
            </a:r>
            <a:r>
              <a:rPr lang="en-US" altLang="ko-KR" smtClean="0"/>
              <a:t>) </a:t>
            </a:r>
            <a:r>
              <a:rPr lang="ko-KR" altLang="en-US" smtClean="0"/>
              <a:t>이후에 실행됨</a:t>
            </a:r>
            <a:endParaRPr lang="en-US" altLang="ko-KR" smtClean="0"/>
          </a:p>
          <a:p>
            <a:pPr lvl="1"/>
            <a:r>
              <a:rPr lang="ko-KR" altLang="en-US" smtClean="0"/>
              <a:t>이때</a:t>
            </a:r>
            <a:r>
              <a:rPr lang="en-US" altLang="ko-KR" smtClean="0"/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소스 코드 실행 중에 에러가 발생하는 경우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smtClean="0"/>
              <a:t>를 통칭</a:t>
            </a:r>
            <a:endParaRPr lang="en-US" altLang="ko-KR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이러한 예외는 예상치 못한 상황이긴 하지만 항상 치명적이지는 않다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파이썬에서 정의한 에러 형</a:t>
            </a:r>
            <a:endParaRPr lang="en-US" altLang="ko-KR" smtClean="0"/>
          </a:p>
          <a:p>
            <a:pPr lvl="1"/>
            <a:r>
              <a:rPr lang="ko-KR" altLang="en-US" smtClean="0"/>
              <a:t>파이썬은 다양한 유형의 에러를 미리 정해놓고</a:t>
            </a:r>
            <a:r>
              <a:rPr lang="en-US" altLang="ko-KR" smtClean="0"/>
              <a:t>, </a:t>
            </a:r>
            <a:r>
              <a:rPr lang="ko-KR" altLang="en-US" smtClean="0"/>
              <a:t>데이터 형과 같이 에러 형을 정의하였다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대부분의 에러명은 그것 만으로도 어떤 에러가 발생하였는지 알 수 있으며</a:t>
            </a:r>
            <a:r>
              <a:rPr lang="en-US" altLang="ko-KR" smtClean="0"/>
              <a:t>, </a:t>
            </a:r>
          </a:p>
          <a:p>
            <a:pPr lvl="1"/>
            <a:r>
              <a:rPr lang="ko-KR" altLang="en-US" smtClean="0"/>
              <a:t>상세한 에러 메시지를 출력함으로써 개발자에게 에러가 발생한 위치와 상세 내용을 전달하여 문제 해결에 실마리를 제공한다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미리 정해 놓은 예외들을 </a:t>
            </a:r>
            <a:r>
              <a:rPr lang="en-US" altLang="ko-KR" b="1" smtClean="0">
                <a:solidFill>
                  <a:srgbClr val="C00000"/>
                </a:solidFill>
              </a:rPr>
              <a:t>‘Built-in Exceptions’ </a:t>
            </a:r>
            <a:r>
              <a:rPr lang="ko-KR" altLang="en-US" smtClean="0"/>
              <a:t>라고 부른다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7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표준라이브러리의 </a:t>
            </a:r>
            <a:r>
              <a:rPr lang="en-US" altLang="ko-KR" smtClean="0"/>
              <a:t>Exceptions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en-US" altLang="ko-KR" smtClean="0"/>
              <a:t>Built-in Exceptions 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목록</a:t>
            </a:r>
          </a:p>
        </p:txBody>
      </p:sp>
      <p:pic>
        <p:nvPicPr>
          <p:cNvPr id="7172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700213"/>
            <a:ext cx="529113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81563" y="1341438"/>
            <a:ext cx="40624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&lt; </a:t>
            </a:r>
            <a:r>
              <a:rPr lang="en-US" altLang="ko-KR" sz="1200" u="sng" dirty="0">
                <a:solidFill>
                  <a:srgbClr val="0070C0"/>
                </a:solidFill>
                <a:latin typeface="+mn-ea"/>
                <a:ea typeface="굴림" pitchFamily="50" charset="-127"/>
                <a:hlinkClick r:id="rId3"/>
              </a:rPr>
              <a:t>https://docs.python.org/3.4/library/exceptions.html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 &gt;</a:t>
            </a:r>
            <a:endParaRPr lang="ko-KR" altLang="en-US" sz="12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try-except </a:t>
            </a:r>
            <a:r>
              <a:rPr lang="ko-KR" altLang="en-US" smtClean="0"/>
              <a:t>구문으로</a:t>
            </a:r>
            <a:r>
              <a:rPr lang="en-US" altLang="ko-KR" smtClean="0"/>
              <a:t> </a:t>
            </a:r>
            <a:r>
              <a:rPr lang="ko-KR" altLang="en-US" smtClean="0"/>
              <a:t>예외상황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예외 상황이 발생하면 어떤 문제가 발생할까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 smtClean="0"/>
              <a:t>소스코드를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에서 작성해서 실행시켜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에러가 발생하였는지 상세한 설명과 함께 확인이 가능하다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에러 발생시 </a:t>
            </a:r>
            <a:r>
              <a:rPr lang="ko-KR" altLang="en-US" b="1" dirty="0" smtClean="0">
                <a:solidFill>
                  <a:srgbClr val="C00000"/>
                </a:solidFill>
              </a:rPr>
              <a:t>추적이 가능한 정보들</a:t>
            </a:r>
            <a:r>
              <a:rPr lang="ko-KR" altLang="en-US" dirty="0" smtClean="0"/>
              <a:t>을 표기한 에러 메시지를 </a:t>
            </a:r>
            <a:r>
              <a:rPr lang="ko-KR" altLang="en-US" b="1" dirty="0" smtClean="0">
                <a:solidFill>
                  <a:srgbClr val="C00000"/>
                </a:solidFill>
              </a:rPr>
              <a:t>트레이스백 </a:t>
            </a:r>
            <a:r>
              <a:rPr lang="en-US" altLang="ko-KR" b="1" dirty="0" smtClean="0">
                <a:solidFill>
                  <a:srgbClr val="C00000"/>
                </a:solidFill>
              </a:rPr>
              <a:t>Traceback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메시지라고 부른다</a:t>
            </a:r>
            <a:r>
              <a:rPr lang="en-US" altLang="ko-KR" dirty="0" smtClean="0"/>
              <a:t>. </a:t>
            </a:r>
          </a:p>
          <a:p>
            <a:pPr lvl="1">
              <a:defRPr/>
            </a:pPr>
            <a:r>
              <a:rPr lang="ko-KR" altLang="en-US" dirty="0" smtClean="0"/>
              <a:t>소스 코드 실행 중 에러가 발생하면 프로그램은 중단되게 마련이고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심각한 장애로 이어질 수 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파이썬에서는 이런 예외 상황에 대한 처리를 위하여 </a:t>
            </a:r>
            <a:r>
              <a:rPr lang="en-US" altLang="ko-KR" b="1" dirty="0" smtClean="0">
                <a:solidFill>
                  <a:srgbClr val="C00000"/>
                </a:solidFill>
              </a:rPr>
              <a:t>try-except</a:t>
            </a:r>
            <a:r>
              <a:rPr lang="ko-KR" altLang="en-US" b="1" dirty="0" smtClean="0">
                <a:solidFill>
                  <a:srgbClr val="C00000"/>
                </a:solidFill>
              </a:rPr>
              <a:t>문</a:t>
            </a:r>
            <a:r>
              <a:rPr lang="ko-KR" altLang="en-US" dirty="0" smtClean="0"/>
              <a:t>을 제공하고 있다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구문 사용시 발생한 에러는 삼켜 먹으면 안된다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/>
              <a:t>e</a:t>
            </a:r>
            <a:r>
              <a:rPr lang="en-US" altLang="ko-KR" dirty="0" smtClean="0"/>
              <a:t>xcept </a:t>
            </a:r>
            <a:r>
              <a:rPr lang="ko-KR" altLang="en-US" dirty="0" smtClean="0"/>
              <a:t>구문을 사용하게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발생시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블록문이 수행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만약</a:t>
            </a:r>
            <a:r>
              <a:rPr lang="en-US" altLang="ko-KR" dirty="0" smtClean="0"/>
              <a:t>, except </a:t>
            </a:r>
            <a:r>
              <a:rPr lang="ko-KR" altLang="en-US" dirty="0" smtClean="0"/>
              <a:t>구문이 없었다면 해당 에러가 발생하면 프로그램이 중단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except </a:t>
            </a:r>
            <a:r>
              <a:rPr lang="ko-KR" altLang="en-US" dirty="0" smtClean="0"/>
              <a:t>구문을 사용하여 에러가 발생하였는데도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프로그램을 단지 멈추지 않게 하는 것은 무척이나 위험한 행동이다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실무현장에서는 보통 에러가 발생하였을 때 어떤 식으로 조치를 해야 하는지 표준이 있기 마련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6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Exceptions Handling </a:t>
            </a:r>
            <a:r>
              <a:rPr lang="ko-KR" altLang="en-US" smtClean="0"/>
              <a:t>예시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예외상황 테스트를 위한 함수</a:t>
            </a:r>
          </a:p>
        </p:txBody>
      </p:sp>
      <p:pic>
        <p:nvPicPr>
          <p:cNvPr id="922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73238"/>
            <a:ext cx="78486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Exceptions Handling </a:t>
            </a:r>
            <a:r>
              <a:rPr lang="ko-KR" altLang="en-US" smtClean="0"/>
              <a:t>예시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예외상황에 대한 처리를 구현한 함수</a:t>
            </a:r>
          </a:p>
        </p:txBody>
      </p:sp>
      <p:pic>
        <p:nvPicPr>
          <p:cNvPr id="1024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73238"/>
            <a:ext cx="78486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8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Exceptions Handling </a:t>
            </a:r>
            <a:r>
              <a:rPr lang="ko-KR" altLang="en-US" smtClean="0"/>
              <a:t>예시</a:t>
            </a:r>
            <a:r>
              <a:rPr lang="en-US" altLang="ko-KR" smtClean="0"/>
              <a:t>3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예외상황에 대한 에러메시지를 상세히 나타낸 함수</a:t>
            </a:r>
          </a:p>
        </p:txBody>
      </p:sp>
      <p:pic>
        <p:nvPicPr>
          <p:cNvPr id="1126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73238"/>
            <a:ext cx="78486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5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8581</TotalTime>
  <Words>812</Words>
  <Application>Microsoft Office PowerPoint</Application>
  <PresentationFormat>A4 용지(210x297mm)</PresentationFormat>
  <Paragraphs>93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cdb2004c012l</vt:lpstr>
      <vt:lpstr>Data Analytics Based Python</vt:lpstr>
      <vt:lpstr>학습내용</vt:lpstr>
      <vt:lpstr>구문 에러, Syntax Errors</vt:lpstr>
      <vt:lpstr>예외, Exceptions</vt:lpstr>
      <vt:lpstr>파이썬 표준라이브러리의 Exceptions</vt:lpstr>
      <vt:lpstr>try-except 구문으로 예외상황 제어</vt:lpstr>
      <vt:lpstr>Exceptions Handling 예시1</vt:lpstr>
      <vt:lpstr>Exceptions Handling 예시2</vt:lpstr>
      <vt:lpstr>Exceptions Handling 예시3</vt:lpstr>
      <vt:lpstr>Exceptions Handling 예시4</vt:lpstr>
      <vt:lpstr>else와 finally 활용하기</vt:lpstr>
      <vt:lpstr>Exceptions Handling 예시5</vt:lpstr>
      <vt:lpstr>Exceptions Handling 예시6</vt:lpstr>
      <vt:lpstr>사용자 정의 예외</vt:lpstr>
      <vt:lpstr>User Defined Exceptions 예시1</vt:lpstr>
      <vt:lpstr>User Defined Exceptions 예시2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475</cp:revision>
  <dcterms:created xsi:type="dcterms:W3CDTF">2002-06-08T00:31:27Z</dcterms:created>
  <dcterms:modified xsi:type="dcterms:W3CDTF">2018-08-31T09:21:58Z</dcterms:modified>
</cp:coreProperties>
</file>