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f7ff7fd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f7ff7fd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bf7ff7fd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bf7ff7fd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Hash-based signature schemes are constructed upon the following main primitives: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Merkle trees for creating Many-time signatures</a:t>
            </a:r>
            <a:endParaRPr sz="14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f7ff7fd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f7ff7fd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bf7ff7fdc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bf7ff7fd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bf7ff7fd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bf7ff7fd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main advantages of OTS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1. they may be constructed from any one-way function;</a:t>
            </a:r>
            <a:r>
              <a:rPr lang="it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2. the algorithms of signing and verification are very fast and cheap to compute, comparing to standard public-key signatures.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bf7ff7fdc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bf7ff7fd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For instance when sharing a private key on different servers that wish to sign messages concurrently, one has to synchronise all of them or security is broken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bf7ff7fdc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bf7ff7fdc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bf7ff7fd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bf7ff7fd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bf7ff7fd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bf7ff7fd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bf7ff7fdc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bf7ff7fd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f7ff7f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f7ff7f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bf7ff7fd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bf7ff7fd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bf7ff7fd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bf7ff7fd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signature ha: i, R1, sigmaH, sigmaQ0, AuthA0, ….sigmaWd-1,AuthAd-1)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bf7ff7fdc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bf7ff7fd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This is essential for many real-world scenarios, as the one previously mentioned of distributed servers, where continuously updating a stateful key pair is often impossible.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f7ff7fdc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bf7ff7fdc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Haraka is not a NIST-approved hash function, and since it is new it needs further analysis. We specify SPHINCS</a:t>
            </a:r>
            <a:r>
              <a:rPr lang="it" sz="800"/>
              <a:t>+</a:t>
            </a:r>
            <a:r>
              <a:rPr lang="it"/>
              <a:t>-Haraka as third signature scheme to demonstrate the possible speed-up by using a dedicated short-input hash function.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The basic idea is to use a different hash function for each call. Moreover, each hash function call is keyed with a different key and applies different bitmasks. Keys and bitmasks are generated by a pseudo random function from an address specifying the context of the call and a public seed. Since this procedure is complex, the goal is to abstract away the details of how exactly nodes are computed, through hash function calls, from the high- level construction of the SPHINCS+ scheme. To get this abstraction they introduced the notion of tweakable hash functions, that in addition to the input value take as inputs a public seed and an address. Therefore, to mitigate the multi-target attack, SPHINCS uses two pseudo random functions, a keyed hash function and several tweakable hash functions.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These schemes are realised instantiating the SPHINCS+ construction respectively with SHAKE256, SHA-256 and Haraka hash functions.The robust variant is exactly the SPHINCS+ construction explained so far. The simple variants instead have simpler instantiations of the tweakable hash functions: they use pure random oracle instantiations in order to omit the calls to pseudo random functions in order to generate bitmasks.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For this reason, “simple” variants are faster than “robust” ones, achieving a speed-up of about a factor of three.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bf7ff7fd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bf7ff7fd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In TLS, digital signatures are used during the authentication phase in order to authenticate the parties. Then, during the key agreement phase, a key exchange mechanism is used to establish a shared secret, which can then be used in symmetric cryptography. This means that, for security against a future quantum adversary, we should incorporate post-quantum authentication and post-quantum key exchange in those phases.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For what concerns the client authentication, the considerations would be the same as the ones for the server authentication.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bf7ff7fdc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bf7ff7fd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bf7ff7fdc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bf7ff7fdc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addition of the PQ public key and signature to the certificate will increase the size of the single certificate, and so the size of the certificate chain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This is not a problem since, as it happens normally in TLS, when a certificate chain exceeds a certain length, of 16 KB, TLS will exploit the fragmentation of records to split packets before sending them.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bf7ff7fd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bf7ff7fd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bf7ff7fd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bf7ff7fd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To evaluate them, all SPHINCS+ variants were taken into consideration. SPHINCS+ has 36 variants, built with different combination of parameters and different hash functions.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Haraka as the hash function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bf7ff7fdc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bf7ff7fdc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f7ff7fd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f7ff7fd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f7ff7fdc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bf7ff7fdc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most of the sphincs+ variants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f7ff7fdc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f7ff7fdc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bf7ff7fdc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bf7ff7fdc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IPSec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bf7ff7fd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bf7ff7fd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macchina di turing determinisitica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f7ff7fd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bf7ff7fd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letteratura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f7ff7fd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f7ff7fd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 construction of quantum computers is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 DSA ECDSA</a:t>
            </a:r>
            <a:r>
              <a:rPr lang="i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The main problem is that the actual integration of such schemes in PKI protocols and use-cases can be challenging for today’s Internet, because of the key size overhead and the significant latency related to the heavy computational performance of these schemes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f7ff7fd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f7ff7fd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Assumendo una potenza computazionale limitata dell’attaccante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Urgent need for developing new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f7ff7fd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bf7ff7fd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Many organizations have been involved  in the development of pqc: NIST, IETF, ETSI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are studied for now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f7ff7fd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f7ff7fd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To construct public key cryptosystems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polinomi non lineari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problemi di ottimizzazione su lattici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error correcting codes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hash functions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phincs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and testing of SPHINCS algorithm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Sicurezza dei sistemi informatici - Giulia Milan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characteristics</a:t>
            </a:r>
            <a:endParaRPr/>
          </a:p>
        </p:txBody>
      </p:sp>
      <p:sp>
        <p:nvSpPr>
          <p:cNvPr id="204" name="Google Shape;204;p22"/>
          <p:cNvSpPr txBox="1"/>
          <p:nvPr>
            <p:ph idx="2" type="body"/>
          </p:nvPr>
        </p:nvSpPr>
        <p:spPr>
          <a:xfrm>
            <a:off x="819150" y="2125400"/>
            <a:ext cx="72423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Uses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hash functions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digitally signing documents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Its security is based entirely on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hash function properties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does not rely on the hardness of mathematical problems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Therefore, if the underlying function turns out to be breakable in the future, it can be easily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replaced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with a new hash function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only security assumption is the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second preimage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collision resistance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the hash function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assumption is necessary for any digital signature scheme, but all other schemes require also additional security assumptions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primitives</a:t>
            </a:r>
            <a:endParaRPr/>
          </a:p>
        </p:txBody>
      </p:sp>
      <p:sp>
        <p:nvSpPr>
          <p:cNvPr id="212" name="Google Shape;212;p23"/>
          <p:cNvSpPr txBox="1"/>
          <p:nvPr>
            <p:ph idx="2" type="body"/>
          </p:nvPr>
        </p:nvSpPr>
        <p:spPr>
          <a:xfrm>
            <a:off x="819150" y="2158425"/>
            <a:ext cx="73572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Cryptographic hash functions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One-time signatures (OTS)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Few-time signatures (FTS)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Merkle trees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primitives</a:t>
            </a:r>
            <a:endParaRPr/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819150" y="2158425"/>
            <a:ext cx="7357200" cy="25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Cryptographic hash functions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One-time signatures (OTS)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Few-time signatures (FTS)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Merkle trees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Signature specific properties of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authentication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integrity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non-repudiation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are provided mainly by the cryptographic hash function chosen.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27" name="Google Shape;227;p2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primitives</a:t>
            </a:r>
            <a:endParaRPr/>
          </a:p>
        </p:txBody>
      </p:sp>
      <p:sp>
        <p:nvSpPr>
          <p:cNvPr id="228" name="Google Shape;228;p25"/>
          <p:cNvSpPr txBox="1"/>
          <p:nvPr>
            <p:ph idx="2" type="body"/>
          </p:nvPr>
        </p:nvSpPr>
        <p:spPr>
          <a:xfrm>
            <a:off x="819150" y="2158425"/>
            <a:ext cx="73572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Cryptographic hash functions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One-time signatures (OTS)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Few-time signatures (FTS)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Merkle trees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hash-based signatures (HBS) is based on the correct implementations of the last three building blocks.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 structure</a:t>
            </a:r>
            <a:endParaRPr/>
          </a:p>
        </p:txBody>
      </p:sp>
      <p:sp>
        <p:nvSpPr>
          <p:cNvPr id="236" name="Google Shape;236;p26"/>
          <p:cNvSpPr txBox="1"/>
          <p:nvPr>
            <p:ph idx="2" type="body"/>
          </p:nvPr>
        </p:nvSpPr>
        <p:spPr>
          <a:xfrm>
            <a:off x="819150" y="1895425"/>
            <a:ext cx="73731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OTS and FTS schemes: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 public key is a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commitment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the secret key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a message consists of revealing some information of the secret key from which the verifier can recompute the commitment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signing key can only be used to sign respectively a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single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few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messages securely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These schemes are combined with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Merkle tree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structures to produce a many-time signature scheme: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Basic binary tree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Every node is a hash of its children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root is the public key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leaves are the hashes of the OTS or FTS public keys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Hash-based signatures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Stateful property</a:t>
            </a:r>
            <a:endParaRPr/>
          </a:p>
        </p:txBody>
      </p:sp>
      <p:sp>
        <p:nvSpPr>
          <p:cNvPr id="244" name="Google Shape;244;p27"/>
          <p:cNvSpPr txBox="1"/>
          <p:nvPr>
            <p:ph idx="2" type="body"/>
          </p:nvPr>
        </p:nvSpPr>
        <p:spPr>
          <a:xfrm>
            <a:off x="819150" y="1827150"/>
            <a:ext cx="75717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general, HBS are based on OTS: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signer needs to ensure that the OTS private key is never reused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keep track of a </a:t>
            </a:r>
            <a:r>
              <a:rPr b="1"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state</a:t>
            </a:r>
            <a:endParaRPr b="1"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most of HBS strongly relies on iterating over signing keys in order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state could be represented by some information on how many signatures were already made with the key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Practically, it can be difficult to deal with a state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state management requirement is </a:t>
            </a:r>
            <a:r>
              <a:rPr b="1"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 acceptable</a:t>
            </a: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many applications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819150" y="4258075"/>
            <a:ext cx="7627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To overcome these limitations, </a:t>
            </a: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stateless</a:t>
            </a:r>
            <a:r>
              <a:rPr lang="it" sz="1300">
                <a:latin typeface="Nunito"/>
                <a:ea typeface="Nunito"/>
                <a:cs typeface="Nunito"/>
                <a:sym typeface="Nunito"/>
              </a:rPr>
              <a:t> signature schemes have been proposed, such as </a:t>
            </a: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SPHINCS</a:t>
            </a:r>
            <a:r>
              <a:rPr lang="it" sz="1300"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7"/>
          <p:cNvCxnSpPr/>
          <p:nvPr/>
        </p:nvCxnSpPr>
        <p:spPr>
          <a:xfrm>
            <a:off x="4525500" y="4125750"/>
            <a:ext cx="90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253" name="Google Shape;253;p2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 (2016)</a:t>
            </a:r>
            <a:endParaRPr/>
          </a:p>
        </p:txBody>
      </p:sp>
      <p:sp>
        <p:nvSpPr>
          <p:cNvPr id="254" name="Google Shape;254;p28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262" name="Google Shape;262;p29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401475" y="2186438"/>
            <a:ext cx="41637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SPHINCS relies upon a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hypertree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structure, which is a generalisation of the first stateless construction proposed by Goldreich.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5" name="Google Shape;265;p29"/>
          <p:cNvCxnSpPr>
            <a:endCxn id="264" idx="1"/>
          </p:cNvCxnSpPr>
          <p:nvPr/>
        </p:nvCxnSpPr>
        <p:spPr>
          <a:xfrm>
            <a:off x="3988975" y="2775788"/>
            <a:ext cx="412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4401475" y="2415038"/>
            <a:ext cx="41637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inary hash trees are used to create the hypertree structure. These trees are similar to the classical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Merkle trees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, with some changes.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75" name="Google Shape;275;p30"/>
          <p:cNvCxnSpPr>
            <a:endCxn id="274" idx="1"/>
          </p:cNvCxnSpPr>
          <p:nvPr/>
        </p:nvCxnSpPr>
        <p:spPr>
          <a:xfrm flipH="1" rot="10800000">
            <a:off x="2847175" y="3009188"/>
            <a:ext cx="15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4401475" y="2283358"/>
            <a:ext cx="41637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intermediate nodes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of the hypertree are WOTS+ trees, that are one-time signature schemes.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Each WOTS+ tree signs the public key of the next tree. The last WOTS+ tree signs with a WOTS+ signature the HORST public key.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5" name="Google Shape;285;p31"/>
          <p:cNvCxnSpPr>
            <a:endCxn id="284" idx="1"/>
          </p:cNvCxnSpPr>
          <p:nvPr/>
        </p:nvCxnSpPr>
        <p:spPr>
          <a:xfrm flipH="1" rot="10800000">
            <a:off x="2077975" y="3262258"/>
            <a:ext cx="2323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 is a stateless post-quantum</a:t>
            </a:r>
            <a:r>
              <a:rPr lang="it"/>
              <a:t> hash-based </a:t>
            </a:r>
            <a:r>
              <a:rPr lang="it"/>
              <a:t>signature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7" name="Google Shape;137;p14"/>
          <p:cNvSpPr txBox="1"/>
          <p:nvPr>
            <p:ph idx="4294967295" type="subTitle"/>
          </p:nvPr>
        </p:nvSpPr>
        <p:spPr>
          <a:xfrm>
            <a:off x="1891350" y="3184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https://sphincs.org/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292" name="Google Shape;292;p32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4350800" y="2329550"/>
            <a:ext cx="42906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leaves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of the hypertree are HORST trees. HORST are HORS, few-time signature schemes, combined with trees.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The usage of a FTS instead of a OTS is preferred since their security decreases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gradually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with the multiple usage of the few-time key, while in OTS this would cause a complete break in security.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5" name="Google Shape;295;p32"/>
          <p:cNvCxnSpPr>
            <a:endCxn id="294" idx="1"/>
          </p:cNvCxnSpPr>
          <p:nvPr/>
        </p:nvCxnSpPr>
        <p:spPr>
          <a:xfrm flipH="1" rot="10800000">
            <a:off x="2069900" y="3475550"/>
            <a:ext cx="228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301" name="Google Shape;301;p3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302" name="Google Shape;302;p33"/>
          <p:cNvSpPr txBox="1"/>
          <p:nvPr>
            <p:ph idx="2" type="body"/>
          </p:nvPr>
        </p:nvSpPr>
        <p:spPr>
          <a:xfrm>
            <a:off x="819150" y="2093675"/>
            <a:ext cx="37530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Main components: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Stateless hypertree construction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Binary hash trees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WOTS+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HORST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structure of a SPHINCS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75" y="362700"/>
            <a:ext cx="2454425" cy="4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310" name="Google Shape;310;p3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Stateless post-quantum hash-based signature scheme</a:t>
            </a:r>
            <a:endParaRPr/>
          </a:p>
        </p:txBody>
      </p:sp>
      <p:sp>
        <p:nvSpPr>
          <p:cNvPr id="311" name="Google Shape;311;p34"/>
          <p:cNvSpPr txBox="1"/>
          <p:nvPr>
            <p:ph idx="2" type="body"/>
          </p:nvPr>
        </p:nvSpPr>
        <p:spPr>
          <a:xfrm>
            <a:off x="819150" y="2057125"/>
            <a:ext cx="73572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Designed so that the 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security of the algorithm can be based on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weak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standard-model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assumptions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the underlying cryptographic hash function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exploits a randomised tree-based structure, in which indexes are selected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randomly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rather than sequentially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However, the stateless property has some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downsides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with respect to stateful schemes: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Increase in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signing time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Increase in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signature size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</a:t>
            </a:r>
            <a:endParaRPr/>
          </a:p>
        </p:txBody>
      </p:sp>
      <p:sp>
        <p:nvSpPr>
          <p:cNvPr id="318" name="Google Shape;318;p3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Enhanced version SPHINCS+ (2019)</a:t>
            </a:r>
            <a:endParaRPr/>
          </a:p>
        </p:txBody>
      </p:sp>
      <p:sp>
        <p:nvSpPr>
          <p:cNvPr id="319" name="Google Shape;319;p35"/>
          <p:cNvSpPr txBox="1"/>
          <p:nvPr>
            <p:ph idx="2" type="body"/>
          </p:nvPr>
        </p:nvSpPr>
        <p:spPr>
          <a:xfrm>
            <a:off x="819150" y="1903350"/>
            <a:ext cx="74685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 improvements: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FORS instead of HORST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Multi-target attack protection and tweakable hash functions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Tree-less WOTS+ public key compression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Verifiable index selection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NIST current proposals of SPHINCS+ variants: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Usage of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SHAKE256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SHA-256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Haraka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hash functions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Distinction of “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robust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“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simple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variants, with simpler instantiations of the tweakable hash functions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TLS use case scenario</a:t>
            </a:r>
            <a:endParaRPr/>
          </a:p>
        </p:txBody>
      </p:sp>
      <p:sp>
        <p:nvSpPr>
          <p:cNvPr id="326" name="Google Shape;326;p3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TLS handshake in a nutshell</a:t>
            </a:r>
            <a:endParaRPr/>
          </a:p>
        </p:txBody>
      </p:sp>
      <p:sp>
        <p:nvSpPr>
          <p:cNvPr id="327" name="Google Shape;327;p36"/>
          <p:cNvSpPr txBox="1"/>
          <p:nvPr>
            <p:ph idx="2" type="body"/>
          </p:nvPr>
        </p:nvSpPr>
        <p:spPr>
          <a:xfrm>
            <a:off x="819150" y="1956525"/>
            <a:ext cx="58599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Cipher suite negotiation phase</a:t>
            </a:r>
            <a:endParaRPr b="1"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Authentication phase</a:t>
            </a:r>
            <a:endParaRPr sz="14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Key agreement phase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Certificate verify from server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 phase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25" y="1364625"/>
            <a:ext cx="2164275" cy="32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819150" y="3513250"/>
            <a:ext cx="60426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We consider a classic web scenario in which the client is not authenticated: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authentication phase comprehends only the server authentication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done with X.509 certificates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2780900" y="2146250"/>
            <a:ext cx="326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TLS use case scenario</a:t>
            </a:r>
            <a:endParaRPr/>
          </a:p>
        </p:txBody>
      </p:sp>
      <p:sp>
        <p:nvSpPr>
          <p:cNvPr id="337" name="Google Shape;337;p3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SPHINCS+ integration</a:t>
            </a:r>
            <a:endParaRPr/>
          </a:p>
        </p:txBody>
      </p:sp>
      <p:sp>
        <p:nvSpPr>
          <p:cNvPr id="338" name="Google Shape;338;p37"/>
          <p:cNvSpPr txBox="1"/>
          <p:nvPr>
            <p:ph idx="2" type="body"/>
          </p:nvPr>
        </p:nvSpPr>
        <p:spPr>
          <a:xfrm>
            <a:off x="819150" y="1956525"/>
            <a:ext cx="58599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Cipher suite negotiation phase</a:t>
            </a:r>
            <a:endParaRPr b="1"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Authentication phase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Key agreement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Certificate verify from server</a:t>
            </a: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Final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4252225" y="1632925"/>
            <a:ext cx="4138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“Client Hello” and “Server Hello” messages will negotiate the PQ signature algorithm.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TLS extension for specifying signature algorithms.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37"/>
          <p:cNvCxnSpPr/>
          <p:nvPr/>
        </p:nvCxnSpPr>
        <p:spPr>
          <a:xfrm flipH="1" rot="10800000">
            <a:off x="3588875" y="2307175"/>
            <a:ext cx="663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TLS use case scenario</a:t>
            </a:r>
            <a:endParaRPr/>
          </a:p>
        </p:txBody>
      </p:sp>
      <p:sp>
        <p:nvSpPr>
          <p:cNvPr id="347" name="Google Shape;347;p3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SPHINCS+ integration</a:t>
            </a:r>
            <a:endParaRPr/>
          </a:p>
        </p:txBody>
      </p:sp>
      <p:sp>
        <p:nvSpPr>
          <p:cNvPr id="348" name="Google Shape;348;p38"/>
          <p:cNvSpPr txBox="1"/>
          <p:nvPr>
            <p:ph idx="2" type="body"/>
          </p:nvPr>
        </p:nvSpPr>
        <p:spPr>
          <a:xfrm>
            <a:off x="819150" y="1956525"/>
            <a:ext cx="58599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Cipher suite negotiation phase</a:t>
            </a:r>
            <a:endParaRPr b="1"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Authentication phase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Key agreement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Certificate verify from server</a:t>
            </a: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Final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3808800" y="1613825"/>
            <a:ext cx="47100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Server will send its PQ certificate or its chain of certificates: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New Algorithm Identifiers for X.509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Add the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PQ public key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of the subject and the specific PQ signature algorithm used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Certificate is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signed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by the issuer using his PQ private key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808800" y="3431050"/>
            <a:ext cx="47100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ncrease of the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size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of the single certificate, and so the size of the certificate chain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TLS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fragmentation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of records to split packets before sending them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>
            <a:off x="6163800" y="3183425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8"/>
          <p:cNvCxnSpPr/>
          <p:nvPr/>
        </p:nvCxnSpPr>
        <p:spPr>
          <a:xfrm>
            <a:off x="3006600" y="2519825"/>
            <a:ext cx="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TLS use case scenario</a:t>
            </a:r>
            <a:endParaRPr/>
          </a:p>
        </p:txBody>
      </p:sp>
      <p:sp>
        <p:nvSpPr>
          <p:cNvPr id="359" name="Google Shape;359;p3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SPHINCS+ integration</a:t>
            </a:r>
            <a:endParaRPr/>
          </a:p>
        </p:txBody>
      </p:sp>
      <p:sp>
        <p:nvSpPr>
          <p:cNvPr id="360" name="Google Shape;360;p39"/>
          <p:cNvSpPr txBox="1"/>
          <p:nvPr>
            <p:ph idx="2" type="body"/>
          </p:nvPr>
        </p:nvSpPr>
        <p:spPr>
          <a:xfrm>
            <a:off x="819150" y="1956525"/>
            <a:ext cx="58599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Cipher suite negotiation phase</a:t>
            </a:r>
            <a:endParaRPr b="1"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Authentication phase</a:t>
            </a:r>
            <a:endParaRPr sz="14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Key agreement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Certificate verify from server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AutoNum type="arabicPeriod"/>
            </a:pPr>
            <a:r>
              <a:rPr lang="it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Final phase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4037875" y="2023450"/>
            <a:ext cx="4521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it" sz="1300">
                <a:latin typeface="Nunito"/>
                <a:ea typeface="Nunito"/>
                <a:cs typeface="Nunito"/>
                <a:sym typeface="Nunito"/>
              </a:rPr>
              <a:t>ew step introduced in addition to the standard schema.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The server will sign the transcripts of the handshake and transmit a post-quantum “</a:t>
            </a: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Certificate verify</a:t>
            </a:r>
            <a:r>
              <a:rPr lang="it" sz="1300">
                <a:latin typeface="Nunito"/>
                <a:ea typeface="Nunito"/>
                <a:cs typeface="Nunito"/>
                <a:sym typeface="Nunito"/>
              </a:rPr>
              <a:t>” message.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The message contains a PQ signature which the client will verify along with the signatures in the certificate chain.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3" name="Google Shape;363;p39"/>
          <p:cNvCxnSpPr>
            <a:endCxn id="362" idx="1"/>
          </p:cNvCxnSpPr>
          <p:nvPr/>
        </p:nvCxnSpPr>
        <p:spPr>
          <a:xfrm>
            <a:off x="3464875" y="2939950"/>
            <a:ext cx="573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819150" y="3315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Testbed I with liboqs test suite</a:t>
            </a:r>
            <a:endParaRPr/>
          </a:p>
        </p:txBody>
      </p:sp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772825"/>
            <a:ext cx="4330651" cy="258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575" y="725100"/>
            <a:ext cx="4330651" cy="2586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0"/>
          <p:cNvSpPr txBox="1"/>
          <p:nvPr/>
        </p:nvSpPr>
        <p:spPr>
          <a:xfrm>
            <a:off x="641100" y="3083850"/>
            <a:ext cx="80142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it" sz="1300">
                <a:latin typeface="Nunito"/>
                <a:ea typeface="Nunito"/>
                <a:cs typeface="Nunito"/>
                <a:sym typeface="Nunito"/>
              </a:rPr>
              <a:t>ve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rage times for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Sign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Verify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operations for RSA, ECDSA and SPHINCS+: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Sign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: RSA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0.533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), ECDSA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1.01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), SPHINCS+ Haraka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129.68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Verify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: RSA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0.02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), ECDSA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0.87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), SPHINCS+ Haraka (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0.39 ms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Performances heavily rely on the velocity of the underlying hash function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SPHINCS+ variants with Haraka have times comparable to ECDSA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 sz="1300">
                <a:latin typeface="Nunito"/>
                <a:ea typeface="Nunito"/>
                <a:cs typeface="Nunito"/>
                <a:sym typeface="Nunito"/>
              </a:rPr>
              <a:t>Other SPHINCS+ variants are significantly slower compared to RSA and ECDSA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737650" y="897800"/>
            <a:ext cx="6129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Sign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5009350" y="897800"/>
            <a:ext cx="685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Verify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idx="1" type="subTitle"/>
          </p:nvPr>
        </p:nvSpPr>
        <p:spPr>
          <a:xfrm>
            <a:off x="819150" y="3315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Testbed II with OpenSSL 1.1.1</a:t>
            </a:r>
            <a:endParaRPr/>
          </a:p>
        </p:txBody>
      </p:sp>
      <p:sp>
        <p:nvSpPr>
          <p:cNvPr id="380" name="Google Shape;380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75" y="725100"/>
            <a:ext cx="4115900" cy="25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325" y="725100"/>
            <a:ext cx="4115900" cy="25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594000" y="3005875"/>
            <a:ext cx="78627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Number of TLS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connections per second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for RSA, ECDSA and SPHINCS+ with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DH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NTRU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 key exchange: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DH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: RSA (3180), ECDSA (794), SPHINCS+ Haraka (1136)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it" sz="1200">
                <a:latin typeface="Nunito"/>
                <a:ea typeface="Nunito"/>
                <a:cs typeface="Nunito"/>
                <a:sym typeface="Nunito"/>
              </a:rPr>
              <a:t>NTRU</a:t>
            </a:r>
            <a:r>
              <a:rPr lang="it" sz="1200">
                <a:latin typeface="Nunito"/>
                <a:ea typeface="Nunito"/>
                <a:cs typeface="Nunito"/>
                <a:sym typeface="Nunito"/>
              </a:rPr>
              <a:t>: ECDSA with DH (794), SPHINCS+ Haraka (171)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Average number of connections with SPHINCS+ in 1 second is less than half of connections with RSA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SPHINCS+ variants with Haraka perform better than ECDSA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Other SPHINCS+ variants have lower values than ECDSA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latin typeface="Nunito"/>
                <a:ea typeface="Nunito"/>
                <a:cs typeface="Nunito"/>
                <a:sym typeface="Nunito"/>
              </a:rPr>
              <a:t>A standard TLS handshake is 4 times faster than a post-quantum handshake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3791225" y="2341025"/>
            <a:ext cx="6129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DH</a:t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7586725" y="2418900"/>
            <a:ext cx="753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300">
                <a:latin typeface="Nunito"/>
                <a:ea typeface="Nunito"/>
                <a:cs typeface="Nunito"/>
                <a:sym typeface="Nunito"/>
              </a:rPr>
              <a:t>NTRU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it" sz="1600">
                <a:latin typeface="Nunito"/>
                <a:ea typeface="Nunito"/>
                <a:cs typeface="Nunito"/>
                <a:sym typeface="Nunito"/>
              </a:rPr>
              <a:t>Post-quantum cryptography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it" sz="1600">
                <a:latin typeface="Nunito"/>
                <a:ea typeface="Nunito"/>
                <a:cs typeface="Nunito"/>
                <a:sym typeface="Nunito"/>
              </a:rPr>
              <a:t>Hash-based signatures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it" sz="1600">
                <a:latin typeface="Nunito"/>
                <a:ea typeface="Nunito"/>
                <a:cs typeface="Nunito"/>
                <a:sym typeface="Nunito"/>
              </a:rPr>
              <a:t>SPHINCS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it" sz="1600">
                <a:latin typeface="Nunito"/>
                <a:ea typeface="Nunito"/>
                <a:cs typeface="Nunito"/>
                <a:sym typeface="Nunito"/>
              </a:rPr>
              <a:t>Test in TLS use case scenario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it" sz="1600">
                <a:latin typeface="Nunito"/>
                <a:ea typeface="Nunito"/>
                <a:cs typeface="Nunito"/>
                <a:sym typeface="Nunito"/>
              </a:rPr>
              <a:t>Possible improvements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TLS use case scenario</a:t>
            </a:r>
            <a:endParaRPr/>
          </a:p>
        </p:txBody>
      </p:sp>
      <p:sp>
        <p:nvSpPr>
          <p:cNvPr id="391" name="Google Shape;391;p4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Considerations</a:t>
            </a:r>
            <a:endParaRPr/>
          </a:p>
        </p:txBody>
      </p:sp>
      <p:sp>
        <p:nvSpPr>
          <p:cNvPr id="392" name="Google Shape;392;p42"/>
          <p:cNvSpPr txBox="1"/>
          <p:nvPr>
            <p:ph idx="2" type="body"/>
          </p:nvPr>
        </p:nvSpPr>
        <p:spPr>
          <a:xfrm>
            <a:off x="819150" y="1868050"/>
            <a:ext cx="74889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Huge overhead introduced by SPHINCS+ variants by “sign” and “verify” operations: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Haraka hash function provides TLS connections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comparable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ECDSA ones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Remaining hash functions make SPHINCS+ authentication much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slower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than RSA and ECDSA authentication mechanisms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Acceptable for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non-interactive applications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when there is the need for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long term security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for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stateless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schemes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interactive applications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like TLS, further algorithmic improvements to these schemes could enable deployment on a broader scale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Significant overhead introduced by adding a PQ key exchange in TLS handshake time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standard DH handshake with ECDSA is still more than 4 times faster than the NTRU handshake with any SPHINCS+ variant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Possible improvements</a:t>
            </a:r>
            <a:endParaRPr/>
          </a:p>
        </p:txBody>
      </p:sp>
      <p:sp>
        <p:nvSpPr>
          <p:cNvPr id="399" name="Google Shape;399;p4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testing SPHINCS+</a:t>
            </a:r>
            <a:endParaRPr/>
          </a:p>
        </p:txBody>
      </p:sp>
      <p:sp>
        <p:nvSpPr>
          <p:cNvPr id="400" name="Google Shape;400;p43"/>
          <p:cNvSpPr txBox="1"/>
          <p:nvPr>
            <p:ph idx="2" type="body"/>
          </p:nvPr>
        </p:nvSpPr>
        <p:spPr>
          <a:xfrm>
            <a:off x="819150" y="1991625"/>
            <a:ext cx="7438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general, results of tests reflect state-of-art results.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 that for all tests in the TLS use case scenario: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single certificate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was issued and sent from the server to the client with a self-signed certificate: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more data, use longer certificate chains with intermediate Certification Authorities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Significant impact on the total handshake time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Significant impact on the number of connection established per second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Only </a:t>
            </a: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SPHINCS+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was tested as a PQ signature algorithm: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more data, compare SPHINCS+ also to other signature schemes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Computation of overhead with respect to other PQ signatures, if present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Possible improvements</a:t>
            </a:r>
            <a:endParaRPr/>
          </a:p>
        </p:txBody>
      </p:sp>
      <p:sp>
        <p:nvSpPr>
          <p:cNvPr id="407" name="Google Shape;407;p4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improving the deployment of SPHINCS+</a:t>
            </a:r>
            <a:endParaRPr/>
          </a:p>
        </p:txBody>
      </p:sp>
      <p:sp>
        <p:nvSpPr>
          <p:cNvPr id="408" name="Google Shape;408;p44"/>
          <p:cNvSpPr txBox="1"/>
          <p:nvPr>
            <p:ph idx="2" type="body"/>
          </p:nvPr>
        </p:nvSpPr>
        <p:spPr>
          <a:xfrm>
            <a:off x="819150" y="2158800"/>
            <a:ext cx="74382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deployment on a broader scale: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Faster hardware implementations and algorithmic improvements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More studies on the </a:t>
            </a: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SPHINCS+ scheme: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Most of studies refer to the previous version SPHINCS: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■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Fault injection attacks targeting SPHINCS but expanded to SPHINCS+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■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Differential power analysis attack only for SPHINCS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Real world scenario integrations: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Supported but not directly integrated inside </a:t>
            </a:r>
            <a:r>
              <a:rPr b="1"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OpenSSL</a:t>
            </a: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OpenSSH</a:t>
            </a:r>
            <a:endParaRPr b="1"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Integration in VPN applications like </a:t>
            </a:r>
            <a:r>
              <a:rPr b="1"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OpenVPN</a:t>
            </a:r>
            <a:endParaRPr b="1"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Standard asymmetric cryptography</a:t>
            </a:r>
            <a:endParaRPr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819150" y="1998525"/>
            <a:ext cx="74127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r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elies on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hard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problems: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integer factorisation problem (RSA)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discrete logarithm problem (DSA, ECDSA)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hard problem can not be solved in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polynomial time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by a classical computer.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>
            <a:off x="4525500" y="3603600"/>
            <a:ext cx="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819150" y="3826975"/>
            <a:ext cx="75651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these problems turn out to be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solvable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a polynomial time the security of standard cryptography algorithms is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broken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819150" y="1550700"/>
            <a:ext cx="663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Quantum computing and Shor’s algorithm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819150" y="2109450"/>
            <a:ext cx="36696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1980 - Quantum computing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Introduction of the idea of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quantum computers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achines that exploit quantum mechanical phenomena to solve mathematical problems that are considered difficult or intractable for standard computers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710775" y="2109550"/>
            <a:ext cx="37116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1994 - Shor’s algorithm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Invention of the 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Shor’s quantum algorithm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Algorithm which factors large numbers in polynomial time,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assuming the availability of a quantum computer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Until now the largest integer factored is 21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Standard cryptography threats</a:t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819150" y="2061950"/>
            <a:ext cx="74367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any organisations such as Google and IBM are racing to create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practical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quantum computers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 a large-scale quantum computer, it will be possible to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many of the public-key cryptosystems currently used in our applications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would compromise the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confidentiality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integrity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all digital communications on the Internet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do not know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when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today’s classic cryptography will be actually broken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difficult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time-consuming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pull and replace existing cryptography from production software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Need of PQC and its goals</a:t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819150" y="2038175"/>
            <a:ext cx="7317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Develop new cryptosystems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that need to be resistant to an attacker equipped with a quantum computer.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0" name="Google Shape;180;p19"/>
          <p:cNvSpPr txBox="1"/>
          <p:nvPr>
            <p:ph idx="2" type="body"/>
          </p:nvPr>
        </p:nvSpPr>
        <p:spPr>
          <a:xfrm>
            <a:off x="819150" y="2902475"/>
            <a:ext cx="7317300" cy="17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They should: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rely on </a:t>
            </a: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different hard mathematical problems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than standard cryptography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it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resistant to being solved by a large-scale quantum computer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be </a:t>
            </a: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secure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against both a </a:t>
            </a: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quantum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a </a:t>
            </a: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classical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computer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b="1"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interoperate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with existing co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it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munications protocols and networks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PQC projects</a:t>
            </a:r>
            <a:endParaRPr/>
          </a:p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433325" y="2093675"/>
            <a:ext cx="37530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2016 - 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NIST Post-quantum crypto project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select proposed PQC algorithms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second round of the standardization process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 signature algorithms and 17 key exchange schemes 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b="1"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SPHINCS+</a:t>
            </a:r>
            <a:r>
              <a:rPr lang="it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is one of the digital signature algorithms in the second round of standardization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819150" y="2093675"/>
            <a:ext cx="37530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2016 - 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IETF Open Quantum Safe project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developing and prototyping quantum-resistant cryptography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implementing algorithms inside the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liboqs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library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Post-quantum cryptography</a:t>
            </a:r>
            <a:endParaRPr/>
          </a:p>
        </p:txBody>
      </p:sp>
      <p:sp>
        <p:nvSpPr>
          <p:cNvPr id="195" name="Google Shape;19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PQC algorithms</a:t>
            </a:r>
            <a:endParaRPr/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817950" y="1880950"/>
            <a:ext cx="75081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Many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lasses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mathematical problems and </a:t>
            </a: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strategies</a:t>
            </a: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that are conjectured to be quantum resistant exists.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exists different categories of PQ cryptosystems: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Multivariate cryptography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Lattice-based cryptography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Code-based cryptography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b="1" lang="it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Hash-based cryptography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