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71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3" r:id="rId16"/>
    <p:sldId id="297" r:id="rId17"/>
    <p:sldId id="301" r:id="rId18"/>
    <p:sldId id="299" r:id="rId19"/>
    <p:sldId id="296" r:id="rId20"/>
    <p:sldId id="286" r:id="rId21"/>
    <p:sldId id="300" r:id="rId22"/>
    <p:sldId id="291" r:id="rId23"/>
    <p:sldId id="288" r:id="rId24"/>
    <p:sldId id="289" r:id="rId25"/>
    <p:sldId id="290" r:id="rId26"/>
    <p:sldId id="292" r:id="rId27"/>
    <p:sldId id="294" r:id="rId28"/>
    <p:sldId id="295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Condensed" panose="020B0306030504020204" pitchFamily="34" charset="0"/>
      <p:regular r:id="rId42"/>
      <p:bold r:id="rId43"/>
    </p:embeddedFont>
    <p:embeddedFont>
      <p:font typeface="Open Sans Condensed Light" panose="020B0306030504020204" pitchFamily="34" charset="0"/>
      <p:regular r:id="rId44"/>
      <p: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3854706-DF82-F846-ABB8-7154E20087FF}">
          <p14:sldIdLst>
            <p14:sldId id="256"/>
            <p14:sldId id="258"/>
            <p14:sldId id="271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3"/>
            <p14:sldId id="297"/>
            <p14:sldId id="301"/>
            <p14:sldId id="299"/>
            <p14:sldId id="296"/>
            <p14:sldId id="286"/>
            <p14:sldId id="300"/>
            <p14:sldId id="291"/>
            <p14:sldId id="288"/>
            <p14:sldId id="289"/>
            <p14:sldId id="290"/>
            <p14:sldId id="29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C75"/>
    <a:srgbClr val="D9B06B"/>
    <a:srgbClr val="0099C0"/>
    <a:srgbClr val="335C79"/>
    <a:srgbClr val="FF0004"/>
    <a:srgbClr val="FFC10E"/>
    <a:srgbClr val="43789F"/>
    <a:srgbClr val="FFFFFF"/>
    <a:srgbClr val="EE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8112"/>
  </p:normalViewPr>
  <p:slideViewPr>
    <p:cSldViewPr snapToGrid="0" snapToObjects="1">
      <p:cViewPr>
        <p:scale>
          <a:sx n="109" d="100"/>
          <a:sy n="109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F00CDC-1D6C-7B48-A220-A725B67A3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ED6DF5-8DD3-2341-AEC7-07D09BF54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2A11-F1A5-E748-8EE9-B962C45F343E}" type="datetimeFigureOut">
              <a:t>16/03/23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7E6EE8-059B-8C4C-899B-C4CAA9EA7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53F467-A40B-E346-867B-485C45886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9005-0E9F-0341-BAEB-8D3A4124C66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9D052-5B37-A94B-8FF8-A759323DDEC2}" type="datetimeFigureOut">
              <a:t>16/03/23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0267-42D8-F44A-8A36-0D6F655D7E7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35BD39-54D9-194B-A411-E70FC05578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2022C128-0BC7-574A-8E22-6D66E50ED51F}"/>
              </a:ext>
            </a:extLst>
          </p:cNvPr>
          <p:cNvCxnSpPr>
            <a:cxnSpLocks/>
          </p:cNvCxnSpPr>
          <p:nvPr userDrawn="1"/>
        </p:nvCxnSpPr>
        <p:spPr>
          <a:xfrm>
            <a:off x="1222568" y="1758073"/>
            <a:ext cx="0" cy="2424928"/>
          </a:xfrm>
          <a:prstGeom prst="line">
            <a:avLst/>
          </a:prstGeom>
          <a:ln w="3175">
            <a:solidFill>
              <a:srgbClr val="FFFFFF">
                <a:alpha val="2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8715CB32-7461-EE43-9185-6E4EB9CB35C6}"/>
              </a:ext>
            </a:extLst>
          </p:cNvPr>
          <p:cNvCxnSpPr>
            <a:cxnSpLocks/>
          </p:cNvCxnSpPr>
          <p:nvPr userDrawn="1"/>
        </p:nvCxnSpPr>
        <p:spPr>
          <a:xfrm flipH="1">
            <a:off x="991022" y="4077752"/>
            <a:ext cx="7006189" cy="0"/>
          </a:xfrm>
          <a:prstGeom prst="line">
            <a:avLst/>
          </a:prstGeom>
          <a:ln w="3175">
            <a:solidFill>
              <a:srgbClr val="FFFFFF">
                <a:alpha val="2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36C02D16-CC7C-FB44-94DE-95E362A16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145" y="5238855"/>
            <a:ext cx="748246" cy="1185995"/>
          </a:xfrm>
          <a:prstGeom prst="rect">
            <a:avLst/>
          </a:prstGeom>
        </p:spPr>
      </p:pic>
      <p:sp>
        <p:nvSpPr>
          <p:cNvPr id="13" name="Titolo 3">
            <a:extLst>
              <a:ext uri="{FF2B5EF4-FFF2-40B4-BE49-F238E27FC236}">
                <a16:creationId xmlns:a16="http://schemas.microsoft.com/office/drawing/2014/main" id="{96C388C2-E709-4446-AC8B-8AF20FE08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4125" y="2646941"/>
            <a:ext cx="5993211" cy="1325563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#1</a:t>
            </a:r>
            <a:endParaRPr lang="en-US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129E5F7-775F-724F-900B-5B63518316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6325" y="4315961"/>
            <a:ext cx="6001011" cy="34647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Nome Cognome</a:t>
            </a:r>
            <a:endParaRPr lang="en-US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601863A2-63EF-4D4B-8647-9C47E535A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6586" y="4830198"/>
            <a:ext cx="6000750" cy="733425"/>
          </a:xfrm>
          <a:prstGeom prst="rect">
            <a:avLst/>
          </a:prstGeom>
        </p:spPr>
        <p:txBody>
          <a:bodyPr/>
          <a:lstStyle>
            <a:lvl1pPr>
              <a:buNone/>
              <a:defRPr sz="15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it-IT"/>
              <a:t>Relatore</a:t>
            </a:r>
          </a:p>
          <a:p>
            <a:pPr lvl="0"/>
            <a:r>
              <a:rPr lang="it-IT"/>
              <a:t>Prof. Nome Cognome</a:t>
            </a:r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24001CF-904D-584C-B30D-6004DDD17600}"/>
              </a:ext>
            </a:extLst>
          </p:cNvPr>
          <p:cNvSpPr txBox="1"/>
          <p:nvPr userDrawn="1"/>
        </p:nvSpPr>
        <p:spPr>
          <a:xfrm>
            <a:off x="5260311" y="205991"/>
            <a:ext cx="342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Dipartimento di Ingegneria e 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Scienze dell’Informazione e Matematica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F106F7-D266-FC42-B67F-FB608E4A0019}"/>
              </a:ext>
            </a:extLst>
          </p:cNvPr>
          <p:cNvSpPr txBox="1"/>
          <p:nvPr userDrawn="1"/>
        </p:nvSpPr>
        <p:spPr>
          <a:xfrm>
            <a:off x="5584055" y="1378025"/>
            <a:ext cx="3421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Corso di </a:t>
            </a:r>
            <a:r>
              <a:rPr lang="en-US" sz="2000" b="1" i="0" dirty="0" err="1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Laurea</a:t>
            </a:r>
            <a:r>
              <a:rPr lang="en-US" sz="2000" b="1" i="0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Magistrale</a:t>
            </a:r>
            <a:r>
              <a:rPr lang="en-US" sz="2000" b="1" i="0" dirty="0">
                <a:solidFill>
                  <a:schemeClr val="bg1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rPr>
              <a:t>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14163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745554FB-63EB-274A-9638-71AEDA324A49}"/>
              </a:ext>
            </a:extLst>
          </p:cNvPr>
          <p:cNvSpPr/>
          <p:nvPr userDrawn="1"/>
        </p:nvSpPr>
        <p:spPr>
          <a:xfrm>
            <a:off x="0" y="-1"/>
            <a:ext cx="9144000" cy="1026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t-IT" sz="28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43FA650-A669-E840-9116-A5DF3AA2B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532982" y="333556"/>
            <a:ext cx="449002" cy="32987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B815A0-7658-7646-92F3-7B8C39E51351}"/>
              </a:ext>
            </a:extLst>
          </p:cNvPr>
          <p:cNvSpPr txBox="1"/>
          <p:nvPr userDrawn="1"/>
        </p:nvSpPr>
        <p:spPr>
          <a:xfrm>
            <a:off x="8560071" y="313829"/>
            <a:ext cx="449002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fld id="{D49B7507-D0D2-6741-A4B2-26B285187CD0}" type="slidenum">
              <a:rPr lang="it-IT" sz="1800" b="0" i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pPr algn="ctr"/>
              <a:t>‹N›</a:t>
            </a:fld>
            <a:endParaRPr lang="it-IT" sz="1600" b="0" i="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14DC56-5737-8D41-BE91-5D4C5DF134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818" y="1207689"/>
            <a:ext cx="8824821" cy="5393883"/>
          </a:xfrm>
          <a:prstGeom prst="rect">
            <a:avLst/>
          </a:prstGeom>
        </p:spPr>
        <p:txBody>
          <a:bodyPr/>
          <a:lstStyle>
            <a:lvl1pPr marL="444500" indent="-438150"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>
              <a:lnSpc>
                <a:spcPct val="100000"/>
              </a:lnSpc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>
              <a:buFont typeface=".PingFang SC Regular"/>
              <a:buChar char="・"/>
              <a:tabLst/>
              <a:defRPr sz="1600"/>
            </a:lvl5pPr>
          </a:lstStyle>
          <a:p>
            <a:pPr lvl="0"/>
            <a:r>
              <a:rPr lang="en-US"/>
              <a:t>Fare clic per modeificare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7" name="Titolo 15">
            <a:extLst>
              <a:ext uri="{FF2B5EF4-FFF2-40B4-BE49-F238E27FC236}">
                <a16:creationId xmlns:a16="http://schemas.microsoft.com/office/drawing/2014/main" id="{8E59A4D1-0E20-0044-B1F2-426D91BE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3" y="181146"/>
            <a:ext cx="8099425" cy="396455"/>
          </a:xfrm>
          <a:prstGeom prst="rect">
            <a:avLst/>
          </a:prstGeom>
        </p:spPr>
        <p:txBody>
          <a:bodyPr/>
          <a:lstStyle>
            <a:lvl1pPr>
              <a:defRPr lang="it-IT" sz="2800" b="1" i="0" kern="1200" cap="none" baseline="0">
                <a:solidFill>
                  <a:srgbClr val="094F6D"/>
                </a:solidFill>
                <a:latin typeface="Open Sans Condensed" panose="020B0606030504020204" pitchFamily="34" charset="0"/>
                <a:ea typeface="Open Sans Condensed" panose="020B0606030504020204" pitchFamily="34" charset="0"/>
                <a:cs typeface="Open Sans Condensed" panose="020B0606030504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CD0021F1-840C-AB48-B5AE-735157C222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854" y="604267"/>
            <a:ext cx="8099425" cy="422275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it-IT"/>
              <a:t>sottotitolo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CB1C34-0DC4-3245-8B02-7B90DB5CA938}"/>
              </a:ext>
            </a:extLst>
          </p:cNvPr>
          <p:cNvSpPr/>
          <p:nvPr userDrawn="1"/>
        </p:nvSpPr>
        <p:spPr>
          <a:xfrm>
            <a:off x="0" y="6626888"/>
            <a:ext cx="6476163" cy="236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t-IT" sz="28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D77951-075C-D548-988D-FC30BF7C64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algn="r">
              <a:buNone/>
              <a:defRPr sz="1000"/>
            </a:lvl1pPr>
          </a:lstStyle>
          <a:p>
            <a:pPr lvl="0"/>
            <a:r>
              <a:rPr lang="en-US"/>
              <a:t>Fare click per modificare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97FFF894-542D-F342-8415-024B3CDCF0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853" y="6631912"/>
            <a:ext cx="5677094" cy="161262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Fare click per modificare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4325AC2-0E1B-794A-9F7A-82CB7A367383}"/>
              </a:ext>
            </a:extLst>
          </p:cNvPr>
          <p:cNvGrpSpPr/>
          <p:nvPr userDrawn="1"/>
        </p:nvGrpSpPr>
        <p:grpSpPr>
          <a:xfrm>
            <a:off x="6264220" y="6241556"/>
            <a:ext cx="280658" cy="595165"/>
            <a:chOff x="6264220" y="6241556"/>
            <a:chExt cx="280658" cy="595165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7A2D7845-9495-6648-B053-951B127DED77}"/>
                </a:ext>
              </a:extLst>
            </p:cNvPr>
            <p:cNvSpPr/>
            <p:nvPr userDrawn="1"/>
          </p:nvSpPr>
          <p:spPr>
            <a:xfrm rot="16200000">
              <a:off x="6284439" y="6632556"/>
              <a:ext cx="190918" cy="190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9DAF529-3C8A-A641-B68B-13DA9FC3F820}"/>
                </a:ext>
              </a:extLst>
            </p:cNvPr>
            <p:cNvSpPr/>
            <p:nvPr userDrawn="1"/>
          </p:nvSpPr>
          <p:spPr>
            <a:xfrm rot="13500000">
              <a:off x="6106966" y="6398810"/>
              <a:ext cx="595165" cy="280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Open Sans Condensed" panose="020B0606030504020204" pitchFamily="34" charset="0"/>
          <a:ea typeface="Open Sans Condensed" panose="020B0606030504020204" pitchFamily="34" charset="0"/>
          <a:cs typeface="Open Sans Condense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60000"/>
        <a:buFont typeface="Courier New" panose="02070309020205020404" pitchFamily="49" charset="0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6D054B59-6F48-3443-8D51-FDD479C83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7476" y="4483726"/>
            <a:ext cx="6001011" cy="346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500" dirty="0" err="1">
                <a:latin typeface="+mj-lt"/>
              </a:rPr>
              <a:t>Candidata</a:t>
            </a:r>
            <a:r>
              <a:rPr lang="en-US" sz="1500" dirty="0">
                <a:latin typeface="+mj-lt"/>
              </a:rPr>
              <a:t>: Giulia </a:t>
            </a:r>
            <a:r>
              <a:rPr lang="en-US" sz="1500" dirty="0" err="1">
                <a:latin typeface="+mj-lt"/>
              </a:rPr>
              <a:t>Scoccia</a:t>
            </a:r>
            <a:endParaRPr lang="en-US" sz="1500" dirty="0">
              <a:latin typeface="+mj-lt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51DC4-66A6-40D5-B4C9-AC171794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Relatore: prof. Fabrizio Rossi</a:t>
            </a:r>
          </a:p>
          <a:p>
            <a:r>
              <a:rPr lang="it-IT" dirty="0">
                <a:latin typeface="+mj-lt"/>
              </a:rPr>
              <a:t>Correlatore: dott. Andrea Manno</a:t>
            </a:r>
          </a:p>
        </p:txBody>
      </p:sp>
      <p:sp>
        <p:nvSpPr>
          <p:cNvPr id="6" name="Titolo 2">
            <a:extLst>
              <a:ext uri="{FF2B5EF4-FFF2-40B4-BE49-F238E27FC236}">
                <a16:creationId xmlns:a16="http://schemas.microsoft.com/office/drawing/2014/main" id="{21B4868B-68E1-4C35-AED5-70F2D4C8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670387"/>
            <a:ext cx="5993211" cy="1645574"/>
          </a:xfrm>
        </p:spPr>
        <p:txBody>
          <a:bodyPr/>
          <a:lstStyle/>
          <a:p>
            <a:r>
              <a:rPr lang="en-US" sz="2800" dirty="0" err="1">
                <a:latin typeface="+mj-lt"/>
              </a:rPr>
              <a:t>Tecniche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realizzazione</a:t>
            </a:r>
            <a:r>
              <a:rPr lang="en-US" sz="2800" dirty="0">
                <a:latin typeface="+mj-lt"/>
              </a:rPr>
              <a:t> di un dataset per la </a:t>
            </a:r>
            <a:r>
              <a:rPr lang="en-US" sz="2800" dirty="0" err="1">
                <a:latin typeface="+mj-lt"/>
              </a:rPr>
              <a:t>clusterizzazione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pazienti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critici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sottoposti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 err="1">
                <a:latin typeface="+mj-lt"/>
              </a:rPr>
              <a:t>trattamenti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extracorporei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nei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reparti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terapia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intensiva</a:t>
            </a:r>
            <a:endParaRPr lang="en-US" sz="2800" dirty="0">
              <a:latin typeface="+mj-lt"/>
            </a:endParaRP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210ED258-9E48-58B4-95E4-1A3C3AAAAD4F}"/>
              </a:ext>
            </a:extLst>
          </p:cNvPr>
          <p:cNvSpPr txBox="1">
            <a:spLocks/>
          </p:cNvSpPr>
          <p:nvPr/>
        </p:nvSpPr>
        <p:spPr>
          <a:xfrm>
            <a:off x="2335435" y="5563623"/>
            <a:ext cx="6000750" cy="652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500" b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Con la supervisione di: prof. Gianluca Villa (</a:t>
            </a:r>
            <a:r>
              <a:rPr lang="it-IT" dirty="0" err="1">
                <a:latin typeface="+mj-lt"/>
              </a:rPr>
              <a:t>UniFi</a:t>
            </a:r>
            <a:r>
              <a:rPr lang="it-IT" dirty="0">
                <a:latin typeface="+mj-lt"/>
              </a:rPr>
              <a:t>) </a:t>
            </a:r>
          </a:p>
          <a:p>
            <a:r>
              <a:rPr lang="it-IT" dirty="0">
                <a:latin typeface="+mj-lt"/>
              </a:rPr>
              <a:t>		                   dott. Diego </a:t>
            </a:r>
            <a:r>
              <a:rPr lang="it-IT" dirty="0" err="1">
                <a:latin typeface="+mj-lt"/>
              </a:rPr>
              <a:t>Pomarè</a:t>
            </a:r>
            <a:r>
              <a:rPr lang="it-IT" dirty="0">
                <a:latin typeface="+mj-lt"/>
              </a:rPr>
              <a:t> Montin (</a:t>
            </a:r>
            <a:r>
              <a:rPr lang="it-IT" dirty="0" err="1">
                <a:latin typeface="+mj-lt"/>
              </a:rPr>
              <a:t>UniFi</a:t>
            </a:r>
            <a:r>
              <a:rPr lang="it-IT" dirty="0">
                <a:latin typeface="+mj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88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Dataset ricavato dal registro ARRT.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A9D6196-8BC1-4744-DAB4-910537759BD8}"/>
              </a:ext>
            </a:extLst>
          </p:cNvPr>
          <p:cNvSpPr txBox="1">
            <a:spLocks/>
          </p:cNvSpPr>
          <p:nvPr/>
        </p:nvSpPr>
        <p:spPr>
          <a:xfrm>
            <a:off x="360626" y="2023638"/>
            <a:ext cx="8422747" cy="1262142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indent="-514350">
              <a:buFont typeface="+mj-lt"/>
              <a:buAutoNum type="arabicPeriod" startAt="2"/>
            </a:pPr>
            <a:r>
              <a:rPr lang="it-IT" sz="2400" dirty="0">
                <a:latin typeface="+mj-lt"/>
              </a:rPr>
              <a:t>Incongruenze: spesso le misurazioni di alcuni dati risultano calcolati in maniera differente o con diverse unità di misura tra centro e centro.</a:t>
            </a:r>
            <a:br>
              <a:rPr lang="it-IT" sz="2400" dirty="0">
                <a:latin typeface="+mj-lt"/>
              </a:rPr>
            </a:b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pPr marL="520700" indent="-514350">
              <a:buFont typeface="+mj-lt"/>
              <a:buAutoNum type="arabicPeriod" startAt="2"/>
            </a:pPr>
            <a:endParaRPr lang="it-IT" sz="2400" dirty="0">
              <a:latin typeface="+mj-lt"/>
            </a:endParaRPr>
          </a:p>
          <a:p>
            <a:pPr marL="6350" indent="0">
              <a:buFontTx/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55D95CA5-0152-E3B5-D834-215C1685CD56}"/>
              </a:ext>
            </a:extLst>
          </p:cNvPr>
          <p:cNvSpPr txBox="1">
            <a:spLocks/>
          </p:cNvSpPr>
          <p:nvPr/>
        </p:nvSpPr>
        <p:spPr>
          <a:xfrm>
            <a:off x="405316" y="3807512"/>
            <a:ext cx="8562040" cy="1544082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400" b="1" dirty="0">
                <a:latin typeface="+mj-lt"/>
              </a:rPr>
              <a:t>Soluzione: </a:t>
            </a:r>
            <a:r>
              <a:rPr lang="it-IT" sz="2400" dirty="0">
                <a:latin typeface="+mj-lt"/>
              </a:rPr>
              <a:t>Tramite operazioni sui dati si è provveduto a normalizzare i dati applicando le operazioni e le conversioni necessarie.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pPr marL="520700" indent="-514350">
              <a:buFont typeface="+mj-lt"/>
              <a:buAutoNum type="arabicPeriod" startAt="2"/>
            </a:pPr>
            <a:endParaRPr lang="it-IT" sz="2400" dirty="0">
              <a:latin typeface="+mj-lt"/>
            </a:endParaRPr>
          </a:p>
          <a:p>
            <a:pPr marL="6350" indent="0">
              <a:buFontTx/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3CF88D78-A2A6-0D22-7BF3-69CE8CE8640F}"/>
              </a:ext>
            </a:extLst>
          </p:cNvPr>
          <p:cNvSpPr txBox="1">
            <a:spLocks/>
          </p:cNvSpPr>
          <p:nvPr/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+mj-lt"/>
              </a:rPr>
              <a:t>L’Aquila, 18 Marzo 2023</a:t>
            </a:r>
            <a:endParaRPr lang="it-IT" dirty="0">
              <a:latin typeface="+mj-lt"/>
            </a:endParaRP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AE3F6FE2-9FE0-08E8-7ED3-142C736B7C61}"/>
              </a:ext>
            </a:extLst>
          </p:cNvPr>
          <p:cNvSpPr txBox="1">
            <a:spLocks/>
          </p:cNvSpPr>
          <p:nvPr/>
        </p:nvSpPr>
        <p:spPr>
          <a:xfrm>
            <a:off x="0" y="6631912"/>
            <a:ext cx="6191888" cy="161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+mj-lt"/>
              </a:rPr>
              <a:t>Tecniche di realizzazione di un dataset per la clusterizzazione di pazienti critici sottoposti a trattamenti extracorporei nei reparti di terapia 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43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Dataset ricavato dal registro ARRT.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A9D6196-8BC1-4744-DAB4-910537759BD8}"/>
              </a:ext>
            </a:extLst>
          </p:cNvPr>
          <p:cNvSpPr txBox="1">
            <a:spLocks/>
          </p:cNvSpPr>
          <p:nvPr/>
        </p:nvSpPr>
        <p:spPr>
          <a:xfrm>
            <a:off x="360626" y="1410574"/>
            <a:ext cx="8422747" cy="1262142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indent="-514350">
              <a:buFont typeface="+mj-lt"/>
              <a:buAutoNum type="arabicPeriod" startAt="3"/>
            </a:pPr>
            <a:r>
              <a:rPr lang="it-IT" sz="2400" dirty="0">
                <a:latin typeface="+mj-lt"/>
              </a:rPr>
              <a:t>Errori nell’inserimento: Analizzando statisticamente le colonne, è stato frequente riscontrare la presenza di valori fuori scala, causati da disattenzione dei medici nell’inserimento.</a:t>
            </a:r>
            <a:br>
              <a:rPr lang="it-IT" sz="2400" dirty="0">
                <a:latin typeface="+mj-lt"/>
              </a:rPr>
            </a:b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pPr marL="520700" indent="-514350">
              <a:buFont typeface="+mj-lt"/>
              <a:buAutoNum type="arabicPeriod" startAt="3"/>
            </a:pPr>
            <a:endParaRPr lang="it-IT" sz="2400" dirty="0">
              <a:latin typeface="+mj-lt"/>
            </a:endParaRPr>
          </a:p>
          <a:p>
            <a:pPr marL="6350" indent="0">
              <a:buFontTx/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55D95CA5-0152-E3B5-D834-215C1685CD56}"/>
              </a:ext>
            </a:extLst>
          </p:cNvPr>
          <p:cNvSpPr txBox="1">
            <a:spLocks/>
          </p:cNvSpPr>
          <p:nvPr/>
        </p:nvSpPr>
        <p:spPr>
          <a:xfrm>
            <a:off x="457270" y="3108232"/>
            <a:ext cx="8422747" cy="1544082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400" b="1" dirty="0">
                <a:latin typeface="+mj-lt"/>
              </a:rPr>
              <a:t>Soluzione: </a:t>
            </a:r>
            <a:r>
              <a:rPr lang="it-IT" sz="2400" dirty="0">
                <a:latin typeface="+mj-lt"/>
              </a:rPr>
              <a:t>In questi casi si è agito direttamente sulla piattaforma </a:t>
            </a:r>
            <a:r>
              <a:rPr lang="it-IT" sz="2400" dirty="0" err="1">
                <a:latin typeface="+mj-lt"/>
              </a:rPr>
              <a:t>REDCap</a:t>
            </a:r>
            <a:r>
              <a:rPr lang="it-IT" sz="2400" dirty="0">
                <a:latin typeface="+mj-lt"/>
              </a:rPr>
              <a:t> seguendo in maniera attenta le indicazioni dei medici.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pPr marL="520700" indent="-514350">
              <a:buFont typeface="+mj-lt"/>
              <a:buAutoNum type="arabicPeriod" startAt="2"/>
            </a:pPr>
            <a:endParaRPr lang="it-IT" sz="2400" dirty="0">
              <a:latin typeface="+mj-lt"/>
            </a:endParaRPr>
          </a:p>
          <a:p>
            <a:pPr marL="6350" indent="0">
              <a:buFontTx/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CAF5647-DEF0-914F-A409-B225F0C92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18" y="4985738"/>
            <a:ext cx="8824821" cy="1262142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Al termine di queste attività di </a:t>
            </a:r>
            <a:r>
              <a:rPr lang="it-IT" sz="2400" dirty="0" err="1">
                <a:latin typeface="+mj-lt"/>
              </a:rPr>
              <a:t>preprocessamento</a:t>
            </a:r>
            <a:r>
              <a:rPr lang="it-IT" sz="2400" dirty="0">
                <a:latin typeface="+mj-lt"/>
              </a:rPr>
              <a:t> si arriva ad ottenere un  dataset di buona qualità, sul quale è possibile applicare le tecniche di analisi esplorativa e di machine learning.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A3EFB71D-965A-640B-0EF8-21BEF8D64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25AB9626-2323-26E7-8654-C473DA056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1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 utilizzate</a:t>
            </a:r>
          </a:p>
        </p:txBody>
      </p:sp>
      <p:sp>
        <p:nvSpPr>
          <p:cNvPr id="17" name="Segnaposto testo 5">
            <a:extLst>
              <a:ext uri="{FF2B5EF4-FFF2-40B4-BE49-F238E27FC236}">
                <a16:creationId xmlns:a16="http://schemas.microsoft.com/office/drawing/2014/main" id="{382CD24F-E4E7-0EA6-D91A-50C7F8E91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239" y="1193057"/>
            <a:ext cx="8745420" cy="760434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Il processo di analisi dei dati può essere suddiviso in 4 fasi principali.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E92E357-5642-F3B3-B786-38DC71FE193A}"/>
              </a:ext>
            </a:extLst>
          </p:cNvPr>
          <p:cNvGrpSpPr/>
          <p:nvPr/>
        </p:nvGrpSpPr>
        <p:grpSpPr>
          <a:xfrm>
            <a:off x="3163593" y="1940782"/>
            <a:ext cx="1849584" cy="760434"/>
            <a:chOff x="3163593" y="1940782"/>
            <a:chExt cx="1849584" cy="760434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EA7CE971-D62A-6610-16F1-90B9B8C647ED}"/>
                </a:ext>
              </a:extLst>
            </p:cNvPr>
            <p:cNvSpPr/>
            <p:nvPr/>
          </p:nvSpPr>
          <p:spPr>
            <a:xfrm>
              <a:off x="3163596" y="1940782"/>
              <a:ext cx="1849581" cy="7604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C25B0F1-FAE9-3FDD-4E47-B7F631019119}"/>
                </a:ext>
              </a:extLst>
            </p:cNvPr>
            <p:cNvSpPr txBox="1"/>
            <p:nvPr/>
          </p:nvSpPr>
          <p:spPr>
            <a:xfrm>
              <a:off x="3163593" y="2127073"/>
              <a:ext cx="1849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Estrazione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F16351D-1275-EE42-2E33-4C298ED82A8E}"/>
              </a:ext>
            </a:extLst>
          </p:cNvPr>
          <p:cNvGrpSpPr/>
          <p:nvPr/>
        </p:nvGrpSpPr>
        <p:grpSpPr>
          <a:xfrm>
            <a:off x="3163591" y="3139714"/>
            <a:ext cx="1849583" cy="830997"/>
            <a:chOff x="3163591" y="3139714"/>
            <a:chExt cx="1849583" cy="830997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4150BFD8-145B-0B28-57CA-25149FA05476}"/>
                </a:ext>
              </a:extLst>
            </p:cNvPr>
            <p:cNvSpPr/>
            <p:nvPr/>
          </p:nvSpPr>
          <p:spPr>
            <a:xfrm>
              <a:off x="3163593" y="3152050"/>
              <a:ext cx="1849581" cy="7604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AC1C6FA-8B2F-6050-5495-7A023E93144F}"/>
                </a:ext>
              </a:extLst>
            </p:cNvPr>
            <p:cNvSpPr txBox="1"/>
            <p:nvPr/>
          </p:nvSpPr>
          <p:spPr>
            <a:xfrm>
              <a:off x="3163591" y="3139714"/>
              <a:ext cx="1849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Pulizia, preparazione e trasformazione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52E32A-B882-310C-D69A-D0ACCB4E1334}"/>
              </a:ext>
            </a:extLst>
          </p:cNvPr>
          <p:cNvGrpSpPr/>
          <p:nvPr/>
        </p:nvGrpSpPr>
        <p:grpSpPr>
          <a:xfrm>
            <a:off x="3163592" y="4362547"/>
            <a:ext cx="1849583" cy="760434"/>
            <a:chOff x="3163592" y="4362547"/>
            <a:chExt cx="1849583" cy="76043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CE960954-4170-8227-D083-59A29CB35C70}"/>
                </a:ext>
              </a:extLst>
            </p:cNvPr>
            <p:cNvSpPr/>
            <p:nvPr/>
          </p:nvSpPr>
          <p:spPr>
            <a:xfrm>
              <a:off x="3163594" y="4362547"/>
              <a:ext cx="1849581" cy="7604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439EE88-3B7D-8A7A-BD2C-03DC1962AE75}"/>
                </a:ext>
              </a:extLst>
            </p:cNvPr>
            <p:cNvSpPr txBox="1"/>
            <p:nvPr/>
          </p:nvSpPr>
          <p:spPr>
            <a:xfrm>
              <a:off x="3163592" y="4455338"/>
              <a:ext cx="1849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Analisi e ricerca di modelli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83FBE2C5-CE57-0C6F-3884-4A131535431C}"/>
              </a:ext>
            </a:extLst>
          </p:cNvPr>
          <p:cNvGrpSpPr/>
          <p:nvPr/>
        </p:nvGrpSpPr>
        <p:grpSpPr>
          <a:xfrm>
            <a:off x="3163591" y="5579387"/>
            <a:ext cx="1849585" cy="760434"/>
            <a:chOff x="3163591" y="5579387"/>
            <a:chExt cx="1849585" cy="760434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B223A81-25D8-F7AE-658F-8F9D73FE016C}"/>
                </a:ext>
              </a:extLst>
            </p:cNvPr>
            <p:cNvSpPr/>
            <p:nvPr/>
          </p:nvSpPr>
          <p:spPr>
            <a:xfrm>
              <a:off x="3163595" y="5579387"/>
              <a:ext cx="1849581" cy="76043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145C8C5-7EB8-A786-EC50-048C04A3C925}"/>
                </a:ext>
              </a:extLst>
            </p:cNvPr>
            <p:cNvSpPr txBox="1"/>
            <p:nvPr/>
          </p:nvSpPr>
          <p:spPr>
            <a:xfrm>
              <a:off x="3163591" y="5700369"/>
              <a:ext cx="1849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Valutazione dei risultati</a:t>
              </a:r>
            </a:p>
          </p:txBody>
        </p:sp>
      </p:grp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754B3A5-18D7-0424-46BE-83186BC7D0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088378" y="2701216"/>
            <a:ext cx="9" cy="45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22D646-07E1-ADC5-4527-7FD167AD18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8381" y="3913884"/>
            <a:ext cx="4" cy="448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F8332FE-D7A1-B060-B730-E7C518A18F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088378" y="5130390"/>
            <a:ext cx="8" cy="448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4279CBF6-3893-912F-C796-457DE8A1E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48" name="Segnaposto testo 5">
            <a:extLst>
              <a:ext uri="{FF2B5EF4-FFF2-40B4-BE49-F238E27FC236}">
                <a16:creationId xmlns:a16="http://schemas.microsoft.com/office/drawing/2014/main" id="{DE759027-A3F5-9BBA-5383-01A515A1D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8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 utilizzate</a:t>
            </a:r>
          </a:p>
        </p:txBody>
      </p:sp>
      <p:sp>
        <p:nvSpPr>
          <p:cNvPr id="17" name="Segnaposto testo 5">
            <a:extLst>
              <a:ext uri="{FF2B5EF4-FFF2-40B4-BE49-F238E27FC236}">
                <a16:creationId xmlns:a16="http://schemas.microsoft.com/office/drawing/2014/main" id="{382CD24F-E4E7-0EA6-D91A-50C7F8E91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239" y="1193057"/>
            <a:ext cx="8745420" cy="760434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Il processo di analisi dei dati può essere suddiviso in 4 fasi principali.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7CE971-D62A-6610-16F1-90B9B8C647ED}"/>
              </a:ext>
            </a:extLst>
          </p:cNvPr>
          <p:cNvSpPr/>
          <p:nvPr/>
        </p:nvSpPr>
        <p:spPr>
          <a:xfrm>
            <a:off x="3163596" y="1940782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150BFD8-145B-0B28-57CA-25149FA05476}"/>
              </a:ext>
            </a:extLst>
          </p:cNvPr>
          <p:cNvSpPr/>
          <p:nvPr/>
        </p:nvSpPr>
        <p:spPr>
          <a:xfrm>
            <a:off x="3163593" y="3152050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CE960954-4170-8227-D083-59A29CB35C70}"/>
              </a:ext>
            </a:extLst>
          </p:cNvPr>
          <p:cNvSpPr/>
          <p:nvPr/>
        </p:nvSpPr>
        <p:spPr>
          <a:xfrm>
            <a:off x="3163594" y="4362547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AB223A81-25D8-F7AE-658F-8F9D73FE016C}"/>
              </a:ext>
            </a:extLst>
          </p:cNvPr>
          <p:cNvSpPr/>
          <p:nvPr/>
        </p:nvSpPr>
        <p:spPr>
          <a:xfrm>
            <a:off x="3163595" y="5579387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C25B0F1-FAE9-3FDD-4E47-B7F631019119}"/>
              </a:ext>
            </a:extLst>
          </p:cNvPr>
          <p:cNvSpPr txBox="1"/>
          <p:nvPr/>
        </p:nvSpPr>
        <p:spPr>
          <a:xfrm>
            <a:off x="3163587" y="203180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Prelievo dei dati dal registro ARRT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AC1C6FA-8B2F-6050-5495-7A023E93144F}"/>
              </a:ext>
            </a:extLst>
          </p:cNvPr>
          <p:cNvSpPr txBox="1"/>
          <p:nvPr/>
        </p:nvSpPr>
        <p:spPr>
          <a:xfrm>
            <a:off x="3194760" y="3129429"/>
            <a:ext cx="181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Pulizia, preparazione e trasformazione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9EE88-3B7D-8A7A-BD2C-03DC1962AE75}"/>
              </a:ext>
            </a:extLst>
          </p:cNvPr>
          <p:cNvSpPr txBox="1"/>
          <p:nvPr/>
        </p:nvSpPr>
        <p:spPr>
          <a:xfrm>
            <a:off x="3163592" y="4455338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Analisi e ricerca di modelli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145C8C5-7EB8-A786-EC50-048C04A3C925}"/>
              </a:ext>
            </a:extLst>
          </p:cNvPr>
          <p:cNvSpPr txBox="1"/>
          <p:nvPr/>
        </p:nvSpPr>
        <p:spPr>
          <a:xfrm>
            <a:off x="3163591" y="570036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Valutazione dei risultati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754B3A5-18D7-0424-46BE-83186BC7D0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088378" y="2701216"/>
            <a:ext cx="9" cy="45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22D646-07E1-ADC5-4527-7FD167AD18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8381" y="3913884"/>
            <a:ext cx="4" cy="448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F8332FE-D7A1-B060-B730-E7C518A18F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088378" y="5130390"/>
            <a:ext cx="8" cy="448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A707F6C1-F406-E7CF-6561-702F897BF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4C846C96-BB65-FDDD-38D7-68BD3A842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8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 utilizzate</a:t>
            </a:r>
          </a:p>
        </p:txBody>
      </p:sp>
      <p:sp>
        <p:nvSpPr>
          <p:cNvPr id="17" name="Segnaposto testo 5">
            <a:extLst>
              <a:ext uri="{FF2B5EF4-FFF2-40B4-BE49-F238E27FC236}">
                <a16:creationId xmlns:a16="http://schemas.microsoft.com/office/drawing/2014/main" id="{382CD24F-E4E7-0EA6-D91A-50C7F8E91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239" y="1193057"/>
            <a:ext cx="8745420" cy="760434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Il processo di analisi dei dati può essere suddiviso in 4 fasi principali.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7CE971-D62A-6610-16F1-90B9B8C647ED}"/>
              </a:ext>
            </a:extLst>
          </p:cNvPr>
          <p:cNvSpPr/>
          <p:nvPr/>
        </p:nvSpPr>
        <p:spPr>
          <a:xfrm>
            <a:off x="3163596" y="1940782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150BFD8-145B-0B28-57CA-25149FA05476}"/>
              </a:ext>
            </a:extLst>
          </p:cNvPr>
          <p:cNvSpPr/>
          <p:nvPr/>
        </p:nvSpPr>
        <p:spPr>
          <a:xfrm>
            <a:off x="3163593" y="3152050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CE960954-4170-8227-D083-59A29CB35C70}"/>
              </a:ext>
            </a:extLst>
          </p:cNvPr>
          <p:cNvSpPr/>
          <p:nvPr/>
        </p:nvSpPr>
        <p:spPr>
          <a:xfrm>
            <a:off x="3163594" y="4362547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AB223A81-25D8-F7AE-658F-8F9D73FE016C}"/>
              </a:ext>
            </a:extLst>
          </p:cNvPr>
          <p:cNvSpPr/>
          <p:nvPr/>
        </p:nvSpPr>
        <p:spPr>
          <a:xfrm>
            <a:off x="3163595" y="5579387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C25B0F1-FAE9-3FDD-4E47-B7F631019119}"/>
              </a:ext>
            </a:extLst>
          </p:cNvPr>
          <p:cNvSpPr txBox="1"/>
          <p:nvPr/>
        </p:nvSpPr>
        <p:spPr>
          <a:xfrm>
            <a:off x="3163587" y="203180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Prelievo dei dati dal registro ARRT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AC1C6FA-8B2F-6050-5495-7A023E93144F}"/>
              </a:ext>
            </a:extLst>
          </p:cNvPr>
          <p:cNvSpPr txBox="1"/>
          <p:nvPr/>
        </p:nvSpPr>
        <p:spPr>
          <a:xfrm>
            <a:off x="3194771" y="3138096"/>
            <a:ext cx="181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Pulizia dei dati, data </a:t>
            </a:r>
            <a:r>
              <a:rPr lang="it-IT" sz="1600" dirty="0" err="1">
                <a:latin typeface="+mj-lt"/>
              </a:rPr>
              <a:t>imputation</a:t>
            </a:r>
            <a:r>
              <a:rPr lang="it-IT" sz="1600" dirty="0">
                <a:latin typeface="+mj-lt"/>
              </a:rPr>
              <a:t> e interpolazioni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9EE88-3B7D-8A7A-BD2C-03DC1962AE75}"/>
              </a:ext>
            </a:extLst>
          </p:cNvPr>
          <p:cNvSpPr txBox="1"/>
          <p:nvPr/>
        </p:nvSpPr>
        <p:spPr>
          <a:xfrm>
            <a:off x="3163592" y="4455338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Analisi e ricerca di modelli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145C8C5-7EB8-A786-EC50-048C04A3C925}"/>
              </a:ext>
            </a:extLst>
          </p:cNvPr>
          <p:cNvSpPr txBox="1"/>
          <p:nvPr/>
        </p:nvSpPr>
        <p:spPr>
          <a:xfrm>
            <a:off x="3163591" y="570036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Valutazione dei risultati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754B3A5-18D7-0424-46BE-83186BC7D0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088378" y="2701216"/>
            <a:ext cx="9" cy="45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22D646-07E1-ADC5-4527-7FD167AD18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8381" y="3913884"/>
            <a:ext cx="4" cy="448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F8332FE-D7A1-B060-B730-E7C518A18F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088378" y="5130390"/>
            <a:ext cx="8" cy="448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A707F6C1-F406-E7CF-6561-702F897BF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4C846C96-BB65-FDDD-38D7-68BD3A842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0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 utilizzate</a:t>
            </a:r>
          </a:p>
        </p:txBody>
      </p:sp>
      <p:sp>
        <p:nvSpPr>
          <p:cNvPr id="17" name="Segnaposto testo 5">
            <a:extLst>
              <a:ext uri="{FF2B5EF4-FFF2-40B4-BE49-F238E27FC236}">
                <a16:creationId xmlns:a16="http://schemas.microsoft.com/office/drawing/2014/main" id="{382CD24F-E4E7-0EA6-D91A-50C7F8E91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239" y="1193057"/>
            <a:ext cx="8745420" cy="455634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Il processo di analisi dei dati può essere suddiviso in 4 fasi principali.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7CE971-D62A-6610-16F1-90B9B8C647ED}"/>
              </a:ext>
            </a:extLst>
          </p:cNvPr>
          <p:cNvSpPr/>
          <p:nvPr/>
        </p:nvSpPr>
        <p:spPr>
          <a:xfrm>
            <a:off x="3163596" y="1940782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150BFD8-145B-0B28-57CA-25149FA05476}"/>
              </a:ext>
            </a:extLst>
          </p:cNvPr>
          <p:cNvSpPr/>
          <p:nvPr/>
        </p:nvSpPr>
        <p:spPr>
          <a:xfrm>
            <a:off x="3163593" y="3152050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CE960954-4170-8227-D083-59A29CB35C70}"/>
              </a:ext>
            </a:extLst>
          </p:cNvPr>
          <p:cNvSpPr/>
          <p:nvPr/>
        </p:nvSpPr>
        <p:spPr>
          <a:xfrm>
            <a:off x="3163594" y="4362547"/>
            <a:ext cx="1849581" cy="7604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AB223A81-25D8-F7AE-658F-8F9D73FE016C}"/>
              </a:ext>
            </a:extLst>
          </p:cNvPr>
          <p:cNvSpPr/>
          <p:nvPr/>
        </p:nvSpPr>
        <p:spPr>
          <a:xfrm>
            <a:off x="3163595" y="5579387"/>
            <a:ext cx="1849581" cy="7604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C25B0F1-FAE9-3FDD-4E47-B7F631019119}"/>
              </a:ext>
            </a:extLst>
          </p:cNvPr>
          <p:cNvSpPr txBox="1"/>
          <p:nvPr/>
        </p:nvSpPr>
        <p:spPr>
          <a:xfrm>
            <a:off x="3163587" y="203180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Prelievo dei dati dal registro ARRT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AC1C6FA-8B2F-6050-5495-7A023E93144F}"/>
              </a:ext>
            </a:extLst>
          </p:cNvPr>
          <p:cNvSpPr txBox="1"/>
          <p:nvPr/>
        </p:nvSpPr>
        <p:spPr>
          <a:xfrm>
            <a:off x="3163587" y="3112158"/>
            <a:ext cx="184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Pulizia dei dati, data </a:t>
            </a:r>
            <a:r>
              <a:rPr lang="it-IT" sz="1600" dirty="0" err="1">
                <a:latin typeface="+mj-lt"/>
              </a:rPr>
              <a:t>imputation</a:t>
            </a:r>
            <a:r>
              <a:rPr lang="it-IT" sz="1600" dirty="0">
                <a:latin typeface="+mj-lt"/>
              </a:rPr>
              <a:t> e interpolazioni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9EE88-3B7D-8A7A-BD2C-03DC1962AE75}"/>
              </a:ext>
            </a:extLst>
          </p:cNvPr>
          <p:cNvSpPr txBox="1"/>
          <p:nvPr/>
        </p:nvSpPr>
        <p:spPr>
          <a:xfrm>
            <a:off x="3163592" y="4455338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Data </a:t>
            </a:r>
            <a:r>
              <a:rPr lang="it-IT" sz="1600" dirty="0" err="1">
                <a:latin typeface="+mj-lt"/>
              </a:rPr>
              <a:t>visualization</a:t>
            </a:r>
            <a:r>
              <a:rPr lang="it-IT" sz="1600" dirty="0">
                <a:latin typeface="+mj-lt"/>
              </a:rPr>
              <a:t>  e clustering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145C8C5-7EB8-A786-EC50-048C04A3C925}"/>
              </a:ext>
            </a:extLst>
          </p:cNvPr>
          <p:cNvSpPr txBox="1"/>
          <p:nvPr/>
        </p:nvSpPr>
        <p:spPr>
          <a:xfrm>
            <a:off x="3163591" y="5700369"/>
            <a:ext cx="18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+mj-lt"/>
              </a:rPr>
              <a:t>Valutazione dei risultati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754B3A5-18D7-0424-46BE-83186BC7D0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088378" y="2701216"/>
            <a:ext cx="9" cy="45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22D646-07E1-ADC5-4527-7FD167AD18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8381" y="3913884"/>
            <a:ext cx="4" cy="448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F8332FE-D7A1-B060-B730-E7C518A18F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088378" y="5130390"/>
            <a:ext cx="8" cy="448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29AC8EB-5D60-9716-8AB7-44CF743EF9D8}"/>
              </a:ext>
            </a:extLst>
          </p:cNvPr>
          <p:cNvGrpSpPr/>
          <p:nvPr/>
        </p:nvGrpSpPr>
        <p:grpSpPr>
          <a:xfrm>
            <a:off x="5013175" y="3793251"/>
            <a:ext cx="2962787" cy="949513"/>
            <a:chOff x="5013175" y="3793251"/>
            <a:chExt cx="2962787" cy="949513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214E7E7-75BF-5058-4994-579E53462B35}"/>
                </a:ext>
              </a:extLst>
            </p:cNvPr>
            <p:cNvGrpSpPr/>
            <p:nvPr/>
          </p:nvGrpSpPr>
          <p:grpSpPr>
            <a:xfrm>
              <a:off x="6126363" y="3793251"/>
              <a:ext cx="1849599" cy="830997"/>
              <a:chOff x="6126363" y="3793251"/>
              <a:chExt cx="1849599" cy="830997"/>
            </a:xfrm>
          </p:grpSpPr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5A6F96B3-A61E-0196-29F2-CD0EA23FEE82}"/>
                  </a:ext>
                </a:extLst>
              </p:cNvPr>
              <p:cNvSpPr/>
              <p:nvPr/>
            </p:nvSpPr>
            <p:spPr>
              <a:xfrm>
                <a:off x="6126381" y="3832495"/>
                <a:ext cx="1849581" cy="7604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84D23B-4202-255E-D56F-34D9523E2BE2}"/>
                  </a:ext>
                </a:extLst>
              </p:cNvPr>
              <p:cNvSpPr txBox="1"/>
              <p:nvPr/>
            </p:nvSpPr>
            <p:spPr>
              <a:xfrm>
                <a:off x="6126363" y="3793251"/>
                <a:ext cx="18495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latin typeface="+mj-lt"/>
                  </a:rPr>
                  <a:t>P</a:t>
                </a:r>
                <a:r>
                  <a:rPr lang="it-IT" sz="1600" dirty="0" err="1">
                    <a:latin typeface="+mj-lt"/>
                  </a:rPr>
                  <a:t>rincipal</a:t>
                </a:r>
                <a:r>
                  <a:rPr lang="it-IT" sz="1600" dirty="0">
                    <a:latin typeface="+mj-lt"/>
                  </a:rPr>
                  <a:t> </a:t>
                </a:r>
                <a:r>
                  <a:rPr lang="it-IT" sz="1600" b="1" dirty="0">
                    <a:latin typeface="+mj-lt"/>
                  </a:rPr>
                  <a:t>C</a:t>
                </a:r>
                <a:r>
                  <a:rPr lang="it-IT" sz="1600" dirty="0">
                    <a:latin typeface="+mj-lt"/>
                  </a:rPr>
                  <a:t>omponent </a:t>
                </a:r>
                <a:r>
                  <a:rPr lang="it-IT" sz="1600" b="1" dirty="0">
                    <a:latin typeface="+mj-lt"/>
                  </a:rPr>
                  <a:t>A</a:t>
                </a:r>
                <a:r>
                  <a:rPr lang="it-IT" sz="1600" dirty="0">
                    <a:latin typeface="+mj-lt"/>
                  </a:rPr>
                  <a:t>nalysis (</a:t>
                </a:r>
                <a:r>
                  <a:rPr lang="it-IT" sz="1600" b="1" dirty="0">
                    <a:latin typeface="+mj-lt"/>
                  </a:rPr>
                  <a:t>PCA)</a:t>
                </a:r>
              </a:p>
            </p:txBody>
          </p:sp>
        </p:grpSp>
        <p:cxnSp>
          <p:nvCxnSpPr>
            <p:cNvPr id="13" name="Connettore 4 12">
              <a:extLst>
                <a:ext uri="{FF2B5EF4-FFF2-40B4-BE49-F238E27FC236}">
                  <a16:creationId xmlns:a16="http://schemas.microsoft.com/office/drawing/2014/main" id="{6AC25F32-AEAD-9A9A-E272-01CDD17B4CC7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5013175" y="4138215"/>
              <a:ext cx="1113199" cy="60454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B9DBA05-DE57-58BE-50BF-DEC5C4E3D90B}"/>
              </a:ext>
            </a:extLst>
          </p:cNvPr>
          <p:cNvGrpSpPr/>
          <p:nvPr/>
        </p:nvGrpSpPr>
        <p:grpSpPr>
          <a:xfrm>
            <a:off x="5013167" y="4739055"/>
            <a:ext cx="2962794" cy="1141390"/>
            <a:chOff x="5013168" y="4749434"/>
            <a:chExt cx="2962794" cy="1141390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E40247A3-CA6A-0F83-55E0-6D6D43C8BB63}"/>
                </a:ext>
              </a:extLst>
            </p:cNvPr>
            <p:cNvGrpSpPr/>
            <p:nvPr/>
          </p:nvGrpSpPr>
          <p:grpSpPr>
            <a:xfrm>
              <a:off x="6126364" y="5130390"/>
              <a:ext cx="1849598" cy="760434"/>
              <a:chOff x="6126364" y="5130390"/>
              <a:chExt cx="1849598" cy="760434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578EC60A-55A2-F036-31F9-6BFAAE5E98FD}"/>
                  </a:ext>
                </a:extLst>
              </p:cNvPr>
              <p:cNvSpPr/>
              <p:nvPr/>
            </p:nvSpPr>
            <p:spPr>
              <a:xfrm>
                <a:off x="6126381" y="5130390"/>
                <a:ext cx="1849581" cy="7604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109E183-309E-7CCD-80AB-456B361CC5B0}"/>
                  </a:ext>
                </a:extLst>
              </p:cNvPr>
              <p:cNvSpPr txBox="1"/>
              <p:nvPr/>
            </p:nvSpPr>
            <p:spPr>
              <a:xfrm>
                <a:off x="6126364" y="5327157"/>
                <a:ext cx="1849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latin typeface="+mj-lt"/>
                  </a:rPr>
                  <a:t> </a:t>
                </a:r>
                <a:r>
                  <a:rPr lang="it-IT" sz="1600" b="1" dirty="0">
                    <a:latin typeface="+mj-lt"/>
                  </a:rPr>
                  <a:t>K-</a:t>
                </a:r>
                <a:r>
                  <a:rPr lang="it-IT" sz="1600" b="1" dirty="0" err="1">
                    <a:latin typeface="+mj-lt"/>
                  </a:rPr>
                  <a:t>mean</a:t>
                </a:r>
                <a:endParaRPr lang="it-IT" sz="1600" b="1" dirty="0">
                  <a:latin typeface="+mj-lt"/>
                </a:endParaRPr>
              </a:p>
            </p:txBody>
          </p:sp>
        </p:grpSp>
        <p:cxnSp>
          <p:nvCxnSpPr>
            <p:cNvPr id="14" name="Connettore 4 13">
              <a:extLst>
                <a:ext uri="{FF2B5EF4-FFF2-40B4-BE49-F238E27FC236}">
                  <a16:creationId xmlns:a16="http://schemas.microsoft.com/office/drawing/2014/main" id="{E55E82AD-AD17-B50A-4BFE-7378D4DF765A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68" y="4749434"/>
              <a:ext cx="1113206" cy="82995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egnaposto testo 4">
            <a:extLst>
              <a:ext uri="{FF2B5EF4-FFF2-40B4-BE49-F238E27FC236}">
                <a16:creationId xmlns:a16="http://schemas.microsoft.com/office/drawing/2014/main" id="{A1BDE2EA-5DB9-4145-2716-B442E5289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46" name="Segnaposto testo 5">
            <a:extLst>
              <a:ext uri="{FF2B5EF4-FFF2-40B4-BE49-F238E27FC236}">
                <a16:creationId xmlns:a16="http://schemas.microsoft.com/office/drawing/2014/main" id="{5A01C50C-67EC-6E3E-472D-943800026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sz="3200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 utilizzate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6542"/>
            <a:ext cx="9013146" cy="5816508"/>
          </a:xfrm>
        </p:spPr>
        <p:txBody>
          <a:bodyPr/>
          <a:lstStyle/>
          <a:p>
            <a:pPr marL="6350" indent="0">
              <a:buNone/>
            </a:pP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PCA può essere definita come la proiezione ortogonale dei dati in uno spazio lineare di dimensioni inferiori, tale che la varianza spiegata dei dati sia massimizzata (PVE).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Il clustering è una tecnica di Machine Learning, nello specifico si posiziona nel ramo dell’</a:t>
            </a:r>
            <a:r>
              <a:rPr lang="it-IT" sz="2400" dirty="0" err="1">
                <a:latin typeface="+mj-lt"/>
              </a:rPr>
              <a:t>Unsupervised</a:t>
            </a:r>
            <a:r>
              <a:rPr lang="it-IT" sz="2400" dirty="0">
                <a:latin typeface="+mj-lt"/>
              </a:rPr>
              <a:t> Learning. Le tecniche di clustering si suddividono in: gerarchiche, di partizione e basate sulla densità.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In questo lavoro si è sfruttato una tecnica di partizione: il </a:t>
            </a:r>
            <a:r>
              <a:rPr lang="it-IT" sz="2400" b="1" dirty="0">
                <a:latin typeface="+mj-lt"/>
              </a:rPr>
              <a:t>K-</a:t>
            </a:r>
            <a:r>
              <a:rPr lang="it-IT" sz="2400" b="1" dirty="0" err="1">
                <a:latin typeface="+mj-lt"/>
              </a:rPr>
              <a:t>mean</a:t>
            </a:r>
            <a:r>
              <a:rPr lang="it-IT" sz="2400" b="1" dirty="0">
                <a:latin typeface="+mj-lt"/>
              </a:rPr>
              <a:t>, </a:t>
            </a:r>
            <a:r>
              <a:rPr lang="it-IT" sz="2400" dirty="0">
                <a:latin typeface="+mj-lt"/>
              </a:rPr>
              <a:t>che è un algoritmo iterativo che cerca di suddividere il dataset in K sottogruppi predefiniti e non sovrapponibili, in cui ogni punto appartiene ad un unico gruppo.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66F18D35-2859-222A-1C3F-EC36BAA02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2EA9EFE7-D1D6-5EFC-D997-87B8E40CF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3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Caso di studio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401483"/>
            <a:ext cx="8824821" cy="5043142"/>
          </a:xfrm>
        </p:spPr>
        <p:txBody>
          <a:bodyPr/>
          <a:lstStyle/>
          <a:p>
            <a:r>
              <a:rPr lang="it-IT" sz="2000" dirty="0">
                <a:latin typeface="+mj-lt"/>
              </a:rPr>
              <a:t>Queste analisi sono </a:t>
            </a:r>
            <a:r>
              <a:rPr lang="it-IT" sz="2000">
                <a:latin typeface="+mj-lt"/>
              </a:rPr>
              <a:t>state eseguite </a:t>
            </a:r>
            <a:r>
              <a:rPr lang="it-IT" sz="2000" dirty="0">
                <a:latin typeface="+mj-lt"/>
              </a:rPr>
              <a:t>su un sottoinsieme del dataset di partenza. Nello specifico sono stati analizzati solamente i dati clinici dei pazienti al tempo 0, escludendo tutti i punteggi clinici sullo stato del paziente (es. SOFA score).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Questa scelta non è stata casuale, infatti da un punto di vista medico, la fase iniziale risulta essere quella più critica e spesso il medico si trova a dover scegliere il trattamento in maniera casuale, optando per quello che a suo parere potrebbe avere risultati migliori. 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Pertanto riuscire a trovare un modello sui dati che permetta di comprendere meglio lo stato dei pazienti, potrebbe aiutare il medico nella scelta dei trattamenti da prescrivere per garantire un effetto più vantaggioso. 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494E0410-95C8-D9FD-C85F-D146B359B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9D98DE18-250C-C27B-09FA-A08A5642BA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9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Valutazioni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4F73C53-DA70-8680-54AA-E56C4E3C7C01}"/>
              </a:ext>
            </a:extLst>
          </p:cNvPr>
          <p:cNvGrpSpPr/>
          <p:nvPr/>
        </p:nvGrpSpPr>
        <p:grpSpPr>
          <a:xfrm>
            <a:off x="2851352" y="1586731"/>
            <a:ext cx="4812375" cy="4399039"/>
            <a:chOff x="3163587" y="1940782"/>
            <a:chExt cx="4812375" cy="4399039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EA7CE971-D62A-6610-16F1-90B9B8C647ED}"/>
                </a:ext>
              </a:extLst>
            </p:cNvPr>
            <p:cNvSpPr/>
            <p:nvPr/>
          </p:nvSpPr>
          <p:spPr>
            <a:xfrm>
              <a:off x="3163596" y="1940782"/>
              <a:ext cx="1849581" cy="76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4150BFD8-145B-0B28-57CA-25149FA05476}"/>
                </a:ext>
              </a:extLst>
            </p:cNvPr>
            <p:cNvSpPr/>
            <p:nvPr/>
          </p:nvSpPr>
          <p:spPr>
            <a:xfrm>
              <a:off x="3163593" y="3152050"/>
              <a:ext cx="1849581" cy="76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CE960954-4170-8227-D083-59A29CB35C70}"/>
                </a:ext>
              </a:extLst>
            </p:cNvPr>
            <p:cNvSpPr/>
            <p:nvPr/>
          </p:nvSpPr>
          <p:spPr>
            <a:xfrm>
              <a:off x="3163594" y="4362547"/>
              <a:ext cx="1849581" cy="76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B223A81-25D8-F7AE-658F-8F9D73FE016C}"/>
                </a:ext>
              </a:extLst>
            </p:cNvPr>
            <p:cNvSpPr/>
            <p:nvPr/>
          </p:nvSpPr>
          <p:spPr>
            <a:xfrm>
              <a:off x="3163595" y="5579387"/>
              <a:ext cx="1849581" cy="76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C25B0F1-FAE9-3FDD-4E47-B7F631019119}"/>
                </a:ext>
              </a:extLst>
            </p:cNvPr>
            <p:cNvSpPr txBox="1"/>
            <p:nvPr/>
          </p:nvSpPr>
          <p:spPr>
            <a:xfrm>
              <a:off x="3163587" y="2031809"/>
              <a:ext cx="1849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Prelievo dei dati dal registro ARRT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AC1C6FA-8B2F-6050-5495-7A023E93144F}"/>
                </a:ext>
              </a:extLst>
            </p:cNvPr>
            <p:cNvSpPr txBox="1"/>
            <p:nvPr/>
          </p:nvSpPr>
          <p:spPr>
            <a:xfrm>
              <a:off x="3163587" y="3113157"/>
              <a:ext cx="1849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Pulizia dei dati, data </a:t>
              </a:r>
              <a:r>
                <a:rPr lang="it-IT" sz="1600" dirty="0" err="1">
                  <a:latin typeface="+mj-lt"/>
                </a:rPr>
                <a:t>imputation</a:t>
              </a:r>
              <a:r>
                <a:rPr lang="it-IT" sz="1600" dirty="0">
                  <a:latin typeface="+mj-lt"/>
                </a:rPr>
                <a:t> e interpolazioni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439EE88-3B7D-8A7A-BD2C-03DC1962AE75}"/>
                </a:ext>
              </a:extLst>
            </p:cNvPr>
            <p:cNvSpPr txBox="1"/>
            <p:nvPr/>
          </p:nvSpPr>
          <p:spPr>
            <a:xfrm>
              <a:off x="3163592" y="4455338"/>
              <a:ext cx="1849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Data </a:t>
              </a:r>
              <a:r>
                <a:rPr lang="it-IT" sz="1600" dirty="0" err="1"/>
                <a:t>visualization</a:t>
              </a:r>
              <a:r>
                <a:rPr lang="it-IT" sz="1600" dirty="0">
                  <a:latin typeface="+mj-lt"/>
                </a:rPr>
                <a:t> e clustering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145C8C5-7EB8-A786-EC50-048C04A3C925}"/>
                </a:ext>
              </a:extLst>
            </p:cNvPr>
            <p:cNvSpPr txBox="1"/>
            <p:nvPr/>
          </p:nvSpPr>
          <p:spPr>
            <a:xfrm>
              <a:off x="3163591" y="5700369"/>
              <a:ext cx="1849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+mj-lt"/>
                </a:rPr>
                <a:t>Valutazione dei risultati</a:t>
              </a:r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A754B3A5-18D7-0424-46BE-83186BC7D07F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088378" y="2701216"/>
              <a:ext cx="9" cy="456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3F22D646-07E1-ADC5-4527-7FD167AD180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088381" y="3913884"/>
              <a:ext cx="4" cy="448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F8332FE-D7A1-B060-B730-E7C518A18F22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4088378" y="5130390"/>
              <a:ext cx="8" cy="44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129AC8EB-5D60-9716-8AB7-44CF743EF9D8}"/>
                </a:ext>
              </a:extLst>
            </p:cNvPr>
            <p:cNvGrpSpPr/>
            <p:nvPr/>
          </p:nvGrpSpPr>
          <p:grpSpPr>
            <a:xfrm>
              <a:off x="5013175" y="3809674"/>
              <a:ext cx="2962787" cy="933090"/>
              <a:chOff x="5013175" y="3809674"/>
              <a:chExt cx="2962787" cy="933090"/>
            </a:xfrm>
          </p:grpSpPr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5214E7E7-75BF-5058-4994-579E53462B35}"/>
                  </a:ext>
                </a:extLst>
              </p:cNvPr>
              <p:cNvGrpSpPr/>
              <p:nvPr/>
            </p:nvGrpSpPr>
            <p:grpSpPr>
              <a:xfrm>
                <a:off x="6126363" y="3809674"/>
                <a:ext cx="1849599" cy="830997"/>
                <a:chOff x="6126363" y="3809674"/>
                <a:chExt cx="1849599" cy="830997"/>
              </a:xfrm>
            </p:grpSpPr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5A6F96B3-A61E-0196-29F2-CD0EA23FEE82}"/>
                    </a:ext>
                  </a:extLst>
                </p:cNvPr>
                <p:cNvSpPr/>
                <p:nvPr/>
              </p:nvSpPr>
              <p:spPr>
                <a:xfrm>
                  <a:off x="6126381" y="3832495"/>
                  <a:ext cx="1849581" cy="7604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784D23B-4202-255E-D56F-34D9523E2BE2}"/>
                    </a:ext>
                  </a:extLst>
                </p:cNvPr>
                <p:cNvSpPr txBox="1"/>
                <p:nvPr/>
              </p:nvSpPr>
              <p:spPr>
                <a:xfrm>
                  <a:off x="6126363" y="3809674"/>
                  <a:ext cx="18495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 err="1">
                      <a:latin typeface="+mj-lt"/>
                    </a:rPr>
                    <a:t>P</a:t>
                  </a:r>
                  <a:r>
                    <a:rPr lang="it-IT" sz="1600" dirty="0" err="1">
                      <a:latin typeface="+mj-lt"/>
                    </a:rPr>
                    <a:t>rincipal</a:t>
                  </a:r>
                  <a:r>
                    <a:rPr lang="it-IT" sz="1600" dirty="0">
                      <a:latin typeface="+mj-lt"/>
                    </a:rPr>
                    <a:t> </a:t>
                  </a:r>
                  <a:r>
                    <a:rPr lang="it-IT" sz="1600" b="1" dirty="0">
                      <a:latin typeface="+mj-lt"/>
                    </a:rPr>
                    <a:t>C</a:t>
                  </a:r>
                  <a:r>
                    <a:rPr lang="it-IT" sz="1600" dirty="0">
                      <a:latin typeface="+mj-lt"/>
                    </a:rPr>
                    <a:t>omponent </a:t>
                  </a:r>
                  <a:r>
                    <a:rPr lang="it-IT" sz="1600" b="1" dirty="0">
                      <a:latin typeface="+mj-lt"/>
                    </a:rPr>
                    <a:t>A</a:t>
                  </a:r>
                  <a:r>
                    <a:rPr lang="it-IT" sz="1600" dirty="0">
                      <a:latin typeface="+mj-lt"/>
                    </a:rPr>
                    <a:t>nalysis (</a:t>
                  </a:r>
                  <a:r>
                    <a:rPr lang="it-IT" sz="1600" b="1" dirty="0">
                      <a:latin typeface="+mj-lt"/>
                    </a:rPr>
                    <a:t>PCA)</a:t>
                  </a:r>
                </a:p>
              </p:txBody>
            </p:sp>
          </p:grpSp>
          <p:cxnSp>
            <p:nvCxnSpPr>
              <p:cNvPr id="13" name="Connettore 4 12">
                <a:extLst>
                  <a:ext uri="{FF2B5EF4-FFF2-40B4-BE49-F238E27FC236}">
                    <a16:creationId xmlns:a16="http://schemas.microsoft.com/office/drawing/2014/main" id="{6AC25F32-AEAD-9A9A-E272-01CDD17B4CC7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 flipV="1">
                <a:off x="5013175" y="4138215"/>
                <a:ext cx="1113199" cy="604549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B9DBA05-DE57-58BE-50BF-DEC5C4E3D90B}"/>
                </a:ext>
              </a:extLst>
            </p:cNvPr>
            <p:cNvGrpSpPr/>
            <p:nvPr/>
          </p:nvGrpSpPr>
          <p:grpSpPr>
            <a:xfrm>
              <a:off x="5013167" y="4739055"/>
              <a:ext cx="2962794" cy="1141390"/>
              <a:chOff x="5013168" y="4749434"/>
              <a:chExt cx="2962794" cy="1141390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40247A3-CA6A-0F83-55E0-6D6D43C8BB63}"/>
                  </a:ext>
                </a:extLst>
              </p:cNvPr>
              <p:cNvGrpSpPr/>
              <p:nvPr/>
            </p:nvGrpSpPr>
            <p:grpSpPr>
              <a:xfrm>
                <a:off x="6126364" y="5130390"/>
                <a:ext cx="1849598" cy="760434"/>
                <a:chOff x="6126364" y="5130390"/>
                <a:chExt cx="1849598" cy="760434"/>
              </a:xfrm>
            </p:grpSpPr>
            <p:sp>
              <p:nvSpPr>
                <p:cNvPr id="5" name="Rettangolo con angoli arrotondati 4">
                  <a:extLst>
                    <a:ext uri="{FF2B5EF4-FFF2-40B4-BE49-F238E27FC236}">
                      <a16:creationId xmlns:a16="http://schemas.microsoft.com/office/drawing/2014/main" id="{578EC60A-55A2-F036-31F9-6BFAAE5E98FD}"/>
                    </a:ext>
                  </a:extLst>
                </p:cNvPr>
                <p:cNvSpPr/>
                <p:nvPr/>
              </p:nvSpPr>
              <p:spPr>
                <a:xfrm>
                  <a:off x="6126381" y="5130390"/>
                  <a:ext cx="1849581" cy="7604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C109E183-309E-7CCD-80AB-456B361CC5B0}"/>
                    </a:ext>
                  </a:extLst>
                </p:cNvPr>
                <p:cNvSpPr txBox="1"/>
                <p:nvPr/>
              </p:nvSpPr>
              <p:spPr>
                <a:xfrm>
                  <a:off x="6126364" y="5327157"/>
                  <a:ext cx="18495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latin typeface="+mj-lt"/>
                    </a:rPr>
                    <a:t> </a:t>
                  </a:r>
                  <a:r>
                    <a:rPr lang="it-IT" sz="1600" b="1" dirty="0">
                      <a:latin typeface="+mj-lt"/>
                    </a:rPr>
                    <a:t>K-</a:t>
                  </a:r>
                  <a:r>
                    <a:rPr lang="it-IT" sz="1600" b="1" dirty="0" err="1">
                      <a:latin typeface="+mj-lt"/>
                    </a:rPr>
                    <a:t>mean</a:t>
                  </a:r>
                  <a:endParaRPr lang="it-IT" sz="1600" b="1" dirty="0">
                    <a:latin typeface="+mj-lt"/>
                  </a:endParaRPr>
                </a:p>
              </p:txBody>
            </p:sp>
          </p:grpSp>
          <p:cxnSp>
            <p:nvCxnSpPr>
              <p:cNvPr id="14" name="Connettore 4 13">
                <a:extLst>
                  <a:ext uri="{FF2B5EF4-FFF2-40B4-BE49-F238E27FC236}">
                    <a16:creationId xmlns:a16="http://schemas.microsoft.com/office/drawing/2014/main" id="{E55E82AD-AD17-B50A-4BFE-7378D4DF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168" y="4749434"/>
                <a:ext cx="1113206" cy="82995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Segnaposto testo 4">
            <a:extLst>
              <a:ext uri="{FF2B5EF4-FFF2-40B4-BE49-F238E27FC236}">
                <a16:creationId xmlns:a16="http://schemas.microsoft.com/office/drawing/2014/main" id="{78F47F40-1328-9C55-6EE8-7911D9B515F4}"/>
              </a:ext>
            </a:extLst>
          </p:cNvPr>
          <p:cNvSpPr txBox="1">
            <a:spLocks/>
          </p:cNvSpPr>
          <p:nvPr/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+mj-lt"/>
              </a:rPr>
              <a:t>L’Aquila, 18 Marzo 2023</a:t>
            </a:r>
            <a:endParaRPr lang="it-IT" dirty="0">
              <a:latin typeface="+mj-lt"/>
            </a:endParaRPr>
          </a:p>
        </p:txBody>
      </p:sp>
      <p:sp>
        <p:nvSpPr>
          <p:cNvPr id="34" name="Segnaposto testo 5">
            <a:extLst>
              <a:ext uri="{FF2B5EF4-FFF2-40B4-BE49-F238E27FC236}">
                <a16:creationId xmlns:a16="http://schemas.microsoft.com/office/drawing/2014/main" id="{FC9CF5C7-484E-F3FC-8F09-FAA9A95464A5}"/>
              </a:ext>
            </a:extLst>
          </p:cNvPr>
          <p:cNvSpPr txBox="1">
            <a:spLocks/>
          </p:cNvSpPr>
          <p:nvPr/>
        </p:nvSpPr>
        <p:spPr>
          <a:xfrm>
            <a:off x="0" y="6631912"/>
            <a:ext cx="6191888" cy="161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+mj-lt"/>
              </a:rPr>
              <a:t>Tecniche di realizzazione di un dataset per la clusterizzazione di pazienti critici sottoposti a trattamenti extracorporei nei reparti di terapia 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6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Risultati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Valutazioni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5" y="1148487"/>
            <a:ext cx="8824821" cy="1073419"/>
          </a:xfrm>
        </p:spPr>
        <p:txBody>
          <a:bodyPr/>
          <a:lstStyle/>
          <a:p>
            <a:pPr marL="6350" indent="0">
              <a:buNone/>
            </a:pPr>
            <a:r>
              <a:rPr lang="it-IT" sz="2000" dirty="0">
                <a:latin typeface="+mj-lt"/>
              </a:rPr>
              <a:t>Nella PCA per decidere il numero di componenti da considerare per massimizzare la varianza si è tenuto in considerazione i risultati della PVE ristretta a 2 e 3 componenti così da poterla sfruttare nella visualizzazione dei dati.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89D4899-45CE-7811-2C92-3E3DFB73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63" y="2699553"/>
            <a:ext cx="4338963" cy="3106165"/>
          </a:xfrm>
          <a:prstGeom prst="rect">
            <a:avLst/>
          </a:prstGeom>
        </p:spPr>
      </p:pic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D39D8D4-81F7-BE68-E7C6-39069556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0" y="2670848"/>
            <a:ext cx="4338963" cy="3106165"/>
          </a:xfrm>
          <a:prstGeom prst="rect">
            <a:avLst/>
          </a:prstGeom>
        </p:spPr>
      </p:pic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07F480BE-98AC-BE5F-504D-277966C95366}"/>
              </a:ext>
            </a:extLst>
          </p:cNvPr>
          <p:cNvSpPr txBox="1">
            <a:spLocks/>
          </p:cNvSpPr>
          <p:nvPr/>
        </p:nvSpPr>
        <p:spPr>
          <a:xfrm>
            <a:off x="1148344" y="5824049"/>
            <a:ext cx="2525251" cy="476720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400" dirty="0"/>
              <a:t>PVE : [0.09095903 0.07950189] </a:t>
            </a:r>
            <a:br>
              <a:rPr lang="it-IT" sz="1400" dirty="0"/>
            </a:br>
            <a:r>
              <a:rPr lang="it-IT" sz="1400" dirty="0"/>
              <a:t>Varianza totale : 0.17046091908325972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6A45CAAD-8804-F3DB-47B9-45CE2129760E}"/>
              </a:ext>
            </a:extLst>
          </p:cNvPr>
          <p:cNvSpPr txBox="1">
            <a:spLocks/>
          </p:cNvSpPr>
          <p:nvPr/>
        </p:nvSpPr>
        <p:spPr>
          <a:xfrm>
            <a:off x="5429127" y="5824049"/>
            <a:ext cx="2765909" cy="612463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400" dirty="0"/>
              <a:t>PVE : [0.09095903 0.07950189 0.05624059] Varianza totale : 0.22670150598615194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90D6F359-6187-DA29-62AF-1C9BFB9514E6}"/>
              </a:ext>
            </a:extLst>
          </p:cNvPr>
          <p:cNvSpPr txBox="1">
            <a:spLocks/>
          </p:cNvSpPr>
          <p:nvPr/>
        </p:nvSpPr>
        <p:spPr>
          <a:xfrm>
            <a:off x="1035990" y="6320376"/>
            <a:ext cx="2967298" cy="39216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Fig.1 PVE per PCA con 2 componenti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16CCDD00-C40D-6879-5235-1040942B452A}"/>
              </a:ext>
            </a:extLst>
          </p:cNvPr>
          <p:cNvSpPr txBox="1">
            <a:spLocks/>
          </p:cNvSpPr>
          <p:nvPr/>
        </p:nvSpPr>
        <p:spPr>
          <a:xfrm>
            <a:off x="5429126" y="6312470"/>
            <a:ext cx="3235372" cy="39216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Fig.2 PVE per PCA con 3 componenti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8B2F2AE2-3B27-D2A7-9395-8D0EC48AB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AABC9D0D-33FE-ECB8-E29A-65495C30B7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build="p"/>
      <p:bldP spid="12" grpId="0" uiExpand="1" build="p"/>
      <p:bldP spid="2" grpId="0" uiExpand="1" build="p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B445498-8E89-ACF6-12AE-C675903D5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818" y="2062713"/>
            <a:ext cx="8824821" cy="3028832"/>
          </a:xfrm>
        </p:spPr>
        <p:txBody>
          <a:bodyPr/>
          <a:lstStyle/>
          <a:p>
            <a:r>
              <a:rPr lang="it-IT" dirty="0">
                <a:latin typeface="+mj-lt"/>
                <a:cs typeface="Sanskrit Text" panose="020B0604020202020204" pitchFamily="34" charset="0"/>
              </a:rPr>
              <a:t>Registri medici</a:t>
            </a:r>
          </a:p>
          <a:p>
            <a:r>
              <a:rPr lang="it-IT" dirty="0">
                <a:latin typeface="+mj-lt"/>
                <a:cs typeface="Sanskrit Text" panose="020B0604020202020204" pitchFamily="34" charset="0"/>
              </a:rPr>
              <a:t>Importanza della qualità dei dati nei registri</a:t>
            </a:r>
          </a:p>
          <a:p>
            <a:r>
              <a:rPr lang="it-IT" dirty="0">
                <a:latin typeface="+mj-lt"/>
                <a:cs typeface="Sanskrit Text" panose="020B0604020202020204" pitchFamily="34" charset="0"/>
              </a:rPr>
              <a:t>Caso di studio: il Registro ARRT (Acute </a:t>
            </a:r>
            <a:r>
              <a:rPr lang="it-IT" dirty="0" err="1">
                <a:latin typeface="+mj-lt"/>
                <a:cs typeface="Sanskrit Text" panose="020B0604020202020204" pitchFamily="34" charset="0"/>
              </a:rPr>
              <a:t>Renal</a:t>
            </a:r>
            <a:r>
              <a:rPr lang="it-IT" dirty="0">
                <a:latin typeface="+mj-lt"/>
                <a:cs typeface="Sanskrit Text" panose="020B0604020202020204" pitchFamily="34" charset="0"/>
              </a:rPr>
              <a:t> </a:t>
            </a:r>
            <a:r>
              <a:rPr lang="it-IT" dirty="0" err="1">
                <a:latin typeface="+mj-lt"/>
                <a:cs typeface="Sanskrit Text" panose="020B0604020202020204" pitchFamily="34" charset="0"/>
              </a:rPr>
              <a:t>Replacement</a:t>
            </a:r>
            <a:r>
              <a:rPr lang="it-IT" dirty="0">
                <a:latin typeface="+mj-lt"/>
                <a:cs typeface="Sanskrit Text" panose="020B0604020202020204" pitchFamily="34" charset="0"/>
              </a:rPr>
              <a:t> Therapy)</a:t>
            </a:r>
          </a:p>
          <a:p>
            <a:r>
              <a:rPr lang="it-IT" dirty="0">
                <a:latin typeface="+mj-lt"/>
                <a:cs typeface="Sanskrit Text" panose="020B0604020202020204" pitchFamily="34" charset="0"/>
              </a:rPr>
              <a:t>Analisi esplorativa dei dati</a:t>
            </a:r>
          </a:p>
          <a:p>
            <a:r>
              <a:rPr lang="it-IT" dirty="0">
                <a:latin typeface="+mj-lt"/>
                <a:cs typeface="Sanskrit Text" panose="020B0604020202020204" pitchFamily="34" charset="0"/>
              </a:rPr>
              <a:t>Conclusioni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4DAF3BE-D975-07DB-C989-F4E3BDFA7371}"/>
              </a:ext>
            </a:extLst>
          </p:cNvPr>
          <p:cNvSpPr txBox="1">
            <a:spLocks/>
          </p:cNvSpPr>
          <p:nvPr/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+mj-lt"/>
              </a:rPr>
              <a:t>L’Aquila, 18 Marzo 2023</a:t>
            </a:r>
            <a:endParaRPr lang="it-IT" dirty="0">
              <a:latin typeface="+mj-lt"/>
            </a:endParaRP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6986333A-3D3F-78AD-2939-139252837AB2}"/>
              </a:ext>
            </a:extLst>
          </p:cNvPr>
          <p:cNvSpPr txBox="1">
            <a:spLocks/>
          </p:cNvSpPr>
          <p:nvPr/>
        </p:nvSpPr>
        <p:spPr>
          <a:xfrm>
            <a:off x="0" y="6631912"/>
            <a:ext cx="6191888" cy="161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+mj-lt"/>
              </a:rPr>
              <a:t>Tecniche di realizzazione di un dataset per la clusterizzazione di pazienti critici sottoposti a trattamenti extracorporei nei reparti di terapia 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3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Risultati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Valutazioni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208588"/>
            <a:ext cx="8824821" cy="763431"/>
          </a:xfrm>
        </p:spPr>
        <p:txBody>
          <a:bodyPr/>
          <a:lstStyle/>
          <a:p>
            <a:pPr marL="6350" indent="0">
              <a:buNone/>
            </a:pPr>
            <a:r>
              <a:rPr lang="it-IT" sz="2000" dirty="0">
                <a:latin typeface="+mj-lt"/>
              </a:rPr>
              <a:t>La PCA con 3 componenti è più indicativa, pertanto si utilizza quella. A seguire vengono mostrati i 15 valori più significativi per ogni componente.</a:t>
            </a:r>
          </a:p>
        </p:txBody>
      </p:sp>
      <p:pic>
        <p:nvPicPr>
          <p:cNvPr id="13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40B5D68-BB3D-5F63-83A7-22F472B6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0" y="2588964"/>
            <a:ext cx="2469231" cy="2175612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DB4AF37-218B-B9A8-D334-17D1F3A7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30" y="2607717"/>
            <a:ext cx="2469231" cy="2181622"/>
          </a:xfrm>
          <a:prstGeom prst="rect">
            <a:avLst/>
          </a:prstGeom>
        </p:spPr>
      </p:pic>
      <p:pic>
        <p:nvPicPr>
          <p:cNvPr id="17" name="Immagine 1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A1B2E0A-9DBD-2FAE-5DF7-D475AB29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30" y="2603006"/>
            <a:ext cx="2469231" cy="2200375"/>
          </a:xfrm>
          <a:prstGeom prst="rect">
            <a:avLst/>
          </a:prstGeom>
        </p:spPr>
      </p:pic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8704C13-7905-338C-259A-98F988E9D518}"/>
              </a:ext>
            </a:extLst>
          </p:cNvPr>
          <p:cNvSpPr txBox="1">
            <a:spLocks/>
          </p:cNvSpPr>
          <p:nvPr/>
        </p:nvSpPr>
        <p:spPr>
          <a:xfrm>
            <a:off x="1245041" y="5129396"/>
            <a:ext cx="6596443" cy="39216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5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Fig.3 Valori del dataset che pesano maggiormente sulle 3 componenti principali della PCA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3CCF9628-9CA5-34B4-B1DD-A48112111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26F7B29D-8781-F8B6-B597-59C62486C2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4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BEE9673-64EA-647F-AC1D-7AADA9419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8" t="13797" r="24952" b="-890"/>
          <a:stretch/>
        </p:blipFill>
        <p:spPr>
          <a:xfrm>
            <a:off x="674549" y="2158242"/>
            <a:ext cx="3583442" cy="3582313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3B94D8D-DFED-91AE-AA8C-78511A40A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9" t="22292" r="27200"/>
          <a:stretch/>
        </p:blipFill>
        <p:spPr>
          <a:xfrm>
            <a:off x="4582598" y="2462539"/>
            <a:ext cx="4096329" cy="3421378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Risultati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Valutazioni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89" y="1267416"/>
            <a:ext cx="8824821" cy="1071904"/>
          </a:xfrm>
        </p:spPr>
        <p:txBody>
          <a:bodyPr/>
          <a:lstStyle/>
          <a:p>
            <a:pPr marL="6350" indent="0">
              <a:buNone/>
            </a:pPr>
            <a:r>
              <a:rPr lang="it-IT" sz="1800" dirty="0">
                <a:latin typeface="+mj-lt"/>
              </a:rPr>
              <a:t>Vengono proiettati su 3 componenti i dati relativi agli score e i dati sulla mortalità dal giorno 0 al giorno 3. A seguire vediamo in dettaglio i risultati rispetto a SOFA score al giorno 0 e la mortalità a 3 giorni.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E0CB17D-4654-AB72-BC78-A69015B9C62D}"/>
              </a:ext>
            </a:extLst>
          </p:cNvPr>
          <p:cNvSpPr txBox="1">
            <a:spLocks/>
          </p:cNvSpPr>
          <p:nvPr/>
        </p:nvSpPr>
        <p:spPr>
          <a:xfrm>
            <a:off x="618985" y="5570880"/>
            <a:ext cx="3639006" cy="39216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Fig.4 Valori di </a:t>
            </a:r>
            <a:r>
              <a:rPr lang="it-IT" sz="1400" dirty="0" err="1">
                <a:latin typeface="+mj-lt"/>
              </a:rPr>
              <a:t>Sofa</a:t>
            </a:r>
            <a:r>
              <a:rPr lang="it-IT" sz="1400" dirty="0">
                <a:latin typeface="+mj-lt"/>
              </a:rPr>
              <a:t> score al tempo 0 rappresentati nello spazio sottodimensionato dalla PCA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EA9187E9-C68E-5DB1-4094-47600E19A033}"/>
              </a:ext>
            </a:extLst>
          </p:cNvPr>
          <p:cNvSpPr txBox="1">
            <a:spLocks/>
          </p:cNvSpPr>
          <p:nvPr/>
        </p:nvSpPr>
        <p:spPr>
          <a:xfrm>
            <a:off x="5286866" y="5570880"/>
            <a:ext cx="3639006" cy="56470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4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Fig.5 Esiti sulle mortalità al giorno 3 rappresentati nello spazio sottodimensionato dalla PCA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88BE286-EB0B-F899-391A-749A5F201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362A2EB4-CCC2-1372-0EB3-96B1C6732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CC19CEA-C171-F9EA-F318-D8246583204E}"/>
              </a:ext>
            </a:extLst>
          </p:cNvPr>
          <p:cNvGrpSpPr/>
          <p:nvPr/>
        </p:nvGrpSpPr>
        <p:grpSpPr>
          <a:xfrm>
            <a:off x="8294204" y="2727731"/>
            <a:ext cx="838460" cy="472669"/>
            <a:chOff x="8294204" y="2727731"/>
            <a:chExt cx="838460" cy="472669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12BC327-B69E-8DC1-486A-BABDFB41BB42}"/>
                </a:ext>
              </a:extLst>
            </p:cNvPr>
            <p:cNvSpPr/>
            <p:nvPr/>
          </p:nvSpPr>
          <p:spPr>
            <a:xfrm>
              <a:off x="8294204" y="2733261"/>
              <a:ext cx="783240" cy="4671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FF724051-C04B-FD8D-6EC8-F0FAC6640DAD}"/>
                </a:ext>
              </a:extLst>
            </p:cNvPr>
            <p:cNvSpPr/>
            <p:nvPr/>
          </p:nvSpPr>
          <p:spPr>
            <a:xfrm>
              <a:off x="8398563" y="2810224"/>
              <a:ext cx="84483" cy="95592"/>
            </a:xfrm>
            <a:prstGeom prst="ellipse">
              <a:avLst/>
            </a:prstGeom>
            <a:solidFill>
              <a:srgbClr val="855C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CC13753-90F7-B0D3-A7F8-71978FB60B78}"/>
                </a:ext>
              </a:extLst>
            </p:cNvPr>
            <p:cNvSpPr/>
            <p:nvPr/>
          </p:nvSpPr>
          <p:spPr>
            <a:xfrm>
              <a:off x="8398564" y="2988608"/>
              <a:ext cx="84483" cy="95592"/>
            </a:xfrm>
            <a:prstGeom prst="ellipse">
              <a:avLst/>
            </a:prstGeom>
            <a:solidFill>
              <a:srgbClr val="D9B06B"/>
            </a:solidFill>
            <a:ln>
              <a:solidFill>
                <a:srgbClr val="D9B0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B9C150D-A0A2-F035-01E0-BA1BA197E912}"/>
                </a:ext>
              </a:extLst>
            </p:cNvPr>
            <p:cNvSpPr txBox="1"/>
            <p:nvPr/>
          </p:nvSpPr>
          <p:spPr>
            <a:xfrm>
              <a:off x="8445776" y="2727731"/>
              <a:ext cx="480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vivi</a:t>
              </a:r>
              <a:endParaRPr lang="it-IT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47DC952-CC5F-F768-526C-D81BF0EB4BCA}"/>
                </a:ext>
              </a:extLst>
            </p:cNvPr>
            <p:cNvSpPr txBox="1"/>
            <p:nvPr/>
          </p:nvSpPr>
          <p:spPr>
            <a:xfrm>
              <a:off x="8433907" y="2905816"/>
              <a:ext cx="6987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deceduti</a:t>
              </a:r>
              <a:endParaRPr lang="it-IT" dirty="0"/>
            </a:p>
          </p:txBody>
        </p:sp>
      </p:grpSp>
      <p:pic>
        <p:nvPicPr>
          <p:cNvPr id="21" name="Immagine 2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3646BC8-DB7B-DD00-4841-A9449096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852" y="2776817"/>
            <a:ext cx="597507" cy="22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+mj-lt"/>
              </a:rPr>
              <a:t>Clusterizzazione</a:t>
            </a:r>
            <a:endParaRPr lang="it-IT" sz="3200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 K-</a:t>
            </a:r>
            <a:r>
              <a:rPr lang="it-IT" dirty="0" err="1">
                <a:latin typeface="+mj-lt"/>
              </a:rPr>
              <a:t>mean</a:t>
            </a:r>
            <a:endParaRPr lang="it-IT" dirty="0">
              <a:latin typeface="+mj-lt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208588"/>
            <a:ext cx="8824821" cy="1071904"/>
          </a:xfrm>
        </p:spPr>
        <p:txBody>
          <a:bodyPr/>
          <a:lstStyle/>
          <a:p>
            <a:pPr marL="6350" indent="0">
              <a:buNone/>
            </a:pPr>
            <a:r>
              <a:rPr lang="it-IT" sz="2000" dirty="0">
                <a:latin typeface="+mj-lt"/>
              </a:rPr>
              <a:t>Si verifica se la suddivisione mostrata nelle PCA trova riscontro nel K-</a:t>
            </a:r>
            <a:r>
              <a:rPr lang="it-IT" sz="2000" dirty="0" err="1">
                <a:latin typeface="+mj-lt"/>
              </a:rPr>
              <a:t>mean</a:t>
            </a:r>
            <a:r>
              <a:rPr lang="it-IT" sz="2000" dirty="0">
                <a:latin typeface="+mj-lt"/>
              </a:rPr>
              <a:t>, che viene visualizzato nello spazio sottodimensionato dalla PCA.</a:t>
            </a:r>
          </a:p>
        </p:txBody>
      </p:sp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7F999A2-396B-C9FA-7023-B0A46EBA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62" y="2034153"/>
            <a:ext cx="5816906" cy="4219580"/>
          </a:xfrm>
          <a:prstGeom prst="rect">
            <a:avLst/>
          </a:prstGeom>
        </p:spPr>
      </p:pic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FBA8F095-BFEB-0180-CA98-E2ED2D271268}"/>
              </a:ext>
            </a:extLst>
          </p:cNvPr>
          <p:cNvSpPr txBox="1">
            <a:spLocks/>
          </p:cNvSpPr>
          <p:nvPr/>
        </p:nvSpPr>
        <p:spPr>
          <a:xfrm>
            <a:off x="6690312" y="2911479"/>
            <a:ext cx="2265362" cy="1768642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FontTx/>
              <a:buNone/>
            </a:pPr>
            <a:r>
              <a:rPr lang="it-IT" sz="1400" dirty="0">
                <a:latin typeface="+mj-lt"/>
              </a:rPr>
              <a:t>Fig.6  K-</a:t>
            </a:r>
            <a:r>
              <a:rPr lang="it-IT" sz="1400" dirty="0" err="1">
                <a:latin typeface="+mj-lt"/>
              </a:rPr>
              <a:t>mean</a:t>
            </a:r>
            <a:r>
              <a:rPr lang="it-IT" sz="1400" dirty="0">
                <a:latin typeface="+mj-lt"/>
              </a:rPr>
              <a:t> con K=2 </a:t>
            </a:r>
            <a:r>
              <a:rPr lang="it-IT" sz="1400" dirty="0" err="1">
                <a:latin typeface="+mj-lt"/>
              </a:rPr>
              <a:t>visualizzaro</a:t>
            </a:r>
            <a:r>
              <a:rPr lang="it-IT" sz="1400" dirty="0">
                <a:latin typeface="+mj-lt"/>
              </a:rPr>
              <a:t> nello spazio sottodimensionato ottenuto con la PCA, si ottengono chiaramente due cluster A e B.</a:t>
            </a:r>
            <a:br>
              <a:rPr lang="it-IT" sz="1200" dirty="0">
                <a:latin typeface="+mj-lt"/>
              </a:rPr>
            </a:br>
            <a:br>
              <a:rPr lang="it-IT" sz="1400" dirty="0">
                <a:latin typeface="+mj-lt"/>
              </a:rPr>
            </a:br>
            <a:endParaRPr lang="it-IT" sz="1400" dirty="0">
              <a:latin typeface="+mj-lt"/>
            </a:endParaRPr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EB632518-5AED-A0FC-E769-63D5BE762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8A6A0630-C1CF-7805-AA06-96567183A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2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3" y="239202"/>
            <a:ext cx="8099425" cy="591207"/>
          </a:xfrm>
        </p:spPr>
        <p:txBody>
          <a:bodyPr/>
          <a:lstStyle/>
          <a:p>
            <a:r>
              <a:rPr lang="it-IT" sz="3600" dirty="0">
                <a:latin typeface="+mj-lt"/>
              </a:rPr>
              <a:t>Conclusione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B9379D89-6869-61B2-2034-F69AD5AD90C5}"/>
              </a:ext>
            </a:extLst>
          </p:cNvPr>
          <p:cNvSpPr txBox="1">
            <a:spLocks/>
          </p:cNvSpPr>
          <p:nvPr/>
        </p:nvSpPr>
        <p:spPr>
          <a:xfrm>
            <a:off x="0" y="2110071"/>
            <a:ext cx="8824821" cy="3313984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In base a quanto ottenuto i risultati si dimostrano altamente promettenti da un punto di vista medico.</a:t>
            </a:r>
          </a:p>
          <a:p>
            <a:endParaRPr lang="it-IT" sz="2000" dirty="0">
              <a:latin typeface="+mj-lt"/>
            </a:endParaRPr>
          </a:p>
          <a:p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Pensando a sviluppi futuri, sicuramente avere delle piccole accortezze nella creazione e nella compilazione dei registri, potrebbe permettere di ottenere una qualità dei dati ancora superiore, così da poter applicare eventualmente tecniche sempre più sofisticate.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296140FA-47CF-E913-2AC6-7BEBE0DA8AE6}"/>
              </a:ext>
            </a:extLst>
          </p:cNvPr>
          <p:cNvSpPr txBox="1">
            <a:spLocks/>
          </p:cNvSpPr>
          <p:nvPr/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+mj-lt"/>
              </a:rPr>
              <a:t>L’Aquila, 18 Marzo 2023</a:t>
            </a:r>
            <a:endParaRPr lang="it-IT" dirty="0">
              <a:latin typeface="+mj-lt"/>
            </a:endParaRP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4121F321-CF0E-C7FC-B971-7142B4DBFB05}"/>
              </a:ext>
            </a:extLst>
          </p:cNvPr>
          <p:cNvSpPr txBox="1">
            <a:spLocks/>
          </p:cNvSpPr>
          <p:nvPr/>
        </p:nvSpPr>
        <p:spPr>
          <a:xfrm>
            <a:off x="0" y="6631912"/>
            <a:ext cx="6191888" cy="161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+mj-lt"/>
              </a:rPr>
              <a:t>Tecniche di realizzazione di un dataset per la clusterizzazione di pazienti critici sottoposti a trattamenti extracorporei nei reparti di terapia 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2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1C1A969-5A3F-3539-9A39-8E42864E5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06636"/>
            <a:ext cx="9144000" cy="1744582"/>
          </a:xfrm>
        </p:spPr>
        <p:txBody>
          <a:bodyPr/>
          <a:lstStyle/>
          <a:p>
            <a:pPr marL="6350" indent="0" algn="ctr">
              <a:buNone/>
            </a:pPr>
            <a:r>
              <a:rPr lang="it-IT" sz="5400" b="1" dirty="0">
                <a:latin typeface="+mj-lt"/>
              </a:rPr>
              <a:t>Grazie per l’attenzione!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70F09AEE-62BA-B58C-8764-5E0D128DBE43}"/>
              </a:ext>
            </a:extLst>
          </p:cNvPr>
          <p:cNvSpPr txBox="1">
            <a:spLocks/>
          </p:cNvSpPr>
          <p:nvPr/>
        </p:nvSpPr>
        <p:spPr>
          <a:xfrm>
            <a:off x="6812082" y="6631912"/>
            <a:ext cx="2265362" cy="161262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+mj-lt"/>
              </a:rPr>
              <a:t>L’Aquila, 18 Marzo 2023</a:t>
            </a:r>
            <a:endParaRPr lang="it-IT" dirty="0">
              <a:latin typeface="+mj-lt"/>
            </a:endParaRP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6B8528D8-9381-2D32-FC8C-2BCD52D53A94}"/>
              </a:ext>
            </a:extLst>
          </p:cNvPr>
          <p:cNvSpPr txBox="1">
            <a:spLocks/>
          </p:cNvSpPr>
          <p:nvPr/>
        </p:nvSpPr>
        <p:spPr>
          <a:xfrm>
            <a:off x="0" y="6631912"/>
            <a:ext cx="6191888" cy="161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+mj-lt"/>
              </a:rPr>
              <a:t>Tecniche di realizzazione di un dataset per la clusterizzazione di pazienti critici sottoposti a trattamenti extracorporei nei reparti di terapia 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7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1CD39A-BD1C-A2FA-5350-77E5C749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623326"/>
            <a:ext cx="8621064" cy="403972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La PCA aiuta la </a:t>
            </a:r>
            <a:r>
              <a:rPr lang="it-IT" sz="2400" dirty="0" err="1">
                <a:latin typeface="+mj-lt"/>
              </a:rPr>
              <a:t>clusterizzazione</a:t>
            </a:r>
            <a:r>
              <a:rPr lang="it-IT" sz="2400" dirty="0">
                <a:latin typeface="+mj-lt"/>
              </a:rPr>
              <a:t> con K-</a:t>
            </a:r>
            <a:r>
              <a:rPr lang="it-IT" sz="2400" dirty="0" err="1">
                <a:latin typeface="+mj-lt"/>
              </a:rPr>
              <a:t>mean</a:t>
            </a:r>
            <a:r>
              <a:rPr lang="it-IT" sz="2400" dirty="0">
                <a:latin typeface="+mj-lt"/>
              </a:rPr>
              <a:t> in diversi modi</a:t>
            </a:r>
            <a:r>
              <a:rPr lang="it-IT" sz="2400" baseline="30000" dirty="0">
                <a:latin typeface="+mj-lt"/>
              </a:rPr>
              <a:t>4</a:t>
            </a:r>
            <a:r>
              <a:rPr lang="it-IT" sz="2400" dirty="0">
                <a:latin typeface="+mj-lt"/>
              </a:rPr>
              <a:t>:</a:t>
            </a:r>
            <a:br>
              <a:rPr lang="it-IT" sz="2400" dirty="0">
                <a:latin typeface="+mj-lt"/>
              </a:rPr>
            </a:b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1) riduzione delle dimensioni: così si aiuta a a riduzione dei rumori e 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di feature irrilevanti.</a:t>
            </a:r>
            <a:br>
              <a:rPr lang="it-IT" sz="2400" dirty="0">
                <a:latin typeface="+mj-lt"/>
              </a:rPr>
            </a:b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2)Aiuta a migliorare le performance riducendo la complessità computazionale.</a:t>
            </a:r>
            <a:br>
              <a:rPr lang="it-IT" sz="2400" dirty="0">
                <a:latin typeface="+mj-lt"/>
              </a:rPr>
            </a:b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3)Visualizzazione: la PCA può aiutare nella visualizzazione dei dati in uno spazio sottodimensionato.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6A8C6729-AE21-5258-3E61-594E986A0DAD}"/>
              </a:ext>
            </a:extLst>
          </p:cNvPr>
          <p:cNvSpPr txBox="1">
            <a:spLocks/>
          </p:cNvSpPr>
          <p:nvPr/>
        </p:nvSpPr>
        <p:spPr>
          <a:xfrm>
            <a:off x="200818" y="6129683"/>
            <a:ext cx="8824821" cy="226089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100" dirty="0">
                <a:latin typeface="+mj-lt"/>
              </a:rPr>
              <a:t>4. Rai, </a:t>
            </a:r>
            <a:r>
              <a:rPr lang="it-IT" sz="1100" dirty="0" err="1">
                <a:latin typeface="+mj-lt"/>
              </a:rPr>
              <a:t>Pradeep</a:t>
            </a:r>
            <a:r>
              <a:rPr lang="it-IT" sz="1100" dirty="0">
                <a:latin typeface="+mj-lt"/>
              </a:rPr>
              <a:t>, and </a:t>
            </a:r>
            <a:r>
              <a:rPr lang="it-IT" sz="1100" dirty="0" err="1">
                <a:latin typeface="+mj-lt"/>
              </a:rPr>
              <a:t>Shubha</a:t>
            </a:r>
            <a:r>
              <a:rPr lang="it-IT" sz="1100" dirty="0">
                <a:latin typeface="+mj-lt"/>
              </a:rPr>
              <a:t> Singh. "A survey of clustering techniques." </a:t>
            </a:r>
            <a:r>
              <a:rPr lang="it-IT" sz="1100" i="1" dirty="0">
                <a:latin typeface="+mj-lt"/>
              </a:rPr>
              <a:t>International Journal of Computer Applications</a:t>
            </a:r>
            <a:r>
              <a:rPr lang="it-IT" sz="1100" dirty="0">
                <a:latin typeface="+mj-lt"/>
              </a:rPr>
              <a:t> 7.12 (2010): 1-5..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F91D6DFF-8E6F-F553-9F1B-9F6FD35DE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59E7DD61-1D02-08AC-C1BA-B278F8DCA8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4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Registri medici: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Cosa sono e perché nascono?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89" y="1740760"/>
            <a:ext cx="8824821" cy="4046976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Cosa sono: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I registri medici, sono una raccolta sistematica di un insieme chiaramente definito di dati sanitari e demografici per pazienti con caratteristiche sanitarie specifiche.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Perché nascono: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perché così non si utilizzano più trial clinici in cui si applica un trattamento su una popolazione analizzando i risultati, come fatto finora nella medicina </a:t>
            </a:r>
            <a:r>
              <a:rPr lang="it-IT" sz="2400" dirty="0" err="1">
                <a:latin typeface="+mj-lt"/>
              </a:rPr>
              <a:t>evidence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, ma si studiano, a posteriori, i dati dei pazienti con esiti positivi per determinare i trattamenti migliori.</a:t>
            </a:r>
          </a:p>
          <a:p>
            <a:pPr marL="6350" indent="0">
              <a:buNone/>
            </a:pPr>
            <a:endParaRPr lang="it-IT" sz="2400" dirty="0">
              <a:latin typeface="+mj-lt"/>
            </a:endParaRP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538BC0E4-D232-F715-9A0A-F39B6B173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518EFBDA-16CD-8860-7634-F4AF935DB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5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Registri medici: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Qualità dei dati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621432"/>
            <a:ext cx="8824821" cy="405931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Un aspetto molto importante sui registri è che i dati siano di buona qualità. 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I dati sono considerati di buona qualità se: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«Idonei agli usi previsti per le operazioni, i processi decisionali e le pianificazioni»</a:t>
            </a:r>
            <a:r>
              <a:rPr lang="it-IT" sz="2400" baseline="30000" dirty="0">
                <a:latin typeface="+mj-lt"/>
              </a:rPr>
              <a:t>1</a:t>
            </a:r>
            <a:r>
              <a:rPr lang="it-IT" sz="2400" dirty="0">
                <a:latin typeface="+mj-lt"/>
              </a:rPr>
              <a:t> .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data </a:t>
            </a:r>
            <a:r>
              <a:rPr lang="it-IT" sz="2400" dirty="0" err="1">
                <a:latin typeface="+mj-lt"/>
              </a:rPr>
              <a:t>quality</a:t>
            </a:r>
            <a:r>
              <a:rPr lang="it-IT" sz="2400" dirty="0">
                <a:latin typeface="+mj-lt"/>
              </a:rPr>
              <a:t> acquista una grandissima importanza quando ci si riferisce a dati medici.</a:t>
            </a:r>
          </a:p>
          <a:p>
            <a:pPr marL="6350" indent="0">
              <a:buNone/>
            </a:pPr>
            <a:endParaRPr lang="it-IT" sz="2400" dirty="0">
              <a:latin typeface="+mj-lt"/>
            </a:endParaRP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91D3DAEB-8D13-B91A-C587-B240A6B2EFE6}"/>
              </a:ext>
            </a:extLst>
          </p:cNvPr>
          <p:cNvSpPr txBox="1">
            <a:spLocks/>
          </p:cNvSpPr>
          <p:nvPr/>
        </p:nvSpPr>
        <p:spPr>
          <a:xfrm>
            <a:off x="200818" y="6129683"/>
            <a:ext cx="8824821" cy="226089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200" dirty="0">
                <a:latin typeface="+mj-lt"/>
              </a:rPr>
              <a:t>1. </a:t>
            </a:r>
            <a:r>
              <a:rPr lang="it-IT" sz="1200" dirty="0" err="1">
                <a:latin typeface="+mj-lt"/>
              </a:rPr>
              <a:t>Fadahunsi</a:t>
            </a:r>
            <a:r>
              <a:rPr lang="it-IT" sz="1200" dirty="0">
                <a:latin typeface="+mj-lt"/>
              </a:rPr>
              <a:t>, </a:t>
            </a:r>
            <a:r>
              <a:rPr lang="it-IT" sz="1200" dirty="0" err="1">
                <a:latin typeface="+mj-lt"/>
              </a:rPr>
              <a:t>Kayode</a:t>
            </a:r>
            <a:r>
              <a:rPr lang="it-IT" sz="1200" dirty="0">
                <a:latin typeface="+mj-lt"/>
              </a:rPr>
              <a:t> Philip, et al. "Information </a:t>
            </a:r>
            <a:r>
              <a:rPr lang="it-IT" sz="1200" dirty="0" err="1">
                <a:latin typeface="+mj-lt"/>
              </a:rPr>
              <a:t>quality</a:t>
            </a:r>
            <a:r>
              <a:rPr lang="it-IT" sz="1200" dirty="0">
                <a:latin typeface="+mj-lt"/>
              </a:rPr>
              <a:t> frameworks for digital health </a:t>
            </a:r>
            <a:r>
              <a:rPr lang="it-IT" sz="1200" dirty="0" err="1">
                <a:latin typeface="+mj-lt"/>
              </a:rPr>
              <a:t>technologies</a:t>
            </a:r>
            <a:r>
              <a:rPr lang="it-IT" sz="1200" dirty="0">
                <a:latin typeface="+mj-lt"/>
              </a:rPr>
              <a:t>: </a:t>
            </a:r>
            <a:r>
              <a:rPr lang="it-IT" sz="1200" dirty="0" err="1">
                <a:latin typeface="+mj-lt"/>
              </a:rPr>
              <a:t>systematic</a:t>
            </a:r>
            <a:r>
              <a:rPr lang="it-IT" sz="1200" dirty="0">
                <a:latin typeface="+mj-lt"/>
              </a:rPr>
              <a:t> review." </a:t>
            </a:r>
            <a:r>
              <a:rPr lang="it-IT" sz="1200" i="1" dirty="0">
                <a:latin typeface="+mj-lt"/>
              </a:rPr>
              <a:t>Journal of </a:t>
            </a:r>
            <a:r>
              <a:rPr lang="it-IT" sz="1200" i="1" dirty="0" err="1">
                <a:latin typeface="+mj-lt"/>
              </a:rPr>
              <a:t>medical</a:t>
            </a:r>
            <a:r>
              <a:rPr lang="it-IT" sz="1200" i="1" dirty="0">
                <a:latin typeface="+mj-lt"/>
              </a:rPr>
              <a:t> Internet </a:t>
            </a:r>
            <a:r>
              <a:rPr lang="it-IT" sz="1200" i="1" dirty="0" err="1">
                <a:latin typeface="+mj-lt"/>
              </a:rPr>
              <a:t>research</a:t>
            </a:r>
            <a:r>
              <a:rPr lang="it-IT" sz="1200" dirty="0">
                <a:latin typeface="+mj-lt"/>
              </a:rPr>
              <a:t> 23.5 (2021): e23479.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EA703C5C-B774-25C5-3483-C01423B8C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3B11D741-D939-9E3D-BAA6-17EBB7AFAA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7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Data Quality e dati medici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Fattori che influiscono negativamente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421997"/>
            <a:ext cx="8824821" cy="3544857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Alcuni fattori che possono influire negativamente sulla qualità dei dati medici</a:t>
            </a:r>
            <a:r>
              <a:rPr lang="it-IT" sz="2400" baseline="30000" dirty="0">
                <a:latin typeface="+mj-lt"/>
              </a:rPr>
              <a:t>2</a:t>
            </a:r>
            <a:r>
              <a:rPr lang="it-IT" sz="2400" dirty="0">
                <a:latin typeface="+mj-lt"/>
              </a:rPr>
              <a:t> sono: 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  <a:p>
            <a:pPr marL="520700" indent="-514350">
              <a:buFont typeface="+mj-lt"/>
              <a:buAutoNum type="arabicPeriod"/>
            </a:pPr>
            <a:r>
              <a:rPr lang="it-IT" sz="2400" dirty="0">
                <a:latin typeface="+mj-lt"/>
              </a:rPr>
              <a:t>Errore nell’inserimento dei dati</a:t>
            </a:r>
          </a:p>
          <a:p>
            <a:pPr marL="520700" indent="-514350">
              <a:buFont typeface="+mj-lt"/>
              <a:buAutoNum type="arabicPeriod"/>
            </a:pPr>
            <a:r>
              <a:rPr lang="it-IT" sz="2400" dirty="0">
                <a:latin typeface="+mj-lt"/>
              </a:rPr>
              <a:t>Dati mancanti</a:t>
            </a:r>
          </a:p>
          <a:p>
            <a:pPr marL="520700" indent="-514350">
              <a:buFont typeface="+mj-lt"/>
              <a:buAutoNum type="arabicPeriod"/>
            </a:pPr>
            <a:r>
              <a:rPr lang="it-IT" sz="2400" dirty="0">
                <a:latin typeface="+mj-lt"/>
              </a:rPr>
              <a:t>Dati obsoleti</a:t>
            </a:r>
          </a:p>
          <a:p>
            <a:pPr marL="520700" indent="-514350">
              <a:buFont typeface="+mj-lt"/>
              <a:buAutoNum type="arabicPeriod"/>
            </a:pPr>
            <a:r>
              <a:rPr lang="it-IT" sz="2400" dirty="0">
                <a:latin typeface="+mj-lt"/>
              </a:rPr>
              <a:t>Dati incoerenti</a:t>
            </a: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B1C195FD-EC12-C54C-D681-891725A10684}"/>
              </a:ext>
            </a:extLst>
          </p:cNvPr>
          <p:cNvSpPr txBox="1">
            <a:spLocks/>
          </p:cNvSpPr>
          <p:nvPr/>
        </p:nvSpPr>
        <p:spPr>
          <a:xfrm>
            <a:off x="200818" y="6129683"/>
            <a:ext cx="8824821" cy="395455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200" dirty="0">
                <a:latin typeface="+mj-lt"/>
              </a:rPr>
              <a:t>2.</a:t>
            </a:r>
            <a:r>
              <a:rPr lang="it-IT" sz="600" dirty="0">
                <a:latin typeface="+mj-lt"/>
              </a:rPr>
              <a:t> </a:t>
            </a:r>
            <a:r>
              <a:rPr lang="it-IT" sz="1200" dirty="0">
                <a:latin typeface="+mj-lt"/>
              </a:rPr>
              <a:t>Chan, Kitty S., </a:t>
            </a:r>
            <a:r>
              <a:rPr lang="it-IT" sz="1200" dirty="0" err="1">
                <a:latin typeface="+mj-lt"/>
              </a:rPr>
              <a:t>Jinnet</a:t>
            </a:r>
            <a:r>
              <a:rPr lang="it-IT" sz="1200" dirty="0">
                <a:latin typeface="+mj-lt"/>
              </a:rPr>
              <a:t> B. Fowles, and Jonathan P. Weiner. "Electronic health </a:t>
            </a:r>
            <a:r>
              <a:rPr lang="it-IT" sz="1200" dirty="0" err="1">
                <a:latin typeface="+mj-lt"/>
              </a:rPr>
              <a:t>records</a:t>
            </a:r>
            <a:r>
              <a:rPr lang="it-IT" sz="1200" dirty="0">
                <a:latin typeface="+mj-lt"/>
              </a:rPr>
              <a:t> and the reliability and </a:t>
            </a:r>
            <a:r>
              <a:rPr lang="it-IT" sz="1200" dirty="0" err="1">
                <a:latin typeface="+mj-lt"/>
              </a:rPr>
              <a:t>validity</a:t>
            </a:r>
            <a:r>
              <a:rPr lang="it-IT" sz="1200" dirty="0">
                <a:latin typeface="+mj-lt"/>
              </a:rPr>
              <a:t> of </a:t>
            </a:r>
            <a:r>
              <a:rPr lang="it-IT" sz="1200" dirty="0" err="1">
                <a:latin typeface="+mj-lt"/>
              </a:rPr>
              <a:t>quality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 err="1">
                <a:latin typeface="+mj-lt"/>
              </a:rPr>
              <a:t>measures</a:t>
            </a:r>
            <a:r>
              <a:rPr lang="it-IT" sz="1200" dirty="0">
                <a:latin typeface="+mj-lt"/>
              </a:rPr>
              <a:t>: a review of the literature." </a:t>
            </a:r>
            <a:r>
              <a:rPr lang="it-IT" sz="1200" i="1" dirty="0" err="1">
                <a:latin typeface="+mj-lt"/>
              </a:rPr>
              <a:t>Medical</a:t>
            </a:r>
            <a:r>
              <a:rPr lang="it-IT" sz="1200" i="1" dirty="0">
                <a:latin typeface="+mj-lt"/>
              </a:rPr>
              <a:t> Care </a:t>
            </a:r>
            <a:r>
              <a:rPr lang="it-IT" sz="1200" i="1" dirty="0" err="1">
                <a:latin typeface="+mj-lt"/>
              </a:rPr>
              <a:t>Research</a:t>
            </a:r>
            <a:r>
              <a:rPr lang="it-IT" sz="1200" i="1" dirty="0">
                <a:latin typeface="+mj-lt"/>
              </a:rPr>
              <a:t> and Review</a:t>
            </a:r>
            <a:r>
              <a:rPr lang="it-IT" sz="1200" dirty="0">
                <a:latin typeface="+mj-lt"/>
              </a:rPr>
              <a:t> 67.5 (2010): 503-527.</a:t>
            </a:r>
            <a:r>
              <a:rPr lang="it-IT" sz="700" dirty="0">
                <a:latin typeface="+mj-lt"/>
              </a:rPr>
              <a:t>.</a:t>
            </a:r>
            <a:endParaRPr lang="it-IT" sz="1200" dirty="0">
              <a:latin typeface="+mj-lt"/>
            </a:endParaRP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DB61275F-F867-57C0-41A0-33D686F13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717A6BA4-1F1C-0097-C489-19F8B93543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8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Registro ARRT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10484"/>
            <a:ext cx="8824821" cy="2610898"/>
          </a:xfrm>
        </p:spPr>
        <p:txBody>
          <a:bodyPr/>
          <a:lstStyle/>
          <a:p>
            <a:r>
              <a:rPr lang="it-IT" sz="2000" dirty="0">
                <a:latin typeface="+mj-lt"/>
              </a:rPr>
              <a:t>Nel 2019, l’Università di Firenze, ha attivato il Registro ARRT (</a:t>
            </a:r>
            <a:r>
              <a:rPr lang="it-IT" sz="2000" b="1" dirty="0">
                <a:latin typeface="+mj-lt"/>
              </a:rPr>
              <a:t>A</a:t>
            </a:r>
            <a:r>
              <a:rPr lang="it-IT" sz="2000" dirty="0">
                <a:latin typeface="+mj-lt"/>
              </a:rPr>
              <a:t>cute </a:t>
            </a:r>
            <a:r>
              <a:rPr lang="it-IT" sz="2000" b="1" dirty="0" err="1">
                <a:latin typeface="+mj-lt"/>
              </a:rPr>
              <a:t>R</a:t>
            </a:r>
            <a:r>
              <a:rPr lang="it-IT" sz="2000" dirty="0" err="1">
                <a:latin typeface="+mj-lt"/>
              </a:rPr>
              <a:t>enal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R</a:t>
            </a:r>
            <a:r>
              <a:rPr lang="it-IT" sz="2000" dirty="0" err="1">
                <a:latin typeface="+mj-lt"/>
              </a:rPr>
              <a:t>eplacement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>
                <a:latin typeface="+mj-lt"/>
              </a:rPr>
              <a:t>T</a:t>
            </a:r>
            <a:r>
              <a:rPr lang="it-IT" sz="2000" dirty="0">
                <a:latin typeface="+mj-lt"/>
              </a:rPr>
              <a:t>herapy)</a:t>
            </a:r>
            <a:r>
              <a:rPr lang="it-IT" sz="2000" b="1" dirty="0">
                <a:latin typeface="+mj-lt"/>
              </a:rPr>
              <a:t>.</a:t>
            </a:r>
            <a:r>
              <a:rPr lang="it-IT" sz="2000" dirty="0">
                <a:latin typeface="+mj-lt"/>
              </a:rPr>
              <a:t> Uno studio multicentrico (47 centri ospedalieri) con circa 700 pazienti coinvolti. 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Le terapie RRT sono utilizzate per i pazienti critici di terapia intensiva che sviluppano insufficienza renale acuta (AKI) ed includono trattamenti extracorporei come dialisi, </a:t>
            </a:r>
            <a:r>
              <a:rPr lang="it-IT" sz="2000" dirty="0" err="1">
                <a:latin typeface="+mj-lt"/>
              </a:rPr>
              <a:t>emofiltrazione</a:t>
            </a:r>
            <a:r>
              <a:rPr lang="it-IT" sz="2000" dirty="0">
                <a:latin typeface="+mj-lt"/>
              </a:rPr>
              <a:t> e emodiafiltrazione</a:t>
            </a:r>
            <a:r>
              <a:rPr lang="it-IT" sz="2000" baseline="30000" dirty="0">
                <a:latin typeface="+mj-lt"/>
              </a:rPr>
              <a:t>3</a:t>
            </a:r>
            <a:r>
              <a:rPr lang="it-IT" sz="2000" dirty="0">
                <a:latin typeface="+mj-lt"/>
              </a:rPr>
              <a:t>.</a:t>
            </a:r>
            <a:br>
              <a:rPr lang="it-IT" sz="2000" dirty="0">
                <a:latin typeface="+mj-lt"/>
              </a:rPr>
            </a:br>
            <a:endParaRPr lang="it-IT" sz="2000" dirty="0">
              <a:latin typeface="+mj-lt"/>
            </a:endParaRP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10ADA5D5-C2FC-FE6A-33B4-B0000CEF7C88}"/>
              </a:ext>
            </a:extLst>
          </p:cNvPr>
          <p:cNvSpPr txBox="1">
            <a:spLocks/>
          </p:cNvSpPr>
          <p:nvPr/>
        </p:nvSpPr>
        <p:spPr>
          <a:xfrm>
            <a:off x="200818" y="6140074"/>
            <a:ext cx="8824821" cy="395455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200" dirty="0">
                <a:latin typeface="+mj-lt"/>
              </a:rPr>
              <a:t>3.</a:t>
            </a:r>
            <a:r>
              <a:rPr lang="it-IT" sz="600" dirty="0">
                <a:latin typeface="+mj-lt"/>
              </a:rPr>
              <a:t> </a:t>
            </a:r>
            <a:r>
              <a:rPr lang="it-IT" sz="1200" dirty="0" err="1">
                <a:latin typeface="+mj-lt"/>
              </a:rPr>
              <a:t>Tiglis</a:t>
            </a:r>
            <a:r>
              <a:rPr lang="it-IT" sz="1200" dirty="0">
                <a:latin typeface="+mj-lt"/>
              </a:rPr>
              <a:t>, Mirela, et al. "</a:t>
            </a:r>
            <a:r>
              <a:rPr lang="it-IT" sz="1200" dirty="0" err="1">
                <a:latin typeface="+mj-lt"/>
              </a:rPr>
              <a:t>Overview</a:t>
            </a:r>
            <a:r>
              <a:rPr lang="it-IT" sz="1200" dirty="0">
                <a:latin typeface="+mj-lt"/>
              </a:rPr>
              <a:t> of </a:t>
            </a:r>
            <a:r>
              <a:rPr lang="it-IT" sz="1200" dirty="0" err="1">
                <a:latin typeface="+mj-lt"/>
              </a:rPr>
              <a:t>Renal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 err="1">
                <a:latin typeface="+mj-lt"/>
              </a:rPr>
              <a:t>Replacement</a:t>
            </a:r>
            <a:r>
              <a:rPr lang="it-IT" sz="1200" dirty="0">
                <a:latin typeface="+mj-lt"/>
              </a:rPr>
              <a:t> Therapy Use in a General Intensive Care Unit." </a:t>
            </a:r>
            <a:r>
              <a:rPr lang="it-IT" sz="1200" i="1" dirty="0">
                <a:latin typeface="+mj-lt"/>
              </a:rPr>
              <a:t>International Journal of </a:t>
            </a:r>
            <a:r>
              <a:rPr lang="it-IT" sz="1200" i="1" dirty="0" err="1">
                <a:latin typeface="+mj-lt"/>
              </a:rPr>
              <a:t>Environmental</a:t>
            </a:r>
            <a:r>
              <a:rPr lang="it-IT" sz="1200" i="1" dirty="0">
                <a:latin typeface="+mj-lt"/>
              </a:rPr>
              <a:t> </a:t>
            </a:r>
            <a:r>
              <a:rPr lang="it-IT" sz="1200" i="1" dirty="0" err="1">
                <a:latin typeface="+mj-lt"/>
              </a:rPr>
              <a:t>Research</a:t>
            </a:r>
            <a:r>
              <a:rPr lang="it-IT" sz="1200" i="1" dirty="0">
                <a:latin typeface="+mj-lt"/>
              </a:rPr>
              <a:t> and Public Health</a:t>
            </a:r>
            <a:r>
              <a:rPr lang="it-IT" sz="1200" dirty="0">
                <a:latin typeface="+mj-lt"/>
              </a:rPr>
              <a:t> 19.4 (2022): 2453.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F9D7E2F9-6A76-0C11-8E9F-49F5D4E5A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DC3CD091-FA8C-F623-EDCA-043ADE7C6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5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Dataset ricavato dal registro ARRT.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421997"/>
            <a:ext cx="8824821" cy="4831736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L’obiettivo di questo lavoro è stato quello di costruire un dataset a partire proprio dal registro, per permettere di eseguire analisi sui dati corrette ed efficaci.</a:t>
            </a:r>
          </a:p>
          <a:p>
            <a:pPr marL="6350" indent="0">
              <a:buNone/>
            </a:pP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Pazienti analizzati: tutti i pazienti ricoverati in terapia intensiva sottoposti a CRRT con </a:t>
            </a:r>
            <a:r>
              <a:rPr lang="it-IT" sz="2400" dirty="0" err="1">
                <a:latin typeface="+mj-lt"/>
              </a:rPr>
              <a:t>emofiltro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oXiris</a:t>
            </a:r>
            <a:r>
              <a:rPr lang="it-IT" sz="2400" dirty="0">
                <a:latin typeface="+mj-lt"/>
              </a:rPr>
              <a:t>.</a:t>
            </a:r>
          </a:p>
          <a:p>
            <a:pPr marL="6350" indent="0">
              <a:buNone/>
            </a:pPr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Nel dettaglio, la popolazione è composta da 290 pazienti. Per ognuno di loro sono disponibili 6995 variabili che descrivono informazioni cliniche e demografiche.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5F13A324-9AF1-7416-8B86-FA6E223F2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E4E7BA4F-AB0D-7DD1-7A92-8C65F73F62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6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CD154B-B60E-6560-3A51-38C960A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3" y="2285999"/>
            <a:ext cx="1776361" cy="4180131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Dataset ricavato dal registro ARRT.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89" y="1061335"/>
            <a:ext cx="8824821" cy="1006466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Le feature del dataset possono essere suddivise seguendo la divisione adottata su </a:t>
            </a:r>
            <a:r>
              <a:rPr lang="it-IT" sz="2400" dirty="0" err="1">
                <a:latin typeface="+mj-lt"/>
              </a:rPr>
              <a:t>REDCap</a:t>
            </a:r>
            <a:r>
              <a:rPr lang="it-IT" sz="2400" dirty="0">
                <a:latin typeface="+mj-lt"/>
              </a:rPr>
              <a:t>, la piattaforma web utilizzata come DB. Nel dettaglio:</a:t>
            </a:r>
          </a:p>
          <a:p>
            <a:pPr marL="6350" indent="0"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E3DD2E9-1C9D-A20D-746D-22447865D855}"/>
              </a:ext>
            </a:extLst>
          </p:cNvPr>
          <p:cNvGrpSpPr/>
          <p:nvPr/>
        </p:nvGrpSpPr>
        <p:grpSpPr>
          <a:xfrm>
            <a:off x="989162" y="2647238"/>
            <a:ext cx="2826482" cy="1987238"/>
            <a:chOff x="989162" y="2647238"/>
            <a:chExt cx="2826482" cy="1987238"/>
          </a:xfrm>
        </p:grpSpPr>
        <p:sp>
          <p:nvSpPr>
            <p:cNvPr id="8" name="Cornice 7">
              <a:extLst>
                <a:ext uri="{FF2B5EF4-FFF2-40B4-BE49-F238E27FC236}">
                  <a16:creationId xmlns:a16="http://schemas.microsoft.com/office/drawing/2014/main" id="{F9943E1B-D798-15A0-6F39-F25192834C41}"/>
                </a:ext>
              </a:extLst>
            </p:cNvPr>
            <p:cNvSpPr/>
            <p:nvPr/>
          </p:nvSpPr>
          <p:spPr>
            <a:xfrm>
              <a:off x="989162" y="4502990"/>
              <a:ext cx="500332" cy="13148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15" name="Connettore 4 14">
              <a:extLst>
                <a:ext uri="{FF2B5EF4-FFF2-40B4-BE49-F238E27FC236}">
                  <a16:creationId xmlns:a16="http://schemas.microsoft.com/office/drawing/2014/main" id="{D6385738-B7F5-91A8-7580-0A55705CFED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489494" y="2647238"/>
              <a:ext cx="2326150" cy="19214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egnaposto testo 5">
            <a:extLst>
              <a:ext uri="{FF2B5EF4-FFF2-40B4-BE49-F238E27FC236}">
                <a16:creationId xmlns:a16="http://schemas.microsoft.com/office/drawing/2014/main" id="{0CBC2046-8896-51EB-AD5D-D413AE82F8E9}"/>
              </a:ext>
            </a:extLst>
          </p:cNvPr>
          <p:cNvSpPr txBox="1">
            <a:spLocks/>
          </p:cNvSpPr>
          <p:nvPr/>
        </p:nvSpPr>
        <p:spPr>
          <a:xfrm>
            <a:off x="3820145" y="2474638"/>
            <a:ext cx="3152155" cy="363251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200" b="1" dirty="0">
                <a:latin typeface="+mj-lt"/>
              </a:rPr>
              <a:t>Anagrafica: </a:t>
            </a:r>
            <a:r>
              <a:rPr lang="it-IT" sz="2200" dirty="0">
                <a:latin typeface="+mj-lt"/>
              </a:rPr>
              <a:t>47 colonne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A9F430E3-0C84-28C3-21F8-24AE1E876229}"/>
              </a:ext>
            </a:extLst>
          </p:cNvPr>
          <p:cNvGrpSpPr/>
          <p:nvPr/>
        </p:nvGrpSpPr>
        <p:grpSpPr>
          <a:xfrm>
            <a:off x="989162" y="3343013"/>
            <a:ext cx="2826482" cy="1422508"/>
            <a:chOff x="989162" y="3343013"/>
            <a:chExt cx="2826482" cy="1422508"/>
          </a:xfrm>
        </p:grpSpPr>
        <p:sp>
          <p:nvSpPr>
            <p:cNvPr id="40" name="Cornice 39">
              <a:extLst>
                <a:ext uri="{FF2B5EF4-FFF2-40B4-BE49-F238E27FC236}">
                  <a16:creationId xmlns:a16="http://schemas.microsoft.com/office/drawing/2014/main" id="{CFB75E01-11D3-5C9C-B7C7-8E5E7589A0E7}"/>
                </a:ext>
              </a:extLst>
            </p:cNvPr>
            <p:cNvSpPr/>
            <p:nvPr/>
          </p:nvSpPr>
          <p:spPr>
            <a:xfrm>
              <a:off x="989162" y="4634035"/>
              <a:ext cx="1129058" cy="131486"/>
            </a:xfrm>
            <a:prstGeom prst="fram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41" name="Connettore 4 40">
              <a:extLst>
                <a:ext uri="{FF2B5EF4-FFF2-40B4-BE49-F238E27FC236}">
                  <a16:creationId xmlns:a16="http://schemas.microsoft.com/office/drawing/2014/main" id="{835376F0-78F2-4E97-36F4-0C8CE26ED397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2118220" y="3343013"/>
              <a:ext cx="1697424" cy="13567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egnaposto testo 5">
            <a:extLst>
              <a:ext uri="{FF2B5EF4-FFF2-40B4-BE49-F238E27FC236}">
                <a16:creationId xmlns:a16="http://schemas.microsoft.com/office/drawing/2014/main" id="{16A8767B-6AAC-85A8-2686-BE00A4377F4E}"/>
              </a:ext>
            </a:extLst>
          </p:cNvPr>
          <p:cNvSpPr txBox="1">
            <a:spLocks/>
          </p:cNvSpPr>
          <p:nvPr/>
        </p:nvSpPr>
        <p:spPr>
          <a:xfrm>
            <a:off x="3763835" y="3164854"/>
            <a:ext cx="4819055" cy="30545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200" b="1" dirty="0">
                <a:latin typeface="+mj-lt"/>
              </a:rPr>
              <a:t>Indicazione Al Trattamento: </a:t>
            </a:r>
            <a:r>
              <a:rPr lang="it-IT" sz="2200" dirty="0">
                <a:latin typeface="+mj-lt"/>
              </a:rPr>
              <a:t>73 colonne</a:t>
            </a:r>
            <a:br>
              <a:rPr lang="it-IT" sz="2200" dirty="0">
                <a:latin typeface="+mj-lt"/>
              </a:rPr>
            </a:br>
            <a:endParaRPr lang="it-IT" sz="2200" dirty="0">
              <a:latin typeface="+mj-lt"/>
            </a:endParaRPr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9789A269-A211-B4E5-1A3D-86688B77C6C0}"/>
              </a:ext>
            </a:extLst>
          </p:cNvPr>
          <p:cNvGrpSpPr/>
          <p:nvPr/>
        </p:nvGrpSpPr>
        <p:grpSpPr>
          <a:xfrm>
            <a:off x="989162" y="4180474"/>
            <a:ext cx="2830983" cy="714111"/>
            <a:chOff x="984661" y="4174958"/>
            <a:chExt cx="2830983" cy="714111"/>
          </a:xfrm>
        </p:grpSpPr>
        <p:sp>
          <p:nvSpPr>
            <p:cNvPr id="50" name="Cornice 49">
              <a:extLst>
                <a:ext uri="{FF2B5EF4-FFF2-40B4-BE49-F238E27FC236}">
                  <a16:creationId xmlns:a16="http://schemas.microsoft.com/office/drawing/2014/main" id="{D3984C51-9270-9868-6716-0B13BB92B07C}"/>
                </a:ext>
              </a:extLst>
            </p:cNvPr>
            <p:cNvSpPr/>
            <p:nvPr/>
          </p:nvSpPr>
          <p:spPr>
            <a:xfrm>
              <a:off x="984661" y="4757583"/>
              <a:ext cx="445418" cy="131486"/>
            </a:xfrm>
            <a:prstGeom prst="fram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6DDC169D-EEA0-1AB2-E60D-37F2C63916C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430079" y="4823326"/>
              <a:ext cx="184852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659165D4-9FAD-AE92-89ED-22EC57A88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4621" y="4174958"/>
              <a:ext cx="0" cy="6615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2 66">
              <a:extLst>
                <a:ext uri="{FF2B5EF4-FFF2-40B4-BE49-F238E27FC236}">
                  <a16:creationId xmlns:a16="http://schemas.microsoft.com/office/drawing/2014/main" id="{B2619F5D-BCF2-1E83-31F0-2C73130FC8A9}"/>
                </a:ext>
              </a:extLst>
            </p:cNvPr>
            <p:cNvCxnSpPr/>
            <p:nvPr/>
          </p:nvCxnSpPr>
          <p:spPr>
            <a:xfrm>
              <a:off x="3278605" y="4174958"/>
              <a:ext cx="5370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Segnaposto testo 5">
            <a:extLst>
              <a:ext uri="{FF2B5EF4-FFF2-40B4-BE49-F238E27FC236}">
                <a16:creationId xmlns:a16="http://schemas.microsoft.com/office/drawing/2014/main" id="{1737A42D-87AB-1761-D6FA-A218C2A3C990}"/>
              </a:ext>
            </a:extLst>
          </p:cNvPr>
          <p:cNvSpPr txBox="1">
            <a:spLocks/>
          </p:cNvSpPr>
          <p:nvPr/>
        </p:nvSpPr>
        <p:spPr>
          <a:xfrm>
            <a:off x="3763836" y="4003125"/>
            <a:ext cx="5261800" cy="354674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200" b="1" dirty="0">
                <a:latin typeface="+mj-lt"/>
              </a:rPr>
              <a:t>Tempo 0: </a:t>
            </a:r>
            <a:r>
              <a:rPr lang="it-IT" sz="2200" dirty="0">
                <a:latin typeface="+mj-lt"/>
              </a:rPr>
              <a:t>482 colonne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638CE15F-1806-D2DD-4373-14D85BD411B6}"/>
              </a:ext>
            </a:extLst>
          </p:cNvPr>
          <p:cNvGrpSpPr/>
          <p:nvPr/>
        </p:nvGrpSpPr>
        <p:grpSpPr>
          <a:xfrm>
            <a:off x="984661" y="4890165"/>
            <a:ext cx="2826482" cy="485417"/>
            <a:chOff x="984661" y="4890165"/>
            <a:chExt cx="2826482" cy="485417"/>
          </a:xfrm>
        </p:grpSpPr>
        <p:sp>
          <p:nvSpPr>
            <p:cNvPr id="72" name="Cornice 71">
              <a:extLst>
                <a:ext uri="{FF2B5EF4-FFF2-40B4-BE49-F238E27FC236}">
                  <a16:creationId xmlns:a16="http://schemas.microsoft.com/office/drawing/2014/main" id="{A59DB902-0F18-B5CA-96FB-22847DF04F6F}"/>
                </a:ext>
              </a:extLst>
            </p:cNvPr>
            <p:cNvSpPr/>
            <p:nvPr/>
          </p:nvSpPr>
          <p:spPr>
            <a:xfrm>
              <a:off x="984661" y="4890165"/>
              <a:ext cx="1129058" cy="131486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solidFill>
                  <a:schemeClr val="tx1"/>
                </a:solidFill>
              </a:endParaRPr>
            </a:p>
          </p:txBody>
        </p:sp>
        <p:cxnSp>
          <p:nvCxnSpPr>
            <p:cNvPr id="73" name="Connettore 4 72">
              <a:extLst>
                <a:ext uri="{FF2B5EF4-FFF2-40B4-BE49-F238E27FC236}">
                  <a16:creationId xmlns:a16="http://schemas.microsoft.com/office/drawing/2014/main" id="{49F6ADAB-0F45-9BF2-48DA-6A10938A05FA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2113719" y="4955908"/>
              <a:ext cx="1697424" cy="4196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Segnaposto testo 5">
            <a:extLst>
              <a:ext uri="{FF2B5EF4-FFF2-40B4-BE49-F238E27FC236}">
                <a16:creationId xmlns:a16="http://schemas.microsoft.com/office/drawing/2014/main" id="{0D586E7B-EB93-57A7-DF46-E431AFAA2382}"/>
              </a:ext>
            </a:extLst>
          </p:cNvPr>
          <p:cNvSpPr txBox="1">
            <a:spLocks/>
          </p:cNvSpPr>
          <p:nvPr/>
        </p:nvSpPr>
        <p:spPr>
          <a:xfrm>
            <a:off x="3722542" y="5184924"/>
            <a:ext cx="5261800" cy="346155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200" b="1" dirty="0">
                <a:latin typeface="+mj-lt"/>
              </a:rPr>
              <a:t>Prescrizione al trattamento: </a:t>
            </a:r>
            <a:r>
              <a:rPr lang="it-IT" sz="2200" dirty="0">
                <a:latin typeface="+mj-lt"/>
              </a:rPr>
              <a:t>118 colonne</a:t>
            </a:r>
            <a:r>
              <a:rPr lang="it-IT" sz="2200" b="1" dirty="0">
                <a:latin typeface="+mj-lt"/>
              </a:rPr>
              <a:t> </a:t>
            </a:r>
            <a:endParaRPr lang="it-IT" sz="2200" dirty="0">
              <a:latin typeface="+mj-lt"/>
            </a:endParaRP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88F3E6EA-C4BA-2C6F-6F39-7F28DF23C4CF}"/>
              </a:ext>
            </a:extLst>
          </p:cNvPr>
          <p:cNvGrpSpPr/>
          <p:nvPr/>
        </p:nvGrpSpPr>
        <p:grpSpPr>
          <a:xfrm>
            <a:off x="998359" y="5026570"/>
            <a:ext cx="2821786" cy="1342573"/>
            <a:chOff x="998359" y="5026570"/>
            <a:chExt cx="2821786" cy="1342573"/>
          </a:xfrm>
        </p:grpSpPr>
        <p:cxnSp>
          <p:nvCxnSpPr>
            <p:cNvPr id="82" name="Connettore 4 81">
              <a:extLst>
                <a:ext uri="{FF2B5EF4-FFF2-40B4-BE49-F238E27FC236}">
                  <a16:creationId xmlns:a16="http://schemas.microsoft.com/office/drawing/2014/main" id="{DE12F2DF-34BA-AC94-D635-0969345AB2D6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2029950" y="5697857"/>
              <a:ext cx="1790195" cy="1483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8A38EB07-24EF-EBEB-489B-81B07442910B}"/>
                </a:ext>
              </a:extLst>
            </p:cNvPr>
            <p:cNvSpPr/>
            <p:nvPr/>
          </p:nvSpPr>
          <p:spPr>
            <a:xfrm>
              <a:off x="998359" y="5026570"/>
              <a:ext cx="1031591" cy="1342573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0" name="Segnaposto testo 5">
            <a:extLst>
              <a:ext uri="{FF2B5EF4-FFF2-40B4-BE49-F238E27FC236}">
                <a16:creationId xmlns:a16="http://schemas.microsoft.com/office/drawing/2014/main" id="{9D986B6B-A65F-BB81-B672-B9986AA2292B}"/>
              </a:ext>
            </a:extLst>
          </p:cNvPr>
          <p:cNvSpPr txBox="1">
            <a:spLocks/>
          </p:cNvSpPr>
          <p:nvPr/>
        </p:nvSpPr>
        <p:spPr>
          <a:xfrm>
            <a:off x="3722542" y="5705121"/>
            <a:ext cx="5354902" cy="425819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1800" b="1" dirty="0">
                <a:latin typeface="+mj-lt"/>
              </a:rPr>
              <a:t>Monitoraggi: </a:t>
            </a:r>
            <a:r>
              <a:rPr lang="it-IT" sz="1800" dirty="0">
                <a:latin typeface="+mj-lt"/>
              </a:rPr>
              <a:t>ogni monitoraggio è rappresentato da 561 colonne</a:t>
            </a:r>
          </a:p>
        </p:txBody>
      </p: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8640E074-9E1E-4FF9-A91D-683AAE170BC7}"/>
              </a:ext>
            </a:extLst>
          </p:cNvPr>
          <p:cNvGrpSpPr/>
          <p:nvPr/>
        </p:nvGrpSpPr>
        <p:grpSpPr>
          <a:xfrm>
            <a:off x="984661" y="6369143"/>
            <a:ext cx="2835484" cy="109396"/>
            <a:chOff x="984661" y="6369143"/>
            <a:chExt cx="2835484" cy="109396"/>
          </a:xfrm>
        </p:grpSpPr>
        <p:sp>
          <p:nvSpPr>
            <p:cNvPr id="93" name="Cornice 92">
              <a:extLst>
                <a:ext uri="{FF2B5EF4-FFF2-40B4-BE49-F238E27FC236}">
                  <a16:creationId xmlns:a16="http://schemas.microsoft.com/office/drawing/2014/main" id="{6C1F5F69-84D9-74F9-EBBF-2CD0362CDC44}"/>
                </a:ext>
              </a:extLst>
            </p:cNvPr>
            <p:cNvSpPr/>
            <p:nvPr/>
          </p:nvSpPr>
          <p:spPr>
            <a:xfrm>
              <a:off x="984661" y="6369143"/>
              <a:ext cx="548110" cy="109396"/>
            </a:xfrm>
            <a:prstGeom prst="frame">
              <a:avLst/>
            </a:prstGeom>
            <a:solidFill>
              <a:srgbClr val="0099C0"/>
            </a:solidFill>
            <a:ln>
              <a:solidFill>
                <a:srgbClr val="009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solidFill>
                  <a:schemeClr val="tx1"/>
                </a:solidFill>
              </a:endParaRPr>
            </a:p>
          </p:txBody>
        </p:sp>
        <p:cxnSp>
          <p:nvCxnSpPr>
            <p:cNvPr id="94" name="Connettore 4 93">
              <a:extLst>
                <a:ext uri="{FF2B5EF4-FFF2-40B4-BE49-F238E27FC236}">
                  <a16:creationId xmlns:a16="http://schemas.microsoft.com/office/drawing/2014/main" id="{1E7F5322-5321-A482-3468-97B926B6CAF3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 flipV="1">
              <a:off x="1532771" y="6369143"/>
              <a:ext cx="2287374" cy="546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99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Segnaposto testo 5">
            <a:extLst>
              <a:ext uri="{FF2B5EF4-FFF2-40B4-BE49-F238E27FC236}">
                <a16:creationId xmlns:a16="http://schemas.microsoft.com/office/drawing/2014/main" id="{F02431C1-7898-F64E-60AB-6D4F735A695E}"/>
              </a:ext>
            </a:extLst>
          </p:cNvPr>
          <p:cNvSpPr txBox="1">
            <a:spLocks/>
          </p:cNvSpPr>
          <p:nvPr/>
        </p:nvSpPr>
        <p:spPr>
          <a:xfrm>
            <a:off x="3777248" y="6202670"/>
            <a:ext cx="3298961" cy="314809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3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200" b="1" dirty="0" err="1">
                <a:latin typeface="+mj-lt"/>
              </a:rPr>
              <a:t>Outcome</a:t>
            </a:r>
            <a:r>
              <a:rPr lang="it-IT" sz="2200" b="1" dirty="0">
                <a:latin typeface="+mj-lt"/>
              </a:rPr>
              <a:t> TI: </a:t>
            </a:r>
            <a:r>
              <a:rPr lang="it-IT" sz="2200" dirty="0">
                <a:latin typeface="+mj-lt"/>
              </a:rPr>
              <a:t>56 colonne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9F86B608-DB8C-04A1-CBA3-B83F1966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2476BDB7-5A68-A1CB-DFBD-E2C042D07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C33723F-C015-DD9E-634F-3620E59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+mj-lt"/>
              </a:rPr>
              <a:t>Caso di studio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F8E5F-BE75-FEFB-A9A7-ED1CC1E29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Dataset ricavato dal registro ARRT.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F4A09B-3E1D-1127-6255-E7728A2A3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853" y="1224269"/>
            <a:ext cx="8824821" cy="627391"/>
          </a:xfrm>
        </p:spPr>
        <p:txBody>
          <a:bodyPr/>
          <a:lstStyle/>
          <a:p>
            <a:r>
              <a:rPr lang="it-IT" dirty="0">
                <a:latin typeface="+mj-lt"/>
              </a:rPr>
              <a:t>Molteplici sono state le criticità riscontrate.</a:t>
            </a:r>
          </a:p>
          <a:p>
            <a:pPr marL="6350" indent="0">
              <a:buNone/>
            </a:pPr>
            <a:br>
              <a:rPr lang="it-IT" dirty="0">
                <a:latin typeface="+mj-lt"/>
              </a:rPr>
            </a:br>
            <a:endParaRPr lang="it-IT" dirty="0">
              <a:latin typeface="+mj-lt"/>
            </a:endParaRP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A9D6196-8BC1-4744-DAB4-910537759BD8}"/>
              </a:ext>
            </a:extLst>
          </p:cNvPr>
          <p:cNvSpPr txBox="1">
            <a:spLocks/>
          </p:cNvSpPr>
          <p:nvPr/>
        </p:nvSpPr>
        <p:spPr>
          <a:xfrm>
            <a:off x="331889" y="2049387"/>
            <a:ext cx="8422747" cy="1846387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indent="-514350">
              <a:buFont typeface="+mj-lt"/>
              <a:buAutoNum type="arabicPeriod"/>
            </a:pPr>
            <a:r>
              <a:rPr lang="it-IT" sz="2400" dirty="0">
                <a:latin typeface="+mj-lt"/>
              </a:rPr>
              <a:t>Grande quantità di valori mancanti: il 35,5% delle colonne (2848) sono risultante completamente vuote. Tra le cause principali troviamo la mancanza di valori di default e dati non inseriti.</a:t>
            </a:r>
          </a:p>
          <a:p>
            <a:pPr marL="520700" indent="-514350">
              <a:buFont typeface="+mj-lt"/>
              <a:buAutoNum type="arabicPeriod"/>
            </a:pPr>
            <a:endParaRPr lang="it-IT" sz="2400" dirty="0">
              <a:latin typeface="+mj-lt"/>
            </a:endParaRPr>
          </a:p>
          <a:p>
            <a:pPr marL="6350" indent="0">
              <a:buFontTx/>
              <a:buNone/>
            </a:pPr>
            <a:br>
              <a:rPr lang="it-IT" sz="2400" dirty="0">
                <a:latin typeface="+mj-lt"/>
              </a:rPr>
            </a:br>
            <a:endParaRPr lang="it-IT" sz="2400" dirty="0">
              <a:latin typeface="+mj-lt"/>
            </a:endParaRP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33D3DDF-C947-A6D0-477B-3B9AFD5CE3B5}"/>
              </a:ext>
            </a:extLst>
          </p:cNvPr>
          <p:cNvSpPr txBox="1">
            <a:spLocks/>
          </p:cNvSpPr>
          <p:nvPr/>
        </p:nvSpPr>
        <p:spPr>
          <a:xfrm>
            <a:off x="382851" y="4240670"/>
            <a:ext cx="8572823" cy="1531341"/>
          </a:xfrm>
          <a:prstGeom prst="rect">
            <a:avLst/>
          </a:prstGeom>
        </p:spPr>
        <p:txBody>
          <a:bodyPr/>
          <a:lstStyle>
            <a:lvl1pPr marL="444500" indent="-4381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5C79"/>
              </a:buClr>
              <a:buSzPct val="100000"/>
              <a:buFontTx/>
              <a:buBlip>
                <a:blip r:embed="rId2"/>
              </a:buBlip>
              <a:tabLst/>
              <a:defRPr lang="it-IT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445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Font di sistema regolare"/>
              <a:buChar char=" "/>
              <a:tabLst/>
              <a:defRPr lang="it-IT"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890588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 di sistema regolare"/>
              <a:buChar char="◦"/>
              <a:tabLst/>
              <a:defRPr lang="it-IT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1246188" indent="-309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74725" algn="l"/>
              </a:tabLst>
              <a:defRPr lang="it-IT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15113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PingFang SC Regular"/>
              <a:buChar char="・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it-IT" sz="2400" b="1" dirty="0">
                <a:latin typeface="+mj-lt"/>
              </a:rPr>
              <a:t>Soluzione: </a:t>
            </a:r>
            <a:r>
              <a:rPr lang="it-IT" sz="2400" dirty="0">
                <a:latin typeface="+mj-lt"/>
              </a:rPr>
              <a:t>Le colonne totalmente nulle sono state rimosse, in questo modo si sono ridotte le feature totali a 4512. Mentre negli altri casi sono state eseguite operazioni di interpolazione o di inserimento di valori di default.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90AED52F-57F8-C946-FFF0-D6B2A6228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2082" y="6631912"/>
            <a:ext cx="2265362" cy="161262"/>
          </a:xfrm>
        </p:spPr>
        <p:txBody>
          <a:bodyPr/>
          <a:lstStyle/>
          <a:p>
            <a:r>
              <a:rPr lang="it-IT" dirty="0">
                <a:latin typeface="+mj-lt"/>
              </a:rPr>
              <a:t>L’Aquila, 18 Marzo 2023</a:t>
            </a:r>
          </a:p>
        </p:txBody>
      </p:sp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35F92921-D733-7328-FC88-4ACB7E077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631912"/>
            <a:ext cx="6191888" cy="161262"/>
          </a:xfrm>
        </p:spPr>
        <p:txBody>
          <a:bodyPr/>
          <a:lstStyle/>
          <a:p>
            <a:r>
              <a:rPr lang="en-US" sz="800" dirty="0" err="1">
                <a:latin typeface="+mj-lt"/>
              </a:rPr>
              <a:t>Tecniche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realizzazione</a:t>
            </a:r>
            <a:r>
              <a:rPr lang="en-US" sz="800" dirty="0">
                <a:latin typeface="+mj-lt"/>
              </a:rPr>
              <a:t> di un dataset per la </a:t>
            </a:r>
            <a:r>
              <a:rPr lang="en-US" sz="800" dirty="0" err="1">
                <a:latin typeface="+mj-lt"/>
              </a:rPr>
              <a:t>clusterizzazione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pazienti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critici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sottoposti</a:t>
            </a:r>
            <a:r>
              <a:rPr lang="en-US" sz="800" dirty="0">
                <a:latin typeface="+mj-lt"/>
              </a:rPr>
              <a:t> a </a:t>
            </a:r>
            <a:r>
              <a:rPr lang="en-US" sz="800" dirty="0" err="1">
                <a:latin typeface="+mj-lt"/>
              </a:rPr>
              <a:t>trattamenti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extracorporei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nei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reparti</a:t>
            </a:r>
            <a:r>
              <a:rPr lang="en-US" sz="800" dirty="0">
                <a:latin typeface="+mj-lt"/>
              </a:rPr>
              <a:t> di </a:t>
            </a:r>
            <a:r>
              <a:rPr lang="en-US" sz="800" dirty="0" err="1">
                <a:latin typeface="+mj-lt"/>
              </a:rPr>
              <a:t>terapia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intensiva</a:t>
            </a:r>
            <a:endParaRPr lang="it-IT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5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2020 DISIM v2.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-12 TEMPLATE LAUREE" id="{580F6C91-7CF7-D748-8AA8-15798B170132}" vid="{523CF79F-2F03-D143-83DB-02F7E66F903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2" ma:contentTypeDescription="Creare un nuovo documento." ma:contentTypeScope="" ma:versionID="1c2a2fd7145bd7f9f68f3f19dda2d28e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9c72ab6edcba2708047e7940070e1eb2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DD693B-7B37-407D-A52E-61462B35EF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93EA9-5D2C-4D4A-B6A6-E0F4BAB33C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2D1407-3566-4AE2-BDED-DE8838076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2020-12 TEMPLATE LAUREE (2)</Template>
  <TotalTime>2291</TotalTime>
  <Words>2341</Words>
  <Application>Microsoft Macintosh PowerPoint</Application>
  <PresentationFormat>Presentazione su schermo (4:3)</PresentationFormat>
  <Paragraphs>203</Paragraphs>
  <Slides>25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5" baseType="lpstr">
      <vt:lpstr>Open Sans Condensed Light</vt:lpstr>
      <vt:lpstr>.PingFang SC Regular</vt:lpstr>
      <vt:lpstr>Font di sistema regolare</vt:lpstr>
      <vt:lpstr>Courier New</vt:lpstr>
      <vt:lpstr>Calibri Light</vt:lpstr>
      <vt:lpstr>Open Sans</vt:lpstr>
      <vt:lpstr>Arial</vt:lpstr>
      <vt:lpstr>Open Sans Condensed</vt:lpstr>
      <vt:lpstr>Calibri</vt:lpstr>
      <vt:lpstr>2020 DISIM v2.1</vt:lpstr>
      <vt:lpstr>Tecniche di realizzazione di un dataset per la clusterizzazione di pazienti critici sottoposti a trattamenti extracorporei nei reparti di terapia intensiva</vt:lpstr>
      <vt:lpstr>Presentazione standard di PowerPoint</vt:lpstr>
      <vt:lpstr>Registri medici:</vt:lpstr>
      <vt:lpstr>Registri medici:</vt:lpstr>
      <vt:lpstr>Data Quality e dati medici</vt:lpstr>
      <vt:lpstr>Caso di studio</vt:lpstr>
      <vt:lpstr>Caso di studio</vt:lpstr>
      <vt:lpstr>Caso di studio</vt:lpstr>
      <vt:lpstr>Caso di studio</vt:lpstr>
      <vt:lpstr>Caso di studio</vt:lpstr>
      <vt:lpstr>Caso di studio</vt:lpstr>
      <vt:lpstr>Clusterizzazione</vt:lpstr>
      <vt:lpstr>Clusterizzazione</vt:lpstr>
      <vt:lpstr>Clusterizzazione</vt:lpstr>
      <vt:lpstr>Clusterizzazione</vt:lpstr>
      <vt:lpstr>Clusterizzazione</vt:lpstr>
      <vt:lpstr>Clusterizzazione</vt:lpstr>
      <vt:lpstr>Risultati</vt:lpstr>
      <vt:lpstr>Risultati</vt:lpstr>
      <vt:lpstr>Risultati</vt:lpstr>
      <vt:lpstr>Risultati</vt:lpstr>
      <vt:lpstr>Clusterizzazione</vt:lpstr>
      <vt:lpstr>Conclusione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Henry Muccini</dc:creator>
  <cp:lastModifiedBy>Giulia Scoccia</cp:lastModifiedBy>
  <cp:revision>40</cp:revision>
  <dcterms:created xsi:type="dcterms:W3CDTF">2021-03-19T17:36:19Z</dcterms:created>
  <dcterms:modified xsi:type="dcterms:W3CDTF">2023-03-17T16:13:35Z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