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59" r:id="rId4"/>
    <p:sldId id="260" r:id="rId5"/>
    <p:sldId id="257" r:id="rId6"/>
    <p:sldId id="261" r:id="rId7"/>
    <p:sldId id="262" r:id="rId8"/>
    <p:sldId id="264" r:id="rId9"/>
    <p:sldId id="263" r:id="rId10"/>
    <p:sldId id="266" r:id="rId11"/>
    <p:sldId id="265" r:id="rId12"/>
    <p:sldId id="267" r:id="rId13"/>
    <p:sldId id="269" r:id="rId14"/>
    <p:sldId id="270" r:id="rId15"/>
    <p:sldId id="268" r:id="rId1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FF"/>
    <a:srgbClr val="7A3A96"/>
    <a:srgbClr val="A62AA6"/>
    <a:srgbClr val="8F4184"/>
    <a:srgbClr val="7C418F"/>
    <a:srgbClr val="86349C"/>
    <a:srgbClr val="AF21A5"/>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240" autoAdjust="0"/>
  </p:normalViewPr>
  <p:slideViewPr>
    <p:cSldViewPr snapToGrid="0">
      <p:cViewPr varScale="1">
        <p:scale>
          <a:sx n="63" d="100"/>
          <a:sy n="63" d="100"/>
        </p:scale>
        <p:origin x="14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B3BE5-148A-4270-A738-59F72FF68668}" type="datetimeFigureOut">
              <a:rPr lang="en-GB" smtClean="0"/>
              <a:t>24/03/2023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5836F6-746B-4928-91DC-3187FCE0CACD}" type="slidenum">
              <a:rPr lang="en-GB" smtClean="0"/>
              <a:t>‹#›</a:t>
            </a:fld>
            <a:endParaRPr lang="en-GB"/>
          </a:p>
        </p:txBody>
      </p:sp>
    </p:spTree>
    <p:extLst>
      <p:ext uri="{BB962C8B-B14F-4D97-AF65-F5344CB8AC3E}">
        <p14:creationId xmlns:p14="http://schemas.microsoft.com/office/powerpoint/2010/main" val="3646167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Good </a:t>
            </a:r>
            <a:r>
              <a:rPr lang="it-IT" dirty="0" err="1"/>
              <a:t>morning</a:t>
            </a:r>
            <a:r>
              <a:rPr lang="it-IT" dirty="0"/>
              <a:t> </a:t>
            </a:r>
            <a:r>
              <a:rPr lang="it-IT" dirty="0" err="1"/>
              <a:t>everyone</a:t>
            </a:r>
            <a:r>
              <a:rPr lang="it-IT" dirty="0"/>
              <a:t>. Today </a:t>
            </a:r>
            <a:r>
              <a:rPr lang="it-IT" dirty="0" err="1"/>
              <a:t>I’m</a:t>
            </a:r>
            <a:r>
              <a:rPr lang="it-IT" dirty="0"/>
              <a:t> </a:t>
            </a:r>
            <a:r>
              <a:rPr lang="it-IT" dirty="0" err="1"/>
              <a:t>going</a:t>
            </a:r>
            <a:r>
              <a:rPr lang="it-IT" dirty="0"/>
              <a:t> to </a:t>
            </a:r>
            <a:r>
              <a:rPr lang="it-IT" b="0" dirty="0" err="1"/>
              <a:t>present</a:t>
            </a:r>
            <a:r>
              <a:rPr lang="it-IT" b="0" dirty="0"/>
              <a:t> </a:t>
            </a:r>
            <a:r>
              <a:rPr lang="it-IT" b="0" dirty="0" err="1"/>
              <a:t>my</a:t>
            </a:r>
            <a:r>
              <a:rPr lang="it-IT" b="0" dirty="0"/>
              <a:t> </a:t>
            </a:r>
            <a:r>
              <a:rPr lang="it-IT" b="0" dirty="0" err="1"/>
              <a:t>final</a:t>
            </a:r>
            <a:r>
              <a:rPr lang="it-IT" b="0" dirty="0"/>
              <a:t> </a:t>
            </a:r>
            <a:r>
              <a:rPr lang="it-IT" b="0" dirty="0" err="1"/>
              <a:t>dissertation</a:t>
            </a:r>
            <a:r>
              <a:rPr lang="it-IT" b="0" dirty="0"/>
              <a:t> </a:t>
            </a:r>
            <a:r>
              <a:rPr lang="it-IT" dirty="0" err="1"/>
              <a:t>which</a:t>
            </a:r>
            <a:r>
              <a:rPr lang="it-IT" dirty="0"/>
              <a:t> </a:t>
            </a:r>
            <a:r>
              <a:rPr lang="it-IT" dirty="0" err="1"/>
              <a:t>is</a:t>
            </a:r>
            <a:r>
              <a:rPr lang="it-IT" dirty="0"/>
              <a:t> </a:t>
            </a:r>
            <a:r>
              <a:rPr lang="it-IT" dirty="0" err="1"/>
              <a:t>about</a:t>
            </a:r>
            <a:r>
              <a:rPr lang="it-IT" dirty="0"/>
              <a:t> the </a:t>
            </a:r>
            <a:r>
              <a:rPr lang="it-IT" i="1" dirty="0" err="1"/>
              <a:t>Crisis</a:t>
            </a:r>
            <a:r>
              <a:rPr lang="it-IT" i="1" dirty="0"/>
              <a:t> and recovery in a start-up. The case of the </a:t>
            </a:r>
            <a:r>
              <a:rPr lang="it-IT" i="1" dirty="0" err="1"/>
              <a:t>Slovak</a:t>
            </a:r>
            <a:r>
              <a:rPr lang="it-IT" i="1" dirty="0"/>
              <a:t> Company </a:t>
            </a:r>
            <a:r>
              <a:rPr lang="it-IT" i="1" dirty="0" err="1"/>
              <a:t>Synculario</a:t>
            </a:r>
            <a:endParaRPr lang="it-IT" i="0" dirty="0"/>
          </a:p>
          <a:p>
            <a:endParaRPr lang="en-GB" dirty="0"/>
          </a:p>
        </p:txBody>
      </p:sp>
      <p:sp>
        <p:nvSpPr>
          <p:cNvPr id="4" name="Slide Number Placeholder 3"/>
          <p:cNvSpPr>
            <a:spLocks noGrp="1"/>
          </p:cNvSpPr>
          <p:nvPr>
            <p:ph type="sldNum" sz="quarter" idx="5"/>
          </p:nvPr>
        </p:nvSpPr>
        <p:spPr/>
        <p:txBody>
          <a:bodyPr/>
          <a:lstStyle/>
          <a:p>
            <a:fld id="{575836F6-746B-4928-91DC-3187FCE0CACD}" type="slidenum">
              <a:rPr lang="en-GB" smtClean="0"/>
              <a:t>1</a:t>
            </a:fld>
            <a:endParaRPr lang="en-GB"/>
          </a:p>
        </p:txBody>
      </p:sp>
    </p:spTree>
    <p:extLst>
      <p:ext uri="{BB962C8B-B14F-4D97-AF65-F5344CB8AC3E}">
        <p14:creationId xmlns:p14="http://schemas.microsoft.com/office/powerpoint/2010/main" val="1013356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u="none" dirty="0">
                <a:latin typeface="Times New Roman" panose="02020603050405020304" pitchFamily="18" charset="0"/>
                <a:cs typeface="Times New Roman" panose="02020603050405020304" pitchFamily="18" charset="0"/>
              </a:rPr>
              <a:t>Thus, considering the literature and the 8 factors just analysed, the start-up crisis can be summarised as follows. Its’ the </a:t>
            </a:r>
            <a:r>
              <a:rPr lang="en-GB" altLang="en-US" sz="1200" u="sng" dirty="0">
                <a:latin typeface="Times New Roman" panose="02020603050405020304" pitchFamily="18" charset="0"/>
                <a:cs typeface="Times New Roman" panose="02020603050405020304" pitchFamily="18" charset="0"/>
              </a:rPr>
              <a:t>Major</a:t>
            </a:r>
            <a:r>
              <a:rPr lang="en-GB" altLang="en-US" sz="1200" u="none" dirty="0">
                <a:latin typeface="Times New Roman" panose="02020603050405020304" pitchFamily="18" charset="0"/>
                <a:cs typeface="Times New Roman" panose="02020603050405020304" pitchFamily="18" charset="0"/>
              </a:rPr>
              <a:t> and biggest </a:t>
            </a:r>
            <a:r>
              <a:rPr lang="en-GB" altLang="en-US" sz="1200" dirty="0">
                <a:latin typeface="Times New Roman" panose="02020603050405020304" pitchFamily="18" charset="0"/>
                <a:cs typeface="Times New Roman" panose="02020603050405020304" pitchFamily="18" charset="0"/>
              </a:rPr>
              <a:t>crisis faced by the start-up since its foundation in 2018. It has an </a:t>
            </a:r>
            <a:r>
              <a:rPr lang="en-GB" altLang="en-US" sz="1200" u="sng" dirty="0">
                <a:latin typeface="Times New Roman" panose="02020603050405020304" pitchFamily="18" charset="0"/>
                <a:cs typeface="Times New Roman" panose="02020603050405020304" pitchFamily="18" charset="0"/>
              </a:rPr>
              <a:t>internal and organisational origin </a:t>
            </a:r>
            <a:r>
              <a:rPr lang="en-GB" altLang="en-US" sz="1200" u="none" dirty="0">
                <a:latin typeface="Times New Roman" panose="02020603050405020304" pitchFamily="18" charset="0"/>
                <a:cs typeface="Times New Roman" panose="02020603050405020304" pitchFamily="18" charset="0"/>
              </a:rPr>
              <a:t>and it s</a:t>
            </a:r>
            <a:r>
              <a:rPr lang="en-GB" altLang="en-US" sz="1200" dirty="0">
                <a:latin typeface="Times New Roman" panose="02020603050405020304" pitchFamily="18" charset="0"/>
                <a:cs typeface="Times New Roman" panose="02020603050405020304" pitchFamily="18" charset="0"/>
              </a:rPr>
              <a:t>tarted as an </a:t>
            </a:r>
            <a:r>
              <a:rPr lang="en-GB" altLang="en-US" sz="1200" u="sng" dirty="0">
                <a:latin typeface="Times New Roman" panose="02020603050405020304" pitchFamily="18" charset="0"/>
                <a:cs typeface="Times New Roman" panose="02020603050405020304" pitchFamily="18" charset="0"/>
              </a:rPr>
              <a:t>Emerging</a:t>
            </a:r>
            <a:r>
              <a:rPr lang="en-GB" altLang="en-US" sz="1200" dirty="0">
                <a:latin typeface="Times New Roman" panose="02020603050405020304" pitchFamily="18" charset="0"/>
                <a:cs typeface="Times New Roman" panose="02020603050405020304" pitchFamily="18" charset="0"/>
              </a:rPr>
              <a:t> and </a:t>
            </a:r>
            <a:r>
              <a:rPr lang="en-GB" altLang="en-US" sz="1200" u="sng" dirty="0">
                <a:latin typeface="Times New Roman" panose="02020603050405020304" pitchFamily="18" charset="0"/>
                <a:cs typeface="Times New Roman" panose="02020603050405020304" pitchFamily="18" charset="0"/>
              </a:rPr>
              <a:t>gradual</a:t>
            </a:r>
            <a:r>
              <a:rPr lang="en-GB" altLang="en-US" sz="1200" dirty="0">
                <a:latin typeface="Times New Roman" panose="02020603050405020304" pitchFamily="18" charset="0"/>
                <a:cs typeface="Times New Roman" panose="02020603050405020304" pitchFamily="18" charset="0"/>
              </a:rPr>
              <a:t> crisis that </a:t>
            </a:r>
            <a:r>
              <a:rPr lang="en-GB" altLang="en-US" sz="1200" u="sng" dirty="0">
                <a:latin typeface="Times New Roman" panose="02020603050405020304" pitchFamily="18" charset="0"/>
                <a:cs typeface="Times New Roman" panose="02020603050405020304" pitchFamily="18" charset="0"/>
              </a:rPr>
              <a:t>might have been handle</a:t>
            </a:r>
            <a:r>
              <a:rPr lang="en-GB" altLang="en-US" sz="1200" dirty="0">
                <a:latin typeface="Times New Roman" panose="02020603050405020304" pitchFamily="18" charset="0"/>
                <a:cs typeface="Times New Roman" panose="02020603050405020304" pitchFamily="18" charset="0"/>
              </a:rPr>
              <a:t> during its first symptoms, before April 2022. It’s characterized by feeling of </a:t>
            </a:r>
            <a:r>
              <a:rPr lang="en-GB" altLang="en-US" sz="1200" u="sng" dirty="0">
                <a:latin typeface="Times New Roman" panose="02020603050405020304" pitchFamily="18" charset="0"/>
                <a:cs typeface="Times New Roman" panose="02020603050405020304" pitchFamily="18" charset="0"/>
              </a:rPr>
              <a:t>ambiguity, insecurity and instability</a:t>
            </a:r>
            <a:r>
              <a:rPr lang="en-GB" altLang="en-US" sz="1200" u="none" dirty="0">
                <a:latin typeface="Times New Roman" panose="02020603050405020304" pitchFamily="18" charset="0"/>
                <a:cs typeface="Times New Roman" panose="02020603050405020304" pitchFamily="18" charset="0"/>
              </a:rPr>
              <a:t> and it is the</a:t>
            </a:r>
            <a:r>
              <a:rPr lang="en-GB" altLang="en-US" sz="1200" dirty="0">
                <a:latin typeface="Times New Roman" panose="02020603050405020304" pitchFamily="18" charset="0"/>
                <a:cs typeface="Times New Roman" panose="02020603050405020304" pitchFamily="18" charset="0"/>
              </a:rPr>
              <a:t> result of  a </a:t>
            </a:r>
            <a:r>
              <a:rPr lang="en-GB" altLang="en-US" sz="1200" u="sng" dirty="0">
                <a:latin typeface="Times New Roman" panose="02020603050405020304" pitchFamily="18" charset="0"/>
                <a:cs typeface="Times New Roman" panose="02020603050405020304" pitchFamily="18" charset="0"/>
              </a:rPr>
              <a:t>series of strategic missteps</a:t>
            </a:r>
            <a:r>
              <a:rPr lang="en-GB" altLang="en-US" sz="1200" dirty="0">
                <a:latin typeface="Times New Roman" panose="02020603050405020304" pitchFamily="18" charset="0"/>
                <a:cs typeface="Times New Roman" panose="02020603050405020304" pitchFamily="18" charset="0"/>
              </a:rPr>
              <a:t>, poor management, wrong d</a:t>
            </a:r>
            <a:r>
              <a:rPr lang="en-GB" altLang="en-US" sz="1200" u="sng" dirty="0">
                <a:latin typeface="Times New Roman" panose="02020603050405020304" pitchFamily="18" charset="0"/>
                <a:cs typeface="Times New Roman" panose="02020603050405020304" pitchFamily="18" charset="0"/>
              </a:rPr>
              <a:t>ecisions</a:t>
            </a:r>
            <a:r>
              <a:rPr lang="en-GB" altLang="en-US" sz="1200" dirty="0">
                <a:latin typeface="Times New Roman" panose="02020603050405020304" pitchFamily="18" charset="0"/>
                <a:cs typeface="Times New Roman" panose="02020603050405020304" pitchFamily="18" charset="0"/>
              </a:rPr>
              <a:t> and </a:t>
            </a:r>
            <a:r>
              <a:rPr lang="en-GB" altLang="en-US" sz="1200" u="sng" dirty="0">
                <a:latin typeface="Times New Roman" panose="02020603050405020304" pitchFamily="18" charset="0"/>
                <a:cs typeface="Times New Roman" panose="02020603050405020304" pitchFamily="18" charset="0"/>
              </a:rPr>
              <a:t>specific</a:t>
            </a:r>
            <a:r>
              <a:rPr lang="en-GB" altLang="en-US" sz="1200" dirty="0">
                <a:latin typeface="Times New Roman" panose="02020603050405020304" pitchFamily="18" charset="0"/>
                <a:cs typeface="Times New Roman" panose="02020603050405020304" pitchFamily="18" charset="0"/>
              </a:rPr>
              <a:t> </a:t>
            </a:r>
            <a:r>
              <a:rPr lang="en-GB" altLang="en-US" sz="1200" u="sng" dirty="0">
                <a:latin typeface="Times New Roman" panose="02020603050405020304" pitchFamily="18" charset="0"/>
                <a:cs typeface="Times New Roman" panose="02020603050405020304" pitchFamily="18" charset="0"/>
              </a:rPr>
              <a:t>circumstances (like the convergence of all the 8 factors together). </a:t>
            </a:r>
            <a:r>
              <a:rPr lang="en-GB" altLang="en-US" sz="1200" u="none" dirty="0">
                <a:latin typeface="Times New Roman" panose="02020603050405020304" pitchFamily="18" charset="0"/>
                <a:cs typeface="Times New Roman" panose="02020603050405020304" pitchFamily="18" charset="0"/>
              </a:rPr>
              <a:t>It can be considered </a:t>
            </a:r>
            <a:r>
              <a:rPr lang="en-GB" altLang="en-US" sz="1200" u="sng" dirty="0">
                <a:latin typeface="Times New Roman" panose="02020603050405020304" pitchFamily="18" charset="0"/>
                <a:cs typeface="Times New Roman" panose="02020603050405020304" pitchFamily="18" charset="0"/>
              </a:rPr>
              <a:t>Intentional and only to a small extent accidental </a:t>
            </a:r>
            <a:r>
              <a:rPr lang="en-GB" altLang="en-US" sz="1200" dirty="0">
                <a:latin typeface="Times New Roman" panose="02020603050405020304" pitchFamily="18" charset="0"/>
                <a:cs typeface="Times New Roman" panose="02020603050405020304" pitchFamily="18" charset="0"/>
              </a:rPr>
              <a:t>because there might be ambiguous effects from the Russia and Ukraine war, because high unemployment may benefit the employment placement sector, but this is not certain.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u="sng"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altLang="en-US" sz="1200"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75836F6-746B-4928-91DC-3187FCE0CACD}" type="slidenum">
              <a:rPr lang="en-GB" smtClean="0"/>
              <a:t>10</a:t>
            </a:fld>
            <a:endParaRPr lang="en-GB"/>
          </a:p>
        </p:txBody>
      </p:sp>
    </p:spTree>
    <p:extLst>
      <p:ext uri="{BB962C8B-B14F-4D97-AF65-F5344CB8AC3E}">
        <p14:creationId xmlns:p14="http://schemas.microsoft.com/office/powerpoint/2010/main" val="1778060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Therefore, in order to understand from an internal perspective which critical dimensions were most affected by the crisis and poor management of the previous administration, the McKinsey 7S Strategic Readiness Survey was conducted. It consisted of 35 questions, divided into 7 groups (7S) of 5 questions each. There were 12 respondents out of 14 (86% response rate). 2 people from the management have been voluntarily excluded from the survey to avoid biases. The respondents had to enter for each answer an Agreement Rating scale of 5 values from 1 (strongly disagree) to 5 (strongly agree). For computational purposes each value of the scale from 1 to 5, was equal to a number ranging from -2 to +2, to calculate the overall composite score. This score per each dimension has been divided by the total number of respondents (12) to obtain the averaged overall composite score. The interpretation sheet retrieved from the literature was needed to understand the level of criticality of each dimension looking at the averaged overall composite score and in which range this score fell. Style obtained the highest score, while Systems and Staff the lowest. The survey is highly reliable, given the high Cronbach's alpha indicator obtained from the reliability analysis on SPSS.</a:t>
            </a:r>
          </a:p>
        </p:txBody>
      </p:sp>
      <p:sp>
        <p:nvSpPr>
          <p:cNvPr id="4" name="Slide Number Placeholder 3"/>
          <p:cNvSpPr>
            <a:spLocks noGrp="1"/>
          </p:cNvSpPr>
          <p:nvPr>
            <p:ph type="sldNum" sz="quarter" idx="5"/>
          </p:nvPr>
        </p:nvSpPr>
        <p:spPr/>
        <p:txBody>
          <a:bodyPr/>
          <a:lstStyle/>
          <a:p>
            <a:fld id="{575836F6-746B-4928-91DC-3187FCE0CACD}" type="slidenum">
              <a:rPr lang="en-GB" smtClean="0"/>
              <a:t>11</a:t>
            </a:fld>
            <a:endParaRPr lang="en-GB"/>
          </a:p>
        </p:txBody>
      </p:sp>
    </p:spTree>
    <p:extLst>
      <p:ext uri="{BB962C8B-B14F-4D97-AF65-F5344CB8AC3E}">
        <p14:creationId xmlns:p14="http://schemas.microsoft.com/office/powerpoint/2010/main" val="4539635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dirty="0">
                <a:latin typeface="Times New Roman" panose="02020603050405020304" pitchFamily="18" charset="0"/>
                <a:cs typeface="Times New Roman" panose="02020603050405020304" pitchFamily="18" charset="0"/>
              </a:rPr>
              <a:t>As for the Style dimension</a:t>
            </a:r>
            <a:r>
              <a:rPr lang="en-GB" sz="1200" dirty="0">
                <a:latin typeface="Times New Roman" panose="02020603050405020304" pitchFamily="18" charset="0"/>
                <a:cs typeface="Times New Roman" panose="02020603050405020304" pitchFamily="18" charset="0"/>
              </a:rPr>
              <a:t>: Organisational culture, mindset and mutual respect adopted and shared by the staff are the key strengths of the company. Such a high score is the result of the perceived difference between the previous and new administration.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altLang="en-US" sz="1200" b="1" dirty="0">
                <a:latin typeface="Times New Roman" panose="02020603050405020304" pitchFamily="18" charset="0"/>
                <a:cs typeface="Times New Roman" panose="02020603050405020304" pitchFamily="18" charset="0"/>
              </a:rPr>
              <a:t>Then, for what concerns Systems, such a low score was due mainly to</a:t>
            </a:r>
            <a:br>
              <a:rPr lang="en-GB" altLang="en-US" sz="1200" b="1" dirty="0">
                <a:latin typeface="Times New Roman" panose="02020603050405020304" pitchFamily="18" charset="0"/>
                <a:cs typeface="Times New Roman" panose="02020603050405020304" pitchFamily="18" charset="0"/>
              </a:rPr>
            </a:br>
            <a:r>
              <a:rPr lang="en-GB" altLang="en-US" sz="1200" dirty="0">
                <a:latin typeface="Times New Roman" panose="02020603050405020304" pitchFamily="18" charset="0"/>
                <a:cs typeface="Times New Roman" panose="02020603050405020304" pitchFamily="18" charset="0"/>
              </a:rPr>
              <a:t>-“Negligence, lack of experience and an efficient training system, to develop talent once hired</a:t>
            </a: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  Poor training of junior positions  Poor performance”</a:t>
            </a:r>
            <a:br>
              <a:rPr lang="en-GB" altLang="en-US" sz="1200" dirty="0">
                <a:latin typeface="Times New Roman" panose="02020603050405020304" pitchFamily="18" charset="0"/>
                <a:cs typeface="Times New Roman" panose="02020603050405020304" pitchFamily="18" charset="0"/>
                <a:sym typeface="Wingdings" panose="05000000000000000000" pitchFamily="2" charset="2"/>
              </a:rPr>
            </a:b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 Inefficiencies due to use of disjointed non-integrated software (Outlook, Excel, </a:t>
            </a:r>
            <a:r>
              <a:rPr lang="en-GB" altLang="en-US" sz="1200" dirty="0" err="1">
                <a:latin typeface="Times New Roman" panose="02020603050405020304" pitchFamily="18" charset="0"/>
                <a:cs typeface="Times New Roman" panose="02020603050405020304" pitchFamily="18" charset="0"/>
                <a:sym typeface="Wingdings" panose="05000000000000000000" pitchFamily="2" charset="2"/>
              </a:rPr>
              <a:t>Sharepoint</a:t>
            </a: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 Canva, </a:t>
            </a:r>
            <a:r>
              <a:rPr lang="en-GB" altLang="en-US" sz="1200" dirty="0" err="1">
                <a:latin typeface="Times New Roman" panose="02020603050405020304" pitchFamily="18" charset="0"/>
                <a:cs typeface="Times New Roman" panose="02020603050405020304" pitchFamily="18" charset="0"/>
                <a:sym typeface="Wingdings" panose="05000000000000000000" pitchFamily="2" charset="2"/>
              </a:rPr>
              <a:t>Recru</a:t>
            </a: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 Google Drive, Word, etc.)</a:t>
            </a:r>
          </a:p>
          <a:p>
            <a:pPr marL="0" indent="0" algn="just" eaLnBrk="1" hangingPunct="1">
              <a:buFont typeface="Wingdings" panose="05000000000000000000" pitchFamily="2" charset="2"/>
              <a:buNone/>
            </a:pP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 Lack of functional corporate website</a:t>
            </a:r>
          </a:p>
          <a:p>
            <a:pPr marL="0" indent="0" algn="l" eaLnBrk="1" hangingPunct="1">
              <a:buFont typeface="Wingdings" panose="05000000000000000000" pitchFamily="2" charset="2"/>
              <a:buNone/>
            </a:pP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 Need for streamlining and automating the operational flow for faster results</a:t>
            </a:r>
          </a:p>
          <a:p>
            <a:pPr marL="0" indent="0" algn="l" eaLnBrk="1" hangingPunct="1">
              <a:buFont typeface="Wingdings" panose="05000000000000000000" pitchFamily="2" charset="2"/>
              <a:buNone/>
            </a:pPr>
            <a:r>
              <a:rPr lang="en-GB" sz="1200" b="1" dirty="0">
                <a:latin typeface="Times New Roman" panose="02020603050405020304" pitchFamily="18" charset="0"/>
                <a:cs typeface="Times New Roman" panose="02020603050405020304" pitchFamily="18" charset="0"/>
                <a:sym typeface="Wingdings" panose="05000000000000000000" pitchFamily="2" charset="2"/>
              </a:rPr>
              <a:t>On the Staff side, the low score was due to: </a:t>
            </a:r>
          </a:p>
          <a:p>
            <a:pPr marL="0" indent="0" algn="l" eaLnBrk="1" hangingPunct="1">
              <a:buFont typeface="Wingdings" panose="05000000000000000000" pitchFamily="2" charset="2"/>
              <a:buNone/>
            </a:pPr>
            <a:r>
              <a:rPr lang="en-GB" altLang="en-US" sz="1200" b="1" dirty="0">
                <a:latin typeface="Times New Roman" panose="02020603050405020304" pitchFamily="18" charset="0"/>
                <a:cs typeface="Times New Roman" panose="02020603050405020304" pitchFamily="18" charset="0"/>
                <a:sym typeface="Wingdings" panose="05000000000000000000" pitchFamily="2" charset="2"/>
              </a:rPr>
              <a:t>-</a:t>
            </a: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Poor management style by the previous CEO and administration</a:t>
            </a:r>
          </a:p>
          <a:p>
            <a:pPr marL="0" indent="0" algn="l" eaLnBrk="1" hangingPunct="1">
              <a:buFont typeface="Wingdings" panose="05000000000000000000" pitchFamily="2" charset="2"/>
              <a:buNone/>
            </a:pP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 A lot of employees left the company in August 2022</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-Resistant attitudes and behaviours from two senior figures belonging to the previous administration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-Lack of focus and enhancement of the internship program, as the interns didn’t have guidelines, tasks and responsibilities</a:t>
            </a:r>
            <a:endParaRPr lang="en-GB" sz="1200" b="1"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75836F6-746B-4928-91DC-3187FCE0CACD}" type="slidenum">
              <a:rPr lang="en-GB" smtClean="0"/>
              <a:t>12</a:t>
            </a:fld>
            <a:endParaRPr lang="en-GB"/>
          </a:p>
        </p:txBody>
      </p:sp>
    </p:spTree>
    <p:extLst>
      <p:ext uri="{BB962C8B-B14F-4D97-AF65-F5344CB8AC3E}">
        <p14:creationId xmlns:p14="http://schemas.microsoft.com/office/powerpoint/2010/main" val="1535231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Regarding the restructuring process from September to December 2022 and the solutions adopted, for the Systems dimension </a:t>
            </a: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the parent-subsidiary synergies will allow for the implementation of the </a:t>
            </a:r>
            <a:r>
              <a:rPr lang="en-GB" altLang="en-US" sz="1200" u="sng" dirty="0">
                <a:latin typeface="Times New Roman" panose="02020603050405020304" pitchFamily="18" charset="0"/>
                <a:cs typeface="Times New Roman" panose="02020603050405020304" pitchFamily="18" charset="0"/>
                <a:sym typeface="Wingdings" panose="05000000000000000000" pitchFamily="2" charset="2"/>
              </a:rPr>
              <a:t>ERP Odoo </a:t>
            </a: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to </a:t>
            </a:r>
            <a:r>
              <a:rPr lang="en-GB" sz="1200" dirty="0">
                <a:latin typeface="Times New Roman" panose="02020603050405020304" pitchFamily="18" charset="0"/>
                <a:cs typeface="Times New Roman" panose="02020603050405020304" pitchFamily="18" charset="0"/>
              </a:rPr>
              <a:t>overcome the previous inefficiencies, with the use of a unique integrated software, a more efficient website and a better database and CRM and automate some operational steps. Synculario is </a:t>
            </a: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planning to fully implement Odoo during 2023.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Among the solutions adopted for the Staff</a:t>
            </a:r>
            <a:r>
              <a:rPr lang="en-GB" dirty="0"/>
              <a:t>: </a:t>
            </a:r>
            <a:r>
              <a:rPr lang="en-GB" altLang="en-US" sz="1200" u="sng" dirty="0">
                <a:latin typeface="Times New Roman" panose="02020603050405020304" pitchFamily="18" charset="0"/>
                <a:cs typeface="Times New Roman" panose="02020603050405020304" pitchFamily="18" charset="0"/>
                <a:sym typeface="Wingdings" panose="05000000000000000000" pitchFamily="2" charset="2"/>
              </a:rPr>
              <a:t>The previous CEO left the company in September 2022 </a:t>
            </a: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and the company is </a:t>
            </a:r>
            <a:r>
              <a:rPr lang="en-GB" altLang="en-US" sz="1200" u="sng" dirty="0">
                <a:latin typeface="Times New Roman" panose="02020603050405020304" pitchFamily="18" charset="0"/>
                <a:cs typeface="Times New Roman" panose="02020603050405020304" pitchFamily="18" charset="0"/>
                <a:sym typeface="Wingdings" panose="05000000000000000000" pitchFamily="2" charset="2"/>
              </a:rPr>
              <a:t>planning to replace the two senior figures </a:t>
            </a: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in 2023 which were showing resistance attitudes. Also, more responsibilities and involvement into business’ dynamics will be provided to the interns, with the selection of less interns only from Czechia or Slovakia to provide more support and better training, to officially hire them at the end of the period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ltLang="en-US" sz="1200" dirty="0">
                <a:latin typeface="Times New Roman" panose="02020603050405020304" pitchFamily="18" charset="0"/>
                <a:cs typeface="Times New Roman" panose="02020603050405020304" pitchFamily="18" charset="0"/>
                <a:sym typeface="Wingdings" panose="05000000000000000000" pitchFamily="2" charset="2"/>
              </a:rPr>
              <a:t>In addition, considering the solutions adopted and the ongoing restructuring process, Synculario’s restructuring adopted is a mix of a managerial, technological, downsizing and delayering strategies.</a:t>
            </a:r>
            <a:endParaRPr lang="en-GB" altLang="en-US" sz="1200"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75836F6-746B-4928-91DC-3187FCE0CACD}" type="slidenum">
              <a:rPr lang="en-GB" smtClean="0"/>
              <a:t>13</a:t>
            </a:fld>
            <a:endParaRPr lang="en-GB"/>
          </a:p>
        </p:txBody>
      </p:sp>
    </p:spTree>
    <p:extLst>
      <p:ext uri="{BB962C8B-B14F-4D97-AF65-F5344CB8AC3E}">
        <p14:creationId xmlns:p14="http://schemas.microsoft.com/office/powerpoint/2010/main" val="3234247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eaLnBrk="1" hangingPunct="1">
              <a:buFont typeface="Wingdings" panose="05000000000000000000" pitchFamily="2" charset="2"/>
              <a:buNone/>
            </a:pPr>
            <a:r>
              <a:rPr lang="en-GB" altLang="en-US" sz="1200" dirty="0">
                <a:latin typeface="Times New Roman" panose="02020603050405020304" pitchFamily="18" charset="0"/>
                <a:cs typeface="Times New Roman" panose="02020603050405020304" pitchFamily="18" charset="0"/>
              </a:rPr>
              <a:t>Nevertheless some limitations have been encountered for this research: at first, the </a:t>
            </a:r>
            <a:r>
              <a:rPr lang="en-GB" sz="1200" dirty="0">
                <a:latin typeface="Times New Roman" panose="02020603050405020304" pitchFamily="18" charset="0"/>
                <a:cs typeface="Times New Roman" panose="02020603050405020304" pitchFamily="18" charset="0"/>
              </a:rPr>
              <a:t>lack of key performance indicators (KPIs) and performance management during the crisis made hard to track all the events; the theoretical framework on startup crises is very limited and the time limitation was imposed on data collection, which was the duration of the internship from September 2022 to December 2022</a:t>
            </a:r>
          </a:p>
          <a:p>
            <a:pPr marL="0" indent="0" algn="l" eaLnBrk="1" hangingPunct="1">
              <a:buFont typeface="Wingdings" panose="05000000000000000000" pitchFamily="2" charset="2"/>
              <a:buNone/>
            </a:pPr>
            <a:r>
              <a:rPr lang="en-GB" altLang="en-US" sz="1200" dirty="0">
                <a:latin typeface="Times New Roman" panose="02020603050405020304" pitchFamily="18" charset="0"/>
                <a:cs typeface="Times New Roman" panose="02020603050405020304" pitchFamily="18" charset="0"/>
              </a:rPr>
              <a:t>-----------------------------------------------------------------------------------------------------------------------</a:t>
            </a:r>
          </a:p>
          <a:p>
            <a:pPr marL="0" indent="0" algn="l" eaLnBrk="1" hangingPunct="1">
              <a:buFont typeface="Wingdings" panose="05000000000000000000" pitchFamily="2" charset="2"/>
              <a:buNone/>
            </a:pPr>
            <a:r>
              <a:rPr lang="en-GB" altLang="en-US" sz="1200" dirty="0">
                <a:latin typeface="Times New Roman" panose="02020603050405020304" pitchFamily="18" charset="0"/>
                <a:cs typeface="Times New Roman" panose="02020603050405020304" pitchFamily="18" charset="0"/>
              </a:rPr>
              <a:t>So, to conclude, this study highlighted some key points:</a:t>
            </a:r>
          </a:p>
          <a:p>
            <a:pPr marL="0" indent="0" algn="l" eaLnBrk="1" hangingPunct="1">
              <a:buFont typeface="Wingdings" panose="05000000000000000000" pitchFamily="2" charset="2"/>
              <a:buNone/>
            </a:pPr>
            <a:r>
              <a:rPr lang="en-GB" sz="1200" dirty="0">
                <a:latin typeface="Times New Roman" panose="02020603050405020304" pitchFamily="18" charset="0"/>
                <a:cs typeface="Times New Roman" panose="02020603050405020304" pitchFamily="18" charset="0"/>
                <a:sym typeface="Wingdings" panose="05000000000000000000" pitchFamily="2" charset="2"/>
              </a:rPr>
              <a:t>… The n</a:t>
            </a:r>
            <a:r>
              <a:rPr lang="en-GB" sz="1200" dirty="0">
                <a:latin typeface="Times New Roman" panose="02020603050405020304" pitchFamily="18" charset="0"/>
                <a:cs typeface="Times New Roman" panose="02020603050405020304" pitchFamily="18" charset="0"/>
              </a:rPr>
              <a:t>eed for further theoretical development in the area of startup crises to identify more accurate types of crises through case histories with clearer types of exits.</a:t>
            </a:r>
          </a:p>
          <a:p>
            <a:pPr marL="0" indent="0" algn="l" eaLnBrk="1" hangingPunct="1">
              <a:buFont typeface="Wingdings" panose="05000000000000000000" pitchFamily="2" charset="2"/>
              <a:buNone/>
            </a:pPr>
            <a:r>
              <a:rPr lang="en-GB" sz="1200" dirty="0">
                <a:latin typeface="Times New Roman" panose="02020603050405020304" pitchFamily="18" charset="0"/>
                <a:cs typeface="Times New Roman" panose="02020603050405020304" pitchFamily="18" charset="0"/>
              </a:rPr>
              <a:t>….The need for better internal reporting mechanisms to be put in place. transparency and accountability might improve with a better flow of information between the Board and shareholders.</a:t>
            </a:r>
          </a:p>
          <a:p>
            <a:pPr marL="0" indent="0" algn="l" eaLnBrk="1" hangingPunct="1">
              <a:buFont typeface="Wingdings" panose="05000000000000000000" pitchFamily="2" charset="2"/>
              <a:buNone/>
            </a:pPr>
            <a:r>
              <a:rPr lang="en-GB" sz="1200" dirty="0">
                <a:latin typeface="Times New Roman" panose="02020603050405020304" pitchFamily="18" charset="0"/>
                <a:cs typeface="Times New Roman" panose="02020603050405020304" pitchFamily="18" charset="0"/>
              </a:rPr>
              <a:t>….The need for the creation of a contingency plan for future crises, to improve its resilience and reduce the impact of any crises that may occur</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200" dirty="0">
                <a:latin typeface="Times New Roman" panose="02020603050405020304" pitchFamily="18" charset="0"/>
                <a:cs typeface="Times New Roman" panose="02020603050405020304" pitchFamily="18" charset="0"/>
              </a:rPr>
              <a:t>… and the possible Development of complex software or database with combination of different dependent variables to identify the main causes of business crises, allowing for more targeted approaches to be used for each situation</a:t>
            </a:r>
          </a:p>
          <a:p>
            <a:pPr marL="342900" indent="-342900" algn="l" eaLnBrk="1" hangingPunct="1">
              <a:buFont typeface="Wingdings" panose="05000000000000000000" pitchFamily="2" charset="2"/>
              <a:buChar char="Ø"/>
            </a:pPr>
            <a:endParaRPr lang="en-GB" sz="1200" dirty="0">
              <a:latin typeface="Times New Roman" panose="02020603050405020304" pitchFamily="18"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575836F6-746B-4928-91DC-3187FCE0CACD}" type="slidenum">
              <a:rPr lang="en-GB" smtClean="0"/>
              <a:t>14</a:t>
            </a:fld>
            <a:endParaRPr lang="en-GB"/>
          </a:p>
        </p:txBody>
      </p:sp>
    </p:spTree>
    <p:extLst>
      <p:ext uri="{BB962C8B-B14F-4D97-AF65-F5344CB8AC3E}">
        <p14:creationId xmlns:p14="http://schemas.microsoft.com/office/powerpoint/2010/main" val="2512949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dirty="0"/>
              <a:t>thank </a:t>
            </a:r>
            <a:r>
              <a:rPr lang="it-IT" dirty="0" err="1"/>
              <a:t>you</a:t>
            </a:r>
            <a:r>
              <a:rPr lang="it-IT" dirty="0"/>
              <a:t> </a:t>
            </a:r>
            <a:r>
              <a:rPr lang="it-IT" dirty="0" err="1"/>
              <a:t>all</a:t>
            </a:r>
            <a:r>
              <a:rPr lang="it-IT" dirty="0"/>
              <a:t> for the </a:t>
            </a:r>
            <a:r>
              <a:rPr lang="it-IT" dirty="0" err="1"/>
              <a:t>attention</a:t>
            </a:r>
            <a:r>
              <a:rPr lang="it-IT" dirty="0"/>
              <a:t> and a special </a:t>
            </a:r>
            <a:r>
              <a:rPr lang="it-IT" dirty="0" err="1"/>
              <a:t>mention</a:t>
            </a:r>
            <a:r>
              <a:rPr lang="it-IT" dirty="0"/>
              <a:t> to </a:t>
            </a:r>
            <a:r>
              <a:rPr lang="it-IT" dirty="0" err="1"/>
              <a:t>my</a:t>
            </a:r>
            <a:r>
              <a:rPr lang="it-IT" dirty="0"/>
              <a:t> Supervisor, Raffaele Corrado, for </a:t>
            </a:r>
            <a:r>
              <a:rPr lang="it-IT" dirty="0" err="1"/>
              <a:t>all</a:t>
            </a:r>
            <a:r>
              <a:rPr lang="it-IT" dirty="0"/>
              <a:t> the support. Thank </a:t>
            </a:r>
            <a:r>
              <a:rPr lang="it-IT" dirty="0" err="1"/>
              <a:t>you</a:t>
            </a:r>
            <a:r>
              <a:rPr lang="it-IT" dirty="0"/>
              <a:t> so </a:t>
            </a:r>
            <a:r>
              <a:rPr lang="it-IT" dirty="0" err="1"/>
              <a:t>much</a:t>
            </a:r>
            <a:endParaRPr lang="en-GB" dirty="0"/>
          </a:p>
        </p:txBody>
      </p:sp>
      <p:sp>
        <p:nvSpPr>
          <p:cNvPr id="4" name="Slide Number Placeholder 3"/>
          <p:cNvSpPr>
            <a:spLocks noGrp="1"/>
          </p:cNvSpPr>
          <p:nvPr>
            <p:ph type="sldNum" sz="quarter" idx="5"/>
          </p:nvPr>
        </p:nvSpPr>
        <p:spPr/>
        <p:txBody>
          <a:bodyPr/>
          <a:lstStyle/>
          <a:p>
            <a:fld id="{575836F6-746B-4928-91DC-3187FCE0CACD}" type="slidenum">
              <a:rPr lang="en-GB" smtClean="0"/>
              <a:t>15</a:t>
            </a:fld>
            <a:endParaRPr lang="en-GB"/>
          </a:p>
        </p:txBody>
      </p:sp>
    </p:spTree>
    <p:extLst>
      <p:ext uri="{BB962C8B-B14F-4D97-AF65-F5344CB8AC3E}">
        <p14:creationId xmlns:p14="http://schemas.microsoft.com/office/powerpoint/2010/main" val="1523446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-First of all, Synculario is a start-up based in Bratislava (Slovakia), co-founded on March 2018 by </a:t>
            </a:r>
            <a:r>
              <a:rPr lang="en-GB" altLang="en-US" sz="1200" dirty="0">
                <a:latin typeface="Times New Roman" panose="02020603050405020304" pitchFamily="18" charset="0"/>
                <a:cs typeface="Times New Roman" panose="02020603050405020304" pitchFamily="18" charset="0"/>
              </a:rPr>
              <a:t>Rastislav </a:t>
            </a:r>
            <a:r>
              <a:rPr lang="en-GB" altLang="en-US" sz="1200" dirty="0" err="1">
                <a:latin typeface="Times New Roman" panose="02020603050405020304" pitchFamily="18" charset="0"/>
                <a:cs typeface="Times New Roman" panose="02020603050405020304" pitchFamily="18" charset="0"/>
              </a:rPr>
              <a:t>Brenčič</a:t>
            </a:r>
            <a:r>
              <a:rPr lang="en-GB" altLang="en-US" sz="1200" dirty="0">
                <a:latin typeface="Times New Roman" panose="02020603050405020304" pitchFamily="18" charset="0"/>
                <a:cs typeface="Times New Roman" panose="02020603050405020304" pitchFamily="18" charset="0"/>
              </a:rPr>
              <a:t>, which is the current CEO.</a:t>
            </a:r>
          </a:p>
          <a:p>
            <a:r>
              <a:rPr lang="en-GB" sz="1200" dirty="0">
                <a:latin typeface="Times New Roman" panose="02020603050405020304" pitchFamily="18" charset="0"/>
                <a:cs typeface="Times New Roman" panose="02020603050405020304" pitchFamily="18" charset="0"/>
              </a:rPr>
              <a:t>-It’s a B2B services company which operates in the IT employment placement sector and then, it’s an intermediary between the people who are looking for a job (job demand) and the firms who are looking for workers (job supply).</a:t>
            </a:r>
          </a:p>
          <a:p>
            <a:r>
              <a:rPr lang="en-GB" sz="1200" dirty="0">
                <a:latin typeface="Times New Roman" panose="02020603050405020304" pitchFamily="18" charset="0"/>
                <a:cs typeface="Times New Roman" panose="02020603050405020304" pitchFamily="18" charset="0"/>
              </a:rPr>
              <a:t>-The main sources of revenues come from the two main services that the company offer (body shops and permanent placements) and therefore, the most important departments are Recruitment, where recruiters hire candidates interested in the company’s services, and Sales, where sales representative place candidates to client companies</a:t>
            </a:r>
          </a:p>
        </p:txBody>
      </p:sp>
      <p:sp>
        <p:nvSpPr>
          <p:cNvPr id="4" name="Slide Number Placeholder 3"/>
          <p:cNvSpPr>
            <a:spLocks noGrp="1"/>
          </p:cNvSpPr>
          <p:nvPr>
            <p:ph type="sldNum" sz="quarter" idx="5"/>
          </p:nvPr>
        </p:nvSpPr>
        <p:spPr/>
        <p:txBody>
          <a:bodyPr/>
          <a:lstStyle/>
          <a:p>
            <a:fld id="{575836F6-746B-4928-91DC-3187FCE0CACD}" type="slidenum">
              <a:rPr lang="en-GB" smtClean="0"/>
              <a:t>2</a:t>
            </a:fld>
            <a:endParaRPr lang="en-GB"/>
          </a:p>
        </p:txBody>
      </p:sp>
    </p:spTree>
    <p:extLst>
      <p:ext uri="{BB962C8B-B14F-4D97-AF65-F5344CB8AC3E}">
        <p14:creationId xmlns:p14="http://schemas.microsoft.com/office/powerpoint/2010/main" val="26140756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t-IT" sz="1200" dirty="0"/>
              <a:t>The </a:t>
            </a:r>
            <a:r>
              <a:rPr lang="it-IT" sz="1200" dirty="0" err="1"/>
              <a:t>thesis</a:t>
            </a:r>
            <a:r>
              <a:rPr lang="it-IT" sz="1200" dirty="0"/>
              <a:t> </a:t>
            </a:r>
            <a:r>
              <a:rPr lang="it-IT" sz="1200" dirty="0" err="1"/>
              <a:t>uses</a:t>
            </a:r>
            <a:r>
              <a:rPr lang="it-IT" sz="1200" dirty="0"/>
              <a:t> an </a:t>
            </a:r>
            <a:r>
              <a:rPr lang="it-IT" sz="1200" dirty="0" err="1"/>
              <a:t>empirical</a:t>
            </a:r>
            <a:r>
              <a:rPr lang="it-IT" sz="1200" dirty="0"/>
              <a:t> </a:t>
            </a:r>
            <a:r>
              <a:rPr lang="it-IT" sz="1200" dirty="0" err="1"/>
              <a:t>approach</a:t>
            </a:r>
            <a:r>
              <a:rPr lang="it-IT" sz="1200" dirty="0"/>
              <a:t> </a:t>
            </a:r>
            <a:r>
              <a:rPr lang="it-IT" sz="1200" dirty="0" err="1"/>
              <a:t>based</a:t>
            </a:r>
            <a:r>
              <a:rPr lang="it-IT" sz="1200" dirty="0"/>
              <a:t> on an internship </a:t>
            </a:r>
            <a:r>
              <a:rPr lang="it-IT" sz="1200" dirty="0" err="1"/>
              <a:t>experience</a:t>
            </a:r>
            <a:r>
              <a:rPr lang="it-IT" sz="1200" dirty="0"/>
              <a:t>. The goal </a:t>
            </a:r>
            <a:r>
              <a:rPr lang="it-IT" sz="1200" dirty="0" err="1"/>
              <a:t>is</a:t>
            </a:r>
            <a:r>
              <a:rPr lang="it-IT" sz="1200" dirty="0"/>
              <a:t> to </a:t>
            </a:r>
            <a:r>
              <a:rPr lang="it-IT" sz="1200" dirty="0" err="1"/>
              <a:t>identify</a:t>
            </a:r>
            <a:r>
              <a:rPr lang="it-IT" sz="1200" dirty="0"/>
              <a:t> and </a:t>
            </a:r>
            <a:r>
              <a:rPr lang="it-IT" sz="1200" dirty="0" err="1"/>
              <a:t>understand</a:t>
            </a:r>
            <a:r>
              <a:rPr lang="it-IT" sz="1200" dirty="0"/>
              <a:t> the root </a:t>
            </a:r>
            <a:r>
              <a:rPr lang="it-IT" sz="1200" dirty="0" err="1"/>
              <a:t>causes</a:t>
            </a:r>
            <a:r>
              <a:rPr lang="it-IT" sz="1200" dirty="0"/>
              <a:t> </a:t>
            </a:r>
            <a:r>
              <a:rPr lang="it-IT" sz="1200" dirty="0" err="1"/>
              <a:t>that</a:t>
            </a:r>
            <a:r>
              <a:rPr lang="it-IT" sz="1200" dirty="0"/>
              <a:t> </a:t>
            </a:r>
            <a:r>
              <a:rPr lang="it-IT" sz="1200" dirty="0" err="1"/>
              <a:t>have</a:t>
            </a:r>
            <a:r>
              <a:rPr lang="it-IT" sz="1200" dirty="0"/>
              <a:t> led </a:t>
            </a:r>
            <a:r>
              <a:rPr lang="it-IT" sz="1200" dirty="0" err="1"/>
              <a:t>Synculario</a:t>
            </a:r>
            <a:r>
              <a:rPr lang="it-IT" sz="1200" dirty="0"/>
              <a:t> to face in 2022 </a:t>
            </a:r>
            <a:r>
              <a:rPr lang="it-IT" sz="1200" dirty="0" err="1"/>
              <a:t>its</a:t>
            </a:r>
            <a:r>
              <a:rPr lang="it-IT" sz="1200" dirty="0"/>
              <a:t> </a:t>
            </a:r>
            <a:r>
              <a:rPr lang="it-IT" sz="1200" dirty="0" err="1"/>
              <a:t>biggest</a:t>
            </a:r>
            <a:r>
              <a:rPr lang="it-IT" sz="1200" dirty="0"/>
              <a:t> </a:t>
            </a:r>
            <a:r>
              <a:rPr lang="it-IT" sz="1200" dirty="0" err="1"/>
              <a:t>crisis</a:t>
            </a:r>
            <a:r>
              <a:rPr lang="it-IT" sz="1200" dirty="0"/>
              <a:t> </a:t>
            </a:r>
            <a:r>
              <a:rPr lang="it-IT" sz="1200" dirty="0" err="1"/>
              <a:t>since</a:t>
            </a:r>
            <a:r>
              <a:rPr lang="it-IT" sz="1200" dirty="0"/>
              <a:t> </a:t>
            </a:r>
            <a:r>
              <a:rPr lang="it-IT" sz="1200" dirty="0" err="1"/>
              <a:t>its</a:t>
            </a:r>
            <a:r>
              <a:rPr lang="it-IT" sz="1200" dirty="0"/>
              <a:t> </a:t>
            </a:r>
            <a:r>
              <a:rPr lang="it-IT" sz="1200" dirty="0" err="1"/>
              <a:t>foundation</a:t>
            </a:r>
            <a:r>
              <a:rPr lang="it-IT" sz="1200" dirty="0"/>
              <a:t>, and </a:t>
            </a:r>
            <a:r>
              <a:rPr lang="it-IT" sz="1200" dirty="0" err="1"/>
              <a:t>which</a:t>
            </a:r>
            <a:r>
              <a:rPr lang="it-IT" sz="1200" dirty="0"/>
              <a:t> </a:t>
            </a:r>
            <a:r>
              <a:rPr lang="it-IT" sz="1200" dirty="0" err="1"/>
              <a:t>solutions</a:t>
            </a:r>
            <a:r>
              <a:rPr lang="it-IT" sz="1200" dirty="0"/>
              <a:t> </a:t>
            </a:r>
            <a:r>
              <a:rPr lang="it-IT" sz="1200" dirty="0" err="1"/>
              <a:t>have</a:t>
            </a:r>
            <a:r>
              <a:rPr lang="it-IT" sz="1200" dirty="0"/>
              <a:t> </a:t>
            </a:r>
            <a:r>
              <a:rPr lang="it-IT" sz="1200" dirty="0" err="1"/>
              <a:t>been</a:t>
            </a:r>
            <a:r>
              <a:rPr lang="it-IT" sz="1200" dirty="0"/>
              <a:t> </a:t>
            </a:r>
            <a:r>
              <a:rPr lang="it-IT" sz="1200" dirty="0" err="1"/>
              <a:t>adopted</a:t>
            </a:r>
            <a:r>
              <a:rPr lang="it-IT" sz="1200" dirty="0"/>
              <a:t> so far. </a:t>
            </a:r>
            <a:r>
              <a:rPr lang="it-IT" sz="1200" dirty="0" err="1"/>
              <a:t>You</a:t>
            </a:r>
            <a:r>
              <a:rPr lang="it-IT" sz="1200" dirty="0"/>
              <a:t> can </a:t>
            </a:r>
            <a:r>
              <a:rPr lang="it-IT" sz="1200" dirty="0" err="1"/>
              <a:t>see</a:t>
            </a:r>
            <a:r>
              <a:rPr lang="it-IT" sz="1200" dirty="0"/>
              <a:t> </a:t>
            </a:r>
            <a:r>
              <a:rPr lang="it-IT" sz="1200" dirty="0" err="1"/>
              <a:t>here</a:t>
            </a:r>
            <a:r>
              <a:rPr lang="it-IT" sz="1200" dirty="0"/>
              <a:t> a timeline </a:t>
            </a:r>
            <a:r>
              <a:rPr lang="it-IT" sz="1200" dirty="0" err="1"/>
              <a:t>which</a:t>
            </a:r>
            <a:r>
              <a:rPr lang="it-IT" sz="1200" dirty="0"/>
              <a:t> show the </a:t>
            </a:r>
            <a:r>
              <a:rPr lang="it-IT" sz="1200" dirty="0" err="1"/>
              <a:t>two</a:t>
            </a:r>
            <a:r>
              <a:rPr lang="it-IT" sz="1200" dirty="0"/>
              <a:t> </a:t>
            </a:r>
            <a:r>
              <a:rPr lang="it-IT" sz="1200" dirty="0" err="1"/>
              <a:t>most</a:t>
            </a:r>
            <a:r>
              <a:rPr lang="it-IT" sz="1200" dirty="0"/>
              <a:t> </a:t>
            </a:r>
            <a:r>
              <a:rPr lang="it-IT" sz="1200" dirty="0" err="1"/>
              <a:t>important</a:t>
            </a:r>
            <a:r>
              <a:rPr lang="it-IT" sz="1200" dirty="0"/>
              <a:t> </a:t>
            </a:r>
            <a:r>
              <a:rPr lang="it-IT" sz="1200" dirty="0" err="1"/>
              <a:t>periods</a:t>
            </a:r>
            <a:r>
              <a:rPr lang="it-IT" sz="1200" dirty="0"/>
              <a:t> </a:t>
            </a:r>
            <a:r>
              <a:rPr lang="it-IT" sz="1200" dirty="0" err="1"/>
              <a:t>related</a:t>
            </a:r>
            <a:r>
              <a:rPr lang="it-IT" sz="1200" dirty="0"/>
              <a:t> to the </a:t>
            </a:r>
            <a:r>
              <a:rPr lang="it-IT" sz="1200" dirty="0" err="1"/>
              <a:t>crisis</a:t>
            </a:r>
            <a:r>
              <a:rPr lang="it-IT" sz="1200" dirty="0"/>
              <a:t> and the </a:t>
            </a:r>
            <a:r>
              <a:rPr lang="it-IT" sz="1200" dirty="0" err="1"/>
              <a:t>restructuring</a:t>
            </a:r>
            <a:r>
              <a:rPr lang="it-IT" sz="1200" dirty="0"/>
              <a:t> </a:t>
            </a:r>
            <a:r>
              <a:rPr lang="it-IT" sz="1200" dirty="0" err="1"/>
              <a:t>process</a:t>
            </a:r>
            <a:r>
              <a:rPr lang="it-IT" sz="1200" dirty="0"/>
              <a:t> </a:t>
            </a:r>
            <a:r>
              <a:rPr lang="it-IT" sz="1200" dirty="0" err="1"/>
              <a:t>connected</a:t>
            </a:r>
            <a:r>
              <a:rPr lang="it-IT" sz="1200" dirty="0"/>
              <a:t> to the </a:t>
            </a:r>
            <a:r>
              <a:rPr lang="it-IT" sz="1200" dirty="0" err="1"/>
              <a:t>previous</a:t>
            </a:r>
            <a:r>
              <a:rPr lang="it-IT" sz="1200" dirty="0"/>
              <a:t> and new </a:t>
            </a:r>
            <a:r>
              <a:rPr lang="it-IT" sz="1200" dirty="0" err="1"/>
              <a:t>administration</a:t>
            </a:r>
            <a:r>
              <a:rPr lang="it-IT" sz="1200" dirty="0"/>
              <a:t>.</a:t>
            </a:r>
            <a:endParaRPr lang="en-GB" dirty="0"/>
          </a:p>
        </p:txBody>
      </p:sp>
      <p:sp>
        <p:nvSpPr>
          <p:cNvPr id="4" name="Slide Number Placeholder 3"/>
          <p:cNvSpPr>
            <a:spLocks noGrp="1"/>
          </p:cNvSpPr>
          <p:nvPr>
            <p:ph type="sldNum" sz="quarter" idx="5"/>
          </p:nvPr>
        </p:nvSpPr>
        <p:spPr/>
        <p:txBody>
          <a:bodyPr/>
          <a:lstStyle/>
          <a:p>
            <a:fld id="{575836F6-746B-4928-91DC-3187FCE0CACD}" type="slidenum">
              <a:rPr lang="en-GB" smtClean="0"/>
              <a:t>3</a:t>
            </a:fld>
            <a:endParaRPr lang="en-GB"/>
          </a:p>
        </p:txBody>
      </p:sp>
    </p:spTree>
    <p:extLst>
      <p:ext uri="{BB962C8B-B14F-4D97-AF65-F5344CB8AC3E}">
        <p14:creationId xmlns:p14="http://schemas.microsoft.com/office/powerpoint/2010/main" val="2127136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a theoretical framework permeating the research, it is important to emphasise these three concepts. Synculario is in fact a start-up, hence a small and young organisation characterised by flexibility and dynamism in reacting to market changes and with great potential for growth.</a:t>
            </a:r>
          </a:p>
          <a:p>
            <a:r>
              <a:rPr lang="en-GB" dirty="0"/>
              <a:t>-This start-up is facing a crisis, hence a negative situation characterised by insecurity and instability, more or less unexpected, which has repercussions on the financial, organisational and reputational side of a company.</a:t>
            </a:r>
          </a:p>
          <a:p>
            <a:r>
              <a:rPr lang="en-GB" dirty="0"/>
              <a:t>-Finally, the company is currently undergoing a restructuring process to recover from the crisis, so an act aimed at re-establishing a balanced situation or improving it to achieve higher levels of efficiency, following different strategies.</a:t>
            </a:r>
          </a:p>
        </p:txBody>
      </p:sp>
      <p:sp>
        <p:nvSpPr>
          <p:cNvPr id="4" name="Slide Number Placeholder 3"/>
          <p:cNvSpPr>
            <a:spLocks noGrp="1"/>
          </p:cNvSpPr>
          <p:nvPr>
            <p:ph type="sldNum" sz="quarter" idx="5"/>
          </p:nvPr>
        </p:nvSpPr>
        <p:spPr/>
        <p:txBody>
          <a:bodyPr/>
          <a:lstStyle/>
          <a:p>
            <a:fld id="{575836F6-746B-4928-91DC-3187FCE0CACD}" type="slidenum">
              <a:rPr lang="en-GB" smtClean="0"/>
              <a:t>4</a:t>
            </a:fld>
            <a:endParaRPr lang="en-GB"/>
          </a:p>
        </p:txBody>
      </p:sp>
    </p:spTree>
    <p:extLst>
      <p:ext uri="{BB962C8B-B14F-4D97-AF65-F5344CB8AC3E}">
        <p14:creationId xmlns:p14="http://schemas.microsoft.com/office/powerpoint/2010/main" val="1458858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Therefore, given the objective of the study and the theoretical framework, the research questions aim to: identify the most important factors that have led to the crisis; identify which solutions have been adopted to solve the crisis so far; identify the type of crisis faced and the type of restructuring process implemented thanks to the literature and the empirical analysis.</a:t>
            </a:r>
          </a:p>
        </p:txBody>
      </p:sp>
      <p:sp>
        <p:nvSpPr>
          <p:cNvPr id="4" name="Slide Number Placeholder 3"/>
          <p:cNvSpPr>
            <a:spLocks noGrp="1"/>
          </p:cNvSpPr>
          <p:nvPr>
            <p:ph type="sldNum" sz="quarter" idx="5"/>
          </p:nvPr>
        </p:nvSpPr>
        <p:spPr/>
        <p:txBody>
          <a:bodyPr/>
          <a:lstStyle/>
          <a:p>
            <a:fld id="{575836F6-746B-4928-91DC-3187FCE0CACD}" type="slidenum">
              <a:rPr lang="en-GB" smtClean="0"/>
              <a:t>5</a:t>
            </a:fld>
            <a:endParaRPr lang="en-GB"/>
          </a:p>
        </p:txBody>
      </p:sp>
    </p:spTree>
    <p:extLst>
      <p:ext uri="{BB962C8B-B14F-4D97-AF65-F5344CB8AC3E}">
        <p14:creationId xmlns:p14="http://schemas.microsoft.com/office/powerpoint/2010/main" val="2659282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what concerns an overview of Slovakia, as you can see the GDP is steadily growing from 2016 and is expected to keep on growing. Despite the pandemic in 2020, a positive trend is followed also by the labour participation rate. The unemployment rate of Slovakia it’s the highest among the </a:t>
            </a:r>
            <a:r>
              <a:rPr lang="en-GB" dirty="0" err="1"/>
              <a:t>Visegrad</a:t>
            </a:r>
            <a:r>
              <a:rPr lang="en-GB" dirty="0"/>
              <a:t> countries (which are Slovakia, Poland, Hungary, Czechia), and from 2020 the rates of all the group are growing. It’s relevant to mention that the ICT sector in Slovakia it’s particularly relevant and it contributes for a 4% share of total employment (it counts for more than one hundred  thousand job opportunities and there was a 58% increase of employees in the sector between 2017 and 2022. Finally, it contributes for a 5% to Slovak GDP.  In addition, ICT technologies integration in the country is increasing, as you can see from the 4G and 5G coverage percentages, which are quite high and this is a highly correlated factor with </a:t>
            </a:r>
            <a:r>
              <a:rPr lang="en-GB" b="0" i="0" dirty="0">
                <a:solidFill>
                  <a:srgbClr val="374151"/>
                </a:solidFill>
                <a:effectLst/>
                <a:latin typeface="Söhne"/>
              </a:rPr>
              <a:t>more advanced technology infrastructures, that in turn could create more demand for IT-related jobs. Finally, thanks to a cross-sectional study between Statista and the Statistical Office of the Slovak Republic, it can be seen that the employment placement market in which Synculario operates, corresponding to </a:t>
            </a:r>
            <a:r>
              <a:rPr lang="en-GB" b="0" i="0" dirty="0" err="1">
                <a:solidFill>
                  <a:srgbClr val="374151"/>
                </a:solidFill>
                <a:effectLst/>
                <a:latin typeface="Söhne"/>
              </a:rPr>
              <a:t>Nace</a:t>
            </a:r>
            <a:r>
              <a:rPr lang="en-GB" b="0" i="0" dirty="0">
                <a:solidFill>
                  <a:srgbClr val="374151"/>
                </a:solidFill>
                <a:effectLst/>
                <a:latin typeface="Söhne"/>
              </a:rPr>
              <a:t> Code N78, is an overall growing sector since 2012 and is expected to grow further in the coming years.</a:t>
            </a:r>
            <a:endParaRPr lang="en-GB" dirty="0"/>
          </a:p>
        </p:txBody>
      </p:sp>
      <p:sp>
        <p:nvSpPr>
          <p:cNvPr id="4" name="Slide Number Placeholder 3"/>
          <p:cNvSpPr>
            <a:spLocks noGrp="1"/>
          </p:cNvSpPr>
          <p:nvPr>
            <p:ph type="sldNum" sz="quarter" idx="5"/>
          </p:nvPr>
        </p:nvSpPr>
        <p:spPr/>
        <p:txBody>
          <a:bodyPr/>
          <a:lstStyle/>
          <a:p>
            <a:fld id="{575836F6-746B-4928-91DC-3187FCE0CACD}" type="slidenum">
              <a:rPr lang="en-GB" smtClean="0"/>
              <a:t>6</a:t>
            </a:fld>
            <a:endParaRPr lang="en-GB"/>
          </a:p>
        </p:txBody>
      </p:sp>
    </p:spTree>
    <p:extLst>
      <p:ext uri="{BB962C8B-B14F-4D97-AF65-F5344CB8AC3E}">
        <p14:creationId xmlns:p14="http://schemas.microsoft.com/office/powerpoint/2010/main" val="117779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Now, To show you the financial details of Synculario crisis, these are two recent extracts from the company's P&amp;L shown during some Business Reviews in 2022. </a:t>
            </a:r>
            <a:br>
              <a:rPr lang="en-GB" dirty="0"/>
            </a:br>
            <a:r>
              <a:rPr lang="en-GB" dirty="0"/>
              <a:t>As you can see, all indicators from 2019 to 2020 improved, while those from 2020 to 2021 increased exponentially, as shown by the increase in Gross Profit of 143% or the huge increase in Net Income of 1,782%. On the contrary, from 2021 to 2022, the main indicators all follow the opposite trend, contracting by a considerable amount, as shown by the reduction of Net Income by 145% even to a negative value, lower than the Net Income reached in 2020.</a:t>
            </a:r>
            <a:br>
              <a:rPr lang="en-GB" dirty="0"/>
            </a:br>
            <a:br>
              <a:rPr lang="en-GB" dirty="0"/>
            </a:br>
            <a:endParaRPr lang="en-GB" dirty="0"/>
          </a:p>
        </p:txBody>
      </p:sp>
      <p:sp>
        <p:nvSpPr>
          <p:cNvPr id="4" name="Slide Number Placeholder 3"/>
          <p:cNvSpPr>
            <a:spLocks noGrp="1"/>
          </p:cNvSpPr>
          <p:nvPr>
            <p:ph type="sldNum" sz="quarter" idx="5"/>
          </p:nvPr>
        </p:nvSpPr>
        <p:spPr/>
        <p:txBody>
          <a:bodyPr/>
          <a:lstStyle/>
          <a:p>
            <a:fld id="{575836F6-746B-4928-91DC-3187FCE0CACD}" type="slidenum">
              <a:rPr lang="en-GB" smtClean="0"/>
              <a:t>7</a:t>
            </a:fld>
            <a:endParaRPr lang="en-GB"/>
          </a:p>
        </p:txBody>
      </p:sp>
    </p:spTree>
    <p:extLst>
      <p:ext uri="{BB962C8B-B14F-4D97-AF65-F5344CB8AC3E}">
        <p14:creationId xmlns:p14="http://schemas.microsoft.com/office/powerpoint/2010/main" val="31397692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From the empirical approach applied and a careful historical reconstruction of events, 8 key factors emerged that combined together have caused the crisis and its effects. These factors are:</a:t>
            </a:r>
          </a:p>
          <a:p>
            <a:pPr marL="171450" indent="-171450">
              <a:buFontTx/>
              <a:buChar char="-"/>
            </a:pPr>
            <a:r>
              <a:rPr lang="en-GB" dirty="0"/>
              <a:t>Personnel cutbacks due to employees’ leaving and layoffs before September 2022, and the low focus on the internship program</a:t>
            </a:r>
          </a:p>
          <a:p>
            <a:pPr marL="171450" indent="-171450">
              <a:buFontTx/>
              <a:buChar char="-"/>
            </a:pPr>
            <a:r>
              <a:rPr lang="en-GB" dirty="0"/>
              <a:t>An overreliance on only one client (Postova Banka) and lack of diversification</a:t>
            </a:r>
          </a:p>
          <a:p>
            <a:pPr marL="171450" indent="-171450">
              <a:buFontTx/>
              <a:buChar char="-"/>
            </a:pPr>
            <a:r>
              <a:rPr lang="en-GB" dirty="0"/>
              <a:t>A Hiring overload of junior recruiters from January to July 2022 without mentoring and training</a:t>
            </a:r>
          </a:p>
          <a:p>
            <a:pPr marL="171450" indent="-171450">
              <a:buFontTx/>
              <a:buChar char="-"/>
            </a:pPr>
            <a:r>
              <a:rPr lang="en-GB" dirty="0"/>
              <a:t>A Lack of control by the parent company of Synculario, 26HOUSE, and principal-agent issue</a:t>
            </a:r>
          </a:p>
        </p:txBody>
      </p:sp>
      <p:sp>
        <p:nvSpPr>
          <p:cNvPr id="4" name="Slide Number Placeholder 3"/>
          <p:cNvSpPr>
            <a:spLocks noGrp="1"/>
          </p:cNvSpPr>
          <p:nvPr>
            <p:ph type="sldNum" sz="quarter" idx="5"/>
          </p:nvPr>
        </p:nvSpPr>
        <p:spPr/>
        <p:txBody>
          <a:bodyPr/>
          <a:lstStyle/>
          <a:p>
            <a:fld id="{575836F6-746B-4928-91DC-3187FCE0CACD}" type="slidenum">
              <a:rPr lang="en-GB" smtClean="0"/>
              <a:t>8</a:t>
            </a:fld>
            <a:endParaRPr lang="en-GB"/>
          </a:p>
        </p:txBody>
      </p:sp>
    </p:spTree>
    <p:extLst>
      <p:ext uri="{BB962C8B-B14F-4D97-AF65-F5344CB8AC3E}">
        <p14:creationId xmlns:p14="http://schemas.microsoft.com/office/powerpoint/2010/main" val="23802684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Failed attempt to switch management style, from traditional to agile, in July 2022 </a:t>
            </a:r>
          </a:p>
          <a:p>
            <a:pPr marL="171450" indent="-171450">
              <a:buFontTx/>
              <a:buChar char="-"/>
            </a:pPr>
            <a:r>
              <a:rPr lang="en-GB" dirty="0"/>
              <a:t>Failed business expansion in Kosice, the second most important city in Slovakia</a:t>
            </a:r>
          </a:p>
          <a:p>
            <a:pPr marL="171450" indent="-171450">
              <a:buFontTx/>
              <a:buChar char="-"/>
            </a:pPr>
            <a:r>
              <a:rPr lang="en-GB" dirty="0"/>
              <a:t>Unsustainable sales and recruitment strategy with too much focus on permanent placement rather than body shop</a:t>
            </a:r>
          </a:p>
          <a:p>
            <a:pPr marL="171450" indent="-171450">
              <a:buFontTx/>
              <a:buChar char="-"/>
            </a:pPr>
            <a:r>
              <a:rPr lang="en-GB" dirty="0"/>
              <a:t>Growth of the N78 market which has strengthen the competition as well (like for TITANS and Coolpeople)</a:t>
            </a:r>
          </a:p>
        </p:txBody>
      </p:sp>
      <p:sp>
        <p:nvSpPr>
          <p:cNvPr id="4" name="Slide Number Placeholder 3"/>
          <p:cNvSpPr>
            <a:spLocks noGrp="1"/>
          </p:cNvSpPr>
          <p:nvPr>
            <p:ph type="sldNum" sz="quarter" idx="5"/>
          </p:nvPr>
        </p:nvSpPr>
        <p:spPr/>
        <p:txBody>
          <a:bodyPr/>
          <a:lstStyle/>
          <a:p>
            <a:fld id="{575836F6-746B-4928-91DC-3187FCE0CACD}" type="slidenum">
              <a:rPr lang="en-GB" smtClean="0"/>
              <a:t>9</a:t>
            </a:fld>
            <a:endParaRPr lang="en-GB"/>
          </a:p>
        </p:txBody>
      </p:sp>
    </p:spTree>
    <p:extLst>
      <p:ext uri="{BB962C8B-B14F-4D97-AF65-F5344CB8AC3E}">
        <p14:creationId xmlns:p14="http://schemas.microsoft.com/office/powerpoint/2010/main" val="2152106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7A34022-3DA3-5D8A-4545-0790DCD1B984}"/>
              </a:ext>
            </a:extLst>
          </p:cNvPr>
          <p:cNvSpPr>
            <a:spLocks noGrp="1"/>
          </p:cNvSpPr>
          <p:nvPr>
            <p:ph type="dt" sz="half" idx="10"/>
          </p:nvPr>
        </p:nvSpPr>
        <p:spPr/>
        <p:txBody>
          <a:bodyPr/>
          <a:lstStyle>
            <a:lvl1pPr>
              <a:defRPr/>
            </a:lvl1pPr>
          </a:lstStyle>
          <a:p>
            <a:pPr>
              <a:defRPr/>
            </a:pPr>
            <a:fld id="{9F2BABD0-7508-4324-9EBF-BFDF0F87BD1D}" type="datetimeFigureOut">
              <a:rPr lang="en-GB"/>
              <a:pPr>
                <a:defRPr/>
              </a:pPr>
              <a:t>24/03/2023</a:t>
            </a:fld>
            <a:endParaRPr lang="en-GB"/>
          </a:p>
        </p:txBody>
      </p:sp>
      <p:sp>
        <p:nvSpPr>
          <p:cNvPr id="5" name="Footer Placeholder 4">
            <a:extLst>
              <a:ext uri="{FF2B5EF4-FFF2-40B4-BE49-F238E27FC236}">
                <a16:creationId xmlns:a16="http://schemas.microsoft.com/office/drawing/2014/main" id="{0F4AB56F-0025-2F73-AD23-7059FA0A46BC}"/>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215248C5-98B1-B044-6F0A-74CA4BF8F907}"/>
              </a:ext>
            </a:extLst>
          </p:cNvPr>
          <p:cNvSpPr>
            <a:spLocks noGrp="1"/>
          </p:cNvSpPr>
          <p:nvPr>
            <p:ph type="sldNum" sz="quarter" idx="12"/>
          </p:nvPr>
        </p:nvSpPr>
        <p:spPr/>
        <p:txBody>
          <a:bodyPr/>
          <a:lstStyle>
            <a:lvl1pPr>
              <a:defRPr/>
            </a:lvl1pPr>
          </a:lstStyle>
          <a:p>
            <a:pPr>
              <a:defRPr/>
            </a:pPr>
            <a:fld id="{D0E466AE-0172-43A3-BE53-F2BEAF9136D2}" type="slidenum">
              <a:rPr lang="en-GB"/>
              <a:pPr>
                <a:defRPr/>
              </a:pPr>
              <a:t>‹#›</a:t>
            </a:fld>
            <a:endParaRPr lang="en-GB"/>
          </a:p>
        </p:txBody>
      </p:sp>
    </p:spTree>
    <p:extLst>
      <p:ext uri="{BB962C8B-B14F-4D97-AF65-F5344CB8AC3E}">
        <p14:creationId xmlns:p14="http://schemas.microsoft.com/office/powerpoint/2010/main" val="2137460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900F57-AC1F-A9AA-C15D-9AFB466A02BF}"/>
              </a:ext>
            </a:extLst>
          </p:cNvPr>
          <p:cNvSpPr>
            <a:spLocks noGrp="1"/>
          </p:cNvSpPr>
          <p:nvPr>
            <p:ph type="dt" sz="half" idx="10"/>
          </p:nvPr>
        </p:nvSpPr>
        <p:spPr/>
        <p:txBody>
          <a:bodyPr/>
          <a:lstStyle>
            <a:lvl1pPr>
              <a:defRPr/>
            </a:lvl1pPr>
          </a:lstStyle>
          <a:p>
            <a:pPr>
              <a:defRPr/>
            </a:pPr>
            <a:fld id="{B0A2ED19-BB07-4DA2-81A2-3FA00B97832A}" type="datetimeFigureOut">
              <a:rPr lang="en-GB"/>
              <a:pPr>
                <a:defRPr/>
              </a:pPr>
              <a:t>24/03/2023</a:t>
            </a:fld>
            <a:endParaRPr lang="en-GB"/>
          </a:p>
        </p:txBody>
      </p:sp>
      <p:sp>
        <p:nvSpPr>
          <p:cNvPr id="5" name="Footer Placeholder 4">
            <a:extLst>
              <a:ext uri="{FF2B5EF4-FFF2-40B4-BE49-F238E27FC236}">
                <a16:creationId xmlns:a16="http://schemas.microsoft.com/office/drawing/2014/main" id="{96020F81-AF77-D3D6-B766-B3128130DCA5}"/>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A9D52C4-F516-67FB-44E0-1B8C70B30891}"/>
              </a:ext>
            </a:extLst>
          </p:cNvPr>
          <p:cNvSpPr>
            <a:spLocks noGrp="1"/>
          </p:cNvSpPr>
          <p:nvPr>
            <p:ph type="sldNum" sz="quarter" idx="12"/>
          </p:nvPr>
        </p:nvSpPr>
        <p:spPr/>
        <p:txBody>
          <a:bodyPr/>
          <a:lstStyle>
            <a:lvl1pPr>
              <a:defRPr/>
            </a:lvl1pPr>
          </a:lstStyle>
          <a:p>
            <a:pPr>
              <a:defRPr/>
            </a:pPr>
            <a:fld id="{3714DA1B-6C14-4AA7-8D83-A25F2B1ADA5F}" type="slidenum">
              <a:rPr lang="en-GB"/>
              <a:pPr>
                <a:defRPr/>
              </a:pPr>
              <a:t>‹#›</a:t>
            </a:fld>
            <a:endParaRPr lang="en-GB"/>
          </a:p>
        </p:txBody>
      </p:sp>
    </p:spTree>
    <p:extLst>
      <p:ext uri="{BB962C8B-B14F-4D97-AF65-F5344CB8AC3E}">
        <p14:creationId xmlns:p14="http://schemas.microsoft.com/office/powerpoint/2010/main" val="347683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43AA51-82DD-9CAA-70CE-3177AC60D590}"/>
              </a:ext>
            </a:extLst>
          </p:cNvPr>
          <p:cNvSpPr>
            <a:spLocks noGrp="1"/>
          </p:cNvSpPr>
          <p:nvPr>
            <p:ph type="dt" sz="half" idx="10"/>
          </p:nvPr>
        </p:nvSpPr>
        <p:spPr/>
        <p:txBody>
          <a:bodyPr/>
          <a:lstStyle>
            <a:lvl1pPr>
              <a:defRPr/>
            </a:lvl1pPr>
          </a:lstStyle>
          <a:p>
            <a:pPr>
              <a:defRPr/>
            </a:pPr>
            <a:fld id="{115C12B4-663A-41F6-94CC-13B9569CAE28}" type="datetimeFigureOut">
              <a:rPr lang="en-GB"/>
              <a:pPr>
                <a:defRPr/>
              </a:pPr>
              <a:t>24/03/2023</a:t>
            </a:fld>
            <a:endParaRPr lang="en-GB"/>
          </a:p>
        </p:txBody>
      </p:sp>
      <p:sp>
        <p:nvSpPr>
          <p:cNvPr id="5" name="Footer Placeholder 4">
            <a:extLst>
              <a:ext uri="{FF2B5EF4-FFF2-40B4-BE49-F238E27FC236}">
                <a16:creationId xmlns:a16="http://schemas.microsoft.com/office/drawing/2014/main" id="{A857C264-37DB-D57D-799C-FDE42C5848FE}"/>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8237C02D-ADB9-EB4D-FC13-8F7D044E422B}"/>
              </a:ext>
            </a:extLst>
          </p:cNvPr>
          <p:cNvSpPr>
            <a:spLocks noGrp="1"/>
          </p:cNvSpPr>
          <p:nvPr>
            <p:ph type="sldNum" sz="quarter" idx="12"/>
          </p:nvPr>
        </p:nvSpPr>
        <p:spPr/>
        <p:txBody>
          <a:bodyPr/>
          <a:lstStyle>
            <a:lvl1pPr>
              <a:defRPr/>
            </a:lvl1pPr>
          </a:lstStyle>
          <a:p>
            <a:pPr>
              <a:defRPr/>
            </a:pPr>
            <a:fld id="{A50D349A-514E-4DB0-A5A2-1D5B0F9C09FC}" type="slidenum">
              <a:rPr lang="en-GB"/>
              <a:pPr>
                <a:defRPr/>
              </a:pPr>
              <a:t>‹#›</a:t>
            </a:fld>
            <a:endParaRPr lang="en-GB"/>
          </a:p>
        </p:txBody>
      </p:sp>
    </p:spTree>
    <p:extLst>
      <p:ext uri="{BB962C8B-B14F-4D97-AF65-F5344CB8AC3E}">
        <p14:creationId xmlns:p14="http://schemas.microsoft.com/office/powerpoint/2010/main" val="1304261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CC52F95-E185-A5DD-CFA4-C070B4382980}"/>
              </a:ext>
            </a:extLst>
          </p:cNvPr>
          <p:cNvSpPr>
            <a:spLocks noGrp="1"/>
          </p:cNvSpPr>
          <p:nvPr>
            <p:ph type="dt" sz="half" idx="10"/>
          </p:nvPr>
        </p:nvSpPr>
        <p:spPr/>
        <p:txBody>
          <a:bodyPr/>
          <a:lstStyle>
            <a:lvl1pPr>
              <a:defRPr/>
            </a:lvl1pPr>
          </a:lstStyle>
          <a:p>
            <a:pPr>
              <a:defRPr/>
            </a:pPr>
            <a:fld id="{C18BCBCE-705D-4FE1-9C3A-08E6AA1BB4FF}" type="datetimeFigureOut">
              <a:rPr lang="en-GB"/>
              <a:pPr>
                <a:defRPr/>
              </a:pPr>
              <a:t>24/03/2023</a:t>
            </a:fld>
            <a:endParaRPr lang="en-GB"/>
          </a:p>
        </p:txBody>
      </p:sp>
      <p:sp>
        <p:nvSpPr>
          <p:cNvPr id="5" name="Footer Placeholder 4">
            <a:extLst>
              <a:ext uri="{FF2B5EF4-FFF2-40B4-BE49-F238E27FC236}">
                <a16:creationId xmlns:a16="http://schemas.microsoft.com/office/drawing/2014/main" id="{CE28BC9D-5E53-5F16-EC45-644F08D24934}"/>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1C78B4DA-A17E-FE94-3D49-BB5713930580}"/>
              </a:ext>
            </a:extLst>
          </p:cNvPr>
          <p:cNvSpPr>
            <a:spLocks noGrp="1"/>
          </p:cNvSpPr>
          <p:nvPr>
            <p:ph type="sldNum" sz="quarter" idx="12"/>
          </p:nvPr>
        </p:nvSpPr>
        <p:spPr/>
        <p:txBody>
          <a:bodyPr/>
          <a:lstStyle>
            <a:lvl1pPr>
              <a:defRPr/>
            </a:lvl1pPr>
          </a:lstStyle>
          <a:p>
            <a:pPr>
              <a:defRPr/>
            </a:pPr>
            <a:fld id="{4B92A6D6-F567-4479-9B3E-9772AC9ACCE7}" type="slidenum">
              <a:rPr lang="en-GB"/>
              <a:pPr>
                <a:defRPr/>
              </a:pPr>
              <a:t>‹#›</a:t>
            </a:fld>
            <a:endParaRPr lang="en-GB"/>
          </a:p>
        </p:txBody>
      </p:sp>
    </p:spTree>
    <p:extLst>
      <p:ext uri="{BB962C8B-B14F-4D97-AF65-F5344CB8AC3E}">
        <p14:creationId xmlns:p14="http://schemas.microsoft.com/office/powerpoint/2010/main" val="1276026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E871BC-4372-65C4-D8EA-9ADD554487AD}"/>
              </a:ext>
            </a:extLst>
          </p:cNvPr>
          <p:cNvSpPr>
            <a:spLocks noGrp="1"/>
          </p:cNvSpPr>
          <p:nvPr>
            <p:ph type="dt" sz="half" idx="10"/>
          </p:nvPr>
        </p:nvSpPr>
        <p:spPr/>
        <p:txBody>
          <a:bodyPr/>
          <a:lstStyle>
            <a:lvl1pPr>
              <a:defRPr/>
            </a:lvl1pPr>
          </a:lstStyle>
          <a:p>
            <a:pPr>
              <a:defRPr/>
            </a:pPr>
            <a:fld id="{6903090C-3413-4584-ADD2-4A27FD0677A7}" type="datetimeFigureOut">
              <a:rPr lang="en-GB"/>
              <a:pPr>
                <a:defRPr/>
              </a:pPr>
              <a:t>24/03/2023</a:t>
            </a:fld>
            <a:endParaRPr lang="en-GB"/>
          </a:p>
        </p:txBody>
      </p:sp>
      <p:sp>
        <p:nvSpPr>
          <p:cNvPr id="5" name="Footer Placeholder 4">
            <a:extLst>
              <a:ext uri="{FF2B5EF4-FFF2-40B4-BE49-F238E27FC236}">
                <a16:creationId xmlns:a16="http://schemas.microsoft.com/office/drawing/2014/main" id="{F84328AD-42A8-C6CD-62BE-FA27C1792F76}"/>
              </a:ext>
            </a:extLst>
          </p:cNvPr>
          <p:cNvSpPr>
            <a:spLocks noGrp="1"/>
          </p:cNvSpPr>
          <p:nvPr>
            <p:ph type="ftr" sz="quarter" idx="11"/>
          </p:nvPr>
        </p:nvSpPr>
        <p:spPr/>
        <p:txBody>
          <a:bodyPr/>
          <a:lstStyle>
            <a:lvl1pPr>
              <a:defRPr/>
            </a:lvl1pPr>
          </a:lstStyle>
          <a:p>
            <a:pPr>
              <a:defRPr/>
            </a:pPr>
            <a:endParaRPr lang="en-GB"/>
          </a:p>
        </p:txBody>
      </p:sp>
      <p:sp>
        <p:nvSpPr>
          <p:cNvPr id="6" name="Slide Number Placeholder 5">
            <a:extLst>
              <a:ext uri="{FF2B5EF4-FFF2-40B4-BE49-F238E27FC236}">
                <a16:creationId xmlns:a16="http://schemas.microsoft.com/office/drawing/2014/main" id="{5791B1E2-2568-8F33-2025-B4A1978190E8}"/>
              </a:ext>
            </a:extLst>
          </p:cNvPr>
          <p:cNvSpPr>
            <a:spLocks noGrp="1"/>
          </p:cNvSpPr>
          <p:nvPr>
            <p:ph type="sldNum" sz="quarter" idx="12"/>
          </p:nvPr>
        </p:nvSpPr>
        <p:spPr/>
        <p:txBody>
          <a:bodyPr/>
          <a:lstStyle>
            <a:lvl1pPr>
              <a:defRPr/>
            </a:lvl1pPr>
          </a:lstStyle>
          <a:p>
            <a:pPr>
              <a:defRPr/>
            </a:pPr>
            <a:fld id="{56393787-D7FB-46E5-AAB3-90D60B5BAD3E}" type="slidenum">
              <a:rPr lang="en-GB"/>
              <a:pPr>
                <a:defRPr/>
              </a:pPr>
              <a:t>‹#›</a:t>
            </a:fld>
            <a:endParaRPr lang="en-GB"/>
          </a:p>
        </p:txBody>
      </p:sp>
    </p:spTree>
    <p:extLst>
      <p:ext uri="{BB962C8B-B14F-4D97-AF65-F5344CB8AC3E}">
        <p14:creationId xmlns:p14="http://schemas.microsoft.com/office/powerpoint/2010/main" val="426652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a:extLst>
              <a:ext uri="{FF2B5EF4-FFF2-40B4-BE49-F238E27FC236}">
                <a16:creationId xmlns:a16="http://schemas.microsoft.com/office/drawing/2014/main" id="{B093141F-CE9D-D67F-D446-B35757AB2E7D}"/>
              </a:ext>
            </a:extLst>
          </p:cNvPr>
          <p:cNvSpPr>
            <a:spLocks noGrp="1"/>
          </p:cNvSpPr>
          <p:nvPr>
            <p:ph type="dt" sz="half" idx="10"/>
          </p:nvPr>
        </p:nvSpPr>
        <p:spPr/>
        <p:txBody>
          <a:bodyPr/>
          <a:lstStyle>
            <a:lvl1pPr>
              <a:defRPr/>
            </a:lvl1pPr>
          </a:lstStyle>
          <a:p>
            <a:pPr>
              <a:defRPr/>
            </a:pPr>
            <a:fld id="{1A11A9E9-C047-4301-A747-A08549402285}" type="datetimeFigureOut">
              <a:rPr lang="en-GB"/>
              <a:pPr>
                <a:defRPr/>
              </a:pPr>
              <a:t>24/03/2023</a:t>
            </a:fld>
            <a:endParaRPr lang="en-GB"/>
          </a:p>
        </p:txBody>
      </p:sp>
      <p:sp>
        <p:nvSpPr>
          <p:cNvPr id="6" name="Footer Placeholder 4">
            <a:extLst>
              <a:ext uri="{FF2B5EF4-FFF2-40B4-BE49-F238E27FC236}">
                <a16:creationId xmlns:a16="http://schemas.microsoft.com/office/drawing/2014/main" id="{6964682A-1D03-F6EF-68CD-20F6680720A5}"/>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9FC503DD-C54C-7F9F-D96E-808BF8DD321E}"/>
              </a:ext>
            </a:extLst>
          </p:cNvPr>
          <p:cNvSpPr>
            <a:spLocks noGrp="1"/>
          </p:cNvSpPr>
          <p:nvPr>
            <p:ph type="sldNum" sz="quarter" idx="12"/>
          </p:nvPr>
        </p:nvSpPr>
        <p:spPr/>
        <p:txBody>
          <a:bodyPr/>
          <a:lstStyle>
            <a:lvl1pPr>
              <a:defRPr/>
            </a:lvl1pPr>
          </a:lstStyle>
          <a:p>
            <a:pPr>
              <a:defRPr/>
            </a:pPr>
            <a:fld id="{545B9941-9B7D-4276-8644-08DAD211CFB4}" type="slidenum">
              <a:rPr lang="en-GB"/>
              <a:pPr>
                <a:defRPr/>
              </a:pPr>
              <a:t>‹#›</a:t>
            </a:fld>
            <a:endParaRPr lang="en-GB"/>
          </a:p>
        </p:txBody>
      </p:sp>
    </p:spTree>
    <p:extLst>
      <p:ext uri="{BB962C8B-B14F-4D97-AF65-F5344CB8AC3E}">
        <p14:creationId xmlns:p14="http://schemas.microsoft.com/office/powerpoint/2010/main" val="3822764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3">
            <a:extLst>
              <a:ext uri="{FF2B5EF4-FFF2-40B4-BE49-F238E27FC236}">
                <a16:creationId xmlns:a16="http://schemas.microsoft.com/office/drawing/2014/main" id="{106124D4-8897-2EDE-A243-DF0F099EDB37}"/>
              </a:ext>
            </a:extLst>
          </p:cNvPr>
          <p:cNvSpPr>
            <a:spLocks noGrp="1"/>
          </p:cNvSpPr>
          <p:nvPr>
            <p:ph type="dt" sz="half" idx="10"/>
          </p:nvPr>
        </p:nvSpPr>
        <p:spPr/>
        <p:txBody>
          <a:bodyPr/>
          <a:lstStyle>
            <a:lvl1pPr>
              <a:defRPr/>
            </a:lvl1pPr>
          </a:lstStyle>
          <a:p>
            <a:pPr>
              <a:defRPr/>
            </a:pPr>
            <a:fld id="{B5EEF31E-AF23-49BB-9C60-D71244A9A68B}" type="datetimeFigureOut">
              <a:rPr lang="en-GB"/>
              <a:pPr>
                <a:defRPr/>
              </a:pPr>
              <a:t>24/03/2023</a:t>
            </a:fld>
            <a:endParaRPr lang="en-GB"/>
          </a:p>
        </p:txBody>
      </p:sp>
      <p:sp>
        <p:nvSpPr>
          <p:cNvPr id="8" name="Footer Placeholder 4">
            <a:extLst>
              <a:ext uri="{FF2B5EF4-FFF2-40B4-BE49-F238E27FC236}">
                <a16:creationId xmlns:a16="http://schemas.microsoft.com/office/drawing/2014/main" id="{66424AFE-4DFF-0907-F22E-1C4D28ED6C0F}"/>
              </a:ext>
            </a:extLst>
          </p:cNvPr>
          <p:cNvSpPr>
            <a:spLocks noGrp="1"/>
          </p:cNvSpPr>
          <p:nvPr>
            <p:ph type="ftr" sz="quarter" idx="11"/>
          </p:nvPr>
        </p:nvSpPr>
        <p:spPr/>
        <p:txBody>
          <a:bodyPr/>
          <a:lstStyle>
            <a:lvl1pPr>
              <a:defRPr/>
            </a:lvl1pPr>
          </a:lstStyle>
          <a:p>
            <a:pPr>
              <a:defRPr/>
            </a:pPr>
            <a:endParaRPr lang="en-GB"/>
          </a:p>
        </p:txBody>
      </p:sp>
      <p:sp>
        <p:nvSpPr>
          <p:cNvPr id="9" name="Slide Number Placeholder 5">
            <a:extLst>
              <a:ext uri="{FF2B5EF4-FFF2-40B4-BE49-F238E27FC236}">
                <a16:creationId xmlns:a16="http://schemas.microsoft.com/office/drawing/2014/main" id="{E0D36743-83BA-52B0-936E-43BD28FD7996}"/>
              </a:ext>
            </a:extLst>
          </p:cNvPr>
          <p:cNvSpPr>
            <a:spLocks noGrp="1"/>
          </p:cNvSpPr>
          <p:nvPr>
            <p:ph type="sldNum" sz="quarter" idx="12"/>
          </p:nvPr>
        </p:nvSpPr>
        <p:spPr/>
        <p:txBody>
          <a:bodyPr/>
          <a:lstStyle>
            <a:lvl1pPr>
              <a:defRPr/>
            </a:lvl1pPr>
          </a:lstStyle>
          <a:p>
            <a:pPr>
              <a:defRPr/>
            </a:pPr>
            <a:fld id="{3FC65F5A-67DC-4E90-8DA0-7B64CE29FA06}" type="slidenum">
              <a:rPr lang="en-GB"/>
              <a:pPr>
                <a:defRPr/>
              </a:pPr>
              <a:t>‹#›</a:t>
            </a:fld>
            <a:endParaRPr lang="en-GB"/>
          </a:p>
        </p:txBody>
      </p:sp>
    </p:spTree>
    <p:extLst>
      <p:ext uri="{BB962C8B-B14F-4D97-AF65-F5344CB8AC3E}">
        <p14:creationId xmlns:p14="http://schemas.microsoft.com/office/powerpoint/2010/main" val="2674948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a:extLst>
              <a:ext uri="{FF2B5EF4-FFF2-40B4-BE49-F238E27FC236}">
                <a16:creationId xmlns:a16="http://schemas.microsoft.com/office/drawing/2014/main" id="{3CCFB0D6-343B-C19C-6144-2EB048854D7C}"/>
              </a:ext>
            </a:extLst>
          </p:cNvPr>
          <p:cNvSpPr>
            <a:spLocks noGrp="1"/>
          </p:cNvSpPr>
          <p:nvPr>
            <p:ph type="dt" sz="half" idx="10"/>
          </p:nvPr>
        </p:nvSpPr>
        <p:spPr/>
        <p:txBody>
          <a:bodyPr/>
          <a:lstStyle>
            <a:lvl1pPr>
              <a:defRPr/>
            </a:lvl1pPr>
          </a:lstStyle>
          <a:p>
            <a:pPr>
              <a:defRPr/>
            </a:pPr>
            <a:fld id="{0E45F048-18EA-4FBB-82A6-47753EC09363}" type="datetimeFigureOut">
              <a:rPr lang="en-GB"/>
              <a:pPr>
                <a:defRPr/>
              </a:pPr>
              <a:t>24/03/2023</a:t>
            </a:fld>
            <a:endParaRPr lang="en-GB"/>
          </a:p>
        </p:txBody>
      </p:sp>
      <p:sp>
        <p:nvSpPr>
          <p:cNvPr id="4" name="Footer Placeholder 4">
            <a:extLst>
              <a:ext uri="{FF2B5EF4-FFF2-40B4-BE49-F238E27FC236}">
                <a16:creationId xmlns:a16="http://schemas.microsoft.com/office/drawing/2014/main" id="{D8F7D9B0-24AE-2979-88D7-5E03E675AF7E}"/>
              </a:ext>
            </a:extLst>
          </p:cNvPr>
          <p:cNvSpPr>
            <a:spLocks noGrp="1"/>
          </p:cNvSpPr>
          <p:nvPr>
            <p:ph type="ftr" sz="quarter" idx="11"/>
          </p:nvPr>
        </p:nvSpPr>
        <p:spPr/>
        <p:txBody>
          <a:bodyPr/>
          <a:lstStyle>
            <a:lvl1pPr>
              <a:defRPr/>
            </a:lvl1pPr>
          </a:lstStyle>
          <a:p>
            <a:pPr>
              <a:defRPr/>
            </a:pPr>
            <a:endParaRPr lang="en-GB"/>
          </a:p>
        </p:txBody>
      </p:sp>
      <p:sp>
        <p:nvSpPr>
          <p:cNvPr id="5" name="Slide Number Placeholder 5">
            <a:extLst>
              <a:ext uri="{FF2B5EF4-FFF2-40B4-BE49-F238E27FC236}">
                <a16:creationId xmlns:a16="http://schemas.microsoft.com/office/drawing/2014/main" id="{E8B53483-5AD4-9644-5954-32CDE31C8665}"/>
              </a:ext>
            </a:extLst>
          </p:cNvPr>
          <p:cNvSpPr>
            <a:spLocks noGrp="1"/>
          </p:cNvSpPr>
          <p:nvPr>
            <p:ph type="sldNum" sz="quarter" idx="12"/>
          </p:nvPr>
        </p:nvSpPr>
        <p:spPr/>
        <p:txBody>
          <a:bodyPr/>
          <a:lstStyle>
            <a:lvl1pPr>
              <a:defRPr/>
            </a:lvl1pPr>
          </a:lstStyle>
          <a:p>
            <a:pPr>
              <a:defRPr/>
            </a:pPr>
            <a:fld id="{41C73C22-C456-4BDB-967B-12328E4756C9}" type="slidenum">
              <a:rPr lang="en-GB"/>
              <a:pPr>
                <a:defRPr/>
              </a:pPr>
              <a:t>‹#›</a:t>
            </a:fld>
            <a:endParaRPr lang="en-GB"/>
          </a:p>
        </p:txBody>
      </p:sp>
    </p:spTree>
    <p:extLst>
      <p:ext uri="{BB962C8B-B14F-4D97-AF65-F5344CB8AC3E}">
        <p14:creationId xmlns:p14="http://schemas.microsoft.com/office/powerpoint/2010/main" val="2619490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78A9B78-F73B-D6AA-ACA1-EF6F79796AAA}"/>
              </a:ext>
            </a:extLst>
          </p:cNvPr>
          <p:cNvSpPr>
            <a:spLocks noGrp="1"/>
          </p:cNvSpPr>
          <p:nvPr>
            <p:ph type="dt" sz="half" idx="10"/>
          </p:nvPr>
        </p:nvSpPr>
        <p:spPr/>
        <p:txBody>
          <a:bodyPr/>
          <a:lstStyle>
            <a:lvl1pPr>
              <a:defRPr/>
            </a:lvl1pPr>
          </a:lstStyle>
          <a:p>
            <a:pPr>
              <a:defRPr/>
            </a:pPr>
            <a:fld id="{25A1B6EB-7357-4B3B-9F58-C88CE6848B90}" type="datetimeFigureOut">
              <a:rPr lang="en-GB"/>
              <a:pPr>
                <a:defRPr/>
              </a:pPr>
              <a:t>24/03/2023</a:t>
            </a:fld>
            <a:endParaRPr lang="en-GB"/>
          </a:p>
        </p:txBody>
      </p:sp>
      <p:sp>
        <p:nvSpPr>
          <p:cNvPr id="3" name="Footer Placeholder 4">
            <a:extLst>
              <a:ext uri="{FF2B5EF4-FFF2-40B4-BE49-F238E27FC236}">
                <a16:creationId xmlns:a16="http://schemas.microsoft.com/office/drawing/2014/main" id="{033440C0-51B2-B542-7FD7-9325C7CE2129}"/>
              </a:ext>
            </a:extLst>
          </p:cNvPr>
          <p:cNvSpPr>
            <a:spLocks noGrp="1"/>
          </p:cNvSpPr>
          <p:nvPr>
            <p:ph type="ftr" sz="quarter" idx="11"/>
          </p:nvPr>
        </p:nvSpPr>
        <p:spPr/>
        <p:txBody>
          <a:bodyPr/>
          <a:lstStyle>
            <a:lvl1pPr>
              <a:defRPr/>
            </a:lvl1pPr>
          </a:lstStyle>
          <a:p>
            <a:pPr>
              <a:defRPr/>
            </a:pPr>
            <a:endParaRPr lang="en-GB"/>
          </a:p>
        </p:txBody>
      </p:sp>
      <p:sp>
        <p:nvSpPr>
          <p:cNvPr id="4" name="Slide Number Placeholder 5">
            <a:extLst>
              <a:ext uri="{FF2B5EF4-FFF2-40B4-BE49-F238E27FC236}">
                <a16:creationId xmlns:a16="http://schemas.microsoft.com/office/drawing/2014/main" id="{A7C0FB6F-3C3D-26FF-8A1B-3092CC8363B6}"/>
              </a:ext>
            </a:extLst>
          </p:cNvPr>
          <p:cNvSpPr>
            <a:spLocks noGrp="1"/>
          </p:cNvSpPr>
          <p:nvPr>
            <p:ph type="sldNum" sz="quarter" idx="12"/>
          </p:nvPr>
        </p:nvSpPr>
        <p:spPr/>
        <p:txBody>
          <a:bodyPr/>
          <a:lstStyle>
            <a:lvl1pPr>
              <a:defRPr/>
            </a:lvl1pPr>
          </a:lstStyle>
          <a:p>
            <a:pPr>
              <a:defRPr/>
            </a:pPr>
            <a:fld id="{62239B5A-F1F6-43FD-ABB7-0F826ED77867}" type="slidenum">
              <a:rPr lang="en-GB"/>
              <a:pPr>
                <a:defRPr/>
              </a:pPr>
              <a:t>‹#›</a:t>
            </a:fld>
            <a:endParaRPr lang="en-GB"/>
          </a:p>
        </p:txBody>
      </p:sp>
    </p:spTree>
    <p:extLst>
      <p:ext uri="{BB962C8B-B14F-4D97-AF65-F5344CB8AC3E}">
        <p14:creationId xmlns:p14="http://schemas.microsoft.com/office/powerpoint/2010/main" val="4078679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DAD5792-F3CC-6E4B-9330-C30FF62396E7}"/>
              </a:ext>
            </a:extLst>
          </p:cNvPr>
          <p:cNvSpPr>
            <a:spLocks noGrp="1"/>
          </p:cNvSpPr>
          <p:nvPr>
            <p:ph type="dt" sz="half" idx="10"/>
          </p:nvPr>
        </p:nvSpPr>
        <p:spPr/>
        <p:txBody>
          <a:bodyPr/>
          <a:lstStyle>
            <a:lvl1pPr>
              <a:defRPr/>
            </a:lvl1pPr>
          </a:lstStyle>
          <a:p>
            <a:pPr>
              <a:defRPr/>
            </a:pPr>
            <a:fld id="{17728A56-4ECF-45BC-9E78-08829C9999B7}" type="datetimeFigureOut">
              <a:rPr lang="en-GB"/>
              <a:pPr>
                <a:defRPr/>
              </a:pPr>
              <a:t>24/03/2023</a:t>
            </a:fld>
            <a:endParaRPr lang="en-GB"/>
          </a:p>
        </p:txBody>
      </p:sp>
      <p:sp>
        <p:nvSpPr>
          <p:cNvPr id="6" name="Footer Placeholder 4">
            <a:extLst>
              <a:ext uri="{FF2B5EF4-FFF2-40B4-BE49-F238E27FC236}">
                <a16:creationId xmlns:a16="http://schemas.microsoft.com/office/drawing/2014/main" id="{E206B9DE-2DA6-F64A-C930-F4F8F4FD47C9}"/>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80281839-23A4-CFDB-2B69-333153F216A5}"/>
              </a:ext>
            </a:extLst>
          </p:cNvPr>
          <p:cNvSpPr>
            <a:spLocks noGrp="1"/>
          </p:cNvSpPr>
          <p:nvPr>
            <p:ph type="sldNum" sz="quarter" idx="12"/>
          </p:nvPr>
        </p:nvSpPr>
        <p:spPr/>
        <p:txBody>
          <a:bodyPr/>
          <a:lstStyle>
            <a:lvl1pPr>
              <a:defRPr/>
            </a:lvl1pPr>
          </a:lstStyle>
          <a:p>
            <a:pPr>
              <a:defRPr/>
            </a:pPr>
            <a:fld id="{F192BC3B-5A4B-4D4D-AC1A-6D2D4557DF95}" type="slidenum">
              <a:rPr lang="en-GB"/>
              <a:pPr>
                <a:defRPr/>
              </a:pPr>
              <a:t>‹#›</a:t>
            </a:fld>
            <a:endParaRPr lang="en-GB"/>
          </a:p>
        </p:txBody>
      </p:sp>
    </p:spTree>
    <p:extLst>
      <p:ext uri="{BB962C8B-B14F-4D97-AF65-F5344CB8AC3E}">
        <p14:creationId xmlns:p14="http://schemas.microsoft.com/office/powerpoint/2010/main" val="3815160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4DFEE4AB-D734-9940-D8F8-599A8DF0F8F1}"/>
              </a:ext>
            </a:extLst>
          </p:cNvPr>
          <p:cNvSpPr>
            <a:spLocks noGrp="1"/>
          </p:cNvSpPr>
          <p:nvPr>
            <p:ph type="dt" sz="half" idx="10"/>
          </p:nvPr>
        </p:nvSpPr>
        <p:spPr/>
        <p:txBody>
          <a:bodyPr/>
          <a:lstStyle>
            <a:lvl1pPr>
              <a:defRPr/>
            </a:lvl1pPr>
          </a:lstStyle>
          <a:p>
            <a:pPr>
              <a:defRPr/>
            </a:pPr>
            <a:fld id="{99F6799E-57A4-4636-88AB-8B489937807C}" type="datetimeFigureOut">
              <a:rPr lang="en-GB"/>
              <a:pPr>
                <a:defRPr/>
              </a:pPr>
              <a:t>24/03/2023</a:t>
            </a:fld>
            <a:endParaRPr lang="en-GB"/>
          </a:p>
        </p:txBody>
      </p:sp>
      <p:sp>
        <p:nvSpPr>
          <p:cNvPr id="6" name="Footer Placeholder 4">
            <a:extLst>
              <a:ext uri="{FF2B5EF4-FFF2-40B4-BE49-F238E27FC236}">
                <a16:creationId xmlns:a16="http://schemas.microsoft.com/office/drawing/2014/main" id="{1A6D084B-448C-A559-C36F-015FC1CB67A2}"/>
              </a:ext>
            </a:extLst>
          </p:cNvPr>
          <p:cNvSpPr>
            <a:spLocks noGrp="1"/>
          </p:cNvSpPr>
          <p:nvPr>
            <p:ph type="ftr" sz="quarter" idx="11"/>
          </p:nvPr>
        </p:nvSpPr>
        <p:spPr/>
        <p:txBody>
          <a:bodyPr/>
          <a:lstStyle>
            <a:lvl1pPr>
              <a:defRPr/>
            </a:lvl1pPr>
          </a:lstStyle>
          <a:p>
            <a:pPr>
              <a:defRPr/>
            </a:pPr>
            <a:endParaRPr lang="en-GB"/>
          </a:p>
        </p:txBody>
      </p:sp>
      <p:sp>
        <p:nvSpPr>
          <p:cNvPr id="7" name="Slide Number Placeholder 5">
            <a:extLst>
              <a:ext uri="{FF2B5EF4-FFF2-40B4-BE49-F238E27FC236}">
                <a16:creationId xmlns:a16="http://schemas.microsoft.com/office/drawing/2014/main" id="{5451CD22-1CD3-7C05-862F-BD4EFD3E8C83}"/>
              </a:ext>
            </a:extLst>
          </p:cNvPr>
          <p:cNvSpPr>
            <a:spLocks noGrp="1"/>
          </p:cNvSpPr>
          <p:nvPr>
            <p:ph type="sldNum" sz="quarter" idx="12"/>
          </p:nvPr>
        </p:nvSpPr>
        <p:spPr/>
        <p:txBody>
          <a:bodyPr/>
          <a:lstStyle>
            <a:lvl1pPr>
              <a:defRPr/>
            </a:lvl1pPr>
          </a:lstStyle>
          <a:p>
            <a:pPr>
              <a:defRPr/>
            </a:pPr>
            <a:fld id="{2D474DF6-9A7D-4F1C-82FF-CF24E7AA5F40}" type="slidenum">
              <a:rPr lang="en-GB"/>
              <a:pPr>
                <a:defRPr/>
              </a:pPr>
              <a:t>‹#›</a:t>
            </a:fld>
            <a:endParaRPr lang="en-GB"/>
          </a:p>
        </p:txBody>
      </p:sp>
    </p:spTree>
    <p:extLst>
      <p:ext uri="{BB962C8B-B14F-4D97-AF65-F5344CB8AC3E}">
        <p14:creationId xmlns:p14="http://schemas.microsoft.com/office/powerpoint/2010/main" val="4037682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99FF">
            <a:alpha val="59999"/>
          </a:srgb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0CF6D6D-AABE-5511-1F65-4C9D4143A29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861322EA-3ECA-5936-7614-F925AFA3C039}"/>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4" name="Date Placeholder 3">
            <a:extLst>
              <a:ext uri="{FF2B5EF4-FFF2-40B4-BE49-F238E27FC236}">
                <a16:creationId xmlns:a16="http://schemas.microsoft.com/office/drawing/2014/main" id="{D6941F94-838D-3040-0651-9E5CAAB349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9923AEEA-742B-4CF7-9789-1D12A47D4A39}" type="datetimeFigureOut">
              <a:rPr lang="en-GB"/>
              <a:pPr>
                <a:defRPr/>
              </a:pPr>
              <a:t>24/03/2023</a:t>
            </a:fld>
            <a:endParaRPr lang="en-GB"/>
          </a:p>
        </p:txBody>
      </p:sp>
      <p:sp>
        <p:nvSpPr>
          <p:cNvPr id="5" name="Footer Placeholder 4">
            <a:extLst>
              <a:ext uri="{FF2B5EF4-FFF2-40B4-BE49-F238E27FC236}">
                <a16:creationId xmlns:a16="http://schemas.microsoft.com/office/drawing/2014/main" id="{4647DAF0-1DC4-DA54-630C-48327B70A0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GB"/>
          </a:p>
        </p:txBody>
      </p:sp>
      <p:sp>
        <p:nvSpPr>
          <p:cNvPr id="6" name="Slide Number Placeholder 5">
            <a:extLst>
              <a:ext uri="{FF2B5EF4-FFF2-40B4-BE49-F238E27FC236}">
                <a16:creationId xmlns:a16="http://schemas.microsoft.com/office/drawing/2014/main" id="{CA656A4D-A395-6174-75CE-BEBCC02C7A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852F11B5-E21D-4378-85AE-0135F980BF6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40.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slides/_rels/slide13.xml.rels><?xml version="1.0" encoding="UTF-8" standalone="yes"?>
<Relationships xmlns="http://schemas.openxmlformats.org/package/2006/relationships"><Relationship Id="rId8" Type="http://schemas.openxmlformats.org/officeDocument/2006/relationships/hyperlink" Target="https://stileex.xyz/es/socio-odoo-experiencia/" TargetMode="External"/><Relationship Id="rId3" Type="http://schemas.openxmlformats.org/officeDocument/2006/relationships/image" Target="../media/image41.png"/><Relationship Id="rId7" Type="http://schemas.openxmlformats.org/officeDocument/2006/relationships/image" Target="../media/image5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5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hyperlink" Target="https://pixabay.com/sk/illustrations/slovensko-mapa-flag-obrys-hranice-1500644/" TargetMode="External"/><Relationship Id="rId4" Type="http://schemas.openxmlformats.org/officeDocument/2006/relationships/image" Target="../media/image11.png"/><Relationship Id="rId9"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sellaDiTesto 4">
            <a:extLst>
              <a:ext uri="{FF2B5EF4-FFF2-40B4-BE49-F238E27FC236}">
                <a16:creationId xmlns:a16="http://schemas.microsoft.com/office/drawing/2014/main" id="{FBAAB688-FF36-4660-8655-4480FBC74240}"/>
              </a:ext>
            </a:extLst>
          </p:cNvPr>
          <p:cNvSpPr txBox="1"/>
          <p:nvPr/>
        </p:nvSpPr>
        <p:spPr>
          <a:xfrm>
            <a:off x="1439863" y="660400"/>
            <a:ext cx="9312275" cy="2111375"/>
          </a:xfrm>
          <a:prstGeom prst="rect">
            <a:avLst/>
          </a:prstGeom>
          <a:noFill/>
        </p:spPr>
        <p:txBody>
          <a:bodyPr>
            <a:spAutoFit/>
          </a:bodyPr>
          <a:lstStyle/>
          <a:p>
            <a:pPr algn="ctr" eaLnBrk="1" fontAlgn="auto" hangingPunct="1">
              <a:spcBef>
                <a:spcPts val="0"/>
              </a:spcBef>
              <a:spcAft>
                <a:spcPts val="0"/>
              </a:spcAft>
              <a:defRPr/>
            </a:pPr>
            <a:r>
              <a:rPr lang="it-IT" sz="1900" kern="1400" spc="-50" dirty="0">
                <a:latin typeface="Garamond" panose="02020404030301010803" pitchFamily="18" charset="0"/>
                <a:ea typeface="Times New Roman" panose="02020603050405020304" pitchFamily="18" charset="0"/>
                <a:cs typeface="Times New Roman" panose="02020603050405020304" pitchFamily="18" charset="0"/>
              </a:rPr>
              <a:t>Alma Mater </a:t>
            </a:r>
            <a:r>
              <a:rPr lang="it-IT" sz="1900" kern="1400" spc="-50" dirty="0" err="1">
                <a:latin typeface="Garamond" panose="02020404030301010803" pitchFamily="18" charset="0"/>
                <a:ea typeface="Times New Roman" panose="02020603050405020304" pitchFamily="18" charset="0"/>
                <a:cs typeface="Times New Roman" panose="02020603050405020304" pitchFamily="18" charset="0"/>
              </a:rPr>
              <a:t>Studiorum</a:t>
            </a:r>
            <a:r>
              <a:rPr lang="it-IT" sz="1900" kern="1400" spc="-50" dirty="0">
                <a:latin typeface="Garamond" panose="02020404030301010803" pitchFamily="18" charset="0"/>
                <a:ea typeface="Times New Roman" panose="02020603050405020304" pitchFamily="18" charset="0"/>
                <a:cs typeface="Times New Roman" panose="02020603050405020304" pitchFamily="18" charset="0"/>
              </a:rPr>
              <a:t> – Università di Bologna</a:t>
            </a:r>
            <a:r>
              <a:rPr lang="it-IT" sz="1900" dirty="0">
                <a:latin typeface="Garamond" panose="02020404030301010803" pitchFamily="18" charset="0"/>
                <a:ea typeface="Calibri" panose="020F0502020204030204" pitchFamily="34" charset="0"/>
                <a:cs typeface="Times New Roman" panose="02020603050405020304" pitchFamily="18" charset="0"/>
              </a:rPr>
              <a:t> </a:t>
            </a:r>
            <a:endParaRPr lang="it-IT" sz="1900" dirty="0">
              <a:ea typeface="Calibri" panose="020F0502020204030204" pitchFamily="34" charset="0"/>
              <a:cs typeface="Times New Roman" panose="02020603050405020304" pitchFamily="18" charset="0"/>
            </a:endParaRPr>
          </a:p>
          <a:p>
            <a:pPr algn="ctr" eaLnBrk="1" fontAlgn="auto" hangingPunct="1">
              <a:lnSpc>
                <a:spcPct val="200000"/>
              </a:lnSpc>
              <a:spcBef>
                <a:spcPts val="0"/>
              </a:spcBef>
              <a:spcAft>
                <a:spcPts val="800"/>
              </a:spcAft>
              <a:defRPr/>
            </a:pPr>
            <a:r>
              <a:rPr lang="en-GB" dirty="0">
                <a:latin typeface="Garamond" panose="02020404030301010803" pitchFamily="18" charset="0"/>
                <a:ea typeface="Calibri" panose="020F0502020204030204" pitchFamily="34" charset="0"/>
                <a:cs typeface="Times New Roman" panose="02020603050405020304" pitchFamily="18" charset="0"/>
              </a:rPr>
              <a:t>SCHOOL OF ECONOMICS, MANAGEMENT AND STATISTICS</a:t>
            </a:r>
            <a:endParaRPr lang="it-IT" dirty="0">
              <a:ea typeface="Calibri" panose="020F0502020204030204" pitchFamily="34" charset="0"/>
              <a:cs typeface="Times New Roman" panose="02020603050405020304" pitchFamily="18" charset="0"/>
            </a:endParaRPr>
          </a:p>
          <a:p>
            <a:pPr algn="ctr" eaLnBrk="1" fontAlgn="auto" hangingPunct="1">
              <a:lnSpc>
                <a:spcPct val="107000"/>
              </a:lnSpc>
              <a:spcBef>
                <a:spcPts val="0"/>
              </a:spcBef>
              <a:spcAft>
                <a:spcPts val="800"/>
              </a:spcAft>
              <a:defRPr/>
            </a:pPr>
            <a:r>
              <a:rPr lang="en-GB" dirty="0">
                <a:latin typeface="Garamond" panose="02020404030301010803" pitchFamily="18" charset="0"/>
                <a:ea typeface="Calibri" panose="020F0502020204030204" pitchFamily="34" charset="0"/>
                <a:cs typeface="Times New Roman" panose="02020603050405020304" pitchFamily="18" charset="0"/>
              </a:rPr>
              <a:t>-Forlì Campus- </a:t>
            </a:r>
            <a:endParaRPr lang="it-IT" dirty="0">
              <a:ea typeface="Calibri" panose="020F0502020204030204" pitchFamily="34" charset="0"/>
              <a:cs typeface="Times New Roman" panose="02020603050405020304" pitchFamily="18" charset="0"/>
            </a:endParaRPr>
          </a:p>
          <a:p>
            <a:pPr algn="ctr" eaLnBrk="1" fontAlgn="auto" hangingPunct="1">
              <a:lnSpc>
                <a:spcPct val="107000"/>
              </a:lnSpc>
              <a:spcBef>
                <a:spcPts val="0"/>
              </a:spcBef>
              <a:spcAft>
                <a:spcPts val="800"/>
              </a:spcAft>
              <a:defRPr/>
            </a:pPr>
            <a:r>
              <a:rPr lang="en-GB" b="1" dirty="0">
                <a:latin typeface="Garamond" panose="02020404030301010803" pitchFamily="18" charset="0"/>
                <a:ea typeface="Calibri" panose="020F0502020204030204" pitchFamily="34" charset="0"/>
                <a:cs typeface="Times New Roman" panose="02020603050405020304" pitchFamily="18" charset="0"/>
              </a:rPr>
              <a:t>Master’s Degree programme</a:t>
            </a:r>
            <a:r>
              <a:rPr lang="it-IT" dirty="0">
                <a:ea typeface="Calibri" panose="020F0502020204030204" pitchFamily="34" charset="0"/>
                <a:cs typeface="Times New Roman" panose="02020603050405020304" pitchFamily="18" charset="0"/>
              </a:rPr>
              <a:t> </a:t>
            </a:r>
            <a:r>
              <a:rPr lang="en-GB" b="1" dirty="0">
                <a:latin typeface="Garamond" panose="02020404030301010803" pitchFamily="18" charset="0"/>
                <a:ea typeface="Calibri" panose="020F0502020204030204" pitchFamily="34" charset="0"/>
                <a:cs typeface="Times New Roman" panose="02020603050405020304" pitchFamily="18" charset="0"/>
              </a:rPr>
              <a:t>in Economics and Management</a:t>
            </a:r>
            <a:r>
              <a:rPr lang="en-GB" dirty="0">
                <a:latin typeface="Garamond" panose="02020404030301010803" pitchFamily="18" charset="0"/>
                <a:ea typeface="Calibri" panose="020F0502020204030204" pitchFamily="34" charset="0"/>
                <a:cs typeface="Times New Roman" panose="02020603050405020304" pitchFamily="18" charset="0"/>
              </a:rPr>
              <a:t> </a:t>
            </a:r>
            <a:endParaRPr lang="it-IT" dirty="0">
              <a:ea typeface="Calibri" panose="020F0502020204030204" pitchFamily="34" charset="0"/>
              <a:cs typeface="Times New Roman" panose="02020603050405020304" pitchFamily="18" charset="0"/>
            </a:endParaRPr>
          </a:p>
          <a:p>
            <a:pPr algn="ctr" eaLnBrk="1" fontAlgn="auto" hangingPunct="1">
              <a:lnSpc>
                <a:spcPct val="107000"/>
              </a:lnSpc>
              <a:spcBef>
                <a:spcPts val="0"/>
              </a:spcBef>
              <a:spcAft>
                <a:spcPts val="800"/>
              </a:spcAft>
              <a:defRPr/>
            </a:pPr>
            <a:r>
              <a:rPr lang="en-GB" b="1" i="1" dirty="0">
                <a:latin typeface="Garamond" panose="02020404030301010803" pitchFamily="18" charset="0"/>
                <a:ea typeface="Calibri" panose="020F0502020204030204" pitchFamily="34" charset="0"/>
                <a:cs typeface="Times New Roman" panose="02020603050405020304" pitchFamily="18" charset="0"/>
              </a:rPr>
              <a:t>Business and Administration - </a:t>
            </a:r>
            <a:r>
              <a:rPr lang="en-GB" b="1" dirty="0">
                <a:latin typeface="Garamond" panose="02020404030301010803" pitchFamily="18" charset="0"/>
                <a:ea typeface="Calibri" panose="020F0502020204030204" pitchFamily="34" charset="0"/>
                <a:cs typeface="Times New Roman" panose="02020603050405020304" pitchFamily="18" charset="0"/>
              </a:rPr>
              <a:t>International Curriculum</a:t>
            </a:r>
            <a:endParaRPr lang="it-IT" dirty="0">
              <a:ea typeface="Calibri" panose="020F0502020204030204" pitchFamily="34" charset="0"/>
              <a:cs typeface="Times New Roman" panose="02020603050405020304" pitchFamily="18" charset="0"/>
            </a:endParaRPr>
          </a:p>
        </p:txBody>
      </p:sp>
      <p:sp>
        <p:nvSpPr>
          <p:cNvPr id="2051" name="TextBox 5">
            <a:extLst>
              <a:ext uri="{FF2B5EF4-FFF2-40B4-BE49-F238E27FC236}">
                <a16:creationId xmlns:a16="http://schemas.microsoft.com/office/drawing/2014/main" id="{7A5D6514-BF5E-BD20-294F-60A092D05BB6}"/>
              </a:ext>
            </a:extLst>
          </p:cNvPr>
          <p:cNvSpPr txBox="1">
            <a:spLocks noChangeArrowheads="1"/>
          </p:cNvSpPr>
          <p:nvPr/>
        </p:nvSpPr>
        <p:spPr bwMode="auto">
          <a:xfrm>
            <a:off x="1817688" y="3429000"/>
            <a:ext cx="85566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GB" altLang="en-US" dirty="0">
                <a:latin typeface="Garamond" panose="02020404030301010803" pitchFamily="18" charset="0"/>
              </a:rPr>
              <a:t>CRISIS AND RECOVERY IN A START-UP. THE CASE OF THE SLOVAK COMPANY SYNCULARIO </a:t>
            </a:r>
            <a:endParaRPr lang="it-IT" altLang="en-US" i="1" dirty="0">
              <a:latin typeface="Garamond" panose="02020404030301010803" pitchFamily="18" charset="0"/>
              <a:cs typeface="Times New Roman" panose="02020603050405020304" pitchFamily="18" charset="0"/>
            </a:endParaRPr>
          </a:p>
        </p:txBody>
      </p:sp>
      <p:sp>
        <p:nvSpPr>
          <p:cNvPr id="2052" name="CasellaDiTesto 11">
            <a:extLst>
              <a:ext uri="{FF2B5EF4-FFF2-40B4-BE49-F238E27FC236}">
                <a16:creationId xmlns:a16="http://schemas.microsoft.com/office/drawing/2014/main" id="{1CE350B3-FE5C-BD4F-5EFB-7C8781673BA9}"/>
              </a:ext>
            </a:extLst>
          </p:cNvPr>
          <p:cNvSpPr txBox="1">
            <a:spLocks noChangeArrowheads="1"/>
          </p:cNvSpPr>
          <p:nvPr/>
        </p:nvSpPr>
        <p:spPr bwMode="auto">
          <a:xfrm>
            <a:off x="1439863" y="4430713"/>
            <a:ext cx="2554287"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lnSpc>
                <a:spcPct val="107000"/>
              </a:lnSpc>
              <a:spcAft>
                <a:spcPts val="800"/>
              </a:spcAft>
            </a:pPr>
            <a:r>
              <a:rPr lang="it-IT" altLang="en-US" sz="1600">
                <a:latin typeface="Garamond" panose="02020404030301010803" pitchFamily="18" charset="0"/>
                <a:ea typeface="Calibri" panose="020F0502020204030204" pitchFamily="34" charset="0"/>
                <a:cs typeface="Times New Roman" panose="02020603050405020304" pitchFamily="18" charset="0"/>
              </a:rPr>
              <a:t>CANDIDATE:</a:t>
            </a:r>
            <a:endParaRPr lang="it-IT" altLang="en-US" sz="1600">
              <a:ea typeface="Calibri" panose="020F0502020204030204" pitchFamily="34" charset="0"/>
              <a:cs typeface="Times New Roman" panose="02020603050405020304" pitchFamily="18" charset="0"/>
            </a:endParaRPr>
          </a:p>
          <a:p>
            <a:pPr eaLnBrk="1" hangingPunct="1"/>
            <a:r>
              <a:rPr lang="en-GB" altLang="en-US" sz="1600">
                <a:latin typeface="Garamond" panose="02020404030301010803" pitchFamily="18" charset="0"/>
                <a:ea typeface="Calibri" panose="020F0502020204030204" pitchFamily="34" charset="0"/>
                <a:cs typeface="Times New Roman" panose="02020603050405020304" pitchFamily="18" charset="0"/>
              </a:rPr>
              <a:t>GIULIO CAMUFFO</a:t>
            </a:r>
            <a:endParaRPr lang="it-IT" altLang="en-US" sz="1600">
              <a:ea typeface="Calibri" panose="020F0502020204030204" pitchFamily="34" charset="0"/>
              <a:cs typeface="Times New Roman" panose="02020603050405020304" pitchFamily="18" charset="0"/>
            </a:endParaRPr>
          </a:p>
        </p:txBody>
      </p:sp>
      <p:sp>
        <p:nvSpPr>
          <p:cNvPr id="2053" name="CasellaDiTesto 8">
            <a:extLst>
              <a:ext uri="{FF2B5EF4-FFF2-40B4-BE49-F238E27FC236}">
                <a16:creationId xmlns:a16="http://schemas.microsoft.com/office/drawing/2014/main" id="{F92B51FF-925E-734F-C43E-4CFB686AD5F0}"/>
              </a:ext>
            </a:extLst>
          </p:cNvPr>
          <p:cNvSpPr txBox="1">
            <a:spLocks noChangeArrowheads="1"/>
          </p:cNvSpPr>
          <p:nvPr/>
        </p:nvSpPr>
        <p:spPr bwMode="auto">
          <a:xfrm>
            <a:off x="7534275" y="4422775"/>
            <a:ext cx="3217863" cy="71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76275">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r" eaLnBrk="1" hangingPunct="1">
              <a:lnSpc>
                <a:spcPct val="107000"/>
              </a:lnSpc>
              <a:spcAft>
                <a:spcPts val="800"/>
              </a:spcAft>
            </a:pPr>
            <a:r>
              <a:rPr lang="en-GB" altLang="en-US" sz="1600">
                <a:latin typeface="Garamond" panose="02020404030301010803" pitchFamily="18" charset="0"/>
                <a:ea typeface="Calibri" panose="020F0502020204030204" pitchFamily="34" charset="0"/>
                <a:cs typeface="Times New Roman" panose="02020603050405020304" pitchFamily="18" charset="0"/>
              </a:rPr>
              <a:t>SUPERVISOR:</a:t>
            </a:r>
            <a:endParaRPr lang="it-IT" altLang="en-US" sz="1600">
              <a:ea typeface="Calibri" panose="020F0502020204030204" pitchFamily="34" charset="0"/>
              <a:cs typeface="Times New Roman" panose="02020603050405020304" pitchFamily="18" charset="0"/>
            </a:endParaRPr>
          </a:p>
          <a:p>
            <a:pPr algn="r" eaLnBrk="1" hangingPunct="1">
              <a:lnSpc>
                <a:spcPct val="107000"/>
              </a:lnSpc>
              <a:spcAft>
                <a:spcPts val="800"/>
              </a:spcAft>
            </a:pPr>
            <a:r>
              <a:rPr lang="en-GB" altLang="en-US" sz="1600">
                <a:latin typeface="Garamond" panose="02020404030301010803" pitchFamily="18" charset="0"/>
                <a:ea typeface="Calibri" panose="020F0502020204030204" pitchFamily="34" charset="0"/>
                <a:cs typeface="Times New Roman" panose="02020603050405020304" pitchFamily="18" charset="0"/>
              </a:rPr>
              <a:t>RAFFAELE CORRADO</a:t>
            </a:r>
            <a:endParaRPr lang="it-IT" altLang="en-US" sz="1600">
              <a:ea typeface="Calibri" panose="020F0502020204030204" pitchFamily="34" charset="0"/>
              <a:cs typeface="Times New Roman" panose="02020603050405020304" pitchFamily="18" charset="0"/>
            </a:endParaRPr>
          </a:p>
        </p:txBody>
      </p:sp>
      <p:sp>
        <p:nvSpPr>
          <p:cNvPr id="2054" name="CasellaDiTesto 13">
            <a:extLst>
              <a:ext uri="{FF2B5EF4-FFF2-40B4-BE49-F238E27FC236}">
                <a16:creationId xmlns:a16="http://schemas.microsoft.com/office/drawing/2014/main" id="{32D0AB76-6156-9DAE-FDEB-5ECC54922166}"/>
              </a:ext>
            </a:extLst>
          </p:cNvPr>
          <p:cNvSpPr txBox="1">
            <a:spLocks noChangeArrowheads="1"/>
          </p:cNvSpPr>
          <p:nvPr/>
        </p:nvSpPr>
        <p:spPr bwMode="auto">
          <a:xfrm>
            <a:off x="3049588" y="5734050"/>
            <a:ext cx="6092825"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lnSpc>
                <a:spcPct val="107000"/>
              </a:lnSpc>
              <a:spcAft>
                <a:spcPts val="800"/>
              </a:spcAft>
            </a:pPr>
            <a:r>
              <a:rPr lang="it-IT" altLang="en-US">
                <a:latin typeface="Garamond" panose="02020404030301010803" pitchFamily="18" charset="0"/>
                <a:ea typeface="Calibri" panose="020F0502020204030204" pitchFamily="34" charset="0"/>
                <a:cs typeface="Times New Roman" panose="02020603050405020304" pitchFamily="18" charset="0"/>
              </a:rPr>
              <a:t>Academic Year 2021/2022</a:t>
            </a:r>
            <a:endParaRPr lang="it-IT" altLang="en-US" sz="160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5DB34A3-1B75-0FC2-DFFF-B12D4DF8B0E3}"/>
              </a:ext>
            </a:extLst>
          </p:cNvPr>
          <p:cNvSpPr txBox="1">
            <a:spLocks/>
          </p:cNvSpPr>
          <p:nvPr/>
        </p:nvSpPr>
        <p:spPr>
          <a:xfrm>
            <a:off x="1066800" y="111153"/>
            <a:ext cx="10058400" cy="685800"/>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b="1" dirty="0" err="1">
                <a:latin typeface="Times New Roman" panose="02020603050405020304" pitchFamily="18" charset="0"/>
                <a:cs typeface="Times New Roman" panose="02020603050405020304" pitchFamily="18" charset="0"/>
              </a:rPr>
              <a:t>Synculario’s</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Crisis</a:t>
            </a:r>
            <a:endParaRPr lang="it-IT" b="1" dirty="0">
              <a:latin typeface="Times New Roman" panose="02020603050405020304" pitchFamily="18" charset="0"/>
              <a:cs typeface="Times New Roman" panose="02020603050405020304" pitchFamily="18" charset="0"/>
            </a:endParaRPr>
          </a:p>
        </p:txBody>
      </p:sp>
      <p:pic>
        <p:nvPicPr>
          <p:cNvPr id="10" name="Picture 9" descr="Graphical user interface, text, application&#10;&#10;Description automatically generated with medium confidence">
            <a:extLst>
              <a:ext uri="{FF2B5EF4-FFF2-40B4-BE49-F238E27FC236}">
                <a16:creationId xmlns:a16="http://schemas.microsoft.com/office/drawing/2014/main" id="{E584F0B9-8818-B8C4-1CB7-3ED793011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826" y="812887"/>
            <a:ext cx="4102987" cy="2896980"/>
          </a:xfrm>
          <a:prstGeom prst="rect">
            <a:avLst/>
          </a:prstGeom>
        </p:spPr>
      </p:pic>
      <p:pic>
        <p:nvPicPr>
          <p:cNvPr id="12" name="Picture 11" descr="Table&#10;&#10;Description automatically generated">
            <a:extLst>
              <a:ext uri="{FF2B5EF4-FFF2-40B4-BE49-F238E27FC236}">
                <a16:creationId xmlns:a16="http://schemas.microsoft.com/office/drawing/2014/main" id="{6025CEC9-5951-974C-8653-7256D9F49C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800" y="3709867"/>
            <a:ext cx="4102987" cy="2761300"/>
          </a:xfrm>
          <a:prstGeom prst="rect">
            <a:avLst/>
          </a:prstGeom>
        </p:spPr>
      </p:pic>
      <p:sp>
        <p:nvSpPr>
          <p:cNvPr id="16" name="Oval 15">
            <a:extLst>
              <a:ext uri="{FF2B5EF4-FFF2-40B4-BE49-F238E27FC236}">
                <a16:creationId xmlns:a16="http://schemas.microsoft.com/office/drawing/2014/main" id="{B6DC5793-CB1A-6EB1-87CE-CA977575F36C}"/>
              </a:ext>
            </a:extLst>
          </p:cNvPr>
          <p:cNvSpPr/>
          <p:nvPr/>
        </p:nvSpPr>
        <p:spPr>
          <a:xfrm>
            <a:off x="1397723" y="1022955"/>
            <a:ext cx="431077" cy="1900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CD06DB3B-774E-02A5-13C9-7A13ECC2BC46}"/>
              </a:ext>
            </a:extLst>
          </p:cNvPr>
          <p:cNvSpPr/>
          <p:nvPr/>
        </p:nvSpPr>
        <p:spPr>
          <a:xfrm>
            <a:off x="1402698" y="1696961"/>
            <a:ext cx="678030" cy="2146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2D4069A5-4110-FCA2-144A-154A703E1002}"/>
              </a:ext>
            </a:extLst>
          </p:cNvPr>
          <p:cNvSpPr/>
          <p:nvPr/>
        </p:nvSpPr>
        <p:spPr>
          <a:xfrm>
            <a:off x="1371599" y="5311233"/>
            <a:ext cx="1718701" cy="37534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9" name="Oval 18">
            <a:extLst>
              <a:ext uri="{FF2B5EF4-FFF2-40B4-BE49-F238E27FC236}">
                <a16:creationId xmlns:a16="http://schemas.microsoft.com/office/drawing/2014/main" id="{CF7DEE6E-3F08-7B4F-049C-CB45B60F99D8}"/>
              </a:ext>
            </a:extLst>
          </p:cNvPr>
          <p:cNvSpPr/>
          <p:nvPr/>
        </p:nvSpPr>
        <p:spPr>
          <a:xfrm>
            <a:off x="1371599" y="4891292"/>
            <a:ext cx="1045030" cy="2145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Oval 19">
            <a:extLst>
              <a:ext uri="{FF2B5EF4-FFF2-40B4-BE49-F238E27FC236}">
                <a16:creationId xmlns:a16="http://schemas.microsoft.com/office/drawing/2014/main" id="{444B804F-69F0-FDFF-9890-92B1203B31CE}"/>
              </a:ext>
            </a:extLst>
          </p:cNvPr>
          <p:cNvSpPr/>
          <p:nvPr/>
        </p:nvSpPr>
        <p:spPr>
          <a:xfrm>
            <a:off x="1371599" y="6074013"/>
            <a:ext cx="390332" cy="14330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9E30EDFD-95CD-35D4-3B2F-3B803066FD13}"/>
              </a:ext>
            </a:extLst>
          </p:cNvPr>
          <p:cNvSpPr/>
          <p:nvPr/>
        </p:nvSpPr>
        <p:spPr>
          <a:xfrm>
            <a:off x="1402697" y="3034082"/>
            <a:ext cx="1265858" cy="21460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Oval 21">
            <a:extLst>
              <a:ext uri="{FF2B5EF4-FFF2-40B4-BE49-F238E27FC236}">
                <a16:creationId xmlns:a16="http://schemas.microsoft.com/office/drawing/2014/main" id="{65F3114F-47E8-AA35-04EA-4D4A35B8930D}"/>
              </a:ext>
            </a:extLst>
          </p:cNvPr>
          <p:cNvSpPr/>
          <p:nvPr/>
        </p:nvSpPr>
        <p:spPr>
          <a:xfrm>
            <a:off x="1402699" y="4109961"/>
            <a:ext cx="566060" cy="18212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2E6D42D1-E723-378A-D18D-8FFAC0DBEDF3}"/>
              </a:ext>
            </a:extLst>
          </p:cNvPr>
          <p:cNvSpPr/>
          <p:nvPr/>
        </p:nvSpPr>
        <p:spPr>
          <a:xfrm>
            <a:off x="1371599" y="4479853"/>
            <a:ext cx="597159" cy="21450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9B117D13-DBFE-B549-0390-818EFE237B27}"/>
              </a:ext>
            </a:extLst>
          </p:cNvPr>
          <p:cNvSpPr/>
          <p:nvPr/>
        </p:nvSpPr>
        <p:spPr>
          <a:xfrm>
            <a:off x="1397723" y="1918476"/>
            <a:ext cx="431077" cy="1900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Oval 24">
            <a:extLst>
              <a:ext uri="{FF2B5EF4-FFF2-40B4-BE49-F238E27FC236}">
                <a16:creationId xmlns:a16="http://schemas.microsoft.com/office/drawing/2014/main" id="{1FA1C071-7FD5-C03E-BDE6-19EAB4D58721}"/>
              </a:ext>
            </a:extLst>
          </p:cNvPr>
          <p:cNvSpPr/>
          <p:nvPr/>
        </p:nvSpPr>
        <p:spPr>
          <a:xfrm>
            <a:off x="1402697" y="3445622"/>
            <a:ext cx="1713727" cy="257333"/>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Content Placeholder 2">
            <a:extLst>
              <a:ext uri="{FF2B5EF4-FFF2-40B4-BE49-F238E27FC236}">
                <a16:creationId xmlns:a16="http://schemas.microsoft.com/office/drawing/2014/main" id="{9A87E42D-A1BB-1EC3-AD01-FDD78810EE46}"/>
              </a:ext>
            </a:extLst>
          </p:cNvPr>
          <p:cNvSpPr txBox="1">
            <a:spLocks noChangeArrowheads="1"/>
          </p:cNvSpPr>
          <p:nvPr/>
        </p:nvSpPr>
        <p:spPr bwMode="auto">
          <a:xfrm>
            <a:off x="6530806" y="1804263"/>
            <a:ext cx="4258495" cy="43318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just" eaLnBrk="1" hangingPunct="1">
              <a:buFont typeface="Wingdings" panose="05000000000000000000" pitchFamily="2" charset="2"/>
              <a:buChar char="Ø"/>
            </a:pPr>
            <a:r>
              <a:rPr lang="en-GB" altLang="en-US" sz="1800" u="sng" dirty="0">
                <a:latin typeface="Times New Roman" panose="02020603050405020304" pitchFamily="18" charset="0"/>
                <a:cs typeface="Times New Roman" panose="02020603050405020304" pitchFamily="18" charset="0"/>
              </a:rPr>
              <a:t>Major</a:t>
            </a:r>
            <a:r>
              <a:rPr lang="en-GB" altLang="en-US" sz="1800" dirty="0">
                <a:latin typeface="Times New Roman" panose="02020603050405020304" pitchFamily="18" charset="0"/>
                <a:cs typeface="Times New Roman" panose="02020603050405020304" pitchFamily="18" charset="0"/>
              </a:rPr>
              <a:t> crisis.</a:t>
            </a:r>
          </a:p>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rPr>
              <a:t>Caused by </a:t>
            </a:r>
            <a:r>
              <a:rPr lang="en-GB" altLang="en-US" sz="1800" u="sng" dirty="0">
                <a:latin typeface="Times New Roman" panose="02020603050405020304" pitchFamily="18" charset="0"/>
                <a:cs typeface="Times New Roman" panose="02020603050405020304" pitchFamily="18" charset="0"/>
              </a:rPr>
              <a:t>internal factors</a:t>
            </a:r>
            <a:r>
              <a:rPr lang="en-GB" altLang="en-US" sz="1800" dirty="0">
                <a:latin typeface="Times New Roman" panose="02020603050405020304" pitchFamily="18" charset="0"/>
                <a:cs typeface="Times New Roman" panose="02020603050405020304" pitchFamily="18" charset="0"/>
              </a:rPr>
              <a:t>.</a:t>
            </a:r>
          </a:p>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rPr>
              <a:t>With </a:t>
            </a:r>
            <a:r>
              <a:rPr lang="en-GB" altLang="en-US" sz="1800" u="sng" dirty="0">
                <a:latin typeface="Times New Roman" panose="02020603050405020304" pitchFamily="18" charset="0"/>
                <a:cs typeface="Times New Roman" panose="02020603050405020304" pitchFamily="18" charset="0"/>
              </a:rPr>
              <a:t>organisational origins</a:t>
            </a:r>
            <a:r>
              <a:rPr lang="en-GB" altLang="en-US" sz="1800" dirty="0">
                <a:latin typeface="Times New Roman" panose="02020603050405020304" pitchFamily="18" charset="0"/>
                <a:cs typeface="Times New Roman" panose="02020603050405020304" pitchFamily="18" charset="0"/>
              </a:rPr>
              <a:t>.</a:t>
            </a:r>
          </a:p>
          <a:p>
            <a:pPr marL="342900" indent="-342900" algn="just" eaLnBrk="1" hangingPunct="1">
              <a:buFont typeface="Wingdings" panose="05000000000000000000" pitchFamily="2" charset="2"/>
              <a:buChar char="Ø"/>
            </a:pPr>
            <a:r>
              <a:rPr lang="en-GB" altLang="en-US" sz="1800" u="sng" dirty="0">
                <a:latin typeface="Times New Roman" panose="02020603050405020304" pitchFamily="18" charset="0"/>
                <a:cs typeface="Times New Roman" panose="02020603050405020304" pitchFamily="18" charset="0"/>
              </a:rPr>
              <a:t>Emerging</a:t>
            </a:r>
            <a:r>
              <a:rPr lang="en-GB" altLang="en-US" sz="1800" dirty="0">
                <a:latin typeface="Times New Roman" panose="02020603050405020304" pitchFamily="18" charset="0"/>
                <a:cs typeface="Times New Roman" panose="02020603050405020304" pitchFamily="18" charset="0"/>
              </a:rPr>
              <a:t> and </a:t>
            </a:r>
            <a:r>
              <a:rPr lang="en-GB" altLang="en-US" sz="1800" u="sng" dirty="0">
                <a:latin typeface="Times New Roman" panose="02020603050405020304" pitchFamily="18" charset="0"/>
                <a:cs typeface="Times New Roman" panose="02020603050405020304" pitchFamily="18" charset="0"/>
              </a:rPr>
              <a:t>gradual</a:t>
            </a:r>
            <a:r>
              <a:rPr lang="en-GB" altLang="en-US" sz="1800" dirty="0">
                <a:latin typeface="Times New Roman" panose="02020603050405020304" pitchFamily="18" charset="0"/>
                <a:cs typeface="Times New Roman" panose="02020603050405020304" pitchFamily="18" charset="0"/>
              </a:rPr>
              <a:t> crisis that </a:t>
            </a:r>
            <a:r>
              <a:rPr lang="en-GB" altLang="en-US" sz="1800" u="sng" dirty="0">
                <a:latin typeface="Times New Roman" panose="02020603050405020304" pitchFamily="18" charset="0"/>
                <a:cs typeface="Times New Roman" panose="02020603050405020304" pitchFamily="18" charset="0"/>
              </a:rPr>
              <a:t>might have been handle before.</a:t>
            </a:r>
            <a:endParaRPr lang="en-GB" altLang="en-US" sz="18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rPr>
              <a:t>Characterized by feeling of </a:t>
            </a:r>
            <a:r>
              <a:rPr lang="en-GB" altLang="en-US" sz="1800" u="sng" dirty="0">
                <a:latin typeface="Times New Roman" panose="02020603050405020304" pitchFamily="18" charset="0"/>
                <a:cs typeface="Times New Roman" panose="02020603050405020304" pitchFamily="18" charset="0"/>
              </a:rPr>
              <a:t>ambiguity, insecurity and instability.</a:t>
            </a:r>
          </a:p>
          <a:p>
            <a:pPr marL="342900" indent="-342900" algn="just" eaLnBrk="1" hangingPunct="1">
              <a:buFont typeface="Wingdings" panose="05000000000000000000" pitchFamily="2" charset="2"/>
              <a:buChar char="Ø"/>
            </a:pPr>
            <a:r>
              <a:rPr lang="en-GB" altLang="en-US" sz="1800" u="sng" dirty="0">
                <a:latin typeface="Times New Roman" panose="02020603050405020304" pitchFamily="18" charset="0"/>
                <a:cs typeface="Times New Roman" panose="02020603050405020304" pitchFamily="18" charset="0"/>
              </a:rPr>
              <a:t>Result of series of strategic missteps</a:t>
            </a:r>
            <a:r>
              <a:rPr lang="en-GB" altLang="en-US" sz="1800" dirty="0">
                <a:latin typeface="Times New Roman" panose="02020603050405020304" pitchFamily="18" charset="0"/>
                <a:cs typeface="Times New Roman" panose="02020603050405020304" pitchFamily="18" charset="0"/>
              </a:rPr>
              <a:t>, </a:t>
            </a:r>
            <a:r>
              <a:rPr lang="en-GB" altLang="en-US" sz="1800" u="sng" dirty="0">
                <a:latin typeface="Times New Roman" panose="02020603050405020304" pitchFamily="18" charset="0"/>
                <a:cs typeface="Times New Roman" panose="02020603050405020304" pitchFamily="18" charset="0"/>
              </a:rPr>
              <a:t>wrong decisions</a:t>
            </a:r>
            <a:r>
              <a:rPr lang="en-GB" altLang="en-US" sz="1800" dirty="0">
                <a:latin typeface="Times New Roman" panose="02020603050405020304" pitchFamily="18" charset="0"/>
                <a:cs typeface="Times New Roman" panose="02020603050405020304" pitchFamily="18" charset="0"/>
              </a:rPr>
              <a:t> and </a:t>
            </a:r>
            <a:r>
              <a:rPr lang="en-GB" altLang="en-US" sz="1800" u="sng" dirty="0">
                <a:latin typeface="Times New Roman" panose="02020603050405020304" pitchFamily="18" charset="0"/>
                <a:cs typeface="Times New Roman" panose="02020603050405020304" pitchFamily="18" charset="0"/>
              </a:rPr>
              <a:t>specific circumstances.</a:t>
            </a:r>
          </a:p>
          <a:p>
            <a:pPr marL="342900" indent="-342900" algn="just" eaLnBrk="1" hangingPunct="1">
              <a:buFont typeface="Wingdings" panose="05000000000000000000" pitchFamily="2" charset="2"/>
              <a:buChar char="Ø"/>
            </a:pPr>
            <a:r>
              <a:rPr lang="en-GB" altLang="en-US" sz="1800" u="sng" dirty="0">
                <a:latin typeface="Times New Roman" panose="02020603050405020304" pitchFamily="18" charset="0"/>
                <a:cs typeface="Times New Roman" panose="02020603050405020304" pitchFamily="18" charset="0"/>
              </a:rPr>
              <a:t>Result of poor and bad management. </a:t>
            </a:r>
          </a:p>
          <a:p>
            <a:pPr marL="342900" indent="-342900" algn="just" eaLnBrk="1" hangingPunct="1">
              <a:buFont typeface="Wingdings" panose="05000000000000000000" pitchFamily="2" charset="2"/>
              <a:buChar char="Ø"/>
            </a:pPr>
            <a:r>
              <a:rPr lang="en-GB" altLang="en-US" sz="1800" u="sng" dirty="0">
                <a:latin typeface="Times New Roman" panose="02020603050405020304" pitchFamily="18" charset="0"/>
                <a:cs typeface="Times New Roman" panose="02020603050405020304" pitchFamily="18" charset="0"/>
              </a:rPr>
              <a:t>Intentional and only to a small extent accidental.</a:t>
            </a:r>
            <a:endParaRPr lang="en-GB" altLang="en-US" sz="1800" dirty="0">
              <a:latin typeface="Times New Roman" panose="02020603050405020304" pitchFamily="18" charset="0"/>
              <a:cs typeface="Times New Roman" panose="02020603050405020304" pitchFamily="18" charset="0"/>
            </a:endParaRPr>
          </a:p>
        </p:txBody>
      </p:sp>
      <p:sp>
        <p:nvSpPr>
          <p:cNvPr id="27" name="Content Placeholder 2">
            <a:extLst>
              <a:ext uri="{FF2B5EF4-FFF2-40B4-BE49-F238E27FC236}">
                <a16:creationId xmlns:a16="http://schemas.microsoft.com/office/drawing/2014/main" id="{048F655C-FACA-3AE7-3EC2-6DCBD02F3591}"/>
              </a:ext>
            </a:extLst>
          </p:cNvPr>
          <p:cNvSpPr txBox="1">
            <a:spLocks noChangeArrowheads="1"/>
          </p:cNvSpPr>
          <p:nvPr/>
        </p:nvSpPr>
        <p:spPr bwMode="auto">
          <a:xfrm>
            <a:off x="6530806" y="973503"/>
            <a:ext cx="4258495" cy="900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GB" altLang="en-US" sz="2000" b="1" u="sng" dirty="0">
                <a:latin typeface="Times New Roman" panose="02020603050405020304" pitchFamily="18" charset="0"/>
                <a:cs typeface="Times New Roman" panose="02020603050405020304" pitchFamily="18" charset="0"/>
              </a:rPr>
              <a:t>KEYWORDS TO IDENTIFY SYNCULARIO’S CRISIS</a:t>
            </a:r>
          </a:p>
        </p:txBody>
      </p:sp>
    </p:spTree>
    <p:extLst>
      <p:ext uri="{BB962C8B-B14F-4D97-AF65-F5344CB8AC3E}">
        <p14:creationId xmlns:p14="http://schemas.microsoft.com/office/powerpoint/2010/main" val="359926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5B989A4B-6616-0316-58F6-D21B9BEC825F}"/>
              </a:ext>
            </a:extLst>
          </p:cNvPr>
          <p:cNvSpPr txBox="1">
            <a:spLocks/>
          </p:cNvSpPr>
          <p:nvPr/>
        </p:nvSpPr>
        <p:spPr>
          <a:xfrm>
            <a:off x="1066800" y="283053"/>
            <a:ext cx="10058400" cy="685800"/>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b="1" dirty="0">
                <a:latin typeface="Times New Roman" panose="02020603050405020304" pitchFamily="18" charset="0"/>
                <a:cs typeface="Times New Roman" panose="02020603050405020304" pitchFamily="18" charset="0"/>
              </a:rPr>
              <a:t>McKinsey 7S Strategic Readiness Survey</a:t>
            </a:r>
          </a:p>
        </p:txBody>
      </p:sp>
      <p:pic>
        <p:nvPicPr>
          <p:cNvPr id="8" name="Picture 7" descr="Table&#10;&#10;Description automatically generated">
            <a:extLst>
              <a:ext uri="{FF2B5EF4-FFF2-40B4-BE49-F238E27FC236}">
                <a16:creationId xmlns:a16="http://schemas.microsoft.com/office/drawing/2014/main" id="{2B4DE13F-4A82-8150-A849-950CD90918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1470" y="1156418"/>
            <a:ext cx="3607588" cy="1250791"/>
          </a:xfrm>
          <a:prstGeom prst="rect">
            <a:avLst/>
          </a:prstGeom>
        </p:spPr>
      </p:pic>
      <p:pic>
        <p:nvPicPr>
          <p:cNvPr id="10" name="Picture 9" descr="Table&#10;&#10;Description automatically generated">
            <a:extLst>
              <a:ext uri="{FF2B5EF4-FFF2-40B4-BE49-F238E27FC236}">
                <a16:creationId xmlns:a16="http://schemas.microsoft.com/office/drawing/2014/main" id="{7690B167-AE65-9090-1684-E7FDDBCE49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4790" y="2594774"/>
            <a:ext cx="6360949" cy="4026119"/>
          </a:xfrm>
          <a:prstGeom prst="rect">
            <a:avLst/>
          </a:prstGeom>
        </p:spPr>
      </p:pic>
      <p:sp>
        <p:nvSpPr>
          <p:cNvPr id="11" name="Content Placeholder 2">
            <a:extLst>
              <a:ext uri="{FF2B5EF4-FFF2-40B4-BE49-F238E27FC236}">
                <a16:creationId xmlns:a16="http://schemas.microsoft.com/office/drawing/2014/main" id="{2CA65E40-BF24-3B7C-0967-BE82DD902AD7}"/>
              </a:ext>
            </a:extLst>
          </p:cNvPr>
          <p:cNvSpPr txBox="1">
            <a:spLocks noChangeArrowheads="1"/>
          </p:cNvSpPr>
          <p:nvPr/>
        </p:nvSpPr>
        <p:spPr bwMode="auto">
          <a:xfrm>
            <a:off x="821094" y="1152576"/>
            <a:ext cx="4021245" cy="4026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35 questions, divided in 7 groups (7S) of 5 questions each</a:t>
            </a:r>
          </a:p>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Agreement Rating from 1 (strongly disagree) to 5 (strongly agree)</a:t>
            </a:r>
          </a:p>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Computational value: 1 = – 2; 2 = – 1; 3 = 0; 4 =  +1; 5 = +2  </a:t>
            </a:r>
          </a:p>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12 respondents out of 14 (85.7% response rate). The management (2 people) has been voluntarily excluded from the survey to avoid biases</a:t>
            </a:r>
          </a:p>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Output of the survey represent the internal perception of the company and of the management itself</a:t>
            </a:r>
          </a:p>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Style obtained the highest averaged overall composite score (4.67), while Systems and Staff the lowest score, &lt;1.5 (1.17 and 1.42 respectively)</a:t>
            </a:r>
          </a:p>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From SPSS:</a:t>
            </a:r>
          </a:p>
        </p:txBody>
      </p:sp>
      <p:pic>
        <p:nvPicPr>
          <p:cNvPr id="13" name="Picture 12" descr="Table&#10;&#10;Description automatically generated">
            <a:extLst>
              <a:ext uri="{FF2B5EF4-FFF2-40B4-BE49-F238E27FC236}">
                <a16:creationId xmlns:a16="http://schemas.microsoft.com/office/drawing/2014/main" id="{19B973D4-9C15-C702-9FF0-433AD1910A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48641" y="5283753"/>
            <a:ext cx="2366145" cy="754173"/>
          </a:xfrm>
          <a:prstGeom prst="rect">
            <a:avLst/>
          </a:prstGeom>
        </p:spPr>
      </p:pic>
      <p:sp>
        <p:nvSpPr>
          <p:cNvPr id="15" name="TextBox 14">
            <a:extLst>
              <a:ext uri="{FF2B5EF4-FFF2-40B4-BE49-F238E27FC236}">
                <a16:creationId xmlns:a16="http://schemas.microsoft.com/office/drawing/2014/main" id="{6F3915AE-189C-AB3F-66B9-A93DC22FAEA1}"/>
              </a:ext>
            </a:extLst>
          </p:cNvPr>
          <p:cNvSpPr txBox="1"/>
          <p:nvPr/>
        </p:nvSpPr>
        <p:spPr>
          <a:xfrm>
            <a:off x="962219" y="6313116"/>
            <a:ext cx="3762569" cy="307777"/>
          </a:xfrm>
          <a:prstGeom prst="rect">
            <a:avLst/>
          </a:prstGeom>
          <a:noFill/>
        </p:spPr>
        <p:txBody>
          <a:bodyPr wrap="square">
            <a:spAutoFit/>
          </a:bodyPr>
          <a:lstStyle/>
          <a:p>
            <a:pPr algn="ctr"/>
            <a:r>
              <a:rPr lang="en-GB" altLang="en-US" sz="1400" dirty="0">
                <a:latin typeface="Times New Roman" panose="02020603050405020304" pitchFamily="18" charset="0"/>
                <a:cs typeface="Times New Roman" panose="02020603050405020304" pitchFamily="18" charset="0"/>
              </a:rPr>
              <a:t>High reliability</a:t>
            </a:r>
            <a:endParaRPr lang="en-GB" sz="1400" dirty="0"/>
          </a:p>
        </p:txBody>
      </p:sp>
      <p:pic>
        <p:nvPicPr>
          <p:cNvPr id="17" name="Graphic 16" descr="Arrow Down with solid fill">
            <a:extLst>
              <a:ext uri="{FF2B5EF4-FFF2-40B4-BE49-F238E27FC236}">
                <a16:creationId xmlns:a16="http://schemas.microsoft.com/office/drawing/2014/main" id="{2AB35C94-3346-4165-7630-1644A1F5D3D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94119" y="6037926"/>
            <a:ext cx="275190" cy="275190"/>
          </a:xfrm>
          <a:prstGeom prst="rect">
            <a:avLst/>
          </a:prstGeom>
        </p:spPr>
      </p:pic>
    </p:spTree>
    <p:extLst>
      <p:ext uri="{BB962C8B-B14F-4D97-AF65-F5344CB8AC3E}">
        <p14:creationId xmlns:p14="http://schemas.microsoft.com/office/powerpoint/2010/main" val="293044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EFD10949-18DB-7217-80E6-C7E3D0B88367}"/>
              </a:ext>
            </a:extLst>
          </p:cNvPr>
          <p:cNvSpPr/>
          <p:nvPr/>
        </p:nvSpPr>
        <p:spPr>
          <a:xfrm>
            <a:off x="513184" y="842205"/>
            <a:ext cx="10189028" cy="1349455"/>
          </a:xfrm>
          <a:prstGeom prst="rect">
            <a:avLst/>
          </a:prstGeom>
          <a:noFill/>
          <a:ln>
            <a:solidFill>
              <a:srgbClr val="9999FF"/>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4" name="Titolo 1">
            <a:extLst>
              <a:ext uri="{FF2B5EF4-FFF2-40B4-BE49-F238E27FC236}">
                <a16:creationId xmlns:a16="http://schemas.microsoft.com/office/drawing/2014/main" id="{2AD533AF-EA23-5F03-795C-CFFEE8E074A9}"/>
              </a:ext>
            </a:extLst>
          </p:cNvPr>
          <p:cNvSpPr txBox="1">
            <a:spLocks/>
          </p:cNvSpPr>
          <p:nvPr/>
        </p:nvSpPr>
        <p:spPr>
          <a:xfrm>
            <a:off x="1066800" y="167136"/>
            <a:ext cx="10058400" cy="685800"/>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b="1" dirty="0">
                <a:latin typeface="Times New Roman" panose="02020603050405020304" pitchFamily="18" charset="0"/>
                <a:cs typeface="Times New Roman" panose="02020603050405020304" pitchFamily="18" charset="0"/>
              </a:rPr>
              <a:t>McKinsey 7S </a:t>
            </a:r>
            <a:r>
              <a:rPr lang="it-IT" b="1" dirty="0" err="1">
                <a:latin typeface="Times New Roman" panose="02020603050405020304" pitchFamily="18" charset="0"/>
                <a:cs typeface="Times New Roman" panose="02020603050405020304" pitchFamily="18" charset="0"/>
              </a:rPr>
              <a:t>Survey’s</a:t>
            </a:r>
            <a:r>
              <a:rPr lang="it-IT" b="1" dirty="0">
                <a:latin typeface="Times New Roman" panose="02020603050405020304" pitchFamily="18" charset="0"/>
                <a:cs typeface="Times New Roman" panose="02020603050405020304" pitchFamily="18" charset="0"/>
              </a:rPr>
              <a:t> Output</a:t>
            </a:r>
          </a:p>
        </p:txBody>
      </p:sp>
      <p:sp>
        <p:nvSpPr>
          <p:cNvPr id="5" name="Content Placeholder 2">
            <a:extLst>
              <a:ext uri="{FF2B5EF4-FFF2-40B4-BE49-F238E27FC236}">
                <a16:creationId xmlns:a16="http://schemas.microsoft.com/office/drawing/2014/main" id="{DD4F50EE-3CB9-99DB-F91C-F35086E69B36}"/>
              </a:ext>
            </a:extLst>
          </p:cNvPr>
          <p:cNvSpPr txBox="1">
            <a:spLocks noChangeArrowheads="1"/>
          </p:cNvSpPr>
          <p:nvPr/>
        </p:nvSpPr>
        <p:spPr bwMode="auto">
          <a:xfrm>
            <a:off x="1612553" y="2687499"/>
            <a:ext cx="8965228" cy="198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rPr>
              <a:t>Negligence, lack of experience and an efficient training system to develop talent once hired</a:t>
            </a:r>
            <a:endParaRPr lang="en-GB" altLang="en-US" sz="1800"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Inefficiencies due to use of disjointed non-integrated software</a:t>
            </a:r>
          </a:p>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Lack of functional corporate website</a:t>
            </a:r>
          </a:p>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Need for streamlining and automating the operational flow for faster results</a:t>
            </a:r>
          </a:p>
          <a:p>
            <a:pPr marL="342900" indent="-342900" eaLnBrk="1" hangingPunct="1">
              <a:buFont typeface="Wingdings" panose="05000000000000000000" pitchFamily="2" charset="2"/>
              <a:buChar char="Ø"/>
            </a:pPr>
            <a:endParaRPr lang="en-GB" altLang="en-US" sz="1800" dirty="0">
              <a:latin typeface="Times New Roman" panose="02020603050405020304" pitchFamily="18" charset="0"/>
              <a:cs typeface="Times New Roman" panose="02020603050405020304" pitchFamily="18" charset="0"/>
              <a:sym typeface="Wingdings" panose="05000000000000000000" pitchFamily="2" charset="2"/>
            </a:endParaRPr>
          </a:p>
          <a:p>
            <a:pPr marL="342900" indent="-342900" eaLnBrk="1" hangingPunct="1">
              <a:buFont typeface="Wingdings" panose="05000000000000000000" pitchFamily="2" charset="2"/>
              <a:buChar char="Ø"/>
            </a:pPr>
            <a:endParaRPr lang="en-GB" altLang="en-US" sz="18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Ø"/>
            </a:pPr>
            <a:endParaRPr lang="en-GB" altLang="en-US" sz="1800" dirty="0">
              <a:latin typeface="Times New Roman" panose="02020603050405020304" pitchFamily="18" charset="0"/>
              <a:cs typeface="Times New Roman" panose="02020603050405020304" pitchFamily="18" charset="0"/>
            </a:endParaRPr>
          </a:p>
        </p:txBody>
      </p:sp>
      <p:pic>
        <p:nvPicPr>
          <p:cNvPr id="7" name="Graphic 6" descr="Social network with solid fill">
            <a:extLst>
              <a:ext uri="{FF2B5EF4-FFF2-40B4-BE49-F238E27FC236}">
                <a16:creationId xmlns:a16="http://schemas.microsoft.com/office/drawing/2014/main" id="{3FBBF580-DC27-B56E-6D6C-422D819671F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5478" y="3007678"/>
            <a:ext cx="842644" cy="842644"/>
          </a:xfrm>
          <a:prstGeom prst="rect">
            <a:avLst/>
          </a:prstGeom>
        </p:spPr>
      </p:pic>
      <p:pic>
        <p:nvPicPr>
          <p:cNvPr id="9" name="Graphic 8" descr="Group with solid fill">
            <a:extLst>
              <a:ext uri="{FF2B5EF4-FFF2-40B4-BE49-F238E27FC236}">
                <a16:creationId xmlns:a16="http://schemas.microsoft.com/office/drawing/2014/main" id="{6914A0F2-E6E5-62C2-B40E-980E988E42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528" y="5253129"/>
            <a:ext cx="914400" cy="914400"/>
          </a:xfrm>
          <a:prstGeom prst="rect">
            <a:avLst/>
          </a:prstGeom>
        </p:spPr>
      </p:pic>
      <p:sp>
        <p:nvSpPr>
          <p:cNvPr id="10" name="Content Placeholder 2">
            <a:extLst>
              <a:ext uri="{FF2B5EF4-FFF2-40B4-BE49-F238E27FC236}">
                <a16:creationId xmlns:a16="http://schemas.microsoft.com/office/drawing/2014/main" id="{D55FC938-BB46-ACDE-BCDF-50A3F5DDEE01}"/>
              </a:ext>
            </a:extLst>
          </p:cNvPr>
          <p:cNvSpPr txBox="1">
            <a:spLocks noChangeArrowheads="1"/>
          </p:cNvSpPr>
          <p:nvPr/>
        </p:nvSpPr>
        <p:spPr bwMode="auto">
          <a:xfrm>
            <a:off x="1612553" y="4897014"/>
            <a:ext cx="8965228" cy="1980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Poor management style by the previous CEO and administration</a:t>
            </a:r>
          </a:p>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Employees’ size reduction in August 2022</a:t>
            </a:r>
          </a:p>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Resistant attitudes to change</a:t>
            </a:r>
          </a:p>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Lack of focus and enhancement of the internship program</a:t>
            </a:r>
            <a:endParaRPr lang="en-GB" altLang="en-US" sz="18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Ø"/>
            </a:pPr>
            <a:endParaRPr lang="en-GB" altLang="en-US" sz="18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57514033-70F3-1C08-5D97-3620ECCCD046}"/>
              </a:ext>
            </a:extLst>
          </p:cNvPr>
          <p:cNvSpPr txBox="1">
            <a:spLocks noChangeArrowheads="1"/>
          </p:cNvSpPr>
          <p:nvPr/>
        </p:nvSpPr>
        <p:spPr bwMode="auto">
          <a:xfrm>
            <a:off x="221042" y="2628141"/>
            <a:ext cx="1801372" cy="37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Systems</a:t>
            </a:r>
          </a:p>
          <a:p>
            <a:pPr algn="ctr" eaLnBrk="1" hangingPunct="1">
              <a:buNone/>
            </a:pPr>
            <a:endParaRPr lang="en-GB" altLang="en-US" sz="1800" dirty="0">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CA6EF657-9291-5451-D1C1-240E7EB77078}"/>
              </a:ext>
            </a:extLst>
          </p:cNvPr>
          <p:cNvSpPr txBox="1">
            <a:spLocks noChangeArrowheads="1"/>
          </p:cNvSpPr>
          <p:nvPr/>
        </p:nvSpPr>
        <p:spPr bwMode="auto">
          <a:xfrm>
            <a:off x="438380" y="4965106"/>
            <a:ext cx="1362834" cy="37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Staff</a:t>
            </a:r>
          </a:p>
          <a:p>
            <a:pPr marL="342900" indent="-342900" algn="ctr" eaLnBrk="1" hangingPunct="1">
              <a:buFont typeface="Wingdings" panose="05000000000000000000" pitchFamily="2" charset="2"/>
              <a:buChar char="Ø"/>
            </a:pPr>
            <a:endParaRPr lang="en-GB" altLang="en-US" sz="2000" dirty="0">
              <a:latin typeface="Times New Roman" panose="02020603050405020304" pitchFamily="18" charset="0"/>
              <a:cs typeface="Times New Roman" panose="02020603050405020304" pitchFamily="18" charset="0"/>
            </a:endParaRPr>
          </a:p>
        </p:txBody>
      </p:sp>
      <p:pic>
        <p:nvPicPr>
          <p:cNvPr id="16" name="Graphic 15" descr="Rope Knot with solid fill">
            <a:extLst>
              <a:ext uri="{FF2B5EF4-FFF2-40B4-BE49-F238E27FC236}">
                <a16:creationId xmlns:a16="http://schemas.microsoft.com/office/drawing/2014/main" id="{23281F5C-AFFE-9161-698B-2C16C1B3EE5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0406" y="1228226"/>
            <a:ext cx="842644" cy="842644"/>
          </a:xfrm>
          <a:prstGeom prst="rect">
            <a:avLst/>
          </a:prstGeom>
        </p:spPr>
      </p:pic>
      <p:sp>
        <p:nvSpPr>
          <p:cNvPr id="17" name="Content Placeholder 2">
            <a:extLst>
              <a:ext uri="{FF2B5EF4-FFF2-40B4-BE49-F238E27FC236}">
                <a16:creationId xmlns:a16="http://schemas.microsoft.com/office/drawing/2014/main" id="{AE3D2F9F-10E0-9BA5-2275-FEFC00A4F2DB}"/>
              </a:ext>
            </a:extLst>
          </p:cNvPr>
          <p:cNvSpPr txBox="1">
            <a:spLocks noChangeArrowheads="1"/>
          </p:cNvSpPr>
          <p:nvPr/>
        </p:nvSpPr>
        <p:spPr bwMode="auto">
          <a:xfrm>
            <a:off x="386482" y="908143"/>
            <a:ext cx="1470492" cy="37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Style</a:t>
            </a:r>
          </a:p>
          <a:p>
            <a:pPr algn="ctr" eaLnBrk="1" hangingPunct="1">
              <a:buNone/>
            </a:pPr>
            <a:endParaRPr lang="en-GB" altLang="en-US" sz="2000" dirty="0">
              <a:latin typeface="Times New Roman" panose="02020603050405020304" pitchFamily="18" charset="0"/>
              <a:cs typeface="Times New Roman" panose="02020603050405020304" pitchFamily="18" charset="0"/>
            </a:endParaRPr>
          </a:p>
        </p:txBody>
      </p:sp>
      <p:sp>
        <p:nvSpPr>
          <p:cNvPr id="18" name="Content Placeholder 2">
            <a:extLst>
              <a:ext uri="{FF2B5EF4-FFF2-40B4-BE49-F238E27FC236}">
                <a16:creationId xmlns:a16="http://schemas.microsoft.com/office/drawing/2014/main" id="{E927A5BE-05F5-4DAD-ACFA-889F3DE3B57B}"/>
              </a:ext>
            </a:extLst>
          </p:cNvPr>
          <p:cNvSpPr txBox="1">
            <a:spLocks noChangeArrowheads="1"/>
          </p:cNvSpPr>
          <p:nvPr/>
        </p:nvSpPr>
        <p:spPr bwMode="auto">
          <a:xfrm>
            <a:off x="1613386" y="1275640"/>
            <a:ext cx="8965228" cy="86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just" eaLnBrk="1" hangingPunct="1">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Organisational culture, mindset and mutual respect adopted and shared by the staff are the key strengths of the company</a:t>
            </a:r>
            <a:endParaRPr lang="en-GB" altLang="en-US" sz="18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Ø"/>
            </a:pPr>
            <a:endParaRPr lang="en-GB" altLang="en-US" sz="1800" dirty="0">
              <a:latin typeface="Times New Roman" panose="02020603050405020304" pitchFamily="18" charset="0"/>
              <a:cs typeface="Times New Roman" panose="02020603050405020304" pitchFamily="18" charset="0"/>
            </a:endParaRPr>
          </a:p>
        </p:txBody>
      </p:sp>
      <p:pic>
        <p:nvPicPr>
          <p:cNvPr id="20" name="Graphic 19" descr="Thumbs up sign with solid fill">
            <a:extLst>
              <a:ext uri="{FF2B5EF4-FFF2-40B4-BE49-F238E27FC236}">
                <a16:creationId xmlns:a16="http://schemas.microsoft.com/office/drawing/2014/main" id="{DC5EEF39-BC2F-2A84-ADB0-17E12228FD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37422" y="1093414"/>
            <a:ext cx="657808" cy="657808"/>
          </a:xfrm>
          <a:prstGeom prst="rect">
            <a:avLst/>
          </a:prstGeom>
        </p:spPr>
      </p:pic>
      <p:pic>
        <p:nvPicPr>
          <p:cNvPr id="22" name="Graphic 21" descr="Thumbs Down with solid fill">
            <a:extLst>
              <a:ext uri="{FF2B5EF4-FFF2-40B4-BE49-F238E27FC236}">
                <a16:creationId xmlns:a16="http://schemas.microsoft.com/office/drawing/2014/main" id="{EE32E026-7707-F901-5F3D-873B4E13317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51418" y="3086100"/>
            <a:ext cx="685800" cy="685800"/>
          </a:xfrm>
          <a:prstGeom prst="rect">
            <a:avLst/>
          </a:prstGeom>
        </p:spPr>
      </p:pic>
      <p:pic>
        <p:nvPicPr>
          <p:cNvPr id="23" name="Graphic 22" descr="Thumbs Down with solid fill">
            <a:extLst>
              <a:ext uri="{FF2B5EF4-FFF2-40B4-BE49-F238E27FC236}">
                <a16:creationId xmlns:a16="http://schemas.microsoft.com/office/drawing/2014/main" id="{F747797B-9C5B-7133-2722-0FFB966AC135}"/>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23426" y="5367429"/>
            <a:ext cx="685800" cy="685800"/>
          </a:xfrm>
          <a:prstGeom prst="rect">
            <a:avLst/>
          </a:prstGeom>
        </p:spPr>
      </p:pic>
      <p:sp>
        <p:nvSpPr>
          <p:cNvPr id="25" name="Rectangle 24">
            <a:extLst>
              <a:ext uri="{FF2B5EF4-FFF2-40B4-BE49-F238E27FC236}">
                <a16:creationId xmlns:a16="http://schemas.microsoft.com/office/drawing/2014/main" id="{B39E05F3-0140-9382-38F3-6206F2B442D5}"/>
              </a:ext>
            </a:extLst>
          </p:cNvPr>
          <p:cNvSpPr/>
          <p:nvPr/>
        </p:nvSpPr>
        <p:spPr>
          <a:xfrm>
            <a:off x="513184" y="2434197"/>
            <a:ext cx="10189028" cy="1980422"/>
          </a:xfrm>
          <a:prstGeom prst="rect">
            <a:avLst/>
          </a:prstGeom>
          <a:noFill/>
          <a:ln>
            <a:solidFill>
              <a:srgbClr val="9999FF"/>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26" name="Rectangle 25">
            <a:extLst>
              <a:ext uri="{FF2B5EF4-FFF2-40B4-BE49-F238E27FC236}">
                <a16:creationId xmlns:a16="http://schemas.microsoft.com/office/drawing/2014/main" id="{CDF351AB-3436-DF08-60C1-E124EC8DC304}"/>
              </a:ext>
            </a:extLst>
          </p:cNvPr>
          <p:cNvSpPr/>
          <p:nvPr/>
        </p:nvSpPr>
        <p:spPr>
          <a:xfrm>
            <a:off x="513184" y="4660921"/>
            <a:ext cx="10189028" cy="2002721"/>
          </a:xfrm>
          <a:prstGeom prst="rect">
            <a:avLst/>
          </a:prstGeom>
          <a:noFill/>
          <a:ln>
            <a:solidFill>
              <a:srgbClr val="9999FF"/>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313746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71B51BD7-93D2-CC18-A018-0E219352FA23}"/>
              </a:ext>
            </a:extLst>
          </p:cNvPr>
          <p:cNvSpPr txBox="1">
            <a:spLocks/>
          </p:cNvSpPr>
          <p:nvPr/>
        </p:nvSpPr>
        <p:spPr>
          <a:xfrm>
            <a:off x="1066800" y="139959"/>
            <a:ext cx="10058400" cy="1132854"/>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sz="4300" b="1" dirty="0" err="1">
                <a:latin typeface="Times New Roman" panose="02020603050405020304" pitchFamily="18" charset="0"/>
                <a:cs typeface="Times New Roman" panose="02020603050405020304" pitchFamily="18" charset="0"/>
              </a:rPr>
              <a:t>Restructuring</a:t>
            </a:r>
            <a:r>
              <a:rPr lang="it-IT" sz="4300" b="1" dirty="0">
                <a:latin typeface="Times New Roman" panose="02020603050405020304" pitchFamily="18" charset="0"/>
                <a:cs typeface="Times New Roman" panose="02020603050405020304" pitchFamily="18" charset="0"/>
              </a:rPr>
              <a:t> </a:t>
            </a:r>
            <a:r>
              <a:rPr lang="it-IT" sz="4300" b="1" dirty="0" err="1">
                <a:latin typeface="Times New Roman" panose="02020603050405020304" pitchFamily="18" charset="0"/>
                <a:cs typeface="Times New Roman" panose="02020603050405020304" pitchFamily="18" charset="0"/>
              </a:rPr>
              <a:t>Process</a:t>
            </a:r>
            <a:r>
              <a:rPr lang="it-IT" sz="4300" b="1" dirty="0">
                <a:latin typeface="Times New Roman" panose="02020603050405020304" pitchFamily="18" charset="0"/>
                <a:cs typeface="Times New Roman" panose="02020603050405020304" pitchFamily="18" charset="0"/>
              </a:rPr>
              <a:t> and Solutions </a:t>
            </a:r>
            <a:br>
              <a:rPr lang="it-IT" sz="4300" b="1" dirty="0">
                <a:latin typeface="Times New Roman" panose="02020603050405020304" pitchFamily="18" charset="0"/>
                <a:cs typeface="Times New Roman" panose="02020603050405020304" pitchFamily="18" charset="0"/>
              </a:rPr>
            </a:br>
            <a:r>
              <a:rPr lang="it-IT" sz="4300" b="1" dirty="0" err="1">
                <a:latin typeface="Times New Roman" panose="02020603050405020304" pitchFamily="18" charset="0"/>
                <a:cs typeface="Times New Roman" panose="02020603050405020304" pitchFamily="18" charset="0"/>
              </a:rPr>
              <a:t>Adopted</a:t>
            </a:r>
            <a:endParaRPr lang="it-IT" sz="43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6DF2D18-47B3-8487-3833-BAB4FF3C970C}"/>
              </a:ext>
            </a:extLst>
          </p:cNvPr>
          <p:cNvSpPr txBox="1">
            <a:spLocks noChangeArrowheads="1"/>
          </p:cNvSpPr>
          <p:nvPr/>
        </p:nvSpPr>
        <p:spPr bwMode="auto">
          <a:xfrm>
            <a:off x="2051923" y="1706129"/>
            <a:ext cx="8965228" cy="415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just"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Leveraging the parent-subsidiary synergies with the implementation of the </a:t>
            </a:r>
            <a:r>
              <a:rPr lang="en-GB" altLang="en-US" sz="1800" u="sng" dirty="0">
                <a:latin typeface="Times New Roman" panose="02020603050405020304" pitchFamily="18" charset="0"/>
                <a:cs typeface="Times New Roman" panose="02020603050405020304" pitchFamily="18" charset="0"/>
                <a:sym typeface="Wingdings" panose="05000000000000000000" pitchFamily="2" charset="2"/>
              </a:rPr>
              <a:t>ERP Odoo</a:t>
            </a:r>
            <a:endParaRPr lang="en-GB" altLang="en-US" sz="1800" dirty="0">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A130B07-CD4C-4B56-5BF6-1C17EE14B28C}"/>
              </a:ext>
            </a:extLst>
          </p:cNvPr>
          <p:cNvSpPr txBox="1">
            <a:spLocks noChangeArrowheads="1"/>
          </p:cNvSpPr>
          <p:nvPr/>
        </p:nvSpPr>
        <p:spPr bwMode="auto">
          <a:xfrm>
            <a:off x="542185" y="1563015"/>
            <a:ext cx="1801372" cy="37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Systems</a:t>
            </a:r>
          </a:p>
          <a:p>
            <a:pPr algn="ctr" eaLnBrk="1" hangingPunct="1">
              <a:buNone/>
            </a:pPr>
            <a:endParaRPr lang="en-GB" altLang="en-US" sz="1800" dirty="0">
              <a:latin typeface="Times New Roman" panose="02020603050405020304" pitchFamily="18" charset="0"/>
              <a:cs typeface="Times New Roman" panose="02020603050405020304" pitchFamily="18" charset="0"/>
            </a:endParaRPr>
          </a:p>
        </p:txBody>
      </p:sp>
      <p:pic>
        <p:nvPicPr>
          <p:cNvPr id="7" name="Graphic 6" descr="Social network with solid fill">
            <a:extLst>
              <a:ext uri="{FF2B5EF4-FFF2-40B4-BE49-F238E27FC236}">
                <a16:creationId xmlns:a16="http://schemas.microsoft.com/office/drawing/2014/main" id="{6AD2D297-383A-D3D9-F7D6-05DE28E42D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5671" y="1801282"/>
            <a:ext cx="914400" cy="842644"/>
          </a:xfrm>
          <a:prstGeom prst="rect">
            <a:avLst/>
          </a:prstGeom>
        </p:spPr>
      </p:pic>
      <p:sp>
        <p:nvSpPr>
          <p:cNvPr id="8" name="Content Placeholder 2">
            <a:extLst>
              <a:ext uri="{FF2B5EF4-FFF2-40B4-BE49-F238E27FC236}">
                <a16:creationId xmlns:a16="http://schemas.microsoft.com/office/drawing/2014/main" id="{E21BFEBF-6AA0-C6F2-2636-13D682FFE7EF}"/>
              </a:ext>
            </a:extLst>
          </p:cNvPr>
          <p:cNvSpPr txBox="1">
            <a:spLocks noChangeArrowheads="1"/>
          </p:cNvSpPr>
          <p:nvPr/>
        </p:nvSpPr>
        <p:spPr bwMode="auto">
          <a:xfrm>
            <a:off x="761454" y="2910239"/>
            <a:ext cx="1362834" cy="37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Staff</a:t>
            </a:r>
          </a:p>
          <a:p>
            <a:pPr marL="342900" indent="-342900" algn="ctr" eaLnBrk="1" hangingPunct="1">
              <a:buFont typeface="Wingdings" panose="05000000000000000000" pitchFamily="2" charset="2"/>
              <a:buChar char="Ø"/>
            </a:pPr>
            <a:endParaRPr lang="en-GB" altLang="en-US" sz="2000" dirty="0">
              <a:latin typeface="Times New Roman" panose="02020603050405020304" pitchFamily="18" charset="0"/>
              <a:cs typeface="Times New Roman" panose="02020603050405020304" pitchFamily="18" charset="0"/>
            </a:endParaRPr>
          </a:p>
        </p:txBody>
      </p:sp>
      <p:pic>
        <p:nvPicPr>
          <p:cNvPr id="9" name="Graphic 8" descr="Group with solid fill">
            <a:extLst>
              <a:ext uri="{FF2B5EF4-FFF2-40B4-BE49-F238E27FC236}">
                <a16:creationId xmlns:a16="http://schemas.microsoft.com/office/drawing/2014/main" id="{3172F24C-F278-D213-7DA7-6367CEF9312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85671" y="3095510"/>
            <a:ext cx="914400" cy="914400"/>
          </a:xfrm>
          <a:prstGeom prst="rect">
            <a:avLst/>
          </a:prstGeom>
        </p:spPr>
      </p:pic>
      <p:sp>
        <p:nvSpPr>
          <p:cNvPr id="10" name="Content Placeholder 2">
            <a:extLst>
              <a:ext uri="{FF2B5EF4-FFF2-40B4-BE49-F238E27FC236}">
                <a16:creationId xmlns:a16="http://schemas.microsoft.com/office/drawing/2014/main" id="{A967F79C-D6A6-F669-03A4-70DCE08A8162}"/>
              </a:ext>
            </a:extLst>
          </p:cNvPr>
          <p:cNvSpPr txBox="1">
            <a:spLocks noChangeArrowheads="1"/>
          </p:cNvSpPr>
          <p:nvPr/>
        </p:nvSpPr>
        <p:spPr bwMode="auto">
          <a:xfrm>
            <a:off x="2051923" y="2835044"/>
            <a:ext cx="8965228" cy="124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just" eaLnBrk="1" hangingPunct="1">
              <a:buFont typeface="Wingdings" panose="05000000000000000000" pitchFamily="2" charset="2"/>
              <a:buChar char="Ø"/>
            </a:pPr>
            <a:r>
              <a:rPr lang="en-GB" altLang="en-US" sz="1800" u="sng" dirty="0">
                <a:latin typeface="Times New Roman" panose="02020603050405020304" pitchFamily="18" charset="0"/>
                <a:cs typeface="Times New Roman" panose="02020603050405020304" pitchFamily="18" charset="0"/>
                <a:sym typeface="Wingdings" panose="05000000000000000000" pitchFamily="2" charset="2"/>
              </a:rPr>
              <a:t>Replacement of the previous CEO </a:t>
            </a: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 in 2022 and </a:t>
            </a:r>
            <a:r>
              <a:rPr lang="en-GB" altLang="en-US" sz="1800" u="sng" dirty="0">
                <a:latin typeface="Times New Roman" panose="02020603050405020304" pitchFamily="18" charset="0"/>
                <a:cs typeface="Times New Roman" panose="02020603050405020304" pitchFamily="18" charset="0"/>
                <a:sym typeface="Wingdings" panose="05000000000000000000" pitchFamily="2" charset="2"/>
              </a:rPr>
              <a:t>replacing of the two senior figures </a:t>
            </a: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in 2023</a:t>
            </a:r>
          </a:p>
          <a:p>
            <a:pPr marL="342900" indent="-342900" algn="just" eaLnBrk="1" hangingPunct="1">
              <a:buFont typeface="Wingdings" panose="05000000000000000000" pitchFamily="2" charset="2"/>
              <a:buChar char="Ø"/>
            </a:pPr>
            <a:r>
              <a:rPr lang="en-GB" altLang="en-US" sz="1800" u="sng" dirty="0">
                <a:latin typeface="Times New Roman" panose="02020603050405020304" pitchFamily="18" charset="0"/>
                <a:cs typeface="Times New Roman" panose="02020603050405020304" pitchFamily="18" charset="0"/>
                <a:sym typeface="Wingdings" panose="05000000000000000000" pitchFamily="2" charset="2"/>
              </a:rPr>
              <a:t>More responsibilities </a:t>
            </a: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to the interns and </a:t>
            </a:r>
            <a:r>
              <a:rPr lang="en-GB" altLang="en-US" sz="1800" u="sng" dirty="0">
                <a:latin typeface="Times New Roman" panose="02020603050405020304" pitchFamily="18" charset="0"/>
                <a:cs typeface="Times New Roman" panose="02020603050405020304" pitchFamily="18" charset="0"/>
                <a:sym typeface="Wingdings" panose="05000000000000000000" pitchFamily="2" charset="2"/>
              </a:rPr>
              <a:t>involvement into business’ dynamics</a:t>
            </a:r>
            <a:r>
              <a:rPr lang="en-GB" altLang="en-US" sz="1800" dirty="0">
                <a:latin typeface="Times New Roman" panose="02020603050405020304" pitchFamily="18" charset="0"/>
                <a:cs typeface="Times New Roman" panose="02020603050405020304" pitchFamily="18" charset="0"/>
                <a:sym typeface="Wingdings" panose="05000000000000000000" pitchFamily="2" charset="2"/>
              </a:rPr>
              <a:t>, less and only Czech or Slovak interns to provide more support and better training</a:t>
            </a:r>
            <a:endParaRPr lang="en-GB" altLang="en-US" sz="1800"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CED59B49-0EA5-78EF-6250-4E4458444264}"/>
              </a:ext>
            </a:extLst>
          </p:cNvPr>
          <p:cNvSpPr txBox="1">
            <a:spLocks noChangeArrowheads="1"/>
          </p:cNvSpPr>
          <p:nvPr/>
        </p:nvSpPr>
        <p:spPr bwMode="auto">
          <a:xfrm>
            <a:off x="5195313" y="6403375"/>
            <a:ext cx="1801372" cy="370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Managerial</a:t>
            </a:r>
          </a:p>
          <a:p>
            <a:pPr algn="ctr" eaLnBrk="1" hangingPunct="1">
              <a:buNone/>
            </a:pPr>
            <a:endParaRPr lang="en-GB" altLang="en-US" sz="1800" dirty="0">
              <a:latin typeface="Times New Roman" panose="02020603050405020304" pitchFamily="18" charset="0"/>
              <a:cs typeface="Times New Roman" panose="02020603050405020304" pitchFamily="18" charset="0"/>
            </a:endParaRPr>
          </a:p>
        </p:txBody>
      </p:sp>
      <p:sp>
        <p:nvSpPr>
          <p:cNvPr id="18" name="Content Placeholder 2">
            <a:extLst>
              <a:ext uri="{FF2B5EF4-FFF2-40B4-BE49-F238E27FC236}">
                <a16:creationId xmlns:a16="http://schemas.microsoft.com/office/drawing/2014/main" id="{71BBF40B-A78F-53E8-911D-90DE3DF7E96B}"/>
              </a:ext>
            </a:extLst>
          </p:cNvPr>
          <p:cNvSpPr txBox="1">
            <a:spLocks noChangeArrowheads="1"/>
          </p:cNvSpPr>
          <p:nvPr/>
        </p:nvSpPr>
        <p:spPr bwMode="auto">
          <a:xfrm>
            <a:off x="8220033" y="5295566"/>
            <a:ext cx="1362834" cy="37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Downsizing</a:t>
            </a:r>
          </a:p>
          <a:p>
            <a:pPr marL="342900" indent="-342900" algn="ctr" eaLnBrk="1" hangingPunct="1">
              <a:buFont typeface="Wingdings" panose="05000000000000000000" pitchFamily="2" charset="2"/>
              <a:buChar char="Ø"/>
            </a:pPr>
            <a:endParaRPr lang="en-GB" altLang="en-US" sz="2000" dirty="0">
              <a:latin typeface="Times New Roman" panose="02020603050405020304" pitchFamily="18" charset="0"/>
              <a:cs typeface="Times New Roman" panose="02020603050405020304" pitchFamily="18" charset="0"/>
            </a:endParaRPr>
          </a:p>
        </p:txBody>
      </p:sp>
      <p:sp>
        <p:nvSpPr>
          <p:cNvPr id="19" name="Content Placeholder 2">
            <a:extLst>
              <a:ext uri="{FF2B5EF4-FFF2-40B4-BE49-F238E27FC236}">
                <a16:creationId xmlns:a16="http://schemas.microsoft.com/office/drawing/2014/main" id="{7E91EDC3-B07B-854F-78AC-E045AAFCB189}"/>
              </a:ext>
            </a:extLst>
          </p:cNvPr>
          <p:cNvSpPr txBox="1">
            <a:spLocks noChangeArrowheads="1"/>
          </p:cNvSpPr>
          <p:nvPr/>
        </p:nvSpPr>
        <p:spPr bwMode="auto">
          <a:xfrm>
            <a:off x="2609128" y="5273325"/>
            <a:ext cx="1362834" cy="370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Delayering</a:t>
            </a:r>
          </a:p>
          <a:p>
            <a:pPr marL="342900" indent="-342900" algn="ctr" eaLnBrk="1" hangingPunct="1">
              <a:buFont typeface="Wingdings" panose="05000000000000000000" pitchFamily="2" charset="2"/>
              <a:buChar char="Ø"/>
            </a:pPr>
            <a:endParaRPr lang="en-GB" altLang="en-US" sz="2000" dirty="0">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70D97992-E04A-B219-4A70-5C2D561C9D2D}"/>
              </a:ext>
            </a:extLst>
          </p:cNvPr>
          <p:cNvSpPr/>
          <p:nvPr/>
        </p:nvSpPr>
        <p:spPr>
          <a:xfrm>
            <a:off x="761453" y="1424552"/>
            <a:ext cx="10255698" cy="1190940"/>
          </a:xfrm>
          <a:prstGeom prst="rect">
            <a:avLst/>
          </a:prstGeom>
          <a:noFill/>
          <a:ln>
            <a:solidFill>
              <a:srgbClr val="9999FF"/>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
        <p:nvSpPr>
          <p:cNvPr id="21" name="Rectangle 20">
            <a:extLst>
              <a:ext uri="{FF2B5EF4-FFF2-40B4-BE49-F238E27FC236}">
                <a16:creationId xmlns:a16="http://schemas.microsoft.com/office/drawing/2014/main" id="{3DCA5788-4A65-6C1E-0505-937E9B376A28}"/>
              </a:ext>
            </a:extLst>
          </p:cNvPr>
          <p:cNvSpPr/>
          <p:nvPr/>
        </p:nvSpPr>
        <p:spPr>
          <a:xfrm>
            <a:off x="800096" y="2765185"/>
            <a:ext cx="10255698" cy="1132853"/>
          </a:xfrm>
          <a:prstGeom prst="rect">
            <a:avLst/>
          </a:prstGeom>
          <a:noFill/>
          <a:ln>
            <a:solidFill>
              <a:srgbClr val="9999FF"/>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pic>
        <p:nvPicPr>
          <p:cNvPr id="23" name="Picture 22" descr="Icon">
            <a:extLst>
              <a:ext uri="{FF2B5EF4-FFF2-40B4-BE49-F238E27FC236}">
                <a16:creationId xmlns:a16="http://schemas.microsoft.com/office/drawing/2014/main" id="{E9E0F486-2ADD-0206-6B5C-55ED57B05F0A}"/>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5516704" y="2131644"/>
            <a:ext cx="1158592" cy="373324"/>
          </a:xfrm>
          <a:prstGeom prst="rect">
            <a:avLst/>
          </a:prstGeom>
        </p:spPr>
      </p:pic>
      <p:sp>
        <p:nvSpPr>
          <p:cNvPr id="26" name="Content Placeholder 2">
            <a:extLst>
              <a:ext uri="{FF2B5EF4-FFF2-40B4-BE49-F238E27FC236}">
                <a16:creationId xmlns:a16="http://schemas.microsoft.com/office/drawing/2014/main" id="{1D57F65A-9AE6-DC77-420B-DA5C628F9EC8}"/>
              </a:ext>
            </a:extLst>
          </p:cNvPr>
          <p:cNvSpPr txBox="1">
            <a:spLocks noChangeArrowheads="1"/>
          </p:cNvSpPr>
          <p:nvPr/>
        </p:nvSpPr>
        <p:spPr bwMode="auto">
          <a:xfrm>
            <a:off x="4585433" y="5298294"/>
            <a:ext cx="3021130" cy="3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Synculario’s Restructuring</a:t>
            </a:r>
          </a:p>
          <a:p>
            <a:pPr algn="ctr" eaLnBrk="1" hangingPunct="1">
              <a:buNone/>
            </a:pPr>
            <a:endParaRPr lang="en-GB" altLang="en-US" sz="1800" dirty="0">
              <a:latin typeface="Times New Roman" panose="02020603050405020304" pitchFamily="18" charset="0"/>
              <a:cs typeface="Times New Roman" panose="02020603050405020304" pitchFamily="18" charset="0"/>
            </a:endParaRPr>
          </a:p>
        </p:txBody>
      </p:sp>
      <p:sp>
        <p:nvSpPr>
          <p:cNvPr id="41" name="Diamond 40">
            <a:extLst>
              <a:ext uri="{FF2B5EF4-FFF2-40B4-BE49-F238E27FC236}">
                <a16:creationId xmlns:a16="http://schemas.microsoft.com/office/drawing/2014/main" id="{4DB686A2-2B20-CBB1-E6D6-7F2258C93E9D}"/>
              </a:ext>
            </a:extLst>
          </p:cNvPr>
          <p:cNvSpPr/>
          <p:nvPr/>
        </p:nvSpPr>
        <p:spPr>
          <a:xfrm>
            <a:off x="3971962" y="4572478"/>
            <a:ext cx="4248071" cy="1831206"/>
          </a:xfrm>
          <a:prstGeom prst="diamond">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2" name="Content Placeholder 2">
            <a:extLst>
              <a:ext uri="{FF2B5EF4-FFF2-40B4-BE49-F238E27FC236}">
                <a16:creationId xmlns:a16="http://schemas.microsoft.com/office/drawing/2014/main" id="{A579FF5B-AEEF-C8F6-92DE-FBDBBBA1E6CE}"/>
              </a:ext>
            </a:extLst>
          </p:cNvPr>
          <p:cNvSpPr txBox="1">
            <a:spLocks noChangeArrowheads="1"/>
          </p:cNvSpPr>
          <p:nvPr/>
        </p:nvSpPr>
        <p:spPr bwMode="auto">
          <a:xfrm>
            <a:off x="5304949" y="4227520"/>
            <a:ext cx="1582101" cy="3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None/>
            </a:pPr>
            <a:r>
              <a:rPr lang="en-GB" altLang="en-US" sz="1800" b="1" dirty="0">
                <a:latin typeface="Times New Roman" panose="02020603050405020304" pitchFamily="18" charset="0"/>
                <a:cs typeface="Times New Roman" panose="02020603050405020304" pitchFamily="18" charset="0"/>
              </a:rPr>
              <a:t>Technological</a:t>
            </a:r>
          </a:p>
          <a:p>
            <a:pPr marL="342900" indent="-342900" algn="ctr" eaLnBrk="1" hangingPunct="1">
              <a:buFont typeface="Wingdings" panose="05000000000000000000" pitchFamily="2" charset="2"/>
              <a:buChar char="Ø"/>
            </a:pPr>
            <a:endParaRPr lang="en-GB"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949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A6456230-F213-3377-77BB-9CAC9F670B92}"/>
              </a:ext>
            </a:extLst>
          </p:cNvPr>
          <p:cNvSpPr txBox="1">
            <a:spLocks/>
          </p:cNvSpPr>
          <p:nvPr/>
        </p:nvSpPr>
        <p:spPr>
          <a:xfrm>
            <a:off x="1066800" y="139959"/>
            <a:ext cx="10058400" cy="961053"/>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sz="4300" b="1" dirty="0" err="1">
                <a:latin typeface="Times New Roman" panose="02020603050405020304" pitchFamily="18" charset="0"/>
                <a:cs typeface="Times New Roman" panose="02020603050405020304" pitchFamily="18" charset="0"/>
              </a:rPr>
              <a:t>Limitations</a:t>
            </a:r>
            <a:r>
              <a:rPr lang="it-IT" sz="4300" b="1" dirty="0">
                <a:latin typeface="Times New Roman" panose="02020603050405020304" pitchFamily="18" charset="0"/>
                <a:cs typeface="Times New Roman" panose="02020603050405020304" pitchFamily="18" charset="0"/>
              </a:rPr>
              <a:t> and Future </a:t>
            </a:r>
            <a:r>
              <a:rPr lang="it-IT" sz="4300" b="1" dirty="0" err="1">
                <a:latin typeface="Times New Roman" panose="02020603050405020304" pitchFamily="18" charset="0"/>
                <a:cs typeface="Times New Roman" panose="02020603050405020304" pitchFamily="18" charset="0"/>
              </a:rPr>
              <a:t>Research</a:t>
            </a:r>
            <a:endParaRPr lang="it-IT" sz="4300" b="1" dirty="0">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7BD483EB-F363-412B-075C-ACA7E3D3560C}"/>
              </a:ext>
            </a:extLst>
          </p:cNvPr>
          <p:cNvSpPr txBox="1">
            <a:spLocks noChangeArrowheads="1"/>
          </p:cNvSpPr>
          <p:nvPr/>
        </p:nvSpPr>
        <p:spPr bwMode="auto">
          <a:xfrm>
            <a:off x="1066800" y="3816390"/>
            <a:ext cx="10058400" cy="2701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285750" indent="-285750" eaLnBrk="1" hangingPunct="1">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sym typeface="Wingdings" panose="05000000000000000000" pitchFamily="2" charset="2"/>
              </a:rPr>
              <a:t>N</a:t>
            </a:r>
            <a:r>
              <a:rPr lang="en-GB" sz="1800" dirty="0">
                <a:latin typeface="Times New Roman" panose="02020603050405020304" pitchFamily="18" charset="0"/>
                <a:cs typeface="Times New Roman" panose="02020603050405020304" pitchFamily="18" charset="0"/>
              </a:rPr>
              <a:t>eed for further theoretical development in the area of start-up crises </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Need for better internal reporting mechanisms to be put in place</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Need for the creation of a contingency plan for future crises</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p>
            <a:pPr marL="342900" indent="-342900" eaLnBrk="1" hangingPunct="1">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Development of complex software or database with combination of different dependent variables associated to the most popular crisis’ causes</a:t>
            </a:r>
          </a:p>
        </p:txBody>
      </p:sp>
      <p:sp>
        <p:nvSpPr>
          <p:cNvPr id="7" name="TextBox 6">
            <a:extLst>
              <a:ext uri="{FF2B5EF4-FFF2-40B4-BE49-F238E27FC236}">
                <a16:creationId xmlns:a16="http://schemas.microsoft.com/office/drawing/2014/main" id="{051E57E3-46EC-2B8F-EF01-26934BF4EE45}"/>
              </a:ext>
            </a:extLst>
          </p:cNvPr>
          <p:cNvSpPr txBox="1"/>
          <p:nvPr/>
        </p:nvSpPr>
        <p:spPr>
          <a:xfrm>
            <a:off x="1066800" y="1440982"/>
            <a:ext cx="10058400" cy="1754326"/>
          </a:xfrm>
          <a:prstGeom prst="rect">
            <a:avLst/>
          </a:prstGeom>
          <a:noFill/>
        </p:spPr>
        <p:txBody>
          <a:bodyPr wrap="square">
            <a:spAutoFit/>
          </a:bodyPr>
          <a:lstStyle/>
          <a:p>
            <a:pPr marL="285750" indent="-285750" eaLnBrk="1" hangingPunct="1">
              <a:buFont typeface="Wingdings" panose="05000000000000000000" pitchFamily="2" charset="2"/>
              <a:buChar char="Ø"/>
            </a:pPr>
            <a:r>
              <a:rPr lang="en-GB" altLang="en-US" sz="1800" dirty="0">
                <a:latin typeface="Times New Roman" panose="02020603050405020304" pitchFamily="18" charset="0"/>
                <a:cs typeface="Times New Roman" panose="02020603050405020304" pitchFamily="18" charset="0"/>
              </a:rPr>
              <a:t>LIMITATION 1: </a:t>
            </a:r>
            <a:r>
              <a:rPr lang="en-GB" sz="1800" dirty="0">
                <a:latin typeface="Times New Roman" panose="02020603050405020304" pitchFamily="18" charset="0"/>
                <a:cs typeface="Times New Roman" panose="02020603050405020304" pitchFamily="18" charset="0"/>
              </a:rPr>
              <a:t>lack of key performance indicators (KPIs) and performance management during the crisis in 2022</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p>
            <a:pPr marL="285750" indent="-285750" eaLnBrk="1" hangingPunct="1">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LIMITATION 2: very limited theoretical framework on start-up crises</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p>
            <a:pPr marL="285750" indent="-285750" algn="just" eaLnBrk="1" hangingPunct="1">
              <a:buFont typeface="Wingdings" panose="05000000000000000000" pitchFamily="2" charset="2"/>
              <a:buChar char="Ø"/>
            </a:pPr>
            <a:r>
              <a:rPr lang="en-GB" sz="1800" dirty="0">
                <a:latin typeface="Times New Roman" panose="02020603050405020304" pitchFamily="18" charset="0"/>
                <a:cs typeface="Times New Roman" panose="02020603050405020304" pitchFamily="18" charset="0"/>
              </a:rPr>
              <a:t>LIMITATION 3: time limitation imposed on data collection (from September 2022 to December 2022)</a:t>
            </a:r>
            <a:endParaRPr lang="en-GB" altLang="en-US" sz="1800" dirty="0">
              <a:latin typeface="Times New Roman" panose="02020603050405020304" pitchFamily="18" charset="0"/>
              <a:cs typeface="Times New Roman" panose="02020603050405020304" pitchFamily="18" charset="0"/>
            </a:endParaRPr>
          </a:p>
        </p:txBody>
      </p:sp>
      <p:pic>
        <p:nvPicPr>
          <p:cNvPr id="10" name="Graphic 9" descr="Exclamation mark with solid fill">
            <a:extLst>
              <a:ext uri="{FF2B5EF4-FFF2-40B4-BE49-F238E27FC236}">
                <a16:creationId xmlns:a16="http://schemas.microsoft.com/office/drawing/2014/main" id="{B411CADC-3553-2AFA-F28C-F9FF8B975AB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215202" y="1853135"/>
            <a:ext cx="999784" cy="980730"/>
          </a:xfrm>
          <a:prstGeom prst="rect">
            <a:avLst/>
          </a:prstGeom>
        </p:spPr>
      </p:pic>
      <p:pic>
        <p:nvPicPr>
          <p:cNvPr id="13" name="Graphic 12" descr="Lights On with solid fill">
            <a:extLst>
              <a:ext uri="{FF2B5EF4-FFF2-40B4-BE49-F238E27FC236}">
                <a16:creationId xmlns:a16="http://schemas.microsoft.com/office/drawing/2014/main" id="{6853342D-0636-F4AE-A780-6298B679E56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5202" y="4500073"/>
            <a:ext cx="999784" cy="999784"/>
          </a:xfrm>
          <a:prstGeom prst="rect">
            <a:avLst/>
          </a:prstGeom>
        </p:spPr>
      </p:pic>
    </p:spTree>
    <p:extLst>
      <p:ext uri="{BB962C8B-B14F-4D97-AF65-F5344CB8AC3E}">
        <p14:creationId xmlns:p14="http://schemas.microsoft.com/office/powerpoint/2010/main" val="608142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F92F666C-90DA-B03B-CC8E-BD23CAFBD586}"/>
              </a:ext>
            </a:extLst>
          </p:cNvPr>
          <p:cNvSpPr txBox="1">
            <a:spLocks/>
          </p:cNvSpPr>
          <p:nvPr/>
        </p:nvSpPr>
        <p:spPr>
          <a:xfrm>
            <a:off x="1066800" y="2359234"/>
            <a:ext cx="10058400" cy="2139532"/>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sz="6600" dirty="0" err="1">
                <a:latin typeface="Times New Roman" panose="02020603050405020304" pitchFamily="18" charset="0"/>
                <a:cs typeface="Times New Roman" panose="02020603050405020304" pitchFamily="18" charset="0"/>
              </a:rPr>
              <a:t>Ďakujem</a:t>
            </a:r>
            <a:r>
              <a:rPr lang="it-IT" sz="6600" dirty="0">
                <a:latin typeface="Times New Roman" panose="02020603050405020304" pitchFamily="18" charset="0"/>
                <a:cs typeface="Times New Roman" panose="02020603050405020304" pitchFamily="18" charset="0"/>
              </a:rPr>
              <a:t>!</a:t>
            </a:r>
            <a:br>
              <a:rPr lang="it-IT" sz="6600" dirty="0">
                <a:latin typeface="Times New Roman" panose="02020603050405020304" pitchFamily="18" charset="0"/>
                <a:cs typeface="Times New Roman" panose="02020603050405020304" pitchFamily="18" charset="0"/>
              </a:rPr>
            </a:br>
            <a:r>
              <a:rPr lang="it-IT" sz="6600" dirty="0">
                <a:latin typeface="Times New Roman" panose="02020603050405020304" pitchFamily="18" charset="0"/>
                <a:cs typeface="Times New Roman" panose="02020603050405020304" pitchFamily="18" charset="0"/>
              </a:rPr>
              <a:t>(Thank </a:t>
            </a:r>
            <a:r>
              <a:rPr lang="it-IT" sz="6600" dirty="0" err="1">
                <a:latin typeface="Times New Roman" panose="02020603050405020304" pitchFamily="18" charset="0"/>
                <a:cs typeface="Times New Roman" panose="02020603050405020304" pitchFamily="18" charset="0"/>
              </a:rPr>
              <a:t>you</a:t>
            </a:r>
            <a:r>
              <a:rPr lang="it-IT" sz="6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24406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Content Placeholder 2">
            <a:extLst>
              <a:ext uri="{FF2B5EF4-FFF2-40B4-BE49-F238E27FC236}">
                <a16:creationId xmlns:a16="http://schemas.microsoft.com/office/drawing/2014/main" id="{0A722CCA-E6DB-78AE-8F0B-56713B4A6C89}"/>
              </a:ext>
            </a:extLst>
          </p:cNvPr>
          <p:cNvSpPr>
            <a:spLocks noGrp="1" noChangeArrowheads="1"/>
          </p:cNvSpPr>
          <p:nvPr>
            <p:ph idx="1"/>
          </p:nvPr>
        </p:nvSpPr>
        <p:spPr>
          <a:xfrm>
            <a:off x="838200" y="1534206"/>
            <a:ext cx="10375900" cy="771525"/>
          </a:xfrm>
        </p:spPr>
        <p:txBody>
          <a:bodyPr/>
          <a:lstStyle/>
          <a:p>
            <a:pPr marL="0" indent="0" algn="just">
              <a:buFont typeface="Arial" panose="020B0604020202020204" pitchFamily="34" charset="0"/>
              <a:buNone/>
            </a:pPr>
            <a:r>
              <a:rPr lang="en-GB" altLang="en-US" sz="2000" dirty="0">
                <a:latin typeface="Times New Roman" panose="02020603050405020304" pitchFamily="18" charset="0"/>
                <a:cs typeface="Times New Roman" panose="02020603050405020304" pitchFamily="18" charset="0"/>
              </a:rPr>
              <a:t>Synculario (trade name: Synculario </a:t>
            </a:r>
            <a:r>
              <a:rPr lang="en-GB" altLang="en-US" sz="2000" dirty="0" err="1">
                <a:latin typeface="Times New Roman" panose="02020603050405020304" pitchFamily="18" charset="0"/>
                <a:cs typeface="Times New Roman" panose="02020603050405020304" pitchFamily="18" charset="0"/>
              </a:rPr>
              <a:t>j.s.a</a:t>
            </a:r>
            <a:r>
              <a:rPr lang="en-GB" altLang="en-US" sz="2000" dirty="0">
                <a:latin typeface="Times New Roman" panose="02020603050405020304" pitchFamily="18" charset="0"/>
                <a:cs typeface="Times New Roman" panose="02020603050405020304" pitchFamily="18" charset="0"/>
              </a:rPr>
              <a:t>.) is a start-up co-founded on March 15, 2018, by Rastislav </a:t>
            </a:r>
            <a:r>
              <a:rPr lang="en-GB" altLang="en-US" sz="2000" dirty="0" err="1">
                <a:latin typeface="Times New Roman" panose="02020603050405020304" pitchFamily="18" charset="0"/>
                <a:cs typeface="Times New Roman" panose="02020603050405020304" pitchFamily="18" charset="0"/>
              </a:rPr>
              <a:t>Brenčič</a:t>
            </a:r>
            <a:r>
              <a:rPr lang="en-GB" altLang="en-US" sz="2000" dirty="0">
                <a:latin typeface="Times New Roman" panose="02020603050405020304" pitchFamily="18" charset="0"/>
                <a:cs typeface="Times New Roman" panose="02020603050405020304" pitchFamily="18" charset="0"/>
              </a:rPr>
              <a:t>, which is the current CEO.</a:t>
            </a:r>
          </a:p>
        </p:txBody>
      </p:sp>
      <p:sp>
        <p:nvSpPr>
          <p:cNvPr id="3075" name="TextBox 4">
            <a:extLst>
              <a:ext uri="{FF2B5EF4-FFF2-40B4-BE49-F238E27FC236}">
                <a16:creationId xmlns:a16="http://schemas.microsoft.com/office/drawing/2014/main" id="{35000098-B2B1-3ABB-2F53-A278EBEBDC7E}"/>
              </a:ext>
            </a:extLst>
          </p:cNvPr>
          <p:cNvSpPr txBox="1">
            <a:spLocks noChangeArrowheads="1"/>
          </p:cNvSpPr>
          <p:nvPr/>
        </p:nvSpPr>
        <p:spPr bwMode="auto">
          <a:xfrm>
            <a:off x="4346575" y="350838"/>
            <a:ext cx="3219450" cy="754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it-IT" altLang="en-US" sz="4300" b="1" dirty="0" err="1">
                <a:latin typeface="Times New Roman" panose="02020603050405020304" pitchFamily="18" charset="0"/>
                <a:cs typeface="Times New Roman" panose="02020603050405020304" pitchFamily="18" charset="0"/>
              </a:rPr>
              <a:t>Synculario</a:t>
            </a:r>
            <a:endParaRPr lang="it-IT" altLang="en-US" sz="4300" b="1" dirty="0">
              <a:latin typeface="Times New Roman" panose="02020603050405020304" pitchFamily="18" charset="0"/>
              <a:cs typeface="Times New Roman" panose="02020603050405020304" pitchFamily="18" charset="0"/>
            </a:endParaRPr>
          </a:p>
        </p:txBody>
      </p:sp>
      <p:pic>
        <p:nvPicPr>
          <p:cNvPr id="7" name="Graphic 6" descr="Stopwatch 75% with solid fill">
            <a:extLst>
              <a:ext uri="{FF2B5EF4-FFF2-40B4-BE49-F238E27FC236}">
                <a16:creationId xmlns:a16="http://schemas.microsoft.com/office/drawing/2014/main" id="{D5254C67-D9A9-B275-1211-24DD4E328B8C}"/>
              </a:ext>
            </a:extLst>
          </p:cNvPr>
          <p:cNvPicPr>
            <a:picLocks noChangeAspect="1"/>
          </p:cNvPicPr>
          <p:nvPr/>
        </p:nvPicPr>
        <p:blipFill>
          <a:blip r:embed="rId3"/>
          <a:stretch>
            <a:fillRect/>
          </a:stretch>
        </p:blipFill>
        <p:spPr>
          <a:xfrm>
            <a:off x="152401" y="1425997"/>
            <a:ext cx="789796" cy="789797"/>
          </a:xfrm>
          <a:prstGeom prst="rect">
            <a:avLst/>
          </a:prstGeom>
        </p:spPr>
      </p:pic>
      <p:pic>
        <p:nvPicPr>
          <p:cNvPr id="9" name="Graphic 8" descr="Marker with solid fill">
            <a:extLst>
              <a:ext uri="{FF2B5EF4-FFF2-40B4-BE49-F238E27FC236}">
                <a16:creationId xmlns:a16="http://schemas.microsoft.com/office/drawing/2014/main" id="{7855BCD7-4358-40DB-0AA4-7D5751AFE263}"/>
              </a:ext>
            </a:extLst>
          </p:cNvPr>
          <p:cNvPicPr>
            <a:picLocks noChangeAspect="1"/>
          </p:cNvPicPr>
          <p:nvPr/>
        </p:nvPicPr>
        <p:blipFill>
          <a:blip r:embed="rId4"/>
          <a:stretch>
            <a:fillRect/>
          </a:stretch>
        </p:blipFill>
        <p:spPr>
          <a:xfrm>
            <a:off x="112291" y="2330515"/>
            <a:ext cx="871538" cy="869447"/>
          </a:xfrm>
          <a:prstGeom prst="rect">
            <a:avLst/>
          </a:prstGeom>
        </p:spPr>
      </p:pic>
      <p:pic>
        <p:nvPicPr>
          <p:cNvPr id="11" name="Graphic 10" descr="Gears with solid fill">
            <a:extLst>
              <a:ext uri="{FF2B5EF4-FFF2-40B4-BE49-F238E27FC236}">
                <a16:creationId xmlns:a16="http://schemas.microsoft.com/office/drawing/2014/main" id="{C534BD3B-41A4-EBDC-3FF6-FC77DAEC74CB}"/>
              </a:ext>
            </a:extLst>
          </p:cNvPr>
          <p:cNvPicPr>
            <a:picLocks noChangeAspect="1"/>
          </p:cNvPicPr>
          <p:nvPr/>
        </p:nvPicPr>
        <p:blipFill>
          <a:blip r:embed="rId5"/>
          <a:stretch>
            <a:fillRect/>
          </a:stretch>
        </p:blipFill>
        <p:spPr>
          <a:xfrm>
            <a:off x="148803" y="4343867"/>
            <a:ext cx="793394" cy="793395"/>
          </a:xfrm>
          <a:prstGeom prst="rect">
            <a:avLst/>
          </a:prstGeom>
        </p:spPr>
      </p:pic>
      <p:sp>
        <p:nvSpPr>
          <p:cNvPr id="3079" name="Content Placeholder 2">
            <a:extLst>
              <a:ext uri="{FF2B5EF4-FFF2-40B4-BE49-F238E27FC236}">
                <a16:creationId xmlns:a16="http://schemas.microsoft.com/office/drawing/2014/main" id="{41F827AD-53B9-1F9C-3C48-385E7C6F8D04}"/>
              </a:ext>
            </a:extLst>
          </p:cNvPr>
          <p:cNvSpPr txBox="1">
            <a:spLocks noChangeArrowheads="1"/>
          </p:cNvSpPr>
          <p:nvPr/>
        </p:nvSpPr>
        <p:spPr bwMode="auto">
          <a:xfrm>
            <a:off x="838200" y="4548755"/>
            <a:ext cx="10375900" cy="394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buFont typeface="Arial" panose="020B0604020202020204" pitchFamily="34" charset="0"/>
              <a:buNone/>
            </a:pPr>
            <a:r>
              <a:rPr lang="en-GB" altLang="en-US" sz="2000" dirty="0">
                <a:latin typeface="Times New Roman" panose="02020603050405020304" pitchFamily="18" charset="0"/>
                <a:cs typeface="Times New Roman" panose="02020603050405020304" pitchFamily="18" charset="0"/>
              </a:rPr>
              <a:t>The main sources of revenues are </a:t>
            </a:r>
            <a:r>
              <a:rPr lang="en-GB" altLang="en-US" sz="2000" u="sng" dirty="0">
                <a:latin typeface="Times New Roman" panose="02020603050405020304" pitchFamily="18" charset="0"/>
                <a:cs typeface="Times New Roman" panose="02020603050405020304" pitchFamily="18" charset="0"/>
              </a:rPr>
              <a:t>body shops</a:t>
            </a:r>
            <a:r>
              <a:rPr lang="en-GB" altLang="en-US" sz="2000" dirty="0">
                <a:latin typeface="Times New Roman" panose="02020603050405020304" pitchFamily="18" charset="0"/>
                <a:cs typeface="Times New Roman" panose="02020603050405020304" pitchFamily="18" charset="0"/>
              </a:rPr>
              <a:t> (temporary placement) and </a:t>
            </a:r>
            <a:r>
              <a:rPr lang="en-GB" altLang="en-US" sz="2000" u="sng" dirty="0">
                <a:latin typeface="Times New Roman" panose="02020603050405020304" pitchFamily="18" charset="0"/>
                <a:cs typeface="Times New Roman" panose="02020603050405020304" pitchFamily="18" charset="0"/>
              </a:rPr>
              <a:t>permanent placements</a:t>
            </a:r>
            <a:r>
              <a:rPr lang="en-GB" altLang="en-US" sz="2000" dirty="0">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None/>
            </a:pPr>
            <a:endParaRPr lang="en-GB" altLang="en-US" sz="2000" dirty="0">
              <a:latin typeface="Times New Roman" panose="02020603050405020304" pitchFamily="18" charset="0"/>
              <a:cs typeface="Times New Roman" panose="02020603050405020304" pitchFamily="18" charset="0"/>
            </a:endParaRPr>
          </a:p>
        </p:txBody>
      </p:sp>
      <p:sp>
        <p:nvSpPr>
          <p:cNvPr id="3080" name="TextBox 16">
            <a:extLst>
              <a:ext uri="{FF2B5EF4-FFF2-40B4-BE49-F238E27FC236}">
                <a16:creationId xmlns:a16="http://schemas.microsoft.com/office/drawing/2014/main" id="{5C243235-9633-692A-AE14-18E4161D9149}"/>
              </a:ext>
            </a:extLst>
          </p:cNvPr>
          <p:cNvSpPr txBox="1">
            <a:spLocks noChangeArrowheads="1"/>
          </p:cNvSpPr>
          <p:nvPr/>
        </p:nvSpPr>
        <p:spPr bwMode="auto">
          <a:xfrm>
            <a:off x="838200" y="2584419"/>
            <a:ext cx="10375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just" eaLnBrk="1" hangingPunct="1"/>
            <a:r>
              <a:rPr lang="en-GB" altLang="en-US" sz="2000" dirty="0">
                <a:latin typeface="Times New Roman" panose="02020603050405020304" pitchFamily="18" charset="0"/>
                <a:cs typeface="Times New Roman" panose="02020603050405020304" pitchFamily="18" charset="0"/>
              </a:rPr>
              <a:t>Headquartered in </a:t>
            </a:r>
            <a:r>
              <a:rPr lang="en-GB" sz="2000" dirty="0" err="1">
                <a:latin typeface="Times New Roman" panose="02020603050405020304" pitchFamily="18" charset="0"/>
                <a:cs typeface="Times New Roman" panose="02020603050405020304" pitchFamily="18" charset="0"/>
              </a:rPr>
              <a:t>Jarošova</a:t>
            </a:r>
            <a:r>
              <a:rPr lang="en-GB" altLang="en-US" sz="2000" dirty="0">
                <a:latin typeface="Times New Roman" panose="02020603050405020304" pitchFamily="18" charset="0"/>
                <a:cs typeface="Times New Roman" panose="02020603050405020304" pitchFamily="18" charset="0"/>
              </a:rPr>
              <a:t> 2961/1, 831 03, Bratislava (Slovakia).</a:t>
            </a:r>
          </a:p>
        </p:txBody>
      </p:sp>
      <p:sp>
        <p:nvSpPr>
          <p:cNvPr id="3081" name="Content Placeholder 2">
            <a:extLst>
              <a:ext uri="{FF2B5EF4-FFF2-40B4-BE49-F238E27FC236}">
                <a16:creationId xmlns:a16="http://schemas.microsoft.com/office/drawing/2014/main" id="{B2271A7D-4E95-0275-AB41-0F33BECECBF4}"/>
              </a:ext>
            </a:extLst>
          </p:cNvPr>
          <p:cNvSpPr txBox="1">
            <a:spLocks noChangeArrowheads="1"/>
          </p:cNvSpPr>
          <p:nvPr/>
        </p:nvSpPr>
        <p:spPr bwMode="auto">
          <a:xfrm>
            <a:off x="838200" y="3391367"/>
            <a:ext cx="10515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buFont typeface="Arial" panose="020B0604020202020204" pitchFamily="34" charset="0"/>
              <a:buNone/>
            </a:pPr>
            <a:r>
              <a:rPr lang="en-GB" altLang="en-US" sz="2000" dirty="0">
                <a:latin typeface="Times New Roman" panose="02020603050405020304" pitchFamily="18" charset="0"/>
                <a:cs typeface="Times New Roman" panose="02020603050405020304" pitchFamily="18" charset="0"/>
              </a:rPr>
              <a:t>Being a B2B services company that operates in the IT employment placement sector, it’s an intermediary between the job demand (candidates) and job supply (clients).</a:t>
            </a:r>
          </a:p>
        </p:txBody>
      </p:sp>
      <p:pic>
        <p:nvPicPr>
          <p:cNvPr id="24" name="Graphic 23" descr="Plug with solid fill">
            <a:extLst>
              <a:ext uri="{FF2B5EF4-FFF2-40B4-BE49-F238E27FC236}">
                <a16:creationId xmlns:a16="http://schemas.microsoft.com/office/drawing/2014/main" id="{BDFE263D-1049-3CF8-016E-41D230B634AA}"/>
              </a:ext>
            </a:extLst>
          </p:cNvPr>
          <p:cNvPicPr>
            <a:picLocks noChangeAspect="1"/>
          </p:cNvPicPr>
          <p:nvPr/>
        </p:nvPicPr>
        <p:blipFill>
          <a:blip r:embed="rId6"/>
          <a:stretch>
            <a:fillRect/>
          </a:stretch>
        </p:blipFill>
        <p:spPr>
          <a:xfrm>
            <a:off x="152401" y="3281718"/>
            <a:ext cx="791402" cy="793395"/>
          </a:xfrm>
          <a:prstGeom prst="rect">
            <a:avLst/>
          </a:prstGeom>
        </p:spPr>
      </p:pic>
      <p:sp>
        <p:nvSpPr>
          <p:cNvPr id="2" name="Content Placeholder 2">
            <a:extLst>
              <a:ext uri="{FF2B5EF4-FFF2-40B4-BE49-F238E27FC236}">
                <a16:creationId xmlns:a16="http://schemas.microsoft.com/office/drawing/2014/main" id="{50AF4292-2DD9-C544-C2AF-8E1D3895D861}"/>
              </a:ext>
            </a:extLst>
          </p:cNvPr>
          <p:cNvSpPr txBox="1">
            <a:spLocks noChangeArrowheads="1"/>
          </p:cNvSpPr>
          <p:nvPr/>
        </p:nvSpPr>
        <p:spPr bwMode="auto">
          <a:xfrm>
            <a:off x="838200" y="5407539"/>
            <a:ext cx="10375900" cy="6399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buFont typeface="Arial" panose="020B0604020202020204" pitchFamily="34" charset="0"/>
              <a:buNone/>
            </a:pPr>
            <a:r>
              <a:rPr lang="en-GB" altLang="en-US" sz="2000" dirty="0">
                <a:latin typeface="Times New Roman" panose="02020603050405020304" pitchFamily="18" charset="0"/>
                <a:cs typeface="Times New Roman" panose="02020603050405020304" pitchFamily="18" charset="0"/>
              </a:rPr>
              <a:t>The company most important departments are Recruitment, which hire candidates interested in the company’s intermediary service,  and Sales, which place candidates to client companies.</a:t>
            </a:r>
          </a:p>
        </p:txBody>
      </p:sp>
      <p:pic>
        <p:nvPicPr>
          <p:cNvPr id="4" name="Graphic 3" descr="Puzzle pieces with solid fill">
            <a:extLst>
              <a:ext uri="{FF2B5EF4-FFF2-40B4-BE49-F238E27FC236}">
                <a16:creationId xmlns:a16="http://schemas.microsoft.com/office/drawing/2014/main" id="{1A5AE427-1240-AEFA-B006-6CE3CCC29FE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48803" y="5330826"/>
            <a:ext cx="793394" cy="7933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2272F7EA-D96F-6372-DD1C-5E5CC60ADB1B}"/>
              </a:ext>
            </a:extLst>
          </p:cNvPr>
          <p:cNvSpPr>
            <a:spLocks noGrp="1" noChangeArrowheads="1"/>
          </p:cNvSpPr>
          <p:nvPr>
            <p:ph idx="1"/>
          </p:nvPr>
        </p:nvSpPr>
        <p:spPr>
          <a:xfrm>
            <a:off x="169863" y="3178175"/>
            <a:ext cx="981075" cy="434975"/>
          </a:xfrm>
        </p:spPr>
        <p:txBody>
          <a:bodyPr/>
          <a:lstStyle/>
          <a:p>
            <a:pPr marL="0" indent="0" algn="ctr">
              <a:buFont typeface="Arial" panose="020B0604020202020204" pitchFamily="34" charset="0"/>
              <a:buNone/>
            </a:pPr>
            <a:r>
              <a:rPr lang="en-GB" altLang="en-US" sz="1200" dirty="0">
                <a:latin typeface="Times New Roman" panose="02020603050405020304" pitchFamily="18" charset="0"/>
                <a:cs typeface="Times New Roman" panose="02020603050405020304" pitchFamily="18" charset="0"/>
              </a:rPr>
              <a:t>January 2022</a:t>
            </a:r>
          </a:p>
        </p:txBody>
      </p:sp>
      <p:sp>
        <p:nvSpPr>
          <p:cNvPr id="4" name="Titolo 1">
            <a:extLst>
              <a:ext uri="{FF2B5EF4-FFF2-40B4-BE49-F238E27FC236}">
                <a16:creationId xmlns:a16="http://schemas.microsoft.com/office/drawing/2014/main" id="{C36303D3-A06B-7B98-5A2B-A8CDA13CE571}"/>
              </a:ext>
            </a:extLst>
          </p:cNvPr>
          <p:cNvSpPr txBox="1">
            <a:spLocks/>
          </p:cNvSpPr>
          <p:nvPr/>
        </p:nvSpPr>
        <p:spPr>
          <a:xfrm>
            <a:off x="1066800" y="355600"/>
            <a:ext cx="10058400" cy="685800"/>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b="1" dirty="0">
                <a:latin typeface="Times New Roman" panose="02020603050405020304" pitchFamily="18" charset="0"/>
                <a:cs typeface="Times New Roman" panose="02020603050405020304" pitchFamily="18" charset="0"/>
              </a:rPr>
              <a:t>Thesis </a:t>
            </a:r>
            <a:r>
              <a:rPr lang="it-IT" b="1" dirty="0" err="1">
                <a:latin typeface="Times New Roman" panose="02020603050405020304" pitchFamily="18" charset="0"/>
                <a:cs typeface="Times New Roman" panose="02020603050405020304" pitchFamily="18" charset="0"/>
              </a:rPr>
              <a:t>Purpose</a:t>
            </a:r>
            <a:endParaRPr lang="it-IT" b="1" dirty="0">
              <a:latin typeface="Times New Roman" panose="02020603050405020304" pitchFamily="18" charset="0"/>
              <a:cs typeface="Times New Roman" panose="02020603050405020304" pitchFamily="18" charset="0"/>
            </a:endParaRPr>
          </a:p>
        </p:txBody>
      </p:sp>
      <p:sp>
        <p:nvSpPr>
          <p:cNvPr id="4100" name="Content Placeholder 2">
            <a:extLst>
              <a:ext uri="{FF2B5EF4-FFF2-40B4-BE49-F238E27FC236}">
                <a16:creationId xmlns:a16="http://schemas.microsoft.com/office/drawing/2014/main" id="{4F6B83AB-ED4E-FB73-4619-700B6CE36446}"/>
              </a:ext>
            </a:extLst>
          </p:cNvPr>
          <p:cNvSpPr txBox="1">
            <a:spLocks noChangeArrowheads="1"/>
          </p:cNvSpPr>
          <p:nvPr/>
        </p:nvSpPr>
        <p:spPr bwMode="auto">
          <a:xfrm>
            <a:off x="987425" y="1319213"/>
            <a:ext cx="102171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just" eaLnBrk="1" hangingPunct="1">
              <a:buFont typeface="Arial" panose="020B0604020202020204" pitchFamily="34" charset="0"/>
              <a:buNone/>
            </a:pPr>
            <a:r>
              <a:rPr lang="en-GB" altLang="en-US" sz="2000" dirty="0">
                <a:latin typeface="Times New Roman" panose="02020603050405020304" pitchFamily="18" charset="0"/>
                <a:cs typeface="Times New Roman" panose="02020603050405020304" pitchFamily="18" charset="0"/>
              </a:rPr>
              <a:t>In 2022, the company encountered its biggest crisis that was initiated by the previous administration. The goal of this research is to investigate the root causes of the crisis and to examine the measures taken by the new administration during the ongoing restructuring process.</a:t>
            </a:r>
          </a:p>
        </p:txBody>
      </p:sp>
      <p:cxnSp>
        <p:nvCxnSpPr>
          <p:cNvPr id="20" name="Straight Connector 19">
            <a:extLst>
              <a:ext uri="{FF2B5EF4-FFF2-40B4-BE49-F238E27FC236}">
                <a16:creationId xmlns:a16="http://schemas.microsoft.com/office/drawing/2014/main" id="{4C11A508-538B-1CE3-06BB-D170F3B4C06E}"/>
              </a:ext>
            </a:extLst>
          </p:cNvPr>
          <p:cNvCxnSpPr>
            <a:cxnSpLocks/>
          </p:cNvCxnSpPr>
          <p:nvPr/>
        </p:nvCxnSpPr>
        <p:spPr>
          <a:xfrm>
            <a:off x="660400" y="3079750"/>
            <a:ext cx="6462713" cy="0"/>
          </a:xfrm>
          <a:prstGeom prst="line">
            <a:avLst/>
          </a:prstGeom>
          <a:ln w="25400"/>
        </p:spPr>
        <p:style>
          <a:lnRef idx="1">
            <a:schemeClr val="dk1"/>
          </a:lnRef>
          <a:fillRef idx="0">
            <a:schemeClr val="dk1"/>
          </a:fillRef>
          <a:effectRef idx="0">
            <a:schemeClr val="dk1"/>
          </a:effectRef>
          <a:fontRef idx="minor">
            <a:schemeClr val="tx1"/>
          </a:fontRef>
        </p:style>
      </p:cxnSp>
      <p:sp>
        <p:nvSpPr>
          <p:cNvPr id="4102" name="Content Placeholder 2">
            <a:extLst>
              <a:ext uri="{FF2B5EF4-FFF2-40B4-BE49-F238E27FC236}">
                <a16:creationId xmlns:a16="http://schemas.microsoft.com/office/drawing/2014/main" id="{91CB87BA-D359-3807-0AF5-91E172F62B42}"/>
              </a:ext>
            </a:extLst>
          </p:cNvPr>
          <p:cNvSpPr txBox="1">
            <a:spLocks noChangeArrowheads="1"/>
          </p:cNvSpPr>
          <p:nvPr/>
        </p:nvSpPr>
        <p:spPr bwMode="auto">
          <a:xfrm>
            <a:off x="6683375" y="3211513"/>
            <a:ext cx="846138"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GB" altLang="en-US" sz="1200">
                <a:latin typeface="Times New Roman" panose="02020603050405020304" pitchFamily="18" charset="0"/>
                <a:cs typeface="Times New Roman" panose="02020603050405020304" pitchFamily="18" charset="0"/>
              </a:rPr>
              <a:t>August 2022</a:t>
            </a:r>
          </a:p>
        </p:txBody>
      </p:sp>
      <p:sp>
        <p:nvSpPr>
          <p:cNvPr id="24" name="Flowchart: Off-page Connector 23">
            <a:extLst>
              <a:ext uri="{FF2B5EF4-FFF2-40B4-BE49-F238E27FC236}">
                <a16:creationId xmlns:a16="http://schemas.microsoft.com/office/drawing/2014/main" id="{F6A80D88-371E-D8A8-6287-C03654BBEDA1}"/>
              </a:ext>
            </a:extLst>
          </p:cNvPr>
          <p:cNvSpPr/>
          <p:nvPr/>
        </p:nvSpPr>
        <p:spPr>
          <a:xfrm rot="10800000" flipH="1" flipV="1">
            <a:off x="7031038" y="2743200"/>
            <a:ext cx="184150" cy="26511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cxnSp>
        <p:nvCxnSpPr>
          <p:cNvPr id="25" name="Straight Connector 24">
            <a:extLst>
              <a:ext uri="{FF2B5EF4-FFF2-40B4-BE49-F238E27FC236}">
                <a16:creationId xmlns:a16="http://schemas.microsoft.com/office/drawing/2014/main" id="{1B1A5C1F-DA2E-26D6-E884-2AC8965FAC2C}"/>
              </a:ext>
            </a:extLst>
          </p:cNvPr>
          <p:cNvCxnSpPr>
            <a:cxnSpLocks/>
          </p:cNvCxnSpPr>
          <p:nvPr/>
        </p:nvCxnSpPr>
        <p:spPr>
          <a:xfrm>
            <a:off x="7604125" y="3108325"/>
            <a:ext cx="3521075" cy="0"/>
          </a:xfrm>
          <a:prstGeom prst="line">
            <a:avLst/>
          </a:prstGeom>
          <a:ln w="25400"/>
        </p:spPr>
        <p:style>
          <a:lnRef idx="1">
            <a:schemeClr val="dk1"/>
          </a:lnRef>
          <a:fillRef idx="0">
            <a:schemeClr val="dk1"/>
          </a:fillRef>
          <a:effectRef idx="0">
            <a:schemeClr val="dk1"/>
          </a:effectRef>
          <a:fontRef idx="minor">
            <a:schemeClr val="tx1"/>
          </a:fontRef>
        </p:style>
      </p:cxnSp>
      <p:sp>
        <p:nvSpPr>
          <p:cNvPr id="30" name="Content Placeholder 2">
            <a:extLst>
              <a:ext uri="{FF2B5EF4-FFF2-40B4-BE49-F238E27FC236}">
                <a16:creationId xmlns:a16="http://schemas.microsoft.com/office/drawing/2014/main" id="{DE6E3393-D746-3B66-2E58-9B76AE2BB65E}"/>
              </a:ext>
            </a:extLst>
          </p:cNvPr>
          <p:cNvSpPr txBox="1">
            <a:spLocks/>
          </p:cNvSpPr>
          <p:nvPr/>
        </p:nvSpPr>
        <p:spPr>
          <a:xfrm>
            <a:off x="7343775" y="3238500"/>
            <a:ext cx="846138" cy="4095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GB" sz="1200" dirty="0">
                <a:latin typeface="Times New Roman" panose="02020603050405020304" pitchFamily="18" charset="0"/>
                <a:cs typeface="Times New Roman" panose="02020603050405020304" pitchFamily="18" charset="0"/>
              </a:rPr>
              <a:t>September 2022</a:t>
            </a:r>
          </a:p>
        </p:txBody>
      </p:sp>
      <p:sp>
        <p:nvSpPr>
          <p:cNvPr id="31" name="Content Placeholder 2">
            <a:extLst>
              <a:ext uri="{FF2B5EF4-FFF2-40B4-BE49-F238E27FC236}">
                <a16:creationId xmlns:a16="http://schemas.microsoft.com/office/drawing/2014/main" id="{39D323B8-D53B-0BA0-2522-3B48E8BA409B}"/>
              </a:ext>
            </a:extLst>
          </p:cNvPr>
          <p:cNvSpPr txBox="1">
            <a:spLocks/>
          </p:cNvSpPr>
          <p:nvPr/>
        </p:nvSpPr>
        <p:spPr>
          <a:xfrm>
            <a:off x="10602913" y="3224213"/>
            <a:ext cx="846137" cy="40957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spcAft>
                <a:spcPts val="0"/>
              </a:spcAft>
              <a:buFont typeface="Arial" panose="020B0604020202020204" pitchFamily="34" charset="0"/>
              <a:buNone/>
              <a:defRPr/>
            </a:pPr>
            <a:r>
              <a:rPr lang="en-GB" sz="1200" dirty="0">
                <a:latin typeface="Times New Roman" panose="02020603050405020304" pitchFamily="18" charset="0"/>
                <a:cs typeface="Times New Roman" panose="02020603050405020304" pitchFamily="18" charset="0"/>
              </a:rPr>
              <a:t>December 2022</a:t>
            </a:r>
          </a:p>
        </p:txBody>
      </p:sp>
      <p:sp>
        <p:nvSpPr>
          <p:cNvPr id="32" name="Flowchart: Off-page Connector 31">
            <a:extLst>
              <a:ext uri="{FF2B5EF4-FFF2-40B4-BE49-F238E27FC236}">
                <a16:creationId xmlns:a16="http://schemas.microsoft.com/office/drawing/2014/main" id="{034F3FC3-97D9-2968-0D30-406E3CC3E942}"/>
              </a:ext>
            </a:extLst>
          </p:cNvPr>
          <p:cNvSpPr/>
          <p:nvPr/>
        </p:nvSpPr>
        <p:spPr>
          <a:xfrm rot="10800000" flipH="1" flipV="1">
            <a:off x="569913" y="2681288"/>
            <a:ext cx="184150" cy="265112"/>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33" name="Flowchart: Off-page Connector 32">
            <a:extLst>
              <a:ext uri="{FF2B5EF4-FFF2-40B4-BE49-F238E27FC236}">
                <a16:creationId xmlns:a16="http://schemas.microsoft.com/office/drawing/2014/main" id="{61C659AE-A32E-B7F3-8CE1-E97997C2D072}"/>
              </a:ext>
            </a:extLst>
          </p:cNvPr>
          <p:cNvSpPr/>
          <p:nvPr/>
        </p:nvSpPr>
        <p:spPr>
          <a:xfrm rot="10800000" flipH="1" flipV="1">
            <a:off x="7512050" y="2743200"/>
            <a:ext cx="184150" cy="26511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34" name="Flowchart: Off-page Connector 33">
            <a:extLst>
              <a:ext uri="{FF2B5EF4-FFF2-40B4-BE49-F238E27FC236}">
                <a16:creationId xmlns:a16="http://schemas.microsoft.com/office/drawing/2014/main" id="{EE3582CF-17D9-AC1A-27CF-34AFCE2F70E8}"/>
              </a:ext>
            </a:extLst>
          </p:cNvPr>
          <p:cNvSpPr/>
          <p:nvPr/>
        </p:nvSpPr>
        <p:spPr>
          <a:xfrm rot="10800000" flipH="1" flipV="1">
            <a:off x="11025188" y="2752725"/>
            <a:ext cx="184150" cy="265113"/>
          </a:xfrm>
          <a:prstGeom prst="flowChartOffpageConnector">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36" name="Left Brace 35">
            <a:extLst>
              <a:ext uri="{FF2B5EF4-FFF2-40B4-BE49-F238E27FC236}">
                <a16:creationId xmlns:a16="http://schemas.microsoft.com/office/drawing/2014/main" id="{EFA373EE-A9E4-6354-E38E-18C8FEE9A083}"/>
              </a:ext>
            </a:extLst>
          </p:cNvPr>
          <p:cNvSpPr/>
          <p:nvPr/>
        </p:nvSpPr>
        <p:spPr>
          <a:xfrm rot="16200000">
            <a:off x="3643313" y="887413"/>
            <a:ext cx="574675" cy="6543675"/>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eaLnBrk="1" fontAlgn="auto" hangingPunct="1">
              <a:spcBef>
                <a:spcPts val="0"/>
              </a:spcBef>
              <a:spcAft>
                <a:spcPts val="0"/>
              </a:spcAft>
              <a:defRPr/>
            </a:pPr>
            <a:endParaRPr lang="en-GB"/>
          </a:p>
        </p:txBody>
      </p:sp>
      <p:sp>
        <p:nvSpPr>
          <p:cNvPr id="2" name="Left Brace 1">
            <a:extLst>
              <a:ext uri="{FF2B5EF4-FFF2-40B4-BE49-F238E27FC236}">
                <a16:creationId xmlns:a16="http://schemas.microsoft.com/office/drawing/2014/main" id="{15902FEF-ADE6-9329-DFE4-B6DB845ED546}"/>
              </a:ext>
            </a:extLst>
          </p:cNvPr>
          <p:cNvSpPr/>
          <p:nvPr/>
        </p:nvSpPr>
        <p:spPr>
          <a:xfrm rot="16200000">
            <a:off x="9583738" y="2033588"/>
            <a:ext cx="574675" cy="4251325"/>
          </a:xfrm>
          <a:prstGeom prst="leftBrace">
            <a:avLst/>
          </a:prstGeom>
        </p:spPr>
        <p:style>
          <a:lnRef idx="1">
            <a:schemeClr val="dk1"/>
          </a:lnRef>
          <a:fillRef idx="0">
            <a:schemeClr val="dk1"/>
          </a:fillRef>
          <a:effectRef idx="0">
            <a:schemeClr val="dk1"/>
          </a:effectRef>
          <a:fontRef idx="minor">
            <a:schemeClr val="tx1"/>
          </a:fontRef>
        </p:style>
        <p:txBody>
          <a:bodyPr anchor="ctr"/>
          <a:lstStyle/>
          <a:p>
            <a:pPr algn="ctr" eaLnBrk="1" fontAlgn="auto" hangingPunct="1">
              <a:spcBef>
                <a:spcPts val="0"/>
              </a:spcBef>
              <a:spcAft>
                <a:spcPts val="0"/>
              </a:spcAft>
              <a:defRPr/>
            </a:pPr>
            <a:endParaRPr lang="en-GB"/>
          </a:p>
        </p:txBody>
      </p:sp>
      <p:sp>
        <p:nvSpPr>
          <p:cNvPr id="4112" name="Content Placeholder 2">
            <a:extLst>
              <a:ext uri="{FF2B5EF4-FFF2-40B4-BE49-F238E27FC236}">
                <a16:creationId xmlns:a16="http://schemas.microsoft.com/office/drawing/2014/main" id="{BA587AC0-FECA-86F5-74B0-CE16EA3CA047}"/>
              </a:ext>
            </a:extLst>
          </p:cNvPr>
          <p:cNvSpPr txBox="1">
            <a:spLocks noChangeArrowheads="1"/>
          </p:cNvSpPr>
          <p:nvPr/>
        </p:nvSpPr>
        <p:spPr bwMode="auto">
          <a:xfrm>
            <a:off x="1800225" y="4543425"/>
            <a:ext cx="49085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GB" altLang="en-US" sz="2400" b="1">
                <a:latin typeface="Times New Roman" panose="02020603050405020304" pitchFamily="18" charset="0"/>
                <a:cs typeface="Times New Roman" panose="02020603050405020304" pitchFamily="18" charset="0"/>
              </a:rPr>
              <a:t>Previous Administration</a:t>
            </a:r>
          </a:p>
          <a:p>
            <a:pPr algn="ctr" eaLnBrk="1" hangingPunct="1">
              <a:buFont typeface="Arial" panose="020B0604020202020204" pitchFamily="34" charset="0"/>
              <a:buNone/>
            </a:pPr>
            <a:r>
              <a:rPr lang="en-GB" altLang="en-US" sz="2400">
                <a:latin typeface="Times New Roman" panose="02020603050405020304" pitchFamily="18" charset="0"/>
                <a:cs typeface="Times New Roman" panose="02020603050405020304" pitchFamily="18" charset="0"/>
              </a:rPr>
              <a:t>First symptoms and peak of the crisis</a:t>
            </a:r>
          </a:p>
        </p:txBody>
      </p:sp>
      <p:sp>
        <p:nvSpPr>
          <p:cNvPr id="4113" name="Content Placeholder 2">
            <a:extLst>
              <a:ext uri="{FF2B5EF4-FFF2-40B4-BE49-F238E27FC236}">
                <a16:creationId xmlns:a16="http://schemas.microsoft.com/office/drawing/2014/main" id="{D79A2852-FEBE-5E63-8BD7-956AEBE3E3F9}"/>
              </a:ext>
            </a:extLst>
          </p:cNvPr>
          <p:cNvSpPr txBox="1">
            <a:spLocks noChangeArrowheads="1"/>
          </p:cNvSpPr>
          <p:nvPr/>
        </p:nvSpPr>
        <p:spPr bwMode="auto">
          <a:xfrm>
            <a:off x="7781925" y="4537075"/>
            <a:ext cx="4114800" cy="123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GB" altLang="en-US" sz="2400" b="1" dirty="0">
                <a:latin typeface="Times New Roman" panose="02020603050405020304" pitchFamily="18" charset="0"/>
                <a:cs typeface="Times New Roman" panose="02020603050405020304" pitchFamily="18" charset="0"/>
              </a:rPr>
              <a:t>New Administration</a:t>
            </a:r>
          </a:p>
          <a:p>
            <a:pPr algn="ctr" eaLnBrk="1" hangingPunct="1">
              <a:buFont typeface="Arial" panose="020B0604020202020204" pitchFamily="34" charset="0"/>
              <a:buNone/>
            </a:pPr>
            <a:r>
              <a:rPr lang="en-GB" altLang="en-US" sz="2400" dirty="0">
                <a:latin typeface="Times New Roman" panose="02020603050405020304" pitchFamily="18" charset="0"/>
                <a:cs typeface="Times New Roman" panose="02020603050405020304" pitchFamily="18" charset="0"/>
              </a:rPr>
              <a:t>Crisis effects and Restructuring process</a:t>
            </a:r>
          </a:p>
        </p:txBody>
      </p:sp>
      <p:cxnSp>
        <p:nvCxnSpPr>
          <p:cNvPr id="11" name="Straight Connector 10">
            <a:extLst>
              <a:ext uri="{FF2B5EF4-FFF2-40B4-BE49-F238E27FC236}">
                <a16:creationId xmlns:a16="http://schemas.microsoft.com/office/drawing/2014/main" id="{0A42C886-9433-C961-4ECC-F904580D8D6A}"/>
              </a:ext>
            </a:extLst>
          </p:cNvPr>
          <p:cNvCxnSpPr>
            <a:cxnSpLocks/>
          </p:cNvCxnSpPr>
          <p:nvPr/>
        </p:nvCxnSpPr>
        <p:spPr>
          <a:xfrm>
            <a:off x="11256963" y="3108325"/>
            <a:ext cx="1841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60B1CD2B-8278-0988-0D0D-157C84233E1A}"/>
              </a:ext>
            </a:extLst>
          </p:cNvPr>
          <p:cNvCxnSpPr>
            <a:cxnSpLocks/>
          </p:cNvCxnSpPr>
          <p:nvPr/>
        </p:nvCxnSpPr>
        <p:spPr>
          <a:xfrm>
            <a:off x="11533188" y="3108325"/>
            <a:ext cx="196850" cy="0"/>
          </a:xfrm>
          <a:prstGeom prst="line">
            <a:avLst/>
          </a:prstGeom>
          <a:ln w="25400"/>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A458E730-0E0A-748F-9B58-B177CE6D23B8}"/>
              </a:ext>
            </a:extLst>
          </p:cNvPr>
          <p:cNvCxnSpPr>
            <a:cxnSpLocks/>
          </p:cNvCxnSpPr>
          <p:nvPr/>
        </p:nvCxnSpPr>
        <p:spPr>
          <a:xfrm>
            <a:off x="11812588" y="3108325"/>
            <a:ext cx="184150" cy="0"/>
          </a:xfrm>
          <a:prstGeom prst="line">
            <a:avLst/>
          </a:prstGeom>
          <a:ln w="25400"/>
        </p:spPr>
        <p:style>
          <a:lnRef idx="1">
            <a:schemeClr val="dk1"/>
          </a:lnRef>
          <a:fillRef idx="0">
            <a:schemeClr val="dk1"/>
          </a:fillRef>
          <a:effectRef idx="0">
            <a:schemeClr val="dk1"/>
          </a:effectRef>
          <a:fontRef idx="minor">
            <a:schemeClr val="tx1"/>
          </a:fontRef>
        </p:style>
      </p:cxnSp>
      <p:sp>
        <p:nvSpPr>
          <p:cNvPr id="4117" name="Content Placeholder 2">
            <a:extLst>
              <a:ext uri="{FF2B5EF4-FFF2-40B4-BE49-F238E27FC236}">
                <a16:creationId xmlns:a16="http://schemas.microsoft.com/office/drawing/2014/main" id="{5EFA81B2-1805-0BF0-084A-B6AFDCF0D74C}"/>
              </a:ext>
            </a:extLst>
          </p:cNvPr>
          <p:cNvSpPr txBox="1">
            <a:spLocks noChangeArrowheads="1"/>
          </p:cNvSpPr>
          <p:nvPr/>
        </p:nvSpPr>
        <p:spPr bwMode="auto">
          <a:xfrm>
            <a:off x="11306175" y="3238500"/>
            <a:ext cx="846138" cy="303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Arial" panose="020B0604020202020204" pitchFamily="34" charset="0"/>
              <a:buNone/>
            </a:pPr>
            <a:r>
              <a:rPr lang="en-GB" altLang="en-US" sz="1200">
                <a:latin typeface="Times New Roman" panose="02020603050405020304" pitchFamily="18" charset="0"/>
                <a:cs typeface="Times New Roman" panose="02020603050405020304" pitchFamily="18" charset="0"/>
              </a:rPr>
              <a:t>2023</a:t>
            </a:r>
          </a:p>
        </p:txBody>
      </p:sp>
      <p:sp>
        <p:nvSpPr>
          <p:cNvPr id="3" name="Rectangle 2">
            <a:extLst>
              <a:ext uri="{FF2B5EF4-FFF2-40B4-BE49-F238E27FC236}">
                <a16:creationId xmlns:a16="http://schemas.microsoft.com/office/drawing/2014/main" id="{D526F08B-D05D-ED59-06AB-4A0351F0C08E}"/>
              </a:ext>
            </a:extLst>
          </p:cNvPr>
          <p:cNvSpPr/>
          <p:nvPr/>
        </p:nvSpPr>
        <p:spPr>
          <a:xfrm>
            <a:off x="754063" y="1228726"/>
            <a:ext cx="10502899" cy="1020086"/>
          </a:xfrm>
          <a:prstGeom prst="rect">
            <a:avLst/>
          </a:prstGeom>
          <a:noFill/>
          <a:ln>
            <a:solidFill>
              <a:srgbClr val="9999FF"/>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067444F-97C6-CDB8-84DE-AEB3E415ED68}"/>
              </a:ext>
            </a:extLst>
          </p:cNvPr>
          <p:cNvSpPr txBox="1">
            <a:spLocks/>
          </p:cNvSpPr>
          <p:nvPr/>
        </p:nvSpPr>
        <p:spPr>
          <a:xfrm>
            <a:off x="1066800" y="355600"/>
            <a:ext cx="10058400" cy="685800"/>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b="1" dirty="0" err="1">
                <a:latin typeface="Times New Roman" panose="02020603050405020304" pitchFamily="18" charset="0"/>
                <a:cs typeface="Times New Roman" panose="02020603050405020304" pitchFamily="18" charset="0"/>
              </a:rPr>
              <a:t>Theoretical</a:t>
            </a:r>
            <a:r>
              <a:rPr lang="it-IT" b="1" dirty="0">
                <a:latin typeface="Times New Roman" panose="02020603050405020304" pitchFamily="18" charset="0"/>
                <a:cs typeface="Times New Roman" panose="02020603050405020304" pitchFamily="18" charset="0"/>
              </a:rPr>
              <a:t> Framework</a:t>
            </a:r>
          </a:p>
        </p:txBody>
      </p:sp>
      <p:pic>
        <p:nvPicPr>
          <p:cNvPr id="7" name="Content Placeholder 6" descr="Play with solid fill">
            <a:extLst>
              <a:ext uri="{FF2B5EF4-FFF2-40B4-BE49-F238E27FC236}">
                <a16:creationId xmlns:a16="http://schemas.microsoft.com/office/drawing/2014/main" id="{91A40A90-2113-0EB4-E8BC-123B5801D028}"/>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4128988" y="1461988"/>
            <a:ext cx="3934024" cy="3934024"/>
          </a:xfrm>
        </p:spPr>
      </p:pic>
      <p:sp>
        <p:nvSpPr>
          <p:cNvPr id="8" name="Content Placeholder 2">
            <a:extLst>
              <a:ext uri="{FF2B5EF4-FFF2-40B4-BE49-F238E27FC236}">
                <a16:creationId xmlns:a16="http://schemas.microsoft.com/office/drawing/2014/main" id="{38C5C7C2-5E63-1E8C-4CF0-6AF3EB791F8F}"/>
              </a:ext>
            </a:extLst>
          </p:cNvPr>
          <p:cNvSpPr txBox="1">
            <a:spLocks noChangeArrowheads="1"/>
          </p:cNvSpPr>
          <p:nvPr/>
        </p:nvSpPr>
        <p:spPr bwMode="auto">
          <a:xfrm>
            <a:off x="5720743" y="1843416"/>
            <a:ext cx="4114800" cy="32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lgn="ctr" eaLnBrk="1" hangingPunct="1">
              <a:buNone/>
            </a:pPr>
            <a:r>
              <a:rPr lang="en-GB" altLang="en-US" sz="2000" dirty="0">
                <a:latin typeface="Times New Roman" panose="02020603050405020304" pitchFamily="18" charset="0"/>
                <a:cs typeface="Times New Roman" panose="02020603050405020304" pitchFamily="18" charset="0"/>
              </a:rPr>
              <a:t>CRISIS</a:t>
            </a:r>
          </a:p>
        </p:txBody>
      </p:sp>
      <p:sp>
        <p:nvSpPr>
          <p:cNvPr id="9" name="Content Placeholder 2">
            <a:extLst>
              <a:ext uri="{FF2B5EF4-FFF2-40B4-BE49-F238E27FC236}">
                <a16:creationId xmlns:a16="http://schemas.microsoft.com/office/drawing/2014/main" id="{E037B980-CB75-BDB1-664B-1F2B9AF0452A}"/>
              </a:ext>
            </a:extLst>
          </p:cNvPr>
          <p:cNvSpPr txBox="1">
            <a:spLocks noChangeArrowheads="1"/>
          </p:cNvSpPr>
          <p:nvPr/>
        </p:nvSpPr>
        <p:spPr bwMode="auto">
          <a:xfrm>
            <a:off x="4038600" y="4721291"/>
            <a:ext cx="4114800" cy="32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lgn="ctr" eaLnBrk="1" hangingPunct="1">
              <a:buNone/>
            </a:pPr>
            <a:r>
              <a:rPr lang="en-GB" altLang="en-US" sz="2000" dirty="0">
                <a:latin typeface="Times New Roman" panose="02020603050405020304" pitchFamily="18" charset="0"/>
                <a:cs typeface="Times New Roman" panose="02020603050405020304" pitchFamily="18" charset="0"/>
              </a:rPr>
              <a:t>RESTRUCTURING</a:t>
            </a:r>
          </a:p>
        </p:txBody>
      </p:sp>
      <p:sp>
        <p:nvSpPr>
          <p:cNvPr id="10" name="Content Placeholder 2">
            <a:extLst>
              <a:ext uri="{FF2B5EF4-FFF2-40B4-BE49-F238E27FC236}">
                <a16:creationId xmlns:a16="http://schemas.microsoft.com/office/drawing/2014/main" id="{63DC6946-56C4-6B55-84CC-39BB445B8832}"/>
              </a:ext>
            </a:extLst>
          </p:cNvPr>
          <p:cNvSpPr txBox="1">
            <a:spLocks noChangeArrowheads="1"/>
          </p:cNvSpPr>
          <p:nvPr/>
        </p:nvSpPr>
        <p:spPr bwMode="auto">
          <a:xfrm>
            <a:off x="2356457" y="1829635"/>
            <a:ext cx="4114800" cy="321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lgn="ctr" eaLnBrk="1" hangingPunct="1">
              <a:buNone/>
            </a:pPr>
            <a:r>
              <a:rPr lang="en-GB" altLang="en-US" sz="2000" dirty="0">
                <a:latin typeface="Times New Roman" panose="02020603050405020304" pitchFamily="18" charset="0"/>
                <a:cs typeface="Times New Roman" panose="02020603050405020304" pitchFamily="18" charset="0"/>
              </a:rPr>
              <a:t>START-UP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D560D8CC-2B77-9C71-AAAC-B350A305831D}"/>
              </a:ext>
            </a:extLst>
          </p:cNvPr>
          <p:cNvSpPr txBox="1">
            <a:spLocks/>
          </p:cNvSpPr>
          <p:nvPr/>
        </p:nvSpPr>
        <p:spPr>
          <a:xfrm>
            <a:off x="1066800" y="355600"/>
            <a:ext cx="10058400" cy="685800"/>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b="1" dirty="0" err="1">
                <a:latin typeface="Times New Roman" panose="02020603050405020304" pitchFamily="18" charset="0"/>
                <a:cs typeface="Times New Roman" panose="02020603050405020304" pitchFamily="18" charset="0"/>
              </a:rPr>
              <a:t>Research</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Questions</a:t>
            </a:r>
            <a:endParaRPr lang="it-IT" b="1" dirty="0">
              <a:latin typeface="Times New Roman" panose="02020603050405020304" pitchFamily="18" charset="0"/>
              <a:cs typeface="Times New Roman" panose="02020603050405020304" pitchFamily="18" charset="0"/>
            </a:endParaRPr>
          </a:p>
        </p:txBody>
      </p:sp>
      <p:sp>
        <p:nvSpPr>
          <p:cNvPr id="6147" name="Content Placeholder 2">
            <a:extLst>
              <a:ext uri="{FF2B5EF4-FFF2-40B4-BE49-F238E27FC236}">
                <a16:creationId xmlns:a16="http://schemas.microsoft.com/office/drawing/2014/main" id="{8A41D7C7-D4D0-21CA-18B5-3AF34F92112E}"/>
              </a:ext>
            </a:extLst>
          </p:cNvPr>
          <p:cNvSpPr txBox="1">
            <a:spLocks noChangeArrowheads="1"/>
          </p:cNvSpPr>
          <p:nvPr/>
        </p:nvSpPr>
        <p:spPr bwMode="auto">
          <a:xfrm>
            <a:off x="309563" y="3429000"/>
            <a:ext cx="411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Wingdings" panose="05000000000000000000" pitchFamily="2" charset="2"/>
              <a:buChar char="Ø"/>
            </a:pPr>
            <a:r>
              <a:rPr lang="en-GB" altLang="en-US" sz="2000" dirty="0">
                <a:latin typeface="Times New Roman" panose="02020603050405020304" pitchFamily="18" charset="0"/>
                <a:cs typeface="Times New Roman" panose="02020603050405020304" pitchFamily="18" charset="0"/>
              </a:rPr>
              <a:t>Which are the internal and external factors that led the start-up to a crisis in 2022?</a:t>
            </a:r>
          </a:p>
        </p:txBody>
      </p:sp>
      <p:sp>
        <p:nvSpPr>
          <p:cNvPr id="6148" name="Content Placeholder 2">
            <a:extLst>
              <a:ext uri="{FF2B5EF4-FFF2-40B4-BE49-F238E27FC236}">
                <a16:creationId xmlns:a16="http://schemas.microsoft.com/office/drawing/2014/main" id="{CFDDF238-C268-149F-9A2F-51D15739BA05}"/>
              </a:ext>
            </a:extLst>
          </p:cNvPr>
          <p:cNvSpPr txBox="1">
            <a:spLocks noChangeArrowheads="1"/>
          </p:cNvSpPr>
          <p:nvPr/>
        </p:nvSpPr>
        <p:spPr bwMode="auto">
          <a:xfrm>
            <a:off x="1828800" y="1338263"/>
            <a:ext cx="8126413"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Wingdings" panose="05000000000000000000" pitchFamily="2" charset="2"/>
              <a:buChar char="Ø"/>
            </a:pPr>
            <a:r>
              <a:rPr lang="en-GB" altLang="en-US" sz="2000" dirty="0">
                <a:latin typeface="Times New Roman" panose="02020603050405020304" pitchFamily="18" charset="0"/>
                <a:cs typeface="Times New Roman" panose="02020603050405020304" pitchFamily="18" charset="0"/>
              </a:rPr>
              <a:t>Based on the typological classification of crisis from the literature and the factors that caused it in the specific, what type of crisis is Synculario facing?</a:t>
            </a:r>
          </a:p>
        </p:txBody>
      </p:sp>
      <p:pic>
        <p:nvPicPr>
          <p:cNvPr id="17" name="Graphic 16" descr="Circles with lines with solid fill">
            <a:extLst>
              <a:ext uri="{FF2B5EF4-FFF2-40B4-BE49-F238E27FC236}">
                <a16:creationId xmlns:a16="http://schemas.microsoft.com/office/drawing/2014/main" id="{438FB96C-B70B-ED94-F339-7D8D0FD07E1D}"/>
              </a:ext>
            </a:extLst>
          </p:cNvPr>
          <p:cNvPicPr>
            <a:picLocks noChangeAspect="1"/>
          </p:cNvPicPr>
          <p:nvPr/>
        </p:nvPicPr>
        <p:blipFill>
          <a:blip r:embed="rId3"/>
          <a:stretch>
            <a:fillRect/>
          </a:stretch>
        </p:blipFill>
        <p:spPr>
          <a:xfrm>
            <a:off x="4424363" y="2051050"/>
            <a:ext cx="3343275" cy="3343275"/>
          </a:xfrm>
          <a:prstGeom prst="rect">
            <a:avLst/>
          </a:prstGeom>
        </p:spPr>
      </p:pic>
      <p:sp>
        <p:nvSpPr>
          <p:cNvPr id="6151" name="Content Placeholder 2">
            <a:extLst>
              <a:ext uri="{FF2B5EF4-FFF2-40B4-BE49-F238E27FC236}">
                <a16:creationId xmlns:a16="http://schemas.microsoft.com/office/drawing/2014/main" id="{BBA99BCC-38DC-4D38-15A1-ECB83581245B}"/>
              </a:ext>
            </a:extLst>
          </p:cNvPr>
          <p:cNvSpPr txBox="1">
            <a:spLocks noChangeArrowheads="1"/>
          </p:cNvSpPr>
          <p:nvPr/>
        </p:nvSpPr>
        <p:spPr bwMode="auto">
          <a:xfrm>
            <a:off x="1828800" y="5318125"/>
            <a:ext cx="8126413" cy="1001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Wingdings" panose="05000000000000000000" pitchFamily="2" charset="2"/>
              <a:buChar char="Ø"/>
            </a:pPr>
            <a:r>
              <a:rPr lang="en-GB" altLang="en-US" sz="2000" dirty="0">
                <a:latin typeface="Times New Roman" panose="02020603050405020304" pitchFamily="18" charset="0"/>
                <a:cs typeface="Times New Roman" panose="02020603050405020304" pitchFamily="18" charset="0"/>
              </a:rPr>
              <a:t>Based on the typological classification of restructuring from the literature and the restructuring process put in practice so far, what type of restructuring process is Synculario implementing?</a:t>
            </a:r>
          </a:p>
        </p:txBody>
      </p:sp>
      <p:sp>
        <p:nvSpPr>
          <p:cNvPr id="6152" name="Content Placeholder 2">
            <a:extLst>
              <a:ext uri="{FF2B5EF4-FFF2-40B4-BE49-F238E27FC236}">
                <a16:creationId xmlns:a16="http://schemas.microsoft.com/office/drawing/2014/main" id="{FECB009E-DDAA-FA4C-6F4A-9DB0E6DA1063}"/>
              </a:ext>
            </a:extLst>
          </p:cNvPr>
          <p:cNvSpPr txBox="1">
            <a:spLocks noChangeArrowheads="1"/>
          </p:cNvSpPr>
          <p:nvPr/>
        </p:nvSpPr>
        <p:spPr bwMode="auto">
          <a:xfrm>
            <a:off x="7626350" y="3429000"/>
            <a:ext cx="4114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8600" indent="-2286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buFont typeface="Wingdings" panose="05000000000000000000" pitchFamily="2" charset="2"/>
              <a:buChar char="Ø"/>
            </a:pPr>
            <a:r>
              <a:rPr lang="en-GB" altLang="en-US" sz="2000" dirty="0">
                <a:latin typeface="Times New Roman" panose="02020603050405020304" pitchFamily="18" charset="0"/>
                <a:cs typeface="Times New Roman" panose="02020603050405020304" pitchFamily="18" charset="0"/>
              </a:rPr>
              <a:t>Which solutions have been adopted so far to solve the crisis?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5FD22B11-C98A-DA77-1370-56D327F56E25}"/>
              </a:ext>
            </a:extLst>
          </p:cNvPr>
          <p:cNvSpPr txBox="1">
            <a:spLocks/>
          </p:cNvSpPr>
          <p:nvPr/>
        </p:nvSpPr>
        <p:spPr>
          <a:xfrm>
            <a:off x="866118" y="124433"/>
            <a:ext cx="10058400" cy="685800"/>
          </a:xfrm>
          <a:prstGeom prst="rect">
            <a:avLst/>
          </a:prstGeom>
        </p:spPr>
        <p:txBody>
          <a:bodyPr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b="1" dirty="0" err="1">
                <a:latin typeface="Times New Roman" panose="02020603050405020304" pitchFamily="18" charset="0"/>
                <a:cs typeface="Times New Roman" panose="02020603050405020304" pitchFamily="18" charset="0"/>
              </a:rPr>
              <a:t>Slovakia</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Overview</a:t>
            </a:r>
            <a:endParaRPr lang="it-IT" b="1" dirty="0">
              <a:latin typeface="Times New Roman" panose="02020603050405020304" pitchFamily="18" charset="0"/>
              <a:cs typeface="Times New Roman" panose="02020603050405020304" pitchFamily="18" charset="0"/>
            </a:endParaRPr>
          </a:p>
        </p:txBody>
      </p:sp>
      <p:pic>
        <p:nvPicPr>
          <p:cNvPr id="6" name="Picture 5" descr="Chart, bar chart">
            <a:extLst>
              <a:ext uri="{FF2B5EF4-FFF2-40B4-BE49-F238E27FC236}">
                <a16:creationId xmlns:a16="http://schemas.microsoft.com/office/drawing/2014/main" id="{CD969F07-0422-81A9-FF0A-44CC491CF0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439" y="1095211"/>
            <a:ext cx="3533171" cy="1932901"/>
          </a:xfrm>
          <a:prstGeom prst="rect">
            <a:avLst/>
          </a:prstGeom>
        </p:spPr>
      </p:pic>
      <p:sp>
        <p:nvSpPr>
          <p:cNvPr id="7" name="Content Placeholder 2">
            <a:extLst>
              <a:ext uri="{FF2B5EF4-FFF2-40B4-BE49-F238E27FC236}">
                <a16:creationId xmlns:a16="http://schemas.microsoft.com/office/drawing/2014/main" id="{F52E6026-6B57-2252-F30A-448EA02D1645}"/>
              </a:ext>
            </a:extLst>
          </p:cNvPr>
          <p:cNvSpPr>
            <a:spLocks noGrp="1" noChangeArrowheads="1"/>
          </p:cNvSpPr>
          <p:nvPr>
            <p:ph idx="1"/>
          </p:nvPr>
        </p:nvSpPr>
        <p:spPr>
          <a:xfrm>
            <a:off x="911501" y="3028112"/>
            <a:ext cx="2461041" cy="251610"/>
          </a:xfrm>
        </p:spPr>
        <p:txBody>
          <a:bodyPr/>
          <a:lstStyle/>
          <a:p>
            <a:pPr marL="0" indent="0" algn="ctr">
              <a:buFont typeface="Arial" panose="020B0604020202020204" pitchFamily="34" charset="0"/>
              <a:buNone/>
            </a:pPr>
            <a:r>
              <a:rPr lang="en-GB" altLang="en-US" sz="1200" dirty="0">
                <a:latin typeface="Times New Roman" panose="02020603050405020304" pitchFamily="18" charset="0"/>
                <a:cs typeface="Times New Roman" panose="02020603050405020304" pitchFamily="18" charset="0"/>
              </a:rPr>
              <a:t>Slovakia GDP</a:t>
            </a:r>
          </a:p>
        </p:txBody>
      </p:sp>
      <p:pic>
        <p:nvPicPr>
          <p:cNvPr id="9" name="Picture 8" descr="Logo&#10;&#10;Description automatically generated with medium confidence">
            <a:extLst>
              <a:ext uri="{FF2B5EF4-FFF2-40B4-BE49-F238E27FC236}">
                <a16:creationId xmlns:a16="http://schemas.microsoft.com/office/drawing/2014/main" id="{4CBBD266-709A-7E8E-4CB3-29B6E9536606}"/>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5187857" y="548282"/>
            <a:ext cx="1483629" cy="1483629"/>
          </a:xfrm>
          <a:prstGeom prst="rect">
            <a:avLst/>
          </a:prstGeom>
        </p:spPr>
      </p:pic>
      <p:pic>
        <p:nvPicPr>
          <p:cNvPr id="11" name="Picture 10" descr="Chart, bar chart&#10;&#10;Description automatically generated">
            <a:extLst>
              <a:ext uri="{FF2B5EF4-FFF2-40B4-BE49-F238E27FC236}">
                <a16:creationId xmlns:a16="http://schemas.microsoft.com/office/drawing/2014/main" id="{4E002E4B-1E6B-CC11-8CDE-5159AFE8556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5351" y="3386014"/>
            <a:ext cx="3545354" cy="2634198"/>
          </a:xfrm>
          <a:prstGeom prst="rect">
            <a:avLst/>
          </a:prstGeom>
        </p:spPr>
      </p:pic>
      <p:sp>
        <p:nvSpPr>
          <p:cNvPr id="12" name="Content Placeholder 2">
            <a:extLst>
              <a:ext uri="{FF2B5EF4-FFF2-40B4-BE49-F238E27FC236}">
                <a16:creationId xmlns:a16="http://schemas.microsoft.com/office/drawing/2014/main" id="{AE542658-E21B-8C99-9A15-4CB708C3F7C6}"/>
              </a:ext>
            </a:extLst>
          </p:cNvPr>
          <p:cNvSpPr txBox="1">
            <a:spLocks noChangeArrowheads="1"/>
          </p:cNvSpPr>
          <p:nvPr/>
        </p:nvSpPr>
        <p:spPr bwMode="auto">
          <a:xfrm>
            <a:off x="4271014" y="1671710"/>
            <a:ext cx="3248608" cy="24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1</a:t>
            </a:r>
            <a:r>
              <a:rPr lang="en-GB" altLang="en-US" sz="1400" baseline="30000" dirty="0">
                <a:latin typeface="Times New Roman" panose="02020603050405020304" pitchFamily="18" charset="0"/>
                <a:cs typeface="Times New Roman" panose="02020603050405020304" pitchFamily="18" charset="0"/>
              </a:rPr>
              <a:t>st</a:t>
            </a:r>
            <a:r>
              <a:rPr lang="en-GB" altLang="en-US" sz="1400" dirty="0">
                <a:latin typeface="Times New Roman" panose="02020603050405020304" pitchFamily="18" charset="0"/>
                <a:cs typeface="Times New Roman" panose="02020603050405020304" pitchFamily="18" charset="0"/>
              </a:rPr>
              <a:t> in the Digital/Technological skills among </a:t>
            </a:r>
            <a:r>
              <a:rPr lang="en-GB" altLang="en-US" sz="1400" dirty="0" err="1">
                <a:latin typeface="Times New Roman" panose="02020603050405020304" pitchFamily="18" charset="0"/>
                <a:cs typeface="Times New Roman" panose="02020603050405020304" pitchFamily="18" charset="0"/>
              </a:rPr>
              <a:t>Visegrad</a:t>
            </a:r>
            <a:r>
              <a:rPr lang="en-GB" altLang="en-US" sz="1400" dirty="0">
                <a:latin typeface="Times New Roman" panose="02020603050405020304" pitchFamily="18" charset="0"/>
                <a:cs typeface="Times New Roman" panose="02020603050405020304" pitchFamily="18" charset="0"/>
              </a:rPr>
              <a:t> group countries (Poland, Czech, Hungary, Slovakia)</a:t>
            </a:r>
          </a:p>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4% ICT share on the total employment (&gt;100,000 job opportunities and a 58% growth of employees in the sector between 2017 and 2022)</a:t>
            </a:r>
          </a:p>
          <a:p>
            <a:pPr marL="342900" indent="-342900" algn="just" eaLnBrk="1" hangingPunct="1">
              <a:buFont typeface="Wingdings" panose="05000000000000000000" pitchFamily="2" charset="2"/>
              <a:buChar char="Ø"/>
            </a:pPr>
            <a:r>
              <a:rPr lang="en-GB" altLang="en-US" sz="1400" dirty="0">
                <a:latin typeface="Times New Roman" panose="02020603050405020304" pitchFamily="18" charset="0"/>
                <a:cs typeface="Times New Roman" panose="02020603050405020304" pitchFamily="18" charset="0"/>
              </a:rPr>
              <a:t>5% ICT’s contribution to Slovakia’s GDP</a:t>
            </a:r>
          </a:p>
          <a:p>
            <a:pPr marL="342900" indent="-342900" algn="just" eaLnBrk="1" hangingPunct="1">
              <a:buFont typeface="Wingdings" panose="05000000000000000000" pitchFamily="2" charset="2"/>
              <a:buChar char="Ø"/>
            </a:pPr>
            <a:endParaRPr lang="en-GB" altLang="en-US"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1CAF2AB9-42E5-6C54-0DFF-C3AB54CA5C4D}"/>
              </a:ext>
            </a:extLst>
          </p:cNvPr>
          <p:cNvSpPr txBox="1"/>
          <p:nvPr/>
        </p:nvSpPr>
        <p:spPr>
          <a:xfrm>
            <a:off x="4301288" y="3885069"/>
            <a:ext cx="3248608" cy="276999"/>
          </a:xfrm>
          <a:prstGeom prst="rect">
            <a:avLst/>
          </a:prstGeom>
          <a:noFill/>
        </p:spPr>
        <p:txBody>
          <a:bodyPr wrap="square">
            <a:spAutoFit/>
          </a:bodyPr>
          <a:lstStyle/>
          <a:p>
            <a:pPr algn="ctr"/>
            <a:r>
              <a:rPr lang="en-GB" sz="600" dirty="0">
                <a:latin typeface="Times New Roman" panose="02020603050405020304" pitchFamily="18" charset="0"/>
                <a:cs typeface="Times New Roman" panose="02020603050405020304" pitchFamily="18" charset="0"/>
              </a:rPr>
              <a:t>Source: Statistical Office of the Slovak Republic, 2021, IMD World Digital Competitiveness Ranking 2021, SARIO Calculations based on Finstat, 2021</a:t>
            </a:r>
          </a:p>
        </p:txBody>
      </p:sp>
      <p:pic>
        <p:nvPicPr>
          <p:cNvPr id="16" name="Picture 15" descr="Chart, bar chart">
            <a:extLst>
              <a:ext uri="{FF2B5EF4-FFF2-40B4-BE49-F238E27FC236}">
                <a16:creationId xmlns:a16="http://schemas.microsoft.com/office/drawing/2014/main" id="{696D3473-D2C1-2132-BF94-E59B1262A7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45351" y="1095210"/>
            <a:ext cx="3545354" cy="1932901"/>
          </a:xfrm>
          <a:prstGeom prst="rect">
            <a:avLst/>
          </a:prstGeom>
        </p:spPr>
      </p:pic>
      <p:sp>
        <p:nvSpPr>
          <p:cNvPr id="17" name="Content Placeholder 2">
            <a:extLst>
              <a:ext uri="{FF2B5EF4-FFF2-40B4-BE49-F238E27FC236}">
                <a16:creationId xmlns:a16="http://schemas.microsoft.com/office/drawing/2014/main" id="{8E6BE6D7-85B1-A75B-35A5-7F590540FAD7}"/>
              </a:ext>
            </a:extLst>
          </p:cNvPr>
          <p:cNvSpPr txBox="1">
            <a:spLocks noChangeArrowheads="1"/>
          </p:cNvSpPr>
          <p:nvPr/>
        </p:nvSpPr>
        <p:spPr bwMode="auto">
          <a:xfrm>
            <a:off x="8090152" y="3032103"/>
            <a:ext cx="3818310" cy="24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buFont typeface="Arial" panose="020B0604020202020204" pitchFamily="34" charset="0"/>
              <a:buNone/>
            </a:pPr>
            <a:r>
              <a:rPr lang="en-GB" altLang="en-US" sz="1200" dirty="0">
                <a:latin typeface="Times New Roman" panose="02020603050405020304" pitchFamily="18" charset="0"/>
                <a:cs typeface="Times New Roman" panose="02020603050405020304" pitchFamily="18" charset="0"/>
              </a:rPr>
              <a:t>Slovakia Labour Participation Rate</a:t>
            </a:r>
          </a:p>
        </p:txBody>
      </p:sp>
      <p:sp>
        <p:nvSpPr>
          <p:cNvPr id="20" name="Content Placeholder 2">
            <a:extLst>
              <a:ext uri="{FF2B5EF4-FFF2-40B4-BE49-F238E27FC236}">
                <a16:creationId xmlns:a16="http://schemas.microsoft.com/office/drawing/2014/main" id="{CED7CEEE-F623-BD3A-D7B2-9BDF3AB4F9C7}"/>
              </a:ext>
            </a:extLst>
          </p:cNvPr>
          <p:cNvSpPr txBox="1">
            <a:spLocks noChangeArrowheads="1"/>
          </p:cNvSpPr>
          <p:nvPr/>
        </p:nvSpPr>
        <p:spPr bwMode="auto">
          <a:xfrm>
            <a:off x="202281" y="6070015"/>
            <a:ext cx="3818310" cy="247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buFont typeface="Arial" panose="020B0604020202020204" pitchFamily="34" charset="0"/>
              <a:buNone/>
            </a:pPr>
            <a:r>
              <a:rPr lang="en-GB" altLang="en-US" sz="1200" dirty="0" err="1">
                <a:latin typeface="Times New Roman" panose="02020603050405020304" pitchFamily="18" charset="0"/>
                <a:cs typeface="Times New Roman" panose="02020603050405020304" pitchFamily="18" charset="0"/>
              </a:rPr>
              <a:t>Visegrad</a:t>
            </a:r>
            <a:r>
              <a:rPr lang="en-GB" altLang="en-US" sz="1200" dirty="0">
                <a:latin typeface="Times New Roman" panose="02020603050405020304" pitchFamily="18" charset="0"/>
                <a:cs typeface="Times New Roman" panose="02020603050405020304" pitchFamily="18" charset="0"/>
              </a:rPr>
              <a:t> Group Unemployment Rate</a:t>
            </a:r>
          </a:p>
        </p:txBody>
      </p:sp>
      <p:pic>
        <p:nvPicPr>
          <p:cNvPr id="22" name="Picture 21" descr="Graphical user interface, application&#10;&#10;Description automatically generated">
            <a:extLst>
              <a:ext uri="{FF2B5EF4-FFF2-40B4-BE49-F238E27FC236}">
                <a16:creationId xmlns:a16="http://schemas.microsoft.com/office/drawing/2014/main" id="{39B77535-CA26-1067-E893-1EA7FC93234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21215" y="4472291"/>
            <a:ext cx="3448830" cy="1570754"/>
          </a:xfrm>
          <a:prstGeom prst="rect">
            <a:avLst/>
          </a:prstGeom>
        </p:spPr>
      </p:pic>
      <p:sp>
        <p:nvSpPr>
          <p:cNvPr id="24" name="TextBox 23">
            <a:extLst>
              <a:ext uri="{FF2B5EF4-FFF2-40B4-BE49-F238E27FC236}">
                <a16:creationId xmlns:a16="http://schemas.microsoft.com/office/drawing/2014/main" id="{DF13628C-57CB-85EE-A06E-0148DD8AFD18}"/>
              </a:ext>
            </a:extLst>
          </p:cNvPr>
          <p:cNvSpPr txBox="1"/>
          <p:nvPr/>
        </p:nvSpPr>
        <p:spPr>
          <a:xfrm>
            <a:off x="7907759" y="6038543"/>
            <a:ext cx="4183097" cy="276999"/>
          </a:xfrm>
          <a:prstGeom prst="rect">
            <a:avLst/>
          </a:prstGeom>
          <a:noFill/>
        </p:spPr>
        <p:txBody>
          <a:bodyPr wrap="square">
            <a:spAutoFit/>
          </a:bodyPr>
          <a:lstStyle/>
          <a:p>
            <a:pPr marL="0" indent="0" algn="ctr">
              <a:buFont typeface="Arial" panose="020B0604020202020204" pitchFamily="34" charset="0"/>
              <a:buNone/>
            </a:pPr>
            <a:r>
              <a:rPr lang="en-GB" altLang="en-US" sz="1200" dirty="0">
                <a:latin typeface="Times New Roman" panose="02020603050405020304" pitchFamily="18" charset="0"/>
                <a:cs typeface="Times New Roman" panose="02020603050405020304" pitchFamily="18" charset="0"/>
              </a:rPr>
              <a:t>Employment Placement activities in Slovakia (</a:t>
            </a:r>
            <a:r>
              <a:rPr lang="en-GB" altLang="en-US" sz="1200" dirty="0" err="1">
                <a:latin typeface="Times New Roman" panose="02020603050405020304" pitchFamily="18" charset="0"/>
                <a:cs typeface="Times New Roman" panose="02020603050405020304" pitchFamily="18" charset="0"/>
              </a:rPr>
              <a:t>Nace</a:t>
            </a:r>
            <a:r>
              <a:rPr lang="en-GB" altLang="en-US" sz="1200" dirty="0">
                <a:latin typeface="Times New Roman" panose="02020603050405020304" pitchFamily="18" charset="0"/>
                <a:cs typeface="Times New Roman" panose="02020603050405020304" pitchFamily="18" charset="0"/>
              </a:rPr>
              <a:t> N78)</a:t>
            </a:r>
          </a:p>
        </p:txBody>
      </p:sp>
      <p:sp>
        <p:nvSpPr>
          <p:cNvPr id="25" name="Content Placeholder 2">
            <a:extLst>
              <a:ext uri="{FF2B5EF4-FFF2-40B4-BE49-F238E27FC236}">
                <a16:creationId xmlns:a16="http://schemas.microsoft.com/office/drawing/2014/main" id="{2C4B9C0D-734E-225E-6FD0-15ACC35FCE35}"/>
              </a:ext>
            </a:extLst>
          </p:cNvPr>
          <p:cNvSpPr txBox="1">
            <a:spLocks noChangeArrowheads="1"/>
          </p:cNvSpPr>
          <p:nvPr/>
        </p:nvSpPr>
        <p:spPr bwMode="auto">
          <a:xfrm>
            <a:off x="4170903" y="6043045"/>
            <a:ext cx="3448830" cy="30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buFont typeface="Arial" panose="020B0604020202020204" pitchFamily="34" charset="0"/>
              <a:buNone/>
            </a:pPr>
            <a:r>
              <a:rPr lang="en-GB" altLang="en-US" sz="1200" dirty="0">
                <a:latin typeface="Times New Roman" panose="02020603050405020304" pitchFamily="18" charset="0"/>
                <a:cs typeface="Times New Roman" panose="02020603050405020304" pitchFamily="18" charset="0"/>
              </a:rPr>
              <a:t>ICT technologies integration in Slovakia</a:t>
            </a:r>
          </a:p>
        </p:txBody>
      </p:sp>
      <p:pic>
        <p:nvPicPr>
          <p:cNvPr id="27" name="Picture 26" descr="Chart, line chart&#10;&#10;Description automatically generated">
            <a:extLst>
              <a:ext uri="{FF2B5EF4-FFF2-40B4-BE49-F238E27FC236}">
                <a16:creationId xmlns:a16="http://schemas.microsoft.com/office/drawing/2014/main" id="{880D4ADD-44B2-B4FE-1B18-9E3E606D351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73787" y="3406674"/>
            <a:ext cx="3533171" cy="2634198"/>
          </a:xfrm>
          <a:prstGeom prst="rect">
            <a:avLst/>
          </a:prstGeom>
        </p:spPr>
      </p:pic>
    </p:spTree>
    <p:extLst>
      <p:ext uri="{BB962C8B-B14F-4D97-AF65-F5344CB8AC3E}">
        <p14:creationId xmlns:p14="http://schemas.microsoft.com/office/powerpoint/2010/main" val="2368583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B27FF51-7700-55A2-139F-E955596EE353}"/>
              </a:ext>
            </a:extLst>
          </p:cNvPr>
          <p:cNvSpPr txBox="1">
            <a:spLocks/>
          </p:cNvSpPr>
          <p:nvPr/>
        </p:nvSpPr>
        <p:spPr>
          <a:xfrm>
            <a:off x="1066800" y="283052"/>
            <a:ext cx="10058400" cy="1247168"/>
          </a:xfrm>
          <a:prstGeom prst="rect">
            <a:avLst/>
          </a:prstGeom>
        </p:spPr>
        <p:txBody>
          <a:bodyPr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lnSpc>
                <a:spcPct val="110000"/>
              </a:lnSpc>
              <a:spcAft>
                <a:spcPts val="0"/>
              </a:spcAft>
              <a:defRPr/>
            </a:pPr>
            <a:r>
              <a:rPr lang="it-IT" b="1" dirty="0" err="1">
                <a:latin typeface="Times New Roman" panose="02020603050405020304" pitchFamily="18" charset="0"/>
                <a:cs typeface="Times New Roman" panose="02020603050405020304" pitchFamily="18" charset="0"/>
              </a:rPr>
              <a:t>Synculario</a:t>
            </a:r>
            <a:r>
              <a:rPr lang="it-IT" b="1" dirty="0">
                <a:latin typeface="Times New Roman" panose="02020603050405020304" pitchFamily="18" charset="0"/>
                <a:cs typeface="Times New Roman" panose="02020603050405020304" pitchFamily="18" charset="0"/>
              </a:rPr>
              <a:t> Financial Performance </a:t>
            </a:r>
            <a:r>
              <a:rPr lang="it-IT" b="1" dirty="0" err="1">
                <a:latin typeface="Times New Roman" panose="02020603050405020304" pitchFamily="18" charset="0"/>
                <a:cs typeface="Times New Roman" panose="02020603050405020304" pitchFamily="18" charset="0"/>
              </a:rPr>
              <a:t>Overview</a:t>
            </a:r>
            <a:endParaRPr lang="it-IT" b="1" dirty="0">
              <a:latin typeface="Times New Roman" panose="02020603050405020304" pitchFamily="18" charset="0"/>
              <a:cs typeface="Times New Roman" panose="02020603050405020304" pitchFamily="18" charset="0"/>
            </a:endParaRPr>
          </a:p>
          <a:p>
            <a:pPr algn="ctr" fontAlgn="auto">
              <a:lnSpc>
                <a:spcPct val="110000"/>
              </a:lnSpc>
              <a:spcAft>
                <a:spcPts val="0"/>
              </a:spcAft>
              <a:defRPr/>
            </a:pPr>
            <a:r>
              <a:rPr lang="it-IT" b="1" dirty="0">
                <a:latin typeface="Times New Roman" panose="02020603050405020304" pitchFamily="18" charset="0"/>
                <a:cs typeface="Times New Roman" panose="02020603050405020304" pitchFamily="18" charset="0"/>
              </a:rPr>
              <a:t>2019-2022</a:t>
            </a:r>
          </a:p>
        </p:txBody>
      </p:sp>
      <p:sp>
        <p:nvSpPr>
          <p:cNvPr id="9" name="Content Placeholder 2">
            <a:extLst>
              <a:ext uri="{FF2B5EF4-FFF2-40B4-BE49-F238E27FC236}">
                <a16:creationId xmlns:a16="http://schemas.microsoft.com/office/drawing/2014/main" id="{BFFC6B94-886B-4EE8-A32B-D2AD98FCFD0E}"/>
              </a:ext>
            </a:extLst>
          </p:cNvPr>
          <p:cNvSpPr txBox="1">
            <a:spLocks noChangeArrowheads="1"/>
          </p:cNvSpPr>
          <p:nvPr/>
        </p:nvSpPr>
        <p:spPr bwMode="auto">
          <a:xfrm>
            <a:off x="155511" y="5139892"/>
            <a:ext cx="5875174" cy="8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eaLnBrk="1" hangingPunct="1">
              <a:buFont typeface="Wingdings" panose="05000000000000000000" pitchFamily="2" charset="2"/>
              <a:buChar char="Ø"/>
            </a:pPr>
            <a:r>
              <a:rPr lang="en-GB" altLang="en-US" sz="1300" dirty="0">
                <a:latin typeface="Times New Roman" panose="02020603050405020304" pitchFamily="18" charset="0"/>
                <a:cs typeface="Times New Roman" panose="02020603050405020304" pitchFamily="18" charset="0"/>
                <a:sym typeface="Wingdings" panose="05000000000000000000" pitchFamily="2" charset="2"/>
              </a:rPr>
              <a:t>Changes in Revenues: 2019 / 2020 = </a:t>
            </a:r>
            <a:r>
              <a:rPr lang="en-GB" altLang="en-US" sz="13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+49%</a:t>
            </a:r>
            <a:r>
              <a:rPr lang="en-GB" altLang="en-US" sz="1300" dirty="0">
                <a:latin typeface="Times New Roman" panose="02020603050405020304" pitchFamily="18" charset="0"/>
                <a:cs typeface="Times New Roman" panose="02020603050405020304" pitchFamily="18" charset="0"/>
                <a:sym typeface="Wingdings" panose="05000000000000000000" pitchFamily="2" charset="2"/>
              </a:rPr>
              <a:t>;  2020 / 2021 = </a:t>
            </a:r>
            <a:r>
              <a:rPr lang="en-GB" altLang="en-US" sz="13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+87% </a:t>
            </a:r>
          </a:p>
          <a:p>
            <a:pPr marL="342900" indent="-342900" eaLnBrk="1" hangingPunct="1">
              <a:buFont typeface="Wingdings" panose="05000000000000000000" pitchFamily="2" charset="2"/>
              <a:buChar char="Ø"/>
            </a:pPr>
            <a:r>
              <a:rPr lang="en-GB" altLang="en-US" sz="1300" dirty="0">
                <a:latin typeface="Times New Roman" panose="02020603050405020304" pitchFamily="18" charset="0"/>
                <a:cs typeface="Times New Roman" panose="02020603050405020304" pitchFamily="18" charset="0"/>
                <a:sym typeface="Wingdings" panose="05000000000000000000" pitchFamily="2" charset="2"/>
              </a:rPr>
              <a:t>Changes in Gross Profit: 2020 / 2021 = </a:t>
            </a:r>
            <a:r>
              <a:rPr lang="en-GB" altLang="en-US" sz="1300" b="1" dirty="0">
                <a:solidFill>
                  <a:schemeClr val="accent6"/>
                </a:solidFill>
                <a:latin typeface="Times New Roman" panose="02020603050405020304" pitchFamily="18" charset="0"/>
                <a:cs typeface="Times New Roman" panose="02020603050405020304" pitchFamily="18" charset="0"/>
                <a:sym typeface="Wingdings" panose="05000000000000000000" pitchFamily="2" charset="2"/>
              </a:rPr>
              <a:t>+143%</a:t>
            </a:r>
          </a:p>
          <a:p>
            <a:pPr marL="342900" indent="-342900" eaLnBrk="1" hangingPunct="1">
              <a:buFont typeface="Wingdings" panose="05000000000000000000" pitchFamily="2" charset="2"/>
              <a:buChar char="Ø"/>
            </a:pPr>
            <a:r>
              <a:rPr lang="en-GB" altLang="en-US" sz="1300" dirty="0">
                <a:latin typeface="Times New Roman" panose="02020603050405020304" pitchFamily="18" charset="0"/>
                <a:cs typeface="Times New Roman" panose="02020603050405020304" pitchFamily="18" charset="0"/>
                <a:sym typeface="Wingdings" panose="05000000000000000000" pitchFamily="2" charset="2"/>
              </a:rPr>
              <a:t>Changes in Net Income: 2019 / 2020 = </a:t>
            </a:r>
            <a:r>
              <a:rPr lang="en-GB" altLang="en-US" sz="13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+107%</a:t>
            </a:r>
            <a:r>
              <a:rPr lang="en-GB" altLang="en-US" sz="1300" dirty="0">
                <a:latin typeface="Times New Roman" panose="02020603050405020304" pitchFamily="18" charset="0"/>
                <a:cs typeface="Times New Roman" panose="02020603050405020304" pitchFamily="18" charset="0"/>
                <a:sym typeface="Wingdings" panose="05000000000000000000" pitchFamily="2" charset="2"/>
              </a:rPr>
              <a:t>;</a:t>
            </a:r>
            <a:r>
              <a:rPr lang="en-GB" altLang="en-US" sz="1300" b="1" dirty="0">
                <a:solidFill>
                  <a:srgbClr val="00B050"/>
                </a:solidFill>
                <a:latin typeface="Times New Roman" panose="02020603050405020304" pitchFamily="18" charset="0"/>
                <a:cs typeface="Times New Roman" panose="02020603050405020304" pitchFamily="18" charset="0"/>
                <a:sym typeface="Wingdings" panose="05000000000000000000" pitchFamily="2" charset="2"/>
              </a:rPr>
              <a:t>  </a:t>
            </a:r>
            <a:r>
              <a:rPr lang="en-GB" altLang="en-US" sz="1300" dirty="0">
                <a:latin typeface="Times New Roman" panose="02020603050405020304" pitchFamily="18" charset="0"/>
                <a:cs typeface="Times New Roman" panose="02020603050405020304" pitchFamily="18" charset="0"/>
                <a:sym typeface="Wingdings" panose="05000000000000000000" pitchFamily="2" charset="2"/>
              </a:rPr>
              <a:t>2020 / 2021 = </a:t>
            </a:r>
            <a:r>
              <a:rPr lang="en-GB" altLang="en-US" sz="1300" b="1" dirty="0">
                <a:solidFill>
                  <a:schemeClr val="accent6"/>
                </a:solidFill>
                <a:highlight>
                  <a:srgbClr val="FFFF00"/>
                </a:highlight>
                <a:latin typeface="Times New Roman" panose="02020603050405020304" pitchFamily="18" charset="0"/>
                <a:cs typeface="Times New Roman" panose="02020603050405020304" pitchFamily="18" charset="0"/>
                <a:sym typeface="Wingdings" panose="05000000000000000000" pitchFamily="2" charset="2"/>
              </a:rPr>
              <a:t>+1,782%</a:t>
            </a:r>
          </a:p>
          <a:p>
            <a:pPr algn="just" eaLnBrk="1" hangingPunct="1">
              <a:buNone/>
            </a:pPr>
            <a:endParaRPr lang="en-GB" altLang="en-US" sz="1400" dirty="0">
              <a:latin typeface="Times New Roman" panose="02020603050405020304" pitchFamily="18" charset="0"/>
              <a:cs typeface="Times New Roman" panose="02020603050405020304" pitchFamily="18" charset="0"/>
              <a:sym typeface="Wingdings" panose="05000000000000000000" pitchFamily="2" charset="2"/>
            </a:endParaRPr>
          </a:p>
        </p:txBody>
      </p:sp>
      <p:sp>
        <p:nvSpPr>
          <p:cNvPr id="10" name="Content Placeholder 2">
            <a:extLst>
              <a:ext uri="{FF2B5EF4-FFF2-40B4-BE49-F238E27FC236}">
                <a16:creationId xmlns:a16="http://schemas.microsoft.com/office/drawing/2014/main" id="{BEFFF8E1-ADC9-19A3-B717-189372C96F08}"/>
              </a:ext>
            </a:extLst>
          </p:cNvPr>
          <p:cNvSpPr txBox="1">
            <a:spLocks noChangeArrowheads="1"/>
          </p:cNvSpPr>
          <p:nvPr/>
        </p:nvSpPr>
        <p:spPr bwMode="auto">
          <a:xfrm>
            <a:off x="6173161" y="5139892"/>
            <a:ext cx="5817338" cy="8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eaLnBrk="1" hangingPunct="1">
              <a:buFont typeface="Wingdings" panose="05000000000000000000" pitchFamily="2" charset="2"/>
              <a:buChar char="Ø"/>
            </a:pPr>
            <a:r>
              <a:rPr lang="en-GB" altLang="en-US" sz="1300" dirty="0">
                <a:latin typeface="Times New Roman" panose="02020603050405020304" pitchFamily="18" charset="0"/>
                <a:cs typeface="Times New Roman" panose="02020603050405020304" pitchFamily="18" charset="0"/>
                <a:sym typeface="Wingdings" panose="05000000000000000000" pitchFamily="2" charset="2"/>
              </a:rPr>
              <a:t>Changes in Revenues: 2021 / 2022 = </a:t>
            </a:r>
            <a:r>
              <a:rPr lang="en-GB" altLang="en-US" sz="13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 </a:t>
            </a:r>
          </a:p>
          <a:p>
            <a:pPr marL="342900" indent="-342900" eaLnBrk="1" hangingPunct="1">
              <a:buFont typeface="Wingdings" panose="05000000000000000000" pitchFamily="2" charset="2"/>
              <a:buChar char="Ø"/>
            </a:pPr>
            <a:r>
              <a:rPr lang="en-GB" altLang="en-US" sz="1300" dirty="0">
                <a:latin typeface="Times New Roman" panose="02020603050405020304" pitchFamily="18" charset="0"/>
                <a:cs typeface="Times New Roman" panose="02020603050405020304" pitchFamily="18" charset="0"/>
                <a:sym typeface="Wingdings" panose="05000000000000000000" pitchFamily="2" charset="2"/>
              </a:rPr>
              <a:t>Changes in Gross Profit: 2021 / 2022 = </a:t>
            </a:r>
            <a:r>
              <a:rPr lang="en-GB" altLang="en-US" sz="13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-21 %</a:t>
            </a:r>
          </a:p>
          <a:p>
            <a:pPr marL="342900" indent="-342900" eaLnBrk="1" hangingPunct="1">
              <a:buFont typeface="Wingdings" panose="05000000000000000000" pitchFamily="2" charset="2"/>
              <a:buChar char="Ø"/>
            </a:pPr>
            <a:r>
              <a:rPr lang="en-GB" altLang="en-US" sz="1300" dirty="0">
                <a:latin typeface="Times New Roman" panose="02020603050405020304" pitchFamily="18" charset="0"/>
                <a:cs typeface="Times New Roman" panose="02020603050405020304" pitchFamily="18" charset="0"/>
                <a:sym typeface="Wingdings" panose="05000000000000000000" pitchFamily="2" charset="2"/>
              </a:rPr>
              <a:t>Changes in Net Income: 2021 / 2022 = </a:t>
            </a:r>
            <a:r>
              <a:rPr lang="en-GB" altLang="en-US" sz="1300" b="1" dirty="0">
                <a:solidFill>
                  <a:srgbClr val="FF0000"/>
                </a:solidFill>
                <a:latin typeface="Times New Roman" panose="02020603050405020304" pitchFamily="18" charset="0"/>
                <a:cs typeface="Times New Roman" panose="02020603050405020304" pitchFamily="18" charset="0"/>
                <a:sym typeface="Wingdings" panose="05000000000000000000" pitchFamily="2" charset="2"/>
              </a:rPr>
              <a:t>-145%</a:t>
            </a:r>
          </a:p>
          <a:p>
            <a:pPr algn="just" eaLnBrk="1" hangingPunct="1">
              <a:buNone/>
            </a:pPr>
            <a:endParaRPr lang="en-GB" altLang="en-US" sz="1400" dirty="0">
              <a:latin typeface="Times New Roman" panose="02020603050405020304" pitchFamily="18" charset="0"/>
              <a:cs typeface="Times New Roman" panose="02020603050405020304" pitchFamily="18" charset="0"/>
              <a:sym typeface="Wingdings" panose="05000000000000000000" pitchFamily="2" charset="2"/>
            </a:endParaRPr>
          </a:p>
          <a:p>
            <a:pPr eaLnBrk="1" hangingPunct="1">
              <a:buNone/>
            </a:pPr>
            <a:endParaRPr lang="en-GB" altLang="en-US" sz="1400" dirty="0">
              <a:latin typeface="Times New Roman" panose="02020603050405020304" pitchFamily="18" charset="0"/>
              <a:cs typeface="Times New Roman" panose="02020603050405020304" pitchFamily="18" charset="0"/>
            </a:endParaRPr>
          </a:p>
        </p:txBody>
      </p:sp>
      <p:pic>
        <p:nvPicPr>
          <p:cNvPr id="12" name="Picture 11" descr="Table&#10;&#10;Description automatically generated">
            <a:extLst>
              <a:ext uri="{FF2B5EF4-FFF2-40B4-BE49-F238E27FC236}">
                <a16:creationId xmlns:a16="http://schemas.microsoft.com/office/drawing/2014/main" id="{54C6D009-19AD-5048-8741-76AEB6BED1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3161" y="1739135"/>
            <a:ext cx="5875174" cy="3297188"/>
          </a:xfrm>
          <a:prstGeom prst="rect">
            <a:avLst/>
          </a:prstGeom>
        </p:spPr>
      </p:pic>
      <p:pic>
        <p:nvPicPr>
          <p:cNvPr id="3" name="Picture 2" descr="Table&#10;&#10;Description automatically generated with low confidence">
            <a:extLst>
              <a:ext uri="{FF2B5EF4-FFF2-40B4-BE49-F238E27FC236}">
                <a16:creationId xmlns:a16="http://schemas.microsoft.com/office/drawing/2014/main" id="{BAC5585A-CE42-CFFA-9832-14D2E63A4B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822" y="1739135"/>
            <a:ext cx="5887018" cy="3297188"/>
          </a:xfrm>
          <a:prstGeom prst="rect">
            <a:avLst/>
          </a:prstGeom>
        </p:spPr>
      </p:pic>
    </p:spTree>
    <p:extLst>
      <p:ext uri="{BB962C8B-B14F-4D97-AF65-F5344CB8AC3E}">
        <p14:creationId xmlns:p14="http://schemas.microsoft.com/office/powerpoint/2010/main" val="4219907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B27FF51-7700-55A2-139F-E955596EE353}"/>
              </a:ext>
            </a:extLst>
          </p:cNvPr>
          <p:cNvSpPr txBox="1">
            <a:spLocks/>
          </p:cNvSpPr>
          <p:nvPr/>
        </p:nvSpPr>
        <p:spPr>
          <a:xfrm>
            <a:off x="1066800" y="283053"/>
            <a:ext cx="10058400" cy="685800"/>
          </a:xfrm>
          <a:prstGeom prst="rect">
            <a:avLst/>
          </a:prstGeom>
        </p:spPr>
        <p:txBody>
          <a:bodyPr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b="1" dirty="0" err="1">
                <a:latin typeface="Times New Roman" panose="02020603050405020304" pitchFamily="18" charset="0"/>
                <a:cs typeface="Times New Roman" panose="02020603050405020304" pitchFamily="18" charset="0"/>
              </a:rPr>
              <a:t>Empirical</a:t>
            </a:r>
            <a:r>
              <a:rPr lang="it-IT" b="1" dirty="0">
                <a:latin typeface="Times New Roman" panose="02020603050405020304" pitchFamily="18" charset="0"/>
                <a:cs typeface="Times New Roman" panose="02020603050405020304" pitchFamily="18" charset="0"/>
              </a:rPr>
              <a:t> Analysis: the 8 </a:t>
            </a:r>
            <a:r>
              <a:rPr lang="it-IT" b="1" dirty="0" err="1">
                <a:latin typeface="Times New Roman" panose="02020603050405020304" pitchFamily="18" charset="0"/>
                <a:cs typeface="Times New Roman" panose="02020603050405020304" pitchFamily="18" charset="0"/>
              </a:rPr>
              <a:t>crisis</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factors</a:t>
            </a:r>
            <a:r>
              <a:rPr lang="it-IT" b="1" dirty="0">
                <a:latin typeface="Times New Roman" panose="02020603050405020304" pitchFamily="18" charset="0"/>
                <a:cs typeface="Times New Roman" panose="02020603050405020304" pitchFamily="18" charset="0"/>
              </a:rPr>
              <a:t> (1)</a:t>
            </a:r>
          </a:p>
        </p:txBody>
      </p:sp>
      <p:pic>
        <p:nvPicPr>
          <p:cNvPr id="3" name="Graphic 2" descr="Scissors with solid fill">
            <a:extLst>
              <a:ext uri="{FF2B5EF4-FFF2-40B4-BE49-F238E27FC236}">
                <a16:creationId xmlns:a16="http://schemas.microsoft.com/office/drawing/2014/main" id="{E6C28452-3246-9DA5-E50A-F2CEC42BD5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7551" y="1371637"/>
            <a:ext cx="914400" cy="914400"/>
          </a:xfrm>
          <a:prstGeom prst="rect">
            <a:avLst/>
          </a:prstGeom>
        </p:spPr>
      </p:pic>
      <p:pic>
        <p:nvPicPr>
          <p:cNvPr id="6" name="Graphic 5" descr="Harvey Balls 85% with solid fill">
            <a:extLst>
              <a:ext uri="{FF2B5EF4-FFF2-40B4-BE49-F238E27FC236}">
                <a16:creationId xmlns:a16="http://schemas.microsoft.com/office/drawing/2014/main" id="{5C2DD8D7-41B5-F36D-B456-39E78D4C5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77551" y="2688821"/>
            <a:ext cx="914400" cy="914400"/>
          </a:xfrm>
          <a:prstGeom prst="rect">
            <a:avLst/>
          </a:prstGeom>
        </p:spPr>
      </p:pic>
      <p:pic>
        <p:nvPicPr>
          <p:cNvPr id="8" name="Graphic 7" descr="Questions with solid fill">
            <a:extLst>
              <a:ext uri="{FF2B5EF4-FFF2-40B4-BE49-F238E27FC236}">
                <a16:creationId xmlns:a16="http://schemas.microsoft.com/office/drawing/2014/main" id="{D7E705A9-7BDF-FE07-9041-ABB8C919D4B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7551" y="4006005"/>
            <a:ext cx="914400" cy="914400"/>
          </a:xfrm>
          <a:prstGeom prst="rect">
            <a:avLst/>
          </a:prstGeom>
        </p:spPr>
      </p:pic>
      <p:sp>
        <p:nvSpPr>
          <p:cNvPr id="11" name="Content Placeholder 2">
            <a:extLst>
              <a:ext uri="{FF2B5EF4-FFF2-40B4-BE49-F238E27FC236}">
                <a16:creationId xmlns:a16="http://schemas.microsoft.com/office/drawing/2014/main" id="{D94E9E65-8C1D-BB89-3703-7597A43E017E}"/>
              </a:ext>
            </a:extLst>
          </p:cNvPr>
          <p:cNvSpPr txBox="1">
            <a:spLocks noChangeArrowheads="1"/>
          </p:cNvSpPr>
          <p:nvPr/>
        </p:nvSpPr>
        <p:spPr bwMode="auto">
          <a:xfrm>
            <a:off x="1987421" y="1595608"/>
            <a:ext cx="8965228" cy="46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GB" altLang="en-US" sz="3000" dirty="0">
                <a:latin typeface="Times New Roman" panose="02020603050405020304" pitchFamily="18" charset="0"/>
                <a:cs typeface="Times New Roman" panose="02020603050405020304" pitchFamily="18" charset="0"/>
              </a:rPr>
              <a:t>Personnel cutbacks and internship shortfall</a:t>
            </a:r>
          </a:p>
        </p:txBody>
      </p:sp>
      <p:sp>
        <p:nvSpPr>
          <p:cNvPr id="12" name="Content Placeholder 2">
            <a:extLst>
              <a:ext uri="{FF2B5EF4-FFF2-40B4-BE49-F238E27FC236}">
                <a16:creationId xmlns:a16="http://schemas.microsoft.com/office/drawing/2014/main" id="{81C41C0B-DB12-0B71-8731-8EE7EF4B99DE}"/>
              </a:ext>
            </a:extLst>
          </p:cNvPr>
          <p:cNvSpPr txBox="1">
            <a:spLocks noChangeArrowheads="1"/>
          </p:cNvSpPr>
          <p:nvPr/>
        </p:nvSpPr>
        <p:spPr bwMode="auto">
          <a:xfrm>
            <a:off x="1987421" y="2912793"/>
            <a:ext cx="8965228" cy="46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GB" altLang="en-US" sz="3000" dirty="0">
                <a:latin typeface="Times New Roman" panose="02020603050405020304" pitchFamily="18" charset="0"/>
                <a:cs typeface="Times New Roman" panose="02020603050405020304" pitchFamily="18" charset="0"/>
              </a:rPr>
              <a:t>Overreliance on Postova Banka</a:t>
            </a:r>
          </a:p>
        </p:txBody>
      </p:sp>
      <p:sp>
        <p:nvSpPr>
          <p:cNvPr id="13" name="Content Placeholder 2">
            <a:extLst>
              <a:ext uri="{FF2B5EF4-FFF2-40B4-BE49-F238E27FC236}">
                <a16:creationId xmlns:a16="http://schemas.microsoft.com/office/drawing/2014/main" id="{DABA7125-AD58-058C-4BBC-9385F040E1AB}"/>
              </a:ext>
            </a:extLst>
          </p:cNvPr>
          <p:cNvSpPr txBox="1">
            <a:spLocks noChangeArrowheads="1"/>
          </p:cNvSpPr>
          <p:nvPr/>
        </p:nvSpPr>
        <p:spPr bwMode="auto">
          <a:xfrm>
            <a:off x="1987421" y="4229978"/>
            <a:ext cx="8965228" cy="466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GB" altLang="en-US" sz="3000" dirty="0">
                <a:latin typeface="Times New Roman" panose="02020603050405020304" pitchFamily="18" charset="0"/>
                <a:cs typeface="Times New Roman" panose="02020603050405020304" pitchFamily="18" charset="0"/>
              </a:rPr>
              <a:t>Hiring overload of junior positions without mentoring</a:t>
            </a:r>
          </a:p>
        </p:txBody>
      </p:sp>
      <p:sp>
        <p:nvSpPr>
          <p:cNvPr id="14" name="Content Placeholder 2">
            <a:extLst>
              <a:ext uri="{FF2B5EF4-FFF2-40B4-BE49-F238E27FC236}">
                <a16:creationId xmlns:a16="http://schemas.microsoft.com/office/drawing/2014/main" id="{7E41B548-0926-D8C2-53BE-9FB08BAD2B88}"/>
              </a:ext>
            </a:extLst>
          </p:cNvPr>
          <p:cNvSpPr txBox="1">
            <a:spLocks noChangeArrowheads="1"/>
          </p:cNvSpPr>
          <p:nvPr/>
        </p:nvSpPr>
        <p:spPr bwMode="auto">
          <a:xfrm>
            <a:off x="1987421" y="5464641"/>
            <a:ext cx="896522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GB" altLang="en-US" sz="3000" dirty="0">
                <a:latin typeface="Times New Roman" panose="02020603050405020304" pitchFamily="18" charset="0"/>
                <a:cs typeface="Times New Roman" panose="02020603050405020304" pitchFamily="18" charset="0"/>
              </a:rPr>
              <a:t>Lack of control by the parent, 26HOUSE, and principal -agent issue</a:t>
            </a:r>
          </a:p>
        </p:txBody>
      </p:sp>
      <p:pic>
        <p:nvPicPr>
          <p:cNvPr id="15" name="Graphic 14" descr="Blind with solid fill">
            <a:extLst>
              <a:ext uri="{FF2B5EF4-FFF2-40B4-BE49-F238E27FC236}">
                <a16:creationId xmlns:a16="http://schemas.microsoft.com/office/drawing/2014/main" id="{3B902A56-FB62-83AA-D877-2BCE621E2E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77551" y="5240669"/>
            <a:ext cx="914400" cy="914400"/>
          </a:xfrm>
          <a:prstGeom prst="rect">
            <a:avLst/>
          </a:prstGeom>
        </p:spPr>
      </p:pic>
    </p:spTree>
    <p:extLst>
      <p:ext uri="{BB962C8B-B14F-4D97-AF65-F5344CB8AC3E}">
        <p14:creationId xmlns:p14="http://schemas.microsoft.com/office/powerpoint/2010/main" val="3034685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olo 1">
            <a:extLst>
              <a:ext uri="{FF2B5EF4-FFF2-40B4-BE49-F238E27FC236}">
                <a16:creationId xmlns:a16="http://schemas.microsoft.com/office/drawing/2014/main" id="{AB27FF51-7700-55A2-139F-E955596EE353}"/>
              </a:ext>
            </a:extLst>
          </p:cNvPr>
          <p:cNvSpPr txBox="1">
            <a:spLocks/>
          </p:cNvSpPr>
          <p:nvPr/>
        </p:nvSpPr>
        <p:spPr>
          <a:xfrm>
            <a:off x="1066800" y="283053"/>
            <a:ext cx="10058400" cy="685800"/>
          </a:xfrm>
          <a:prstGeom prst="rect">
            <a:avLst/>
          </a:prstGeom>
        </p:spPr>
        <p:txBody>
          <a:bodyPr anchor="ctr">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auto">
              <a:spcAft>
                <a:spcPts val="0"/>
              </a:spcAft>
              <a:defRPr/>
            </a:pPr>
            <a:r>
              <a:rPr lang="it-IT" b="1" dirty="0" err="1">
                <a:latin typeface="Times New Roman" panose="02020603050405020304" pitchFamily="18" charset="0"/>
                <a:cs typeface="Times New Roman" panose="02020603050405020304" pitchFamily="18" charset="0"/>
              </a:rPr>
              <a:t>Empirical</a:t>
            </a:r>
            <a:r>
              <a:rPr lang="it-IT" b="1" dirty="0">
                <a:latin typeface="Times New Roman" panose="02020603050405020304" pitchFamily="18" charset="0"/>
                <a:cs typeface="Times New Roman" panose="02020603050405020304" pitchFamily="18" charset="0"/>
              </a:rPr>
              <a:t> Analysis: the 8 </a:t>
            </a:r>
            <a:r>
              <a:rPr lang="it-IT" b="1" dirty="0" err="1">
                <a:latin typeface="Times New Roman" panose="02020603050405020304" pitchFamily="18" charset="0"/>
                <a:cs typeface="Times New Roman" panose="02020603050405020304" pitchFamily="18" charset="0"/>
              </a:rPr>
              <a:t>crisis</a:t>
            </a:r>
            <a:r>
              <a:rPr lang="it-IT" b="1" dirty="0">
                <a:latin typeface="Times New Roman" panose="02020603050405020304" pitchFamily="18" charset="0"/>
                <a:cs typeface="Times New Roman" panose="02020603050405020304" pitchFamily="18" charset="0"/>
              </a:rPr>
              <a:t>’ </a:t>
            </a:r>
            <a:r>
              <a:rPr lang="it-IT" b="1" dirty="0" err="1">
                <a:latin typeface="Times New Roman" panose="02020603050405020304" pitchFamily="18" charset="0"/>
                <a:cs typeface="Times New Roman" panose="02020603050405020304" pitchFamily="18" charset="0"/>
              </a:rPr>
              <a:t>factors</a:t>
            </a:r>
            <a:r>
              <a:rPr lang="it-IT" b="1" dirty="0">
                <a:latin typeface="Times New Roman" panose="02020603050405020304" pitchFamily="18" charset="0"/>
                <a:cs typeface="Times New Roman" panose="02020603050405020304" pitchFamily="18" charset="0"/>
              </a:rPr>
              <a:t> (2)</a:t>
            </a:r>
          </a:p>
        </p:txBody>
      </p:sp>
      <p:pic>
        <p:nvPicPr>
          <p:cNvPr id="3" name="Graphic 2" descr="Move with solid fill">
            <a:extLst>
              <a:ext uri="{FF2B5EF4-FFF2-40B4-BE49-F238E27FC236}">
                <a16:creationId xmlns:a16="http://schemas.microsoft.com/office/drawing/2014/main" id="{E9067546-EE7E-2F53-4182-71B6E49A2D9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1567" y="2772725"/>
            <a:ext cx="914400" cy="914400"/>
          </a:xfrm>
          <a:prstGeom prst="rect">
            <a:avLst/>
          </a:prstGeom>
        </p:spPr>
      </p:pic>
      <p:pic>
        <p:nvPicPr>
          <p:cNvPr id="6" name="Graphic 5" descr="Toggle with solid fill">
            <a:extLst>
              <a:ext uri="{FF2B5EF4-FFF2-40B4-BE49-F238E27FC236}">
                <a16:creationId xmlns:a16="http://schemas.microsoft.com/office/drawing/2014/main" id="{2B0BF0FC-1C1F-A0AE-3D17-6343B2B5EE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21567" y="1503379"/>
            <a:ext cx="914400" cy="914400"/>
          </a:xfrm>
          <a:prstGeom prst="rect">
            <a:avLst/>
          </a:prstGeom>
        </p:spPr>
      </p:pic>
      <p:pic>
        <p:nvPicPr>
          <p:cNvPr id="8" name="Graphic 7" descr="Target with solid fill">
            <a:extLst>
              <a:ext uri="{FF2B5EF4-FFF2-40B4-BE49-F238E27FC236}">
                <a16:creationId xmlns:a16="http://schemas.microsoft.com/office/drawing/2014/main" id="{8F2BED5F-517C-9E2F-60CB-090C89AB7EC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21567" y="4131861"/>
            <a:ext cx="914400" cy="914400"/>
          </a:xfrm>
          <a:prstGeom prst="rect">
            <a:avLst/>
          </a:prstGeom>
        </p:spPr>
      </p:pic>
      <p:pic>
        <p:nvPicPr>
          <p:cNvPr id="10" name="Graphic 9" descr="Fencing with solid fill">
            <a:extLst>
              <a:ext uri="{FF2B5EF4-FFF2-40B4-BE49-F238E27FC236}">
                <a16:creationId xmlns:a16="http://schemas.microsoft.com/office/drawing/2014/main" id="{5A9EFDE7-D9C0-8BD8-1055-B99FB22FD7B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21567" y="5354621"/>
            <a:ext cx="914400" cy="914400"/>
          </a:xfrm>
          <a:prstGeom prst="rect">
            <a:avLst/>
          </a:prstGeom>
        </p:spPr>
      </p:pic>
      <p:sp>
        <p:nvSpPr>
          <p:cNvPr id="11" name="Content Placeholder 2">
            <a:extLst>
              <a:ext uri="{FF2B5EF4-FFF2-40B4-BE49-F238E27FC236}">
                <a16:creationId xmlns:a16="http://schemas.microsoft.com/office/drawing/2014/main" id="{0E8BABEF-7C56-2591-F941-3E20ED91D7C5}"/>
              </a:ext>
            </a:extLst>
          </p:cNvPr>
          <p:cNvSpPr txBox="1">
            <a:spLocks noChangeArrowheads="1"/>
          </p:cNvSpPr>
          <p:nvPr/>
        </p:nvSpPr>
        <p:spPr bwMode="auto">
          <a:xfrm>
            <a:off x="1785257" y="1709419"/>
            <a:ext cx="8965228" cy="50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GB" altLang="en-US" sz="3000" dirty="0">
                <a:latin typeface="Times New Roman" panose="02020603050405020304" pitchFamily="18" charset="0"/>
                <a:cs typeface="Times New Roman" panose="02020603050405020304" pitchFamily="18" charset="0"/>
              </a:rPr>
              <a:t>Failed management change (from traditional to agile)</a:t>
            </a:r>
          </a:p>
        </p:txBody>
      </p:sp>
      <p:sp>
        <p:nvSpPr>
          <p:cNvPr id="12" name="Content Placeholder 2">
            <a:extLst>
              <a:ext uri="{FF2B5EF4-FFF2-40B4-BE49-F238E27FC236}">
                <a16:creationId xmlns:a16="http://schemas.microsoft.com/office/drawing/2014/main" id="{AF2B70C6-D3DE-B6D7-33EB-96008ABF1C2F}"/>
              </a:ext>
            </a:extLst>
          </p:cNvPr>
          <p:cNvSpPr txBox="1">
            <a:spLocks noChangeArrowheads="1"/>
          </p:cNvSpPr>
          <p:nvPr/>
        </p:nvSpPr>
        <p:spPr bwMode="auto">
          <a:xfrm>
            <a:off x="1785257" y="2978765"/>
            <a:ext cx="896522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GB" altLang="en-US" sz="3000" dirty="0">
                <a:latin typeface="Times New Roman" panose="02020603050405020304" pitchFamily="18" charset="0"/>
                <a:cs typeface="Times New Roman" panose="02020603050405020304" pitchFamily="18" charset="0"/>
              </a:rPr>
              <a:t>Business expansion failure in Kosice</a:t>
            </a:r>
          </a:p>
        </p:txBody>
      </p:sp>
      <p:sp>
        <p:nvSpPr>
          <p:cNvPr id="13" name="Content Placeholder 2">
            <a:extLst>
              <a:ext uri="{FF2B5EF4-FFF2-40B4-BE49-F238E27FC236}">
                <a16:creationId xmlns:a16="http://schemas.microsoft.com/office/drawing/2014/main" id="{28DEC954-583B-F71A-9A2C-BA19F7D7933C}"/>
              </a:ext>
            </a:extLst>
          </p:cNvPr>
          <p:cNvSpPr txBox="1">
            <a:spLocks noChangeArrowheads="1"/>
          </p:cNvSpPr>
          <p:nvPr/>
        </p:nvSpPr>
        <p:spPr bwMode="auto">
          <a:xfrm>
            <a:off x="1785257" y="4131861"/>
            <a:ext cx="896522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GB" altLang="en-US" sz="3000" dirty="0">
                <a:latin typeface="Times New Roman" panose="02020603050405020304" pitchFamily="18" charset="0"/>
                <a:cs typeface="Times New Roman" panose="02020603050405020304" pitchFamily="18" charset="0"/>
              </a:rPr>
              <a:t>Unsustainable sales and recruitment strategy focus on permanent placements solutions</a:t>
            </a:r>
          </a:p>
        </p:txBody>
      </p:sp>
      <p:sp>
        <p:nvSpPr>
          <p:cNvPr id="14" name="Content Placeholder 2">
            <a:extLst>
              <a:ext uri="{FF2B5EF4-FFF2-40B4-BE49-F238E27FC236}">
                <a16:creationId xmlns:a16="http://schemas.microsoft.com/office/drawing/2014/main" id="{5D735054-F6B2-4D98-C9A9-A0994E3CCCFA}"/>
              </a:ext>
            </a:extLst>
          </p:cNvPr>
          <p:cNvSpPr txBox="1">
            <a:spLocks noChangeArrowheads="1"/>
          </p:cNvSpPr>
          <p:nvPr/>
        </p:nvSpPr>
        <p:spPr bwMode="auto">
          <a:xfrm>
            <a:off x="1785257" y="5354621"/>
            <a:ext cx="8965228"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685800" indent="-22860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buFont typeface="Arial" panose="020B0604020202020204" pitchFamily="34" charset="0"/>
              <a:buNone/>
            </a:pPr>
            <a:r>
              <a:rPr lang="en-GB" altLang="en-US" sz="3000" dirty="0">
                <a:latin typeface="Times New Roman" panose="02020603050405020304" pitchFamily="18" charset="0"/>
                <a:cs typeface="Times New Roman" panose="02020603050405020304" pitchFamily="18" charset="0"/>
              </a:rPr>
              <a:t>Market growth and competitors reaction impact (TITANS and Coolpeople)</a:t>
            </a:r>
          </a:p>
        </p:txBody>
      </p:sp>
    </p:spTree>
    <p:extLst>
      <p:ext uri="{BB962C8B-B14F-4D97-AF65-F5344CB8AC3E}">
        <p14:creationId xmlns:p14="http://schemas.microsoft.com/office/powerpoint/2010/main" val="23397069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3082</Words>
  <Application>Microsoft Office PowerPoint</Application>
  <PresentationFormat>Widescreen</PresentationFormat>
  <Paragraphs>179</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Söhne</vt:lpstr>
      <vt:lpstr>Arial</vt:lpstr>
      <vt:lpstr>Calibri</vt:lpstr>
      <vt:lpstr>Calibri Light</vt:lpstr>
      <vt:lpstr>Garamond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Giulio Camuffo - giulio.camuffo2@studio.unibo.it</dc:creator>
  <cp:lastModifiedBy>Giulio Camuffo - giulio.camuffo2@studio.unibo.it</cp:lastModifiedBy>
  <cp:revision>88</cp:revision>
  <dcterms:created xsi:type="dcterms:W3CDTF">2023-03-13T19:00:26Z</dcterms:created>
  <dcterms:modified xsi:type="dcterms:W3CDTF">2023-03-24T10:52:08Z</dcterms:modified>
</cp:coreProperties>
</file>