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2" r:id="rId2"/>
    <p:sldId id="256" r:id="rId3"/>
    <p:sldId id="257" r:id="rId4"/>
    <p:sldId id="259" r:id="rId5"/>
    <p:sldId id="263" r:id="rId6"/>
    <p:sldId id="261" r:id="rId7"/>
    <p:sldId id="262" r:id="rId8"/>
    <p:sldId id="264" r:id="rId9"/>
    <p:sldId id="266" r:id="rId10"/>
    <p:sldId id="267" r:id="rId11"/>
    <p:sldId id="268" r:id="rId12"/>
    <p:sldId id="273" r:id="rId13"/>
    <p:sldId id="269" r:id="rId14"/>
    <p:sldId id="265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E2DE1-2690-4A8A-B6B9-4F96757E94FB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ASE 2017/2018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DCEC6-1C25-452B-B33B-AC1E2AF428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1852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B01D9-9FC1-41BC-96C1-71AB446E0153}" type="datetimeFigureOut">
              <a:rPr lang="it-IT" smtClean="0"/>
              <a:t>11/12/2017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 smtClean="0"/>
              <a:t>ASE 2017/2018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32712-C5CC-41FD-A1C9-E7008461306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72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Underline</a:t>
            </a:r>
            <a:r>
              <a:rPr lang="it-IT" dirty="0" smtClean="0"/>
              <a:t> = game </a:t>
            </a:r>
            <a:r>
              <a:rPr lang="it-IT" dirty="0" err="1" smtClean="0"/>
              <a:t>developer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Pros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112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 smtClean="0"/>
              <a:t>Giulio Auriemma </a:t>
            </a:r>
            <a:r>
              <a:rPr lang="it-IT" dirty="0" err="1" smtClean="0"/>
              <a:t>Mazzoccola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5505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19F-0803-45A3-93D0-794E5C553F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39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19F-0803-45A3-93D0-794E5C553F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5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19F-0803-45A3-93D0-794E5C553F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16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19F-0803-45A3-93D0-794E5C553F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121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19F-0803-45A3-93D0-794E5C553F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438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19F-0803-45A3-93D0-794E5C553F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78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19F-0803-45A3-93D0-794E5C553F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88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19F-0803-45A3-93D0-794E5C553F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32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19F-0803-45A3-93D0-794E5C553F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69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F19F-0803-45A3-93D0-794E5C553F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77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Advanced Software Engineering 17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0F19F-0803-45A3-93D0-794E5C553F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68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mtClean="0"/>
              <a:t>Giulio Auriemma Mazzoccola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0911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mtClean="0"/>
              <a:t>Giulio Auriemma Mazzoccola</a:t>
            </a:r>
            <a:endParaRPr lang="it-IT" dirty="0" smtClean="0"/>
          </a:p>
        </p:txBody>
      </p:sp>
      <p:sp>
        <p:nvSpPr>
          <p:cNvPr id="10" name="Titolo 1"/>
          <p:cNvSpPr>
            <a:spLocks noGrp="1"/>
          </p:cNvSpPr>
          <p:nvPr>
            <p:ph type="ctrTitle"/>
          </p:nvPr>
        </p:nvSpPr>
        <p:spPr>
          <a:xfrm>
            <a:off x="1524000" y="194108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compression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47254" y="997527"/>
            <a:ext cx="110974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Video </a:t>
            </a:r>
            <a:r>
              <a:rPr lang="it-IT" sz="2800" b="1" dirty="0" err="1" smtClean="0"/>
              <a:t>compression</a:t>
            </a:r>
            <a:r>
              <a:rPr lang="it-IT" sz="2800" dirty="0" smtClean="0"/>
              <a:t>: Simple 2D video </a:t>
            </a:r>
            <a:r>
              <a:rPr lang="it-IT" sz="2800" dirty="0" err="1" smtClean="0"/>
              <a:t>compression</a:t>
            </a:r>
            <a:r>
              <a:rPr lang="it-IT" sz="2800" dirty="0" smtClean="0"/>
              <a:t>. Some </a:t>
            </a:r>
            <a:r>
              <a:rPr lang="it-IT" sz="2800" dirty="0" err="1" smtClean="0"/>
              <a:t>optimization</a:t>
            </a:r>
            <a:r>
              <a:rPr lang="it-IT" sz="2800" dirty="0" smtClean="0"/>
              <a:t> </a:t>
            </a:r>
            <a:r>
              <a:rPr lang="it-IT" sz="2800" dirty="0" err="1" smtClean="0"/>
              <a:t>could</a:t>
            </a:r>
            <a:r>
              <a:rPr lang="it-IT" sz="2800" dirty="0" smtClean="0"/>
              <a:t> be </a:t>
            </a:r>
            <a:r>
              <a:rPr lang="it-IT" sz="2800" dirty="0" err="1" smtClean="0"/>
              <a:t>done</a:t>
            </a:r>
            <a:r>
              <a:rPr lang="it-IT" sz="2800" dirty="0" smtClean="0"/>
              <a:t> </a:t>
            </a:r>
            <a:r>
              <a:rPr lang="it-IT" sz="2800" dirty="0" err="1" smtClean="0"/>
              <a:t>exploiting</a:t>
            </a:r>
            <a:r>
              <a:rPr lang="it-IT" sz="2800" dirty="0" smtClean="0"/>
              <a:t> ROI and 3D </a:t>
            </a:r>
            <a:r>
              <a:rPr lang="it-IT" sz="2800" dirty="0" err="1" smtClean="0"/>
              <a:t>warping</a:t>
            </a:r>
            <a:r>
              <a:rPr lang="it-IT" sz="2800" dirty="0" smtClean="0"/>
              <a:t>.</a:t>
            </a:r>
          </a:p>
          <a:p>
            <a:endParaRPr lang="it-IT" sz="3200" b="1" dirty="0" smtClean="0"/>
          </a:p>
          <a:p>
            <a:endParaRPr lang="it-IT" sz="3200" b="1" dirty="0" smtClean="0"/>
          </a:p>
          <a:p>
            <a:endParaRPr lang="it-IT" sz="3200" b="1" dirty="0"/>
          </a:p>
          <a:p>
            <a:endParaRPr lang="it-IT" sz="3200" b="1" dirty="0" smtClean="0"/>
          </a:p>
          <a:p>
            <a:endParaRPr lang="it-IT" sz="3200" b="1" dirty="0" smtClean="0"/>
          </a:p>
          <a:p>
            <a:r>
              <a:rPr lang="it-IT" sz="2800" b="1" dirty="0" smtClean="0"/>
              <a:t>Graphics </a:t>
            </a:r>
            <a:r>
              <a:rPr lang="it-IT" sz="2800" b="1" dirty="0" err="1" smtClean="0"/>
              <a:t>compression</a:t>
            </a:r>
            <a:r>
              <a:rPr lang="it-IT" sz="2800" dirty="0" smtClean="0"/>
              <a:t>: </a:t>
            </a:r>
            <a:r>
              <a:rPr lang="it-IT" sz="2800" dirty="0" err="1" smtClean="0"/>
              <a:t>Compress</a:t>
            </a:r>
            <a:r>
              <a:rPr lang="it-IT" sz="2800" dirty="0" smtClean="0"/>
              <a:t> 3D </a:t>
            </a:r>
            <a:r>
              <a:rPr lang="it-IT" sz="2800" dirty="0" err="1" smtClean="0"/>
              <a:t>structures</a:t>
            </a:r>
            <a:r>
              <a:rPr lang="it-IT" sz="2800" dirty="0" smtClean="0"/>
              <a:t> and 2D </a:t>
            </a:r>
            <a:r>
              <a:rPr lang="it-IT" sz="2800" dirty="0" err="1" smtClean="0"/>
              <a:t>textures</a:t>
            </a:r>
            <a:r>
              <a:rPr lang="it-IT" sz="2800" dirty="0" smtClean="0"/>
              <a:t>. Local scene </a:t>
            </a:r>
            <a:r>
              <a:rPr lang="it-IT" sz="2800" dirty="0" err="1" smtClean="0"/>
              <a:t>rendering</a:t>
            </a:r>
            <a:r>
              <a:rPr lang="it-IT" sz="2800" dirty="0" smtClean="0"/>
              <a:t>.</a:t>
            </a:r>
          </a:p>
          <a:p>
            <a:r>
              <a:rPr lang="it-IT" sz="2800" b="1" dirty="0" err="1" smtClean="0"/>
              <a:t>Hybrid</a:t>
            </a:r>
            <a:r>
              <a:rPr lang="it-IT" sz="2800" b="1" dirty="0" smtClean="0"/>
              <a:t> </a:t>
            </a:r>
            <a:r>
              <a:rPr lang="it-IT" sz="2800" b="1" dirty="0" err="1" smtClean="0"/>
              <a:t>compression</a:t>
            </a:r>
            <a:r>
              <a:rPr lang="it-IT" sz="2800" dirty="0" smtClean="0"/>
              <a:t>: Use a </a:t>
            </a:r>
            <a:r>
              <a:rPr lang="it-IT" sz="2800" dirty="0" err="1" smtClean="0"/>
              <a:t>layered</a:t>
            </a:r>
            <a:r>
              <a:rPr lang="it-IT" sz="2800" dirty="0" smtClean="0"/>
              <a:t> </a:t>
            </a:r>
            <a:r>
              <a:rPr lang="it-IT" sz="2800" dirty="0" err="1" smtClean="0"/>
              <a:t>approach</a:t>
            </a:r>
            <a:r>
              <a:rPr lang="it-IT" sz="2800" dirty="0" smtClean="0"/>
              <a:t> </a:t>
            </a:r>
            <a:r>
              <a:rPr lang="it-IT" sz="2800" dirty="0" err="1" smtClean="0"/>
              <a:t>through</a:t>
            </a:r>
            <a:r>
              <a:rPr lang="it-IT" sz="2800" dirty="0" smtClean="0"/>
              <a:t> the </a:t>
            </a:r>
            <a:r>
              <a:rPr lang="it-IT" sz="2800" dirty="0" err="1" smtClean="0"/>
              <a:t>compression</a:t>
            </a:r>
            <a:r>
              <a:rPr lang="it-IT" sz="2800" dirty="0" smtClean="0"/>
              <a:t> of some 3D </a:t>
            </a:r>
            <a:r>
              <a:rPr lang="it-IT" sz="2800" dirty="0" err="1" smtClean="0"/>
              <a:t>primitives</a:t>
            </a:r>
            <a:r>
              <a:rPr lang="it-IT" sz="2800" dirty="0" smtClean="0"/>
              <a:t> and the video </a:t>
            </a:r>
            <a:r>
              <a:rPr lang="it-IT" sz="2800" dirty="0" err="1" smtClean="0"/>
              <a:t>compression</a:t>
            </a:r>
            <a:r>
              <a:rPr lang="it-IT" sz="2800" dirty="0" smtClean="0"/>
              <a:t>.</a:t>
            </a:r>
            <a:endParaRPr lang="it-IT" sz="2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83909"/>
            <a:ext cx="8681231" cy="20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928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aetta 14"/>
          <p:cNvSpPr/>
          <p:nvPr/>
        </p:nvSpPr>
        <p:spPr>
          <a:xfrm>
            <a:off x="4695391" y="1997972"/>
            <a:ext cx="2552701" cy="3251710"/>
          </a:xfrm>
          <a:prstGeom prst="lightningBol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LAG</a:t>
            </a:r>
            <a:endParaRPr lang="it-IT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mtClean="0"/>
              <a:t>Giulio Auriemma Mazzoccola</a:t>
            </a:r>
            <a:endParaRPr lang="it-IT" dirty="0" smtClean="0"/>
          </a:p>
        </p:txBody>
      </p:sp>
      <p:sp>
        <p:nvSpPr>
          <p:cNvPr id="10" name="Titolo 1"/>
          <p:cNvSpPr>
            <a:spLocks noGrp="1"/>
          </p:cNvSpPr>
          <p:nvPr>
            <p:ph type="ctrTitle"/>
          </p:nvPr>
        </p:nvSpPr>
        <p:spPr>
          <a:xfrm>
            <a:off x="1524000" y="194108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Adaptive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Trasmission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47254" y="997527"/>
            <a:ext cx="1109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 smtClean="0"/>
              <a:t>Change</a:t>
            </a:r>
            <a:r>
              <a:rPr lang="it-IT" sz="3200" dirty="0" smtClean="0"/>
              <a:t> </a:t>
            </a:r>
            <a:r>
              <a:rPr lang="it-IT" sz="3200" dirty="0" err="1" smtClean="0"/>
              <a:t>framerate</a:t>
            </a:r>
            <a:r>
              <a:rPr lang="it-IT" sz="3200" dirty="0" smtClean="0"/>
              <a:t> and </a:t>
            </a:r>
            <a:r>
              <a:rPr lang="it-IT" sz="3200" dirty="0" err="1" smtClean="0"/>
              <a:t>bitrate</a:t>
            </a:r>
            <a:r>
              <a:rPr lang="it-IT" sz="3200" dirty="0" smtClean="0"/>
              <a:t> </a:t>
            </a:r>
            <a:r>
              <a:rPr lang="it-IT" sz="3200" dirty="0" err="1" smtClean="0"/>
              <a:t>accordly</a:t>
            </a:r>
            <a:r>
              <a:rPr lang="it-IT" sz="3200" dirty="0" smtClean="0"/>
              <a:t> with network delay.</a:t>
            </a:r>
            <a:endParaRPr lang="it-IT" sz="3200" dirty="0"/>
          </a:p>
        </p:txBody>
      </p:sp>
      <p:sp>
        <p:nvSpPr>
          <p:cNvPr id="12" name="Rettangolo 11"/>
          <p:cNvSpPr/>
          <p:nvPr/>
        </p:nvSpPr>
        <p:spPr>
          <a:xfrm>
            <a:off x="8467726" y="2085975"/>
            <a:ext cx="2681287" cy="3886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smtClean="0"/>
              <a:t>CLIENT</a:t>
            </a:r>
            <a:endParaRPr lang="it-IT" sz="4400" b="1" dirty="0"/>
          </a:p>
        </p:txBody>
      </p:sp>
      <p:sp>
        <p:nvSpPr>
          <p:cNvPr id="6" name="Freccia a destra 5"/>
          <p:cNvSpPr/>
          <p:nvPr/>
        </p:nvSpPr>
        <p:spPr>
          <a:xfrm>
            <a:off x="4038600" y="2926914"/>
            <a:ext cx="4429126" cy="614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DATA</a:t>
            </a:r>
            <a:endParaRPr lang="it-IT" sz="2800" dirty="0"/>
          </a:p>
        </p:txBody>
      </p:sp>
      <p:sp>
        <p:nvSpPr>
          <p:cNvPr id="8" name="Nuvola 7"/>
          <p:cNvSpPr/>
          <p:nvPr/>
        </p:nvSpPr>
        <p:spPr>
          <a:xfrm>
            <a:off x="342900" y="2293790"/>
            <a:ext cx="3695700" cy="32211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 smtClean="0"/>
              <a:t>SERVER</a:t>
            </a:r>
          </a:p>
        </p:txBody>
      </p:sp>
      <p:sp>
        <p:nvSpPr>
          <p:cNvPr id="14" name="Freccia a sinistra 13"/>
          <p:cNvSpPr/>
          <p:nvPr/>
        </p:nvSpPr>
        <p:spPr>
          <a:xfrm>
            <a:off x="4038600" y="3743325"/>
            <a:ext cx="4429126" cy="571500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FEEDBACK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7739298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mtClean="0"/>
              <a:t>Giulio Auriemma Mazzoccola</a:t>
            </a:r>
            <a:endParaRPr lang="it-IT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80" y="180109"/>
            <a:ext cx="9663358" cy="617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212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mtClean="0"/>
              <a:t>Giulio Auriemma Mazzoccola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03992324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mtClean="0"/>
              <a:t>Giulio Auriemma Mazzoccola</a:t>
            </a:r>
            <a:endParaRPr lang="it-IT" dirty="0" smtClean="0"/>
          </a:p>
        </p:txBody>
      </p:sp>
      <p:sp>
        <p:nvSpPr>
          <p:cNvPr id="10" name="Titolo 1"/>
          <p:cNvSpPr>
            <a:spLocks noGrp="1"/>
          </p:cNvSpPr>
          <p:nvPr>
            <p:ph type="ctrTitle"/>
          </p:nvPr>
        </p:nvSpPr>
        <p:spPr>
          <a:xfrm>
            <a:off x="1524000" y="194108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401782" y="997527"/>
            <a:ext cx="11388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W. </a:t>
            </a:r>
            <a:r>
              <a:rPr lang="it-IT" sz="2000" dirty="0" err="1"/>
              <a:t>Cai</a:t>
            </a:r>
            <a:r>
              <a:rPr lang="it-IT" sz="2000" dirty="0"/>
              <a:t>, R. </a:t>
            </a:r>
            <a:r>
              <a:rPr lang="it-IT" sz="2000" dirty="0" err="1"/>
              <a:t>Shea</a:t>
            </a:r>
            <a:r>
              <a:rPr lang="it-IT" sz="2000" dirty="0"/>
              <a:t>, C. Huang, K. Chen, J. </a:t>
            </a:r>
            <a:r>
              <a:rPr lang="it-IT" sz="2000" dirty="0" err="1"/>
              <a:t>Liu</a:t>
            </a:r>
            <a:r>
              <a:rPr lang="it-IT" sz="2000" dirty="0"/>
              <a:t>, V. </a:t>
            </a:r>
            <a:r>
              <a:rPr lang="it-IT" sz="2000" dirty="0" err="1"/>
              <a:t>Leung</a:t>
            </a:r>
            <a:r>
              <a:rPr lang="it-IT" sz="2000" dirty="0"/>
              <a:t>, C. </a:t>
            </a:r>
            <a:r>
              <a:rPr lang="it-IT" sz="2000" dirty="0" err="1"/>
              <a:t>Hsu</a:t>
            </a:r>
            <a:r>
              <a:rPr lang="it-IT" sz="2000" dirty="0"/>
              <a:t>, "A </a:t>
            </a:r>
            <a:r>
              <a:rPr lang="it-IT" sz="2000" dirty="0" err="1"/>
              <a:t>survey</a:t>
            </a:r>
            <a:r>
              <a:rPr lang="it-IT" sz="2000" dirty="0"/>
              <a:t> on </a:t>
            </a:r>
            <a:r>
              <a:rPr lang="it-IT" sz="2000" dirty="0" err="1"/>
              <a:t>cloud</a:t>
            </a:r>
            <a:r>
              <a:rPr lang="it-IT" sz="2000" dirty="0"/>
              <a:t> </a:t>
            </a:r>
            <a:r>
              <a:rPr lang="it-IT" sz="2000" dirty="0" err="1"/>
              <a:t>gaming</a:t>
            </a:r>
            <a:r>
              <a:rPr lang="it-IT" sz="2000" dirty="0"/>
              <a:t>: future of computer games", </a:t>
            </a:r>
            <a:r>
              <a:rPr lang="it-IT" sz="2000" i="1" dirty="0"/>
              <a:t>IEEE Access</a:t>
            </a:r>
            <a:r>
              <a:rPr lang="it-IT" sz="2000" dirty="0"/>
              <a:t>, vol. 4, pp. 7605-7620, 2016.</a:t>
            </a:r>
            <a:endParaRPr lang="en-US" sz="2000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401782" y="1800946"/>
            <a:ext cx="11388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K.-T. Chen, Y.-C. Chang, H.-J. Hsu, D.-Y. Chen, C.-Y. Huang, C.-H. Hsu, "On the quality of service of cloud gaming systems", </a:t>
            </a:r>
            <a:r>
              <a:rPr lang="en-US" sz="2000" i="1" dirty="0"/>
              <a:t>IEEE Trans. Multimedia</a:t>
            </a:r>
            <a:r>
              <a:rPr lang="en-US" sz="2000" dirty="0"/>
              <a:t>, vol. 16, no. 2, pp. 480-495, Feb. 2014.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15637" y="4829957"/>
            <a:ext cx="11388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http://gaminganywhere.org/gaming_anywhere.html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415637" y="2604365"/>
            <a:ext cx="1138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dirty="0" smtClean="0"/>
              <a:t>M</a:t>
            </a:r>
            <a:r>
              <a:rPr lang="en-US" dirty="0"/>
              <a:t>. Claypool, D. </a:t>
            </a:r>
            <a:r>
              <a:rPr lang="en-US" dirty="0" err="1"/>
              <a:t>Finkel</a:t>
            </a:r>
            <a:r>
              <a:rPr lang="en-US" dirty="0"/>
              <a:t>, "The effects of latency on player performance in cloud-based games", </a:t>
            </a:r>
            <a:r>
              <a:rPr lang="en-US" i="1" dirty="0"/>
              <a:t>Proc. 13th </a:t>
            </a:r>
            <a:r>
              <a:rPr lang="en-US" i="1" dirty="0" err="1"/>
              <a:t>Annu</a:t>
            </a:r>
            <a:r>
              <a:rPr lang="en-US" i="1" dirty="0"/>
              <a:t>. Workshop </a:t>
            </a:r>
            <a:r>
              <a:rPr lang="en-US" i="1" dirty="0" err="1"/>
              <a:t>Netw</a:t>
            </a:r>
            <a:r>
              <a:rPr lang="en-US" i="1" dirty="0"/>
              <a:t>. Syst. Support Games (</a:t>
            </a:r>
            <a:r>
              <a:rPr lang="en-US" i="1" dirty="0" err="1"/>
              <a:t>NetGames</a:t>
            </a:r>
            <a:r>
              <a:rPr lang="en-US" i="1" dirty="0"/>
              <a:t>)</a:t>
            </a:r>
            <a:r>
              <a:rPr lang="en-US" dirty="0"/>
              <a:t>, pp. 1-6, Dec. 2014.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401782" y="3346229"/>
            <a:ext cx="1138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it-IT" dirty="0"/>
              <a:t> Y. Li, X. </a:t>
            </a:r>
            <a:r>
              <a:rPr lang="it-IT" dirty="0" err="1"/>
              <a:t>Tang</a:t>
            </a:r>
            <a:r>
              <a:rPr lang="it-IT" dirty="0"/>
              <a:t>, W. </a:t>
            </a:r>
            <a:r>
              <a:rPr lang="it-IT" dirty="0" err="1"/>
              <a:t>Cai</a:t>
            </a:r>
            <a:r>
              <a:rPr lang="it-IT" dirty="0"/>
              <a:t>, "Play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dispatching</a:t>
            </a:r>
            <a:r>
              <a:rPr lang="it-IT" dirty="0"/>
              <a:t> for 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virtual</a:t>
            </a:r>
            <a:r>
              <a:rPr lang="it-IT" dirty="0"/>
              <a:t> machine </a:t>
            </a:r>
            <a:r>
              <a:rPr lang="it-IT" dirty="0" err="1"/>
              <a:t>usage</a:t>
            </a:r>
            <a:r>
              <a:rPr lang="it-IT" dirty="0"/>
              <a:t> in </a:t>
            </a:r>
            <a:r>
              <a:rPr lang="it-IT" dirty="0" err="1"/>
              <a:t>cloud</a:t>
            </a:r>
            <a:r>
              <a:rPr lang="it-IT" dirty="0"/>
              <a:t> </a:t>
            </a:r>
            <a:r>
              <a:rPr lang="it-IT" dirty="0" err="1"/>
              <a:t>gaming</a:t>
            </a:r>
            <a:r>
              <a:rPr lang="it-IT" dirty="0"/>
              <a:t>", </a:t>
            </a:r>
            <a:r>
              <a:rPr lang="it-IT" i="1" dirty="0"/>
              <a:t>IEEE Trans. </a:t>
            </a:r>
            <a:r>
              <a:rPr lang="it-IT" i="1" dirty="0" err="1"/>
              <a:t>Circuits</a:t>
            </a:r>
            <a:r>
              <a:rPr lang="it-IT" i="1" dirty="0"/>
              <a:t> </a:t>
            </a:r>
            <a:r>
              <a:rPr lang="it-IT" i="1" dirty="0" err="1"/>
              <a:t>Syst</a:t>
            </a:r>
            <a:r>
              <a:rPr lang="it-IT" i="1" dirty="0"/>
              <a:t>. Video </a:t>
            </a:r>
            <a:r>
              <a:rPr lang="it-IT" i="1" dirty="0" err="1"/>
              <a:t>Technol</a:t>
            </a:r>
            <a:r>
              <a:rPr lang="it-IT" i="1" dirty="0"/>
              <a:t>.</a:t>
            </a:r>
            <a:r>
              <a:rPr lang="it-IT" dirty="0"/>
              <a:t>, vol. 25, no. 12, pp. 2052-2063, </a:t>
            </a:r>
            <a:r>
              <a:rPr lang="it-IT" dirty="0" err="1"/>
              <a:t>Dec</a:t>
            </a:r>
            <a:r>
              <a:rPr lang="it-IT" dirty="0"/>
              <a:t>. 2015.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401782" y="5222265"/>
            <a:ext cx="11388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http://www.droidviews.com/play-pc-console-games-on-android-without-emulator-with-cloud-gaming/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401782" y="5585680"/>
            <a:ext cx="11388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http://gameunoia.com/best-game-streaming-provider-september-comparison/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5637" y="4090196"/>
            <a:ext cx="1138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it-IT" dirty="0"/>
              <a:t> K. </a:t>
            </a:r>
            <a:r>
              <a:rPr lang="it-IT" dirty="0" err="1"/>
              <a:t>Sun</a:t>
            </a:r>
            <a:r>
              <a:rPr lang="it-IT" dirty="0"/>
              <a:t>, D. </a:t>
            </a:r>
            <a:r>
              <a:rPr lang="it-IT" dirty="0" err="1"/>
              <a:t>Wu</a:t>
            </a:r>
            <a:r>
              <a:rPr lang="it-IT" dirty="0"/>
              <a:t>, "Video rate control </a:t>
            </a:r>
            <a:r>
              <a:rPr lang="it-IT" dirty="0" err="1"/>
              <a:t>strategies</a:t>
            </a:r>
            <a:r>
              <a:rPr lang="it-IT" dirty="0"/>
              <a:t> for </a:t>
            </a:r>
            <a:r>
              <a:rPr lang="it-IT" dirty="0" err="1"/>
              <a:t>cloud</a:t>
            </a:r>
            <a:r>
              <a:rPr lang="it-IT" dirty="0"/>
              <a:t> </a:t>
            </a:r>
            <a:r>
              <a:rPr lang="it-IT" dirty="0" err="1"/>
              <a:t>gaming</a:t>
            </a:r>
            <a:r>
              <a:rPr lang="it-IT" dirty="0"/>
              <a:t>", </a:t>
            </a:r>
            <a:r>
              <a:rPr lang="it-IT" i="1" dirty="0"/>
              <a:t>J. Vis. </a:t>
            </a:r>
            <a:r>
              <a:rPr lang="it-IT" i="1" dirty="0" err="1"/>
              <a:t>Commun</a:t>
            </a:r>
            <a:r>
              <a:rPr lang="it-IT" i="1" dirty="0"/>
              <a:t>. Image </a:t>
            </a:r>
            <a:r>
              <a:rPr lang="it-IT" i="1" dirty="0" err="1"/>
              <a:t>Represent</a:t>
            </a:r>
            <a:r>
              <a:rPr lang="it-IT" i="1" dirty="0"/>
              <a:t>.</a:t>
            </a:r>
            <a:r>
              <a:rPr lang="it-IT" dirty="0"/>
              <a:t>, vol. 30, pp. 234-241, </a:t>
            </a:r>
            <a:r>
              <a:rPr lang="it-IT" dirty="0" err="1"/>
              <a:t>Jul</a:t>
            </a:r>
            <a:r>
              <a:rPr lang="it-IT" dirty="0"/>
              <a:t>. 2015.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401782" y="5991510"/>
            <a:ext cx="11388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http://thoughtprovokingtech.com/TPT-CGF17.html</a:t>
            </a:r>
          </a:p>
        </p:txBody>
      </p:sp>
    </p:spTree>
    <p:extLst>
      <p:ext uri="{BB962C8B-B14F-4D97-AF65-F5344CB8AC3E}">
        <p14:creationId xmlns:p14="http://schemas.microsoft.com/office/powerpoint/2010/main" val="295882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94108"/>
            <a:ext cx="9144000" cy="803419"/>
          </a:xfrm>
        </p:spPr>
        <p:txBody>
          <a:bodyPr>
            <a:noAutofit/>
          </a:bodyPr>
          <a:lstStyle/>
          <a:p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Gaming </a:t>
            </a:r>
            <a:r>
              <a:rPr lang="it-IT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it-I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Service</a:t>
            </a:r>
            <a:endParaRPr lang="it-IT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623455" y="4336473"/>
            <a:ext cx="3976254" cy="1496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 err="1" smtClean="0"/>
              <a:t>IaaS</a:t>
            </a:r>
            <a:endParaRPr lang="it-IT" sz="6000" dirty="0"/>
          </a:p>
        </p:txBody>
      </p:sp>
      <p:sp>
        <p:nvSpPr>
          <p:cNvPr id="7" name="Rettangolo 6"/>
          <p:cNvSpPr/>
          <p:nvPr/>
        </p:nvSpPr>
        <p:spPr>
          <a:xfrm>
            <a:off x="623455" y="2840182"/>
            <a:ext cx="3976254" cy="14962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 err="1"/>
              <a:t>P</a:t>
            </a:r>
            <a:r>
              <a:rPr lang="it-IT" sz="6000" dirty="0" err="1" smtClean="0"/>
              <a:t>aaS</a:t>
            </a:r>
            <a:endParaRPr lang="it-IT" sz="6000" dirty="0"/>
          </a:p>
        </p:txBody>
      </p:sp>
      <p:sp>
        <p:nvSpPr>
          <p:cNvPr id="8" name="Rettangolo 7"/>
          <p:cNvSpPr/>
          <p:nvPr/>
        </p:nvSpPr>
        <p:spPr>
          <a:xfrm>
            <a:off x="623455" y="1343891"/>
            <a:ext cx="3976254" cy="149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 err="1"/>
              <a:t>S</a:t>
            </a:r>
            <a:r>
              <a:rPr lang="it-IT" sz="6000" dirty="0" err="1" smtClean="0"/>
              <a:t>aaS</a:t>
            </a:r>
            <a:endParaRPr lang="it-IT" sz="6000" dirty="0"/>
          </a:p>
        </p:txBody>
      </p:sp>
      <p:sp>
        <p:nvSpPr>
          <p:cNvPr id="9" name="Rettangolo 8"/>
          <p:cNvSpPr/>
          <p:nvPr/>
        </p:nvSpPr>
        <p:spPr>
          <a:xfrm rot="16200000">
            <a:off x="3016829" y="2926771"/>
            <a:ext cx="4488873" cy="1323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000" dirty="0" err="1" smtClean="0"/>
              <a:t>GaaS</a:t>
            </a:r>
            <a:endParaRPr lang="it-IT" sz="6000" dirty="0"/>
          </a:p>
        </p:txBody>
      </p:sp>
      <p:sp>
        <p:nvSpPr>
          <p:cNvPr id="10" name="Rettangolo 9"/>
          <p:cNvSpPr/>
          <p:nvPr/>
        </p:nvSpPr>
        <p:spPr>
          <a:xfrm>
            <a:off x="7017334" y="1343890"/>
            <a:ext cx="3976254" cy="149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err="1" smtClean="0"/>
              <a:t>Vortex</a:t>
            </a:r>
            <a:r>
              <a:rPr lang="it-IT" sz="3600" dirty="0" smtClean="0"/>
              <a:t>, </a:t>
            </a:r>
            <a:r>
              <a:rPr lang="it-IT" sz="3600" dirty="0" err="1" smtClean="0"/>
              <a:t>PlayKey</a:t>
            </a:r>
            <a:r>
              <a:rPr lang="it-IT" sz="3600" dirty="0" smtClean="0"/>
              <a:t>, </a:t>
            </a:r>
            <a:r>
              <a:rPr lang="it-IT" sz="3600" dirty="0" err="1" smtClean="0"/>
              <a:t>Jump</a:t>
            </a:r>
            <a:endParaRPr lang="it-IT" sz="3600" dirty="0"/>
          </a:p>
        </p:txBody>
      </p:sp>
      <p:sp>
        <p:nvSpPr>
          <p:cNvPr id="11" name="Rettangolo 10"/>
          <p:cNvSpPr/>
          <p:nvPr/>
        </p:nvSpPr>
        <p:spPr>
          <a:xfrm>
            <a:off x="7017334" y="2840182"/>
            <a:ext cx="3976254" cy="14962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err="1" smtClean="0"/>
              <a:t>LiquidSky</a:t>
            </a:r>
            <a:r>
              <a:rPr lang="it-IT" sz="3600" dirty="0" smtClean="0"/>
              <a:t>, </a:t>
            </a:r>
            <a:r>
              <a:rPr lang="it-IT" sz="3600" dirty="0" err="1" smtClean="0"/>
              <a:t>Snoot</a:t>
            </a:r>
            <a:r>
              <a:rPr lang="it-IT" sz="3600" dirty="0" smtClean="0"/>
              <a:t>, </a:t>
            </a:r>
            <a:r>
              <a:rPr lang="it-IT" sz="3600" dirty="0" err="1" smtClean="0"/>
              <a:t>GeForce</a:t>
            </a:r>
            <a:r>
              <a:rPr lang="it-IT" sz="3600" dirty="0" smtClean="0"/>
              <a:t> </a:t>
            </a:r>
            <a:r>
              <a:rPr lang="it-IT" sz="3600" dirty="0" err="1" smtClean="0"/>
              <a:t>Now</a:t>
            </a:r>
            <a:endParaRPr lang="it-IT" sz="3600" dirty="0"/>
          </a:p>
        </p:txBody>
      </p:sp>
      <p:sp>
        <p:nvSpPr>
          <p:cNvPr id="12" name="Rettangolo 11"/>
          <p:cNvSpPr/>
          <p:nvPr/>
        </p:nvSpPr>
        <p:spPr>
          <a:xfrm>
            <a:off x="7017334" y="4336473"/>
            <a:ext cx="3976254" cy="149629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dirty="0" smtClean="0"/>
              <a:t>Parsec</a:t>
            </a:r>
            <a:endParaRPr lang="it-IT" sz="3600" dirty="0"/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mtClean="0"/>
              <a:t>Giulio Auriemma Mazzoccola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61132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mtClean="0"/>
              <a:t>Giulio Auriemma Mazzoccola</a:t>
            </a:r>
            <a:endParaRPr lang="it-IT" dirty="0" smtClean="0"/>
          </a:p>
        </p:txBody>
      </p:sp>
      <p:sp>
        <p:nvSpPr>
          <p:cNvPr id="10" name="Titolo 1"/>
          <p:cNvSpPr>
            <a:spLocks noGrp="1"/>
          </p:cNvSpPr>
          <p:nvPr>
            <p:ph type="ctrTitle"/>
          </p:nvPr>
        </p:nvSpPr>
        <p:spPr>
          <a:xfrm>
            <a:off x="1524000" y="194108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GaaS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Architecture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096" y="997527"/>
            <a:ext cx="5614189" cy="5486400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3581399" y="1877614"/>
            <a:ext cx="4786745" cy="10113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9005455" y="2050473"/>
            <a:ext cx="30341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>
                <a:solidFill>
                  <a:srgbClr val="FF0000"/>
                </a:solidFill>
              </a:rPr>
              <a:t>System </a:t>
            </a:r>
            <a:r>
              <a:rPr lang="it-IT" sz="2800" dirty="0" err="1" smtClean="0">
                <a:solidFill>
                  <a:srgbClr val="FF0000"/>
                </a:solidFill>
              </a:rPr>
              <a:t>integration</a:t>
            </a:r>
            <a:r>
              <a:rPr lang="it-IT" sz="2800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r>
              <a:rPr lang="it-IT" sz="2800" dirty="0" err="1" smtClean="0">
                <a:solidFill>
                  <a:srgbClr val="FF0000"/>
                </a:solidFill>
              </a:rPr>
              <a:t>Simplicity</a:t>
            </a:r>
            <a:r>
              <a:rPr lang="it-IT" sz="2800" dirty="0" smtClean="0">
                <a:solidFill>
                  <a:srgbClr val="FF0000"/>
                </a:solidFill>
              </a:rPr>
              <a:t> </a:t>
            </a:r>
            <a:br>
              <a:rPr lang="it-IT" sz="2800" dirty="0" smtClean="0">
                <a:solidFill>
                  <a:srgbClr val="FF0000"/>
                </a:solidFill>
              </a:rPr>
            </a:br>
            <a:r>
              <a:rPr lang="it-IT" sz="2800" dirty="0" smtClean="0">
                <a:solidFill>
                  <a:srgbClr val="FF0000"/>
                </a:solidFill>
              </a:rPr>
              <a:t>VS</a:t>
            </a:r>
          </a:p>
          <a:p>
            <a:pPr algn="ctr"/>
            <a:r>
              <a:rPr lang="it-IT" sz="2800" dirty="0" err="1" smtClean="0">
                <a:solidFill>
                  <a:srgbClr val="FF0000"/>
                </a:solidFill>
              </a:rPr>
              <a:t>Optimization</a:t>
            </a:r>
            <a:endParaRPr lang="it-IT" sz="2800" dirty="0">
              <a:solidFill>
                <a:srgbClr val="FF0000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640839" y="6125618"/>
            <a:ext cx="6262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72590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mtClean="0"/>
              <a:t>Giulio Auriemma Mazzoccola</a:t>
            </a:r>
            <a:endParaRPr lang="it-IT" dirty="0" smtClean="0"/>
          </a:p>
        </p:txBody>
      </p:sp>
      <p:sp>
        <p:nvSpPr>
          <p:cNvPr id="10" name="Titolo 1"/>
          <p:cNvSpPr>
            <a:spLocks noGrp="1"/>
          </p:cNvSpPr>
          <p:nvPr>
            <p:ph type="ctrTitle"/>
          </p:nvPr>
        </p:nvSpPr>
        <p:spPr>
          <a:xfrm>
            <a:off x="1524000" y="194108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Gaming?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971309" y="1316181"/>
            <a:ext cx="55626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err="1" smtClean="0">
                <a:solidFill>
                  <a:srgbClr val="FF0000"/>
                </a:solidFill>
              </a:rPr>
              <a:t>Cons</a:t>
            </a:r>
            <a:endParaRPr lang="it-IT" sz="4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 smtClean="0">
                <a:solidFill>
                  <a:srgbClr val="FF0000"/>
                </a:solidFill>
              </a:rPr>
              <a:t>Latency</a:t>
            </a:r>
            <a:endParaRPr lang="it-IT" sz="2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u="sng" dirty="0" smtClean="0">
                <a:solidFill>
                  <a:srgbClr val="FF0000"/>
                </a:solidFill>
              </a:rPr>
              <a:t>Security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  <a:r>
              <a:rPr lang="it-IT" sz="2400" dirty="0" err="1" smtClean="0">
                <a:solidFill>
                  <a:srgbClr val="FF0000"/>
                </a:solidFill>
              </a:rPr>
              <a:t>issues</a:t>
            </a:r>
            <a:endParaRPr lang="it-IT" sz="2400" dirty="0" smtClean="0">
              <a:solidFill>
                <a:srgbClr val="FF0000"/>
              </a:solidFill>
            </a:endParaRPr>
          </a:p>
          <a:p>
            <a:pPr algn="ctr"/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990601" y="1316182"/>
            <a:ext cx="4980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 smtClean="0">
                <a:solidFill>
                  <a:srgbClr val="00B050"/>
                </a:solidFill>
              </a:rPr>
              <a:t>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00B050"/>
                </a:solidFill>
              </a:rPr>
              <a:t>No high hardware </a:t>
            </a:r>
            <a:r>
              <a:rPr lang="it-IT" sz="2400" dirty="0" err="1" smtClean="0">
                <a:solidFill>
                  <a:srgbClr val="00B050"/>
                </a:solidFill>
              </a:rPr>
              <a:t>requirements</a:t>
            </a:r>
            <a:endParaRPr lang="it-IT" sz="24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00B050"/>
                </a:solidFill>
              </a:rPr>
              <a:t>Game </a:t>
            </a:r>
            <a:r>
              <a:rPr lang="it-IT" sz="2400" dirty="0" err="1" smtClean="0">
                <a:solidFill>
                  <a:srgbClr val="00B050"/>
                </a:solidFill>
              </a:rPr>
              <a:t>everywhere</a:t>
            </a:r>
            <a:endParaRPr lang="it-IT" sz="24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solidFill>
                  <a:srgbClr val="00B050"/>
                </a:solidFill>
              </a:rPr>
              <a:t>No </a:t>
            </a:r>
            <a:r>
              <a:rPr lang="it-IT" sz="2400" dirty="0" err="1" smtClean="0">
                <a:solidFill>
                  <a:srgbClr val="00B050"/>
                </a:solidFill>
              </a:rPr>
              <a:t>space</a:t>
            </a:r>
            <a:r>
              <a:rPr lang="it-IT" sz="2400" dirty="0" smtClean="0">
                <a:solidFill>
                  <a:srgbClr val="00B050"/>
                </a:solidFill>
              </a:rPr>
              <a:t> </a:t>
            </a:r>
            <a:r>
              <a:rPr lang="it-IT" sz="2400" dirty="0" err="1" smtClean="0">
                <a:solidFill>
                  <a:srgbClr val="00B050"/>
                </a:solidFill>
              </a:rPr>
              <a:t>requirements</a:t>
            </a:r>
            <a:endParaRPr lang="it-IT" sz="2400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u="sng" dirty="0" smtClean="0">
                <a:solidFill>
                  <a:srgbClr val="00B050"/>
                </a:solidFill>
              </a:rPr>
              <a:t>No </a:t>
            </a:r>
            <a:r>
              <a:rPr lang="it-IT" sz="2400" u="sng" dirty="0" err="1" smtClean="0">
                <a:solidFill>
                  <a:srgbClr val="00B050"/>
                </a:solidFill>
              </a:rPr>
              <a:t>hac</a:t>
            </a:r>
            <a:r>
              <a:rPr lang="it-IT" sz="2400" dirty="0" err="1" smtClean="0">
                <a:solidFill>
                  <a:srgbClr val="00B050"/>
                </a:solidFill>
              </a:rPr>
              <a:t>king</a:t>
            </a:r>
            <a:r>
              <a:rPr lang="it-IT" sz="2400" dirty="0" smtClean="0">
                <a:solidFill>
                  <a:srgbClr val="00B05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u="sng" dirty="0" smtClean="0">
                <a:solidFill>
                  <a:srgbClr val="00B050"/>
                </a:solidFill>
              </a:rPr>
              <a:t>No cracking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>
          <a:xfrm>
            <a:off x="5971309" y="1316181"/>
            <a:ext cx="0" cy="48352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1641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mtClean="0"/>
              <a:t>Giulio Auriemma Mazzoccola</a:t>
            </a:r>
            <a:endParaRPr lang="it-IT" dirty="0" smtClean="0"/>
          </a:p>
        </p:txBody>
      </p:sp>
      <p:sp>
        <p:nvSpPr>
          <p:cNvPr id="10" name="Titolo 1"/>
          <p:cNvSpPr>
            <a:spLocks noGrp="1"/>
          </p:cNvSpPr>
          <p:nvPr>
            <p:ph type="ctrTitle"/>
          </p:nvPr>
        </p:nvSpPr>
        <p:spPr>
          <a:xfrm>
            <a:off x="1524000" y="194108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QoS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49382" y="1246909"/>
            <a:ext cx="11596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 smtClean="0"/>
              <a:t>QoS</a:t>
            </a:r>
            <a:r>
              <a:rPr lang="it-IT" sz="3200" dirty="0" smtClean="0"/>
              <a:t>: </a:t>
            </a:r>
            <a:r>
              <a:rPr lang="it-IT" sz="3200" dirty="0" err="1" smtClean="0"/>
              <a:t>We</a:t>
            </a:r>
            <a:r>
              <a:rPr lang="it-IT" sz="3200" dirty="0" smtClean="0"/>
              <a:t> can </a:t>
            </a:r>
            <a:r>
              <a:rPr lang="it-IT" sz="3200" dirty="0" err="1" smtClean="0"/>
              <a:t>measure</a:t>
            </a:r>
            <a:r>
              <a:rPr lang="it-IT" sz="3200" dirty="0" smtClean="0"/>
              <a:t> </a:t>
            </a:r>
            <a:r>
              <a:rPr lang="it-IT" sz="3200" dirty="0" err="1" smtClean="0"/>
              <a:t>it</a:t>
            </a:r>
            <a:r>
              <a:rPr lang="it-IT" sz="3200" dirty="0" smtClean="0"/>
              <a:t>, </a:t>
            </a:r>
            <a:r>
              <a:rPr lang="it-IT" sz="3200" dirty="0" err="1" smtClean="0"/>
              <a:t>depends</a:t>
            </a:r>
            <a:r>
              <a:rPr lang="it-IT" sz="3200" dirty="0" smtClean="0"/>
              <a:t> on </a:t>
            </a:r>
            <a:r>
              <a:rPr lang="it-IT" sz="3200" dirty="0" err="1" smtClean="0"/>
              <a:t>technology</a:t>
            </a:r>
            <a:r>
              <a:rPr lang="it-IT" sz="3200" dirty="0" smtClean="0"/>
              <a:t> </a:t>
            </a:r>
            <a:r>
              <a:rPr lang="it-IT" sz="3200" dirty="0" err="1" smtClean="0"/>
              <a:t>we</a:t>
            </a:r>
            <a:r>
              <a:rPr lang="it-IT" sz="3200" dirty="0" smtClean="0"/>
              <a:t> use and </a:t>
            </a:r>
            <a:r>
              <a:rPr lang="it-IT" sz="3200" dirty="0" err="1" smtClean="0"/>
              <a:t>it</a:t>
            </a:r>
            <a:r>
              <a:rPr lang="it-IT" sz="3200" dirty="0" smtClean="0"/>
              <a:t> </a:t>
            </a:r>
            <a:r>
              <a:rPr lang="it-IT" sz="3200" dirty="0" err="1" smtClean="0"/>
              <a:t>changes</a:t>
            </a:r>
            <a:r>
              <a:rPr lang="it-IT" sz="3200" dirty="0" smtClean="0"/>
              <a:t> from service to service. Es: </a:t>
            </a:r>
            <a:r>
              <a:rPr lang="it-IT" sz="3200" dirty="0" err="1" smtClean="0"/>
              <a:t>bitrate</a:t>
            </a:r>
            <a:r>
              <a:rPr lang="it-IT" sz="3200" dirty="0" smtClean="0"/>
              <a:t>, </a:t>
            </a:r>
            <a:r>
              <a:rPr lang="it-IT" sz="3200" dirty="0" err="1" smtClean="0"/>
              <a:t>framerate</a:t>
            </a:r>
            <a:r>
              <a:rPr lang="it-IT" sz="3200" dirty="0" smtClean="0"/>
              <a:t>, </a:t>
            </a:r>
            <a:r>
              <a:rPr lang="it-IT" sz="3200" dirty="0" err="1" smtClean="0"/>
              <a:t>latency</a:t>
            </a:r>
            <a:r>
              <a:rPr lang="it-IT" sz="3200" dirty="0" smtClean="0"/>
              <a:t>.</a:t>
            </a:r>
          </a:p>
          <a:p>
            <a:endParaRPr lang="it-IT" sz="3200" dirty="0" smtClean="0"/>
          </a:p>
        </p:txBody>
      </p:sp>
      <p:sp>
        <p:nvSpPr>
          <p:cNvPr id="11" name="CasellaDiTesto 10"/>
          <p:cNvSpPr txBox="1"/>
          <p:nvPr/>
        </p:nvSpPr>
        <p:spPr>
          <a:xfrm>
            <a:off x="249382" y="3752478"/>
            <a:ext cx="115962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 smtClean="0"/>
              <a:t>QoE</a:t>
            </a:r>
            <a:r>
              <a:rPr lang="it-IT" sz="3200" dirty="0" smtClean="0"/>
              <a:t>: </a:t>
            </a:r>
            <a:r>
              <a:rPr lang="it-IT" sz="3200" dirty="0" err="1" smtClean="0"/>
              <a:t>We</a:t>
            </a:r>
            <a:r>
              <a:rPr lang="it-IT" sz="3200" dirty="0" smtClean="0"/>
              <a:t> can </a:t>
            </a:r>
            <a:r>
              <a:rPr lang="it-IT" sz="3200" dirty="0" err="1" smtClean="0"/>
              <a:t>feel</a:t>
            </a:r>
            <a:r>
              <a:rPr lang="it-IT" sz="3200" dirty="0" smtClean="0"/>
              <a:t> </a:t>
            </a:r>
            <a:r>
              <a:rPr lang="it-IT" sz="3200" dirty="0" err="1" smtClean="0"/>
              <a:t>it</a:t>
            </a:r>
            <a:r>
              <a:rPr lang="it-IT" sz="3200" dirty="0" smtClean="0"/>
              <a:t>, </a:t>
            </a:r>
            <a:r>
              <a:rPr lang="it-IT" sz="3200" dirty="0" err="1" smtClean="0"/>
              <a:t>depends</a:t>
            </a:r>
            <a:r>
              <a:rPr lang="it-IT" sz="3200" dirty="0" smtClean="0"/>
              <a:t> on </a:t>
            </a:r>
            <a:r>
              <a:rPr lang="it-IT" sz="3200" dirty="0" err="1" smtClean="0"/>
              <a:t>our</a:t>
            </a:r>
            <a:r>
              <a:rPr lang="it-IT" sz="3200" dirty="0" smtClean="0"/>
              <a:t> </a:t>
            </a:r>
            <a:r>
              <a:rPr lang="it-IT" sz="3200" dirty="0" err="1" smtClean="0"/>
              <a:t>perception</a:t>
            </a:r>
            <a:r>
              <a:rPr lang="it-IT" sz="3200" dirty="0" smtClean="0"/>
              <a:t> and </a:t>
            </a:r>
            <a:r>
              <a:rPr lang="it-IT" sz="3200" dirty="0" err="1" smtClean="0"/>
              <a:t>changes</a:t>
            </a:r>
            <a:r>
              <a:rPr lang="it-IT" sz="3200" dirty="0" smtClean="0"/>
              <a:t> from </a:t>
            </a:r>
            <a:r>
              <a:rPr lang="it-IT" sz="3200" dirty="0" err="1" smtClean="0"/>
              <a:t>person</a:t>
            </a:r>
            <a:r>
              <a:rPr lang="it-IT" sz="3200" dirty="0" smtClean="0"/>
              <a:t> to </a:t>
            </a:r>
            <a:r>
              <a:rPr lang="it-IT" sz="3200" dirty="0" err="1" smtClean="0"/>
              <a:t>person</a:t>
            </a:r>
            <a:r>
              <a:rPr lang="it-IT" sz="3200" dirty="0" smtClean="0"/>
              <a:t>. Es: </a:t>
            </a:r>
            <a:r>
              <a:rPr lang="it-IT" sz="3200" dirty="0" err="1" smtClean="0"/>
              <a:t>quality</a:t>
            </a:r>
            <a:r>
              <a:rPr lang="it-IT" sz="3200" dirty="0" smtClean="0"/>
              <a:t> of video and </a:t>
            </a:r>
            <a:r>
              <a:rPr lang="it-IT" sz="3200" dirty="0" err="1" smtClean="0"/>
              <a:t>latency</a:t>
            </a:r>
            <a:r>
              <a:rPr lang="it-IT" sz="3200" dirty="0" smtClean="0"/>
              <a:t> </a:t>
            </a:r>
            <a:r>
              <a:rPr lang="it-IT" sz="3200" dirty="0" err="1" smtClean="0"/>
              <a:t>treshold</a:t>
            </a:r>
            <a:r>
              <a:rPr lang="it-IT" sz="3200" dirty="0" smtClean="0"/>
              <a:t>.</a:t>
            </a:r>
          </a:p>
          <a:p>
            <a:endParaRPr lang="it-IT" sz="3200" dirty="0" smtClean="0"/>
          </a:p>
        </p:txBody>
      </p:sp>
    </p:spTree>
    <p:extLst>
      <p:ext uri="{BB962C8B-B14F-4D97-AF65-F5344CB8AC3E}">
        <p14:creationId xmlns:p14="http://schemas.microsoft.com/office/powerpoint/2010/main" val="2048146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mtClean="0"/>
              <a:t>Giulio Auriemma Mazzoccola</a:t>
            </a:r>
            <a:endParaRPr lang="it-IT" dirty="0" smtClean="0"/>
          </a:p>
        </p:txBody>
      </p:sp>
      <p:sp>
        <p:nvSpPr>
          <p:cNvPr id="10" name="Titolo 1"/>
          <p:cNvSpPr>
            <a:spLocks noGrp="1"/>
          </p:cNvSpPr>
          <p:nvPr>
            <p:ph type="ctrTitle"/>
          </p:nvPr>
        </p:nvSpPr>
        <p:spPr>
          <a:xfrm>
            <a:off x="1524000" y="194108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latency</a:t>
            </a: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77" y="997527"/>
            <a:ext cx="7493577" cy="491651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06531" y="1439832"/>
            <a:ext cx="274493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ND = Network delay</a:t>
            </a:r>
            <a:br>
              <a:rPr lang="it-IT" sz="2000" dirty="0" smtClean="0"/>
            </a:br>
            <a:r>
              <a:rPr lang="it-IT" sz="2000" dirty="0" smtClean="0"/>
              <a:t>PD = Processing delay</a:t>
            </a:r>
            <a:br>
              <a:rPr lang="it-IT" sz="2000" dirty="0" smtClean="0"/>
            </a:br>
            <a:r>
              <a:rPr lang="it-IT" sz="2000" dirty="0" smtClean="0"/>
              <a:t>GD = Game delay</a:t>
            </a:r>
          </a:p>
          <a:p>
            <a:r>
              <a:rPr lang="it-IT" sz="2000" dirty="0" smtClean="0"/>
              <a:t>OD = </a:t>
            </a:r>
            <a:r>
              <a:rPr lang="it-IT" sz="2000" dirty="0"/>
              <a:t>Playout delay</a:t>
            </a:r>
          </a:p>
        </p:txBody>
      </p:sp>
    </p:spTree>
    <p:extLst>
      <p:ext uri="{BB962C8B-B14F-4D97-AF65-F5344CB8AC3E}">
        <p14:creationId xmlns:p14="http://schemas.microsoft.com/office/powerpoint/2010/main" val="5861945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mtClean="0"/>
              <a:t>Giulio Auriemma Mazzoccola</a:t>
            </a:r>
            <a:endParaRPr lang="it-IT" dirty="0" smtClean="0"/>
          </a:p>
        </p:txBody>
      </p:sp>
      <p:sp>
        <p:nvSpPr>
          <p:cNvPr id="10" name="Titolo 1"/>
          <p:cNvSpPr>
            <a:spLocks noGrp="1"/>
          </p:cNvSpPr>
          <p:nvPr>
            <p:ph type="ctrTitle"/>
          </p:nvPr>
        </p:nvSpPr>
        <p:spPr>
          <a:xfrm>
            <a:off x="1524000" y="194108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Latency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025236"/>
            <a:ext cx="7315215" cy="5486411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753607" y="1885605"/>
            <a:ext cx="2244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rgbClr val="FF0000"/>
                </a:solidFill>
              </a:rPr>
              <a:t>NO NETWORK DELAY</a:t>
            </a:r>
            <a:endParaRPr lang="it-IT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188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Cloud Gaming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mtClean="0"/>
              <a:t>Giulio Auriemma Mazzoccola</a:t>
            </a:r>
            <a:endParaRPr lang="it-IT" dirty="0" smtClean="0"/>
          </a:p>
        </p:txBody>
      </p:sp>
      <p:sp>
        <p:nvSpPr>
          <p:cNvPr id="10" name="Titolo 1"/>
          <p:cNvSpPr>
            <a:spLocks noGrp="1"/>
          </p:cNvSpPr>
          <p:nvPr>
            <p:ph type="ctrTitle"/>
          </p:nvPr>
        </p:nvSpPr>
        <p:spPr>
          <a:xfrm>
            <a:off x="1524000" y="194108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QoE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13" y="997527"/>
            <a:ext cx="78105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761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Advanced Software Engineering 17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 smtClean="0"/>
              <a:t>Cloud</a:t>
            </a:r>
            <a:r>
              <a:rPr lang="it-IT" dirty="0" smtClean="0"/>
              <a:t> Gaming</a:t>
            </a:r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smtClean="0"/>
              <a:t>Giulio Auriemma Mazzoccola</a:t>
            </a:r>
            <a:endParaRPr lang="it-IT" dirty="0" smtClean="0"/>
          </a:p>
        </p:txBody>
      </p:sp>
      <p:sp>
        <p:nvSpPr>
          <p:cNvPr id="10" name="Titolo 1"/>
          <p:cNvSpPr>
            <a:spLocks noGrp="1"/>
          </p:cNvSpPr>
          <p:nvPr>
            <p:ph type="ctrTitle"/>
          </p:nvPr>
        </p:nvSpPr>
        <p:spPr>
          <a:xfrm>
            <a:off x="1524000" y="194108"/>
            <a:ext cx="9144000" cy="803419"/>
          </a:xfrm>
        </p:spPr>
        <p:txBody>
          <a:bodyPr>
            <a:normAutofit fontScale="90000"/>
          </a:bodyPr>
          <a:lstStyle/>
          <a:p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Infrastuctures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547254" y="964479"/>
            <a:ext cx="110974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 smtClean="0"/>
              <a:t>vGPU</a:t>
            </a:r>
            <a:r>
              <a:rPr lang="it-IT" sz="2800" dirty="0" smtClean="0"/>
              <a:t>: </a:t>
            </a:r>
            <a:r>
              <a:rPr lang="it-IT" sz="2800" dirty="0" err="1" smtClean="0"/>
              <a:t>One</a:t>
            </a:r>
            <a:r>
              <a:rPr lang="it-IT" sz="2800" dirty="0" smtClean="0"/>
              <a:t> GPU, more </a:t>
            </a:r>
            <a:r>
              <a:rPr lang="it-IT" sz="2800" dirty="0" err="1" smtClean="0"/>
              <a:t>virtual</a:t>
            </a:r>
            <a:r>
              <a:rPr lang="it-IT" sz="2800" dirty="0" smtClean="0"/>
              <a:t> </a:t>
            </a:r>
            <a:r>
              <a:rPr lang="it-IT" sz="2800" dirty="0" err="1" smtClean="0"/>
              <a:t>instances</a:t>
            </a:r>
            <a:r>
              <a:rPr lang="it-IT" sz="2800" dirty="0" smtClean="0"/>
              <a:t>.</a:t>
            </a:r>
          </a:p>
          <a:p>
            <a:endParaRPr lang="it-IT" sz="2800" dirty="0"/>
          </a:p>
          <a:p>
            <a:r>
              <a:rPr lang="it-IT" sz="2800" b="1" dirty="0" smtClean="0"/>
              <a:t>Distributed </a:t>
            </a:r>
            <a:r>
              <a:rPr lang="it-IT" sz="2800" b="1" dirty="0" err="1" smtClean="0"/>
              <a:t>architectures</a:t>
            </a:r>
            <a:r>
              <a:rPr lang="it-IT" sz="2800" dirty="0" smtClean="0"/>
              <a:t>: The </a:t>
            </a:r>
            <a:r>
              <a:rPr lang="it-IT" sz="2800" dirty="0" err="1" smtClean="0"/>
              <a:t>nodes</a:t>
            </a:r>
            <a:r>
              <a:rPr lang="it-IT" sz="2800" dirty="0" smtClean="0"/>
              <a:t> are </a:t>
            </a:r>
            <a:r>
              <a:rPr lang="it-IT" sz="2800" dirty="0" err="1" smtClean="0"/>
              <a:t>geographically</a:t>
            </a:r>
            <a:r>
              <a:rPr lang="it-IT" sz="2800" dirty="0" smtClean="0"/>
              <a:t> </a:t>
            </a:r>
            <a:r>
              <a:rPr lang="it-IT" sz="2800" dirty="0" err="1" smtClean="0"/>
              <a:t>distributed</a:t>
            </a:r>
            <a:r>
              <a:rPr lang="it-IT" sz="2800" dirty="0" smtClean="0"/>
              <a:t> to </a:t>
            </a:r>
            <a:r>
              <a:rPr lang="it-IT" sz="2800" dirty="0" err="1" smtClean="0"/>
              <a:t>ensure</a:t>
            </a:r>
            <a:r>
              <a:rPr lang="it-IT" sz="2800" dirty="0" smtClean="0"/>
              <a:t> a </a:t>
            </a:r>
            <a:r>
              <a:rPr lang="it-IT" sz="2800" dirty="0" err="1" smtClean="0"/>
              <a:t>good</a:t>
            </a:r>
            <a:r>
              <a:rPr lang="it-IT" sz="2800" dirty="0" smtClean="0"/>
              <a:t> </a:t>
            </a:r>
            <a:r>
              <a:rPr lang="it-IT" sz="2800" dirty="0" err="1" smtClean="0"/>
              <a:t>QoS</a:t>
            </a:r>
            <a:r>
              <a:rPr lang="it-IT" sz="2800" dirty="0" smtClean="0"/>
              <a:t> for </a:t>
            </a:r>
            <a:r>
              <a:rPr lang="it-IT" sz="2800" dirty="0" err="1" smtClean="0"/>
              <a:t>all</a:t>
            </a:r>
            <a:r>
              <a:rPr lang="it-IT" sz="2800" dirty="0" smtClean="0"/>
              <a:t> the client. P2P </a:t>
            </a:r>
            <a:r>
              <a:rPr lang="it-IT" sz="2800" dirty="0" err="1" smtClean="0"/>
              <a:t>protocol</a:t>
            </a:r>
            <a:r>
              <a:rPr lang="it-IT" sz="2800" dirty="0" smtClean="0"/>
              <a:t> can be exploit to </a:t>
            </a:r>
            <a:r>
              <a:rPr lang="it-IT" sz="2800" dirty="0" err="1" smtClean="0"/>
              <a:t>improve</a:t>
            </a:r>
            <a:r>
              <a:rPr lang="it-IT" sz="2800" dirty="0" smtClean="0"/>
              <a:t> </a:t>
            </a:r>
            <a:r>
              <a:rPr lang="it-IT" sz="2800" dirty="0" err="1" smtClean="0"/>
              <a:t>performace</a:t>
            </a:r>
            <a:r>
              <a:rPr lang="it-IT" sz="2800" dirty="0" smtClean="0"/>
              <a:t>.</a:t>
            </a:r>
          </a:p>
          <a:p>
            <a:endParaRPr lang="it-IT" sz="2800" dirty="0"/>
          </a:p>
          <a:p>
            <a:r>
              <a:rPr lang="it-IT" sz="2800" b="1" dirty="0" err="1"/>
              <a:t>Minumum</a:t>
            </a:r>
            <a:r>
              <a:rPr lang="it-IT" sz="2800" b="1" dirty="0"/>
              <a:t> </a:t>
            </a:r>
            <a:r>
              <a:rPr lang="it-IT" sz="2800" b="1" dirty="0" err="1"/>
              <a:t>resource</a:t>
            </a:r>
            <a:r>
              <a:rPr lang="it-IT" sz="2800" b="1" dirty="0"/>
              <a:t> </a:t>
            </a:r>
            <a:r>
              <a:rPr lang="it-IT" sz="2800" b="1" dirty="0" err="1"/>
              <a:t>consumption</a:t>
            </a:r>
            <a:r>
              <a:rPr lang="it-IT" sz="2800" dirty="0"/>
              <a:t>: </a:t>
            </a:r>
            <a:r>
              <a:rPr lang="it-IT" sz="2800" dirty="0" err="1"/>
              <a:t>Dynamic</a:t>
            </a:r>
            <a:r>
              <a:rPr lang="it-IT" sz="2800" dirty="0"/>
              <a:t> </a:t>
            </a:r>
            <a:r>
              <a:rPr lang="it-IT" sz="2800" dirty="0" err="1"/>
              <a:t>allocation</a:t>
            </a:r>
            <a:r>
              <a:rPr lang="it-IT" sz="2800" dirty="0"/>
              <a:t> of the </a:t>
            </a:r>
            <a:r>
              <a:rPr lang="it-IT" sz="2800" dirty="0" err="1"/>
              <a:t>nodes</a:t>
            </a:r>
            <a:r>
              <a:rPr lang="it-IT" sz="2800" dirty="0"/>
              <a:t> (DBP).</a:t>
            </a:r>
          </a:p>
          <a:p>
            <a:endParaRPr lang="it-IT" sz="28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07" y="4250633"/>
            <a:ext cx="9060874" cy="20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01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492</Words>
  <Application>Microsoft Office PowerPoint</Application>
  <PresentationFormat>Widescreen</PresentationFormat>
  <Paragraphs>106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Presentazione standard di PowerPoint</vt:lpstr>
      <vt:lpstr>Gaming as a Service</vt:lpstr>
      <vt:lpstr>GaaS Architecture</vt:lpstr>
      <vt:lpstr>Why Cloud Gaming?</vt:lpstr>
      <vt:lpstr>QoS &amp; QoE</vt:lpstr>
      <vt:lpstr>The latency problem</vt:lpstr>
      <vt:lpstr>Latency comparison</vt:lpstr>
      <vt:lpstr>QoE</vt:lpstr>
      <vt:lpstr>Infrastuctures optimization</vt:lpstr>
      <vt:lpstr>Data compression</vt:lpstr>
      <vt:lpstr>Adaptive Trasmission</vt:lpstr>
      <vt:lpstr>Presentazione standard di PowerPoint</vt:lpstr>
      <vt:lpstr>Presentazione standard di PowerPoint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Gaming as a Service</dc:title>
  <dc:creator>Giulio Auriemma</dc:creator>
  <cp:lastModifiedBy>Giulio Auriemma</cp:lastModifiedBy>
  <cp:revision>35</cp:revision>
  <dcterms:created xsi:type="dcterms:W3CDTF">2017-12-01T16:42:51Z</dcterms:created>
  <dcterms:modified xsi:type="dcterms:W3CDTF">2017-12-11T16:07:53Z</dcterms:modified>
</cp:coreProperties>
</file>