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3" r:id="rId4"/>
    <p:sldId id="264" r:id="rId5"/>
    <p:sldId id="266" r:id="rId6"/>
    <p:sldId id="258" r:id="rId7"/>
    <p:sldId id="269" r:id="rId8"/>
    <p:sldId id="276" r:id="rId9"/>
    <p:sldId id="285" r:id="rId10"/>
    <p:sldId id="259" r:id="rId11"/>
    <p:sldId id="271" r:id="rId12"/>
    <p:sldId id="272" r:id="rId13"/>
    <p:sldId id="273" r:id="rId14"/>
    <p:sldId id="274" r:id="rId15"/>
    <p:sldId id="270" r:id="rId16"/>
    <p:sldId id="293" r:id="rId17"/>
    <p:sldId id="261" r:id="rId18"/>
    <p:sldId id="282" r:id="rId19"/>
    <p:sldId id="279" r:id="rId20"/>
    <p:sldId id="277" r:id="rId21"/>
    <p:sldId id="278" r:id="rId22"/>
    <p:sldId id="292" r:id="rId23"/>
    <p:sldId id="260" r:id="rId24"/>
    <p:sldId id="268" r:id="rId25"/>
    <p:sldId id="283" r:id="rId26"/>
    <p:sldId id="262" r:id="rId27"/>
    <p:sldId id="286" r:id="rId28"/>
    <p:sldId id="294" r:id="rId29"/>
    <p:sldId id="295" r:id="rId30"/>
    <p:sldId id="290" r:id="rId31"/>
    <p:sldId id="289" r:id="rId32"/>
    <p:sldId id="297" r:id="rId33"/>
    <p:sldId id="291" r:id="rId34"/>
    <p:sldId id="296" r:id="rId35"/>
    <p:sldId id="284" r:id="rId36"/>
    <p:sldId id="275" r:id="rId37"/>
    <p:sldId id="281" r:id="rId38"/>
    <p:sldId id="288" r:id="rId39"/>
    <p:sldId id="287" r:id="rId40"/>
    <p:sldId id="267" r:id="rId41"/>
    <p:sldId id="26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7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2D160-E1DD-45E0-8E7A-4269D7F3D241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26960-2D9A-4E77-89F0-90A563B6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36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Slang britannico per dire persona stupida</a:t>
            </a:r>
            <a:endParaRPr lang="it-IT" baseline="0" dirty="0" smtClean="0"/>
          </a:p>
          <a:p>
            <a:r>
              <a:rPr lang="it-IT" baseline="0" dirty="0" smtClean="0"/>
              <a:t>SCM Source Control Management</a:t>
            </a:r>
          </a:p>
          <a:p>
            <a:r>
              <a:rPr lang="en-GB" dirty="0" smtClean="0"/>
              <a:t>VCS Version Control System</a:t>
            </a:r>
          </a:p>
          <a:p>
            <a:r>
              <a:rPr lang="en-GB" dirty="0" smtClean="0"/>
              <a:t>SCCS Source Code Control System 1972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45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Git può essere usato in svariati modi</a:t>
            </a:r>
          </a:p>
          <a:p>
            <a:r>
              <a:rPr lang="it-IT" dirty="0" smtClean="0"/>
              <a:t>Non</a:t>
            </a:r>
            <a:r>
              <a:rPr lang="it-IT" baseline="0" dirty="0" smtClean="0"/>
              <a:t> esiste quello giusto, esistono varie necessità e vari gradi di conoscenza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modo più vecchio</a:t>
            </a:r>
          </a:p>
          <a:p>
            <a:r>
              <a:rPr lang="it-IT" dirty="0" smtClean="0"/>
              <a:t>Ogni modifica viene messa in testa alla precedente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8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Spesso</a:t>
            </a:r>
            <a:r>
              <a:rPr lang="it-IT" baseline="0" dirty="0" smtClean="0"/>
              <a:t> usato da alcuni team su mercurial</a:t>
            </a:r>
          </a:p>
          <a:p>
            <a:r>
              <a:rPr lang="it-IT" baseline="0" dirty="0" smtClean="0"/>
              <a:t>Un master e solo features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69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Release</a:t>
            </a:r>
          </a:p>
          <a:p>
            <a:r>
              <a:rPr lang="it-IT" dirty="0" smtClean="0"/>
              <a:t>Patch</a:t>
            </a:r>
          </a:p>
          <a:p>
            <a:r>
              <a:rPr lang="it-IT" dirty="0" err="1" smtClean="0"/>
              <a:t>Develop</a:t>
            </a:r>
            <a:endParaRPr lang="it-IT" dirty="0" smtClean="0"/>
          </a:p>
          <a:p>
            <a:r>
              <a:rPr lang="it-IT" dirty="0" err="1" smtClean="0"/>
              <a:t>Feature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Ogni sviluppatore ha un </a:t>
            </a:r>
            <a:r>
              <a:rPr lang="it-IT" dirty="0" err="1" smtClean="0"/>
              <a:t>repository</a:t>
            </a:r>
            <a:r>
              <a:rPr lang="it-IT" dirty="0" smtClean="0"/>
              <a:t> locale e uno pubblico</a:t>
            </a:r>
          </a:p>
          <a:p>
            <a:r>
              <a:rPr lang="it-IT" dirty="0" smtClean="0"/>
              <a:t>Ogni </a:t>
            </a:r>
            <a:r>
              <a:rPr lang="it-IT" dirty="0" err="1" smtClean="0"/>
              <a:t>repository</a:t>
            </a:r>
            <a:r>
              <a:rPr lang="it-IT" dirty="0" smtClean="0"/>
              <a:t> pubblico</a:t>
            </a:r>
            <a:r>
              <a:rPr lang="it-IT" baseline="0" dirty="0" smtClean="0"/>
              <a:t> punta allo stesso </a:t>
            </a:r>
            <a:r>
              <a:rPr lang="it-IT" baseline="0" dirty="0" err="1" smtClean="0"/>
              <a:t>repository</a:t>
            </a:r>
            <a:r>
              <a:rPr lang="it-IT" baseline="0" dirty="0" smtClean="0"/>
              <a:t> centrale</a:t>
            </a:r>
            <a:endParaRPr lang="en-GB" baseline="0" dirty="0" smtClean="0"/>
          </a:p>
          <a:p>
            <a:r>
              <a:rPr lang="it-IT" baseline="0" dirty="0" smtClean="0"/>
              <a:t>Il flow può essere differenziato in ogni </a:t>
            </a:r>
            <a:r>
              <a:rPr lang="it-IT" baseline="0" dirty="0" err="1" smtClean="0"/>
              <a:t>repository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98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po’ tutti quelli precedenti</a:t>
            </a:r>
          </a:p>
          <a:p>
            <a:r>
              <a:rPr lang="it-IT" dirty="0" smtClean="0"/>
              <a:t>Incoraggia i </a:t>
            </a:r>
            <a:r>
              <a:rPr lang="it-IT" dirty="0" err="1" smtClean="0"/>
              <a:t>fork</a:t>
            </a:r>
            <a:endParaRPr lang="it-IT" dirty="0" smtClean="0"/>
          </a:p>
          <a:p>
            <a:r>
              <a:rPr lang="it-IT" dirty="0" smtClean="0"/>
              <a:t>Introduce le pull </a:t>
            </a:r>
            <a:r>
              <a:rPr lang="it-IT" dirty="0" err="1" smtClean="0"/>
              <a:t>request</a:t>
            </a:r>
            <a:endParaRPr lang="it-IT" dirty="0" smtClean="0"/>
          </a:p>
          <a:p>
            <a:r>
              <a:rPr lang="it-IT" dirty="0" smtClean="0"/>
              <a:t>Vuole che i </a:t>
            </a:r>
            <a:r>
              <a:rPr lang="it-IT" dirty="0" err="1" smtClean="0"/>
              <a:t>deploy</a:t>
            </a:r>
            <a:r>
              <a:rPr lang="it-IT" dirty="0" smtClean="0"/>
              <a:t> vengano fatti prima del merge sul </a:t>
            </a:r>
            <a:r>
              <a:rPr lang="it-IT" dirty="0" err="1" smtClean="0"/>
              <a:t>main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90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Stato attuale,</a:t>
            </a:r>
            <a:r>
              <a:rPr lang="it-IT" baseline="0" dirty="0" smtClean="0"/>
              <a:t> potrebbe cambiare in futuro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826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-for-</a:t>
            </a:r>
            <a:r>
              <a:rPr lang="it-IT" dirty="0" err="1" smtClean="0"/>
              <a:t>windows</a:t>
            </a:r>
            <a:r>
              <a:rPr lang="it-IT" baseline="0" dirty="0" smtClean="0"/>
              <a:t> è il pacchetto base ufficiale, contiene tutto quello che serve</a:t>
            </a:r>
          </a:p>
          <a:p>
            <a:r>
              <a:rPr lang="it-IT" baseline="0" dirty="0" smtClean="0"/>
              <a:t>Anche PRIM ama </a:t>
            </a:r>
            <a:r>
              <a:rPr lang="it-IT" baseline="0" dirty="0" err="1" smtClean="0"/>
              <a:t>chocolatey</a:t>
            </a:r>
            <a:r>
              <a:rPr lang="it-IT" baseline="0" dirty="0" smtClean="0"/>
              <a:t>! </a:t>
            </a:r>
            <a:r>
              <a:rPr lang="it-IT" baseline="0" smtClean="0"/>
              <a:t>http://prim.wp.yoox.net/1592/chocolatey-install-ydeploy/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22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45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Una nota da </a:t>
            </a:r>
            <a:r>
              <a:rPr lang="it-IT" dirty="0" err="1" smtClean="0"/>
              <a:t>yoox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3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r>
              <a:rPr lang="en-GB" baseline="0" dirty="0" smtClean="0"/>
              <a:t> ore di </a:t>
            </a:r>
            <a:r>
              <a:rPr lang="en-GB" baseline="0" dirty="0" err="1" smtClean="0"/>
              <a:t>presentazione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impossibili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8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Git è famoso per la sua difficoltà</a:t>
            </a:r>
          </a:p>
          <a:p>
            <a:r>
              <a:rPr lang="it-IT" dirty="0" smtClean="0"/>
              <a:t>Questo</a:t>
            </a:r>
            <a:r>
              <a:rPr lang="it-IT" baseline="0" dirty="0" smtClean="0"/>
              <a:t> deriva dal fatto che i primi comandi erano tanti e da scriptare</a:t>
            </a:r>
          </a:p>
          <a:p>
            <a:r>
              <a:rPr lang="it-IT" baseline="0" dirty="0" smtClean="0"/>
              <a:t>Da questo set di tool (plumbing) sono stati creati i porcelain tra i quali i comandi appena visti</a:t>
            </a:r>
          </a:p>
          <a:p>
            <a:r>
              <a:rPr lang="it-IT" baseline="0" dirty="0" smtClean="0"/>
              <a:t>Andiamo a vederne alcuni meno conosciuti</a:t>
            </a:r>
          </a:p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10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 smtClean="0"/>
              <a:t>--system </a:t>
            </a:r>
            <a:r>
              <a:rPr lang="en-GB" i="0" baseline="0" dirty="0" err="1" smtClean="0"/>
              <a:t>tutte</a:t>
            </a:r>
            <a:r>
              <a:rPr lang="en-GB" i="0" baseline="0" dirty="0" smtClean="0"/>
              <a:t> le </a:t>
            </a:r>
            <a:r>
              <a:rPr lang="en-GB" i="0" baseline="0" dirty="0" err="1" smtClean="0"/>
              <a:t>configurazioni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della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macchina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attuale</a:t>
            </a:r>
            <a:r>
              <a:rPr lang="en-GB" dirty="0" smtClean="0"/>
              <a:t> </a:t>
            </a:r>
          </a:p>
          <a:p>
            <a:r>
              <a:rPr lang="en-GB" i="1" dirty="0" smtClean="0"/>
              <a:t>--global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tutte</a:t>
            </a:r>
            <a:r>
              <a:rPr lang="en-GB" i="0" baseline="0" dirty="0" smtClean="0"/>
              <a:t> le </a:t>
            </a:r>
            <a:r>
              <a:rPr lang="en-GB" i="0" baseline="0" dirty="0" err="1" smtClean="0"/>
              <a:t>configurazioni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dell’utente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attuale</a:t>
            </a:r>
            <a:r>
              <a:rPr lang="en-GB" dirty="0" smtClean="0"/>
              <a:t> </a:t>
            </a:r>
          </a:p>
          <a:p>
            <a:r>
              <a:rPr lang="en-GB" i="1" dirty="0" smtClean="0"/>
              <a:t>--local</a:t>
            </a:r>
            <a:r>
              <a:rPr lang="en-GB" dirty="0" smtClean="0"/>
              <a:t> (default) </a:t>
            </a:r>
            <a:r>
              <a:rPr lang="en-GB" dirty="0" err="1" smtClean="0"/>
              <a:t>tutte</a:t>
            </a:r>
            <a:r>
              <a:rPr lang="en-GB" dirty="0" smtClean="0"/>
              <a:t> le </a:t>
            </a:r>
            <a:r>
              <a:rPr lang="en-GB" dirty="0" err="1" smtClean="0"/>
              <a:t>configurazioni</a:t>
            </a:r>
            <a:r>
              <a:rPr lang="en-GB" dirty="0" smtClean="0"/>
              <a:t> del </a:t>
            </a:r>
            <a:r>
              <a:rPr lang="en-GB" dirty="0" err="1" smtClean="0"/>
              <a:t>reposvim</a:t>
            </a:r>
            <a:r>
              <a:rPr lang="en-GB" baseline="0" dirty="0" smtClean="0"/>
              <a:t> </a:t>
            </a:r>
          </a:p>
          <a:p>
            <a:endParaRPr lang="it-IT" baseline="0" dirty="0" smtClean="0"/>
          </a:p>
          <a:p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user.name "Name Surname" </a:t>
            </a:r>
          </a:p>
          <a:p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user.email</a:t>
            </a:r>
            <a:r>
              <a:rPr lang="en-GB" dirty="0" smtClean="0"/>
              <a:t> "yourcompanyemail@yoox.com" </a:t>
            </a:r>
          </a:p>
          <a:p>
            <a:endParaRPr lang="en-GB" dirty="0" smtClean="0"/>
          </a:p>
          <a:p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core.autocrlf</a:t>
            </a:r>
            <a:r>
              <a:rPr lang="en-GB" dirty="0" smtClean="0"/>
              <a:t> false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78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stash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stash</a:t>
            </a:r>
            <a:r>
              <a:rPr lang="it-IT" dirty="0" smtClean="0"/>
              <a:t> pop</a:t>
            </a:r>
          </a:p>
          <a:p>
            <a:r>
              <a:rPr lang="en-GB" dirty="0" smtClean="0"/>
              <a:t>git stash drop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83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Primo consiglio che mi sono ritrovato a dare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pull</a:t>
            </a:r>
          </a:p>
          <a:p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fetch</a:t>
            </a:r>
            <a:endParaRPr lang="it-IT" baseline="0" dirty="0" smtClean="0"/>
          </a:p>
          <a:p>
            <a:r>
              <a:rPr lang="it-IT" baseline="0" dirty="0" err="1" smtClean="0"/>
              <a:t>git</a:t>
            </a:r>
            <a:r>
              <a:rPr lang="it-IT" baseline="0" dirty="0" smtClean="0"/>
              <a:t> merge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569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git tag &lt;nome&gt; TAG LEGGERO</a:t>
            </a:r>
          </a:p>
          <a:p>
            <a:r>
              <a:rPr lang="it-IT" dirty="0" smtClean="0"/>
              <a:t>Git tag –a &lt;nome&gt; -m &lt;commento&gt; TAG ANNOTATO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312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git tag &lt;nome&gt; TAG LEGGERO</a:t>
            </a:r>
          </a:p>
          <a:p>
            <a:r>
              <a:rPr lang="it-IT" dirty="0" smtClean="0"/>
              <a:t>Git tag –a &lt;nome&gt; -m &lt;commento&gt; TAG ANNOTATO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36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Se siete andati troppo avanti con lo sviluppo su master</a:t>
            </a:r>
          </a:p>
          <a:p>
            <a:r>
              <a:rPr lang="it-IT" dirty="0" smtClean="0"/>
              <a:t>Create</a:t>
            </a:r>
            <a:r>
              <a:rPr lang="it-IT" baseline="0" dirty="0" smtClean="0"/>
              <a:t> un nuovo branch nel punto attuale</a:t>
            </a:r>
            <a:br>
              <a:rPr lang="it-IT" baseline="0" dirty="0" smtClean="0"/>
            </a:br>
            <a:r>
              <a:rPr lang="it-IT" dirty="0" smtClean="0"/>
              <a:t>git branch dubious-experiment</a:t>
            </a:r>
          </a:p>
          <a:p>
            <a:r>
              <a:rPr lang="it-IT" dirty="0" smtClean="0"/>
              <a:t>ASSICURATEVI</a:t>
            </a:r>
            <a:r>
              <a:rPr lang="it-IT" baseline="0" dirty="0" smtClean="0"/>
              <a:t> DI ESSERE SU MASTER E DI NON AVERE LO STATUS SPORCO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--hard &lt;SHA1 of commit&gt;</a:t>
            </a:r>
          </a:p>
          <a:p>
            <a:r>
              <a:rPr lang="en-US" dirty="0" err="1" smtClean="0"/>
              <a:t>Ora</a:t>
            </a:r>
            <a:r>
              <a:rPr lang="en-US" dirty="0" smtClean="0"/>
              <a:t> master è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posto</a:t>
            </a:r>
            <a:r>
              <a:rPr lang="en-US" dirty="0" smtClean="0"/>
              <a:t> giusto</a:t>
            </a:r>
          </a:p>
          <a:p>
            <a:r>
              <a:rPr lang="en-US" dirty="0" smtClean="0"/>
              <a:t>Poi pull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45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clean</a:t>
            </a:r>
            <a:r>
              <a:rPr lang="it-IT" dirty="0" smtClean="0"/>
              <a:t> –f –n -d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01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crea master</a:t>
            </a:r>
          </a:p>
          <a:p>
            <a:r>
              <a:rPr lang="it-IT" dirty="0" smtClean="0"/>
              <a:t>crea </a:t>
            </a:r>
            <a:r>
              <a:rPr lang="it-IT" dirty="0" err="1" smtClean="0"/>
              <a:t>branch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rebase</a:t>
            </a:r>
            <a:r>
              <a:rPr lang="it-IT" baseline="0" dirty="0" smtClean="0"/>
              <a:t> on master</a:t>
            </a:r>
          </a:p>
          <a:p>
            <a:r>
              <a:rPr lang="it-IT" baseline="0" dirty="0" err="1" smtClean="0"/>
              <a:t>git</a:t>
            </a:r>
            <a:r>
              <a:rPr lang="it-IT" baseline="0" dirty="0" smtClean="0"/>
              <a:t> checkout master</a:t>
            </a:r>
          </a:p>
          <a:p>
            <a:r>
              <a:rPr lang="it-IT" baseline="0" dirty="0" err="1" smtClean="0"/>
              <a:t>git</a:t>
            </a:r>
            <a:r>
              <a:rPr lang="it-IT" baseline="0" dirty="0" smtClean="0"/>
              <a:t> merge </a:t>
            </a:r>
            <a:r>
              <a:rPr lang="it-IT" baseline="0" dirty="0" err="1" smtClean="0"/>
              <a:t>branch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93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HEAD è un alias</a:t>
            </a:r>
            <a:r>
              <a:rPr lang="it-IT" baseline="0" dirty="0" smtClean="0"/>
              <a:t> ad un branch, il branch a sua volta è un alias ad un commit</a:t>
            </a:r>
            <a:endParaRPr lang="it-IT" dirty="0" smtClean="0"/>
          </a:p>
          <a:p>
            <a:r>
              <a:rPr lang="it-IT" dirty="0" smtClean="0"/>
              <a:t>git checkout &lt;commit</a:t>
            </a:r>
            <a:r>
              <a:rPr lang="it-IT" baseline="0" dirty="0" smtClean="0"/>
              <a:t> o alias&gt;</a:t>
            </a:r>
          </a:p>
          <a:p>
            <a:r>
              <a:rPr lang="it-IT" dirty="0" smtClean="0"/>
              <a:t>Per salvare</a:t>
            </a:r>
            <a:r>
              <a:rPr lang="it-IT" baseline="0" dirty="0" smtClean="0"/>
              <a:t> eventuali modifiche git tag &lt;nometag&gt; / git checkout –b &lt;nomebranch&gt;</a:t>
            </a:r>
          </a:p>
          <a:p>
            <a:r>
              <a:rPr lang="it-IT" baseline="0" dirty="0" smtClean="0"/>
              <a:t>Parlare dell’object HEAD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3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Io prima di usare git</a:t>
            </a:r>
          </a:p>
          <a:p>
            <a:r>
              <a:rPr lang="it-IT" dirty="0" smtClean="0"/>
              <a:t>Mai usato in grandi progetti</a:t>
            </a:r>
          </a:p>
          <a:p>
            <a:r>
              <a:rPr lang="it-IT" dirty="0" smtClean="0"/>
              <a:t>Sempre usato bit</a:t>
            </a:r>
            <a:r>
              <a:rPr lang="it-IT" baseline="0" dirty="0" smtClean="0"/>
              <a:t> bucket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746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è sicuro nel certificare che tutto il</a:t>
            </a:r>
            <a:r>
              <a:rPr lang="it-IT" baseline="0" dirty="0" smtClean="0"/>
              <a:t> salvato è esattamente quello che si vuole salvare SHA1</a:t>
            </a:r>
          </a:p>
          <a:p>
            <a:r>
              <a:rPr lang="it-IT" baseline="0" dirty="0" smtClean="0"/>
              <a:t>Per aumentare la sicurezza è possibile firmare con chiave crittografica i propri </a:t>
            </a:r>
            <a:r>
              <a:rPr lang="it-IT" baseline="0" dirty="0" err="1" smtClean="0"/>
              <a:t>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82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Tutorial http://www.slideshare.net/lemonlatte/git-tutorial-ii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3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Che</a:t>
            </a:r>
            <a:r>
              <a:rPr lang="it-IT" baseline="0" dirty="0" smtClean="0"/>
              <a:t> tutti dovremmo conoscere</a:t>
            </a:r>
            <a:endParaRPr lang="it-IT" dirty="0" smtClean="0"/>
          </a:p>
          <a:p>
            <a:r>
              <a:rPr lang="it-IT" dirty="0" smtClean="0"/>
              <a:t>Ogni</a:t>
            </a:r>
            <a:r>
              <a:rPr lang="it-IT" baseline="0" dirty="0" smtClean="0"/>
              <a:t> feedback è ben accetto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DVCS Distributed Version Control Systems </a:t>
            </a:r>
          </a:p>
          <a:p>
            <a:r>
              <a:rPr lang="en-GB" dirty="0" err="1" smtClean="0"/>
              <a:t>Anche</a:t>
            </a:r>
            <a:r>
              <a:rPr lang="en-GB" baseline="0" dirty="0" smtClean="0"/>
              <a:t> </a:t>
            </a:r>
            <a:r>
              <a:rPr lang="en-GB" dirty="0" smtClean="0"/>
              <a:t>Mercurial lo è,</a:t>
            </a:r>
            <a:r>
              <a:rPr lang="en-GB" baseline="0" dirty="0" smtClean="0"/>
              <a:t> </a:t>
            </a:r>
            <a:r>
              <a:rPr lang="en-GB" dirty="0" err="1" smtClean="0"/>
              <a:t>noi</a:t>
            </a:r>
            <a:r>
              <a:rPr lang="en-GB" dirty="0" smtClean="0"/>
              <a:t> lo </a:t>
            </a:r>
            <a:r>
              <a:rPr lang="en-GB" dirty="0" err="1" smtClean="0"/>
              <a:t>usiamo</a:t>
            </a:r>
            <a:r>
              <a:rPr lang="en-GB" dirty="0" smtClean="0"/>
              <a:t> </a:t>
            </a:r>
            <a:r>
              <a:rPr lang="en-GB" dirty="0" err="1" smtClean="0"/>
              <a:t>attraverso</a:t>
            </a:r>
            <a:r>
              <a:rPr lang="en-GB" baseline="0" dirty="0" smtClean="0"/>
              <a:t> la </a:t>
            </a:r>
            <a:r>
              <a:rPr lang="en-GB" baseline="0" dirty="0" err="1" smtClean="0"/>
              <a:t>versione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proposta</a:t>
            </a:r>
            <a:r>
              <a:rPr lang="en-GB" baseline="0" dirty="0" smtClean="0"/>
              <a:t> dal provider a </a:t>
            </a:r>
            <a:r>
              <a:rPr lang="en-GB" baseline="0" dirty="0" err="1" smtClean="0"/>
              <a:t>pagamento</a:t>
            </a:r>
            <a:r>
              <a:rPr lang="en-GB" baseline="0" dirty="0" smtClean="0"/>
              <a:t> kiln</a:t>
            </a:r>
          </a:p>
          <a:p>
            <a:r>
              <a:rPr lang="en-GB" dirty="0" smtClean="0"/>
              <a:t>Kiln on-premises is no more under active development since 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7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8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Più</a:t>
            </a:r>
            <a:r>
              <a:rPr lang="en-GB" dirty="0" smtClean="0"/>
              <a:t> di 12000</a:t>
            </a:r>
            <a:r>
              <a:rPr lang="en-GB" baseline="0" dirty="0" smtClean="0"/>
              <a:t> contributors a </a:t>
            </a:r>
            <a:r>
              <a:rPr lang="en-GB" baseline="0" dirty="0" err="1" smtClean="0"/>
              <a:t>linux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Più</a:t>
            </a:r>
            <a:r>
              <a:rPr lang="en-GB" baseline="0" dirty="0" smtClean="0"/>
              <a:t> di 15 </a:t>
            </a:r>
            <a:r>
              <a:rPr lang="en-GB" baseline="0" dirty="0" err="1" smtClean="0"/>
              <a:t>milioni</a:t>
            </a:r>
            <a:r>
              <a:rPr lang="en-GB" baseline="0" dirty="0" smtClean="0"/>
              <a:t> di line di </a:t>
            </a:r>
            <a:r>
              <a:rPr lang="en-GB" baseline="0" dirty="0" err="1" smtClean="0"/>
              <a:t>codice</a:t>
            </a:r>
            <a:endParaRPr lang="en-GB" baseline="0" dirty="0" smtClean="0"/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Permette ad una sola persona di fare tutti i merge</a:t>
            </a:r>
          </a:p>
          <a:p>
            <a:endParaRPr lang="en-GB" dirty="0" smtClean="0"/>
          </a:p>
          <a:p>
            <a:r>
              <a:rPr lang="it-IT" dirty="0" smtClean="0"/>
              <a:t>Permette a tutti di creare una copia locale e di giocarci</a:t>
            </a:r>
          </a:p>
          <a:p>
            <a:endParaRPr lang="it-I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Permette di «riscrivere la storia»</a:t>
            </a:r>
          </a:p>
          <a:p>
            <a:endParaRPr lang="en-GB" dirty="0" smtClean="0"/>
          </a:p>
          <a:p>
            <a:r>
              <a:rPr lang="en-GB" dirty="0" err="1" smtClean="0"/>
              <a:t>Assicura</a:t>
            </a:r>
            <a:r>
              <a:rPr lang="en-GB" dirty="0" smtClean="0"/>
              <a:t> di default </a:t>
            </a:r>
            <a:r>
              <a:rPr lang="en-GB" dirty="0" err="1" smtClean="0"/>
              <a:t>l’integrità</a:t>
            </a:r>
            <a:r>
              <a:rPr lang="en-GB" dirty="0" smtClean="0"/>
              <a:t> </a:t>
            </a:r>
            <a:r>
              <a:rPr lang="en-GB" dirty="0" err="1" smtClean="0"/>
              <a:t>criptografica</a:t>
            </a:r>
            <a:r>
              <a:rPr lang="en-GB" dirty="0" smtClean="0"/>
              <a:t> di </a:t>
            </a:r>
            <a:r>
              <a:rPr lang="en-GB" dirty="0" err="1" smtClean="0"/>
              <a:t>ogni</a:t>
            </a:r>
            <a:r>
              <a:rPr lang="en-GB" dirty="0" smtClean="0"/>
              <a:t> bit del </a:t>
            </a:r>
            <a:r>
              <a:rPr lang="en-GB" dirty="0" err="1" smtClean="0"/>
              <a:t>progetto</a:t>
            </a:r>
            <a:endParaRPr lang="en-GB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Acrostico</a:t>
            </a:r>
            <a:r>
              <a:rPr lang="en-GB" dirty="0" smtClean="0"/>
              <a:t> GPL 2 GNU General Public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85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DAG Directed acyclic graph</a:t>
            </a:r>
          </a:p>
          <a:p>
            <a:r>
              <a:rPr lang="it-IT" dirty="0" smtClean="0"/>
              <a:t>Ogni nodo rappresenta un commit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1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Chiarire il contesto</a:t>
            </a:r>
          </a:p>
          <a:p>
            <a:r>
              <a:rPr lang="it-IT" dirty="0" smtClean="0"/>
              <a:t>un</a:t>
            </a:r>
            <a:r>
              <a:rPr lang="it-IT" baseline="0" dirty="0" smtClean="0"/>
              <a:t> solo cambiamento logico</a:t>
            </a:r>
          </a:p>
          <a:p>
            <a:r>
              <a:rPr lang="it-IT" baseline="0" dirty="0" smtClean="0"/>
              <a:t>descrivere il cambiamento, non il codice</a:t>
            </a:r>
          </a:p>
          <a:p>
            <a:r>
              <a:rPr lang="it-IT" baseline="0" dirty="0" smtClean="0"/>
              <a:t>Tenersi al presente, rispondendo alla domanda «cosa applica questo commit?»</a:t>
            </a:r>
          </a:p>
          <a:p>
            <a:endParaRPr lang="it-IT" dirty="0" smtClean="0"/>
          </a:p>
          <a:p>
            <a:r>
              <a:rPr lang="it-IT" dirty="0" smtClean="0"/>
              <a:t>DIFFERENZA Working directory, index e local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7" Type="http://schemas.openxmlformats.org/officeDocument/2006/relationships/hyperlink" Target="https://chocolatey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mderdev/cmder/releases/" TargetMode="External"/><Relationship Id="rId5" Type="http://schemas.openxmlformats.org/officeDocument/2006/relationships/hyperlink" Target="https://conemu.github.io/" TargetMode="External"/><Relationship Id="rId4" Type="http://schemas.openxmlformats.org/officeDocument/2006/relationships/hyperlink" Target="https://desktop.githu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everyda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wp.yoox.net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uqBHik7nRo" TargetMode="External"/><Relationship Id="rId7" Type="http://schemas.openxmlformats.org/officeDocument/2006/relationships/hyperlink" Target="https://ariejan.net/2014/06/04/gpg-sign-your-git-commit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github.com/introduction/flow/" TargetMode="External"/><Relationship Id="rId5" Type="http://schemas.openxmlformats.org/officeDocument/2006/relationships/hyperlink" Target="https://www.atlassian.com/git/tutorials/comparing-workflows" TargetMode="External"/><Relationship Id="rId4" Type="http://schemas.openxmlformats.org/officeDocument/2006/relationships/hyperlink" Target="http://who-t.blogspot.co.at/2009/12/on-commit-message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Lo stupido gestore di contenuti</a:t>
            </a:r>
          </a:p>
        </p:txBody>
      </p:sp>
    </p:spTree>
    <p:extLst>
      <p:ext uri="{BB962C8B-B14F-4D97-AF65-F5344CB8AC3E}">
        <p14:creationId xmlns:p14="http://schemas.microsoft.com/office/powerpoint/2010/main" val="26709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Flussi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Non importa come lo usi, basta essere d’accordo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8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Centralized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3501" y="2158986"/>
            <a:ext cx="8006774" cy="3983065"/>
          </a:xfrm>
        </p:spPr>
      </p:pic>
    </p:spTree>
    <p:extLst>
      <p:ext uri="{BB962C8B-B14F-4D97-AF65-F5344CB8AC3E}">
        <p14:creationId xmlns:p14="http://schemas.microsoft.com/office/powerpoint/2010/main" val="132006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Feature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5821" y="3083626"/>
            <a:ext cx="7082134" cy="2133785"/>
          </a:xfrm>
        </p:spPr>
      </p:pic>
    </p:spTree>
    <p:extLst>
      <p:ext uri="{BB962C8B-B14F-4D97-AF65-F5344CB8AC3E}">
        <p14:creationId xmlns:p14="http://schemas.microsoft.com/office/powerpoint/2010/main" val="294229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Gitflow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6397" y="2575582"/>
            <a:ext cx="7640982" cy="3149873"/>
          </a:xfrm>
        </p:spPr>
      </p:pic>
    </p:spTree>
    <p:extLst>
      <p:ext uri="{BB962C8B-B14F-4D97-AF65-F5344CB8AC3E}">
        <p14:creationId xmlns:p14="http://schemas.microsoft.com/office/powerpoint/2010/main" val="123214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Forking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7736" y="2052638"/>
            <a:ext cx="5418303" cy="4195762"/>
          </a:xfrm>
        </p:spPr>
      </p:pic>
    </p:spTree>
    <p:extLst>
      <p:ext uri="{BB962C8B-B14F-4D97-AF65-F5344CB8AC3E}">
        <p14:creationId xmlns:p14="http://schemas.microsoft.com/office/powerpoint/2010/main" val="122035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GitHub</a:t>
            </a:r>
            <a:r>
              <a:rPr lang="it-IT" dirty="0" smtClean="0"/>
              <a:t> Flow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1958" y="2818144"/>
            <a:ext cx="8009860" cy="2664749"/>
          </a:xfrm>
        </p:spPr>
      </p:pic>
    </p:spTree>
    <p:extLst>
      <p:ext uri="{BB962C8B-B14F-4D97-AF65-F5344CB8AC3E}">
        <p14:creationId xmlns:p14="http://schemas.microsoft.com/office/powerpoint/2010/main" val="18921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Yoox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Tutti i nuovi progetti su </a:t>
            </a:r>
            <a:r>
              <a:rPr lang="it-IT" dirty="0" err="1" smtClean="0"/>
              <a:t>git</a:t>
            </a:r>
            <a:endParaRPr lang="it-IT" dirty="0" smtClean="0"/>
          </a:p>
          <a:p>
            <a:r>
              <a:rPr lang="it-IT" dirty="0" smtClean="0"/>
              <a:t>Consigliato installare almeno una GUI (</a:t>
            </a:r>
            <a:r>
              <a:rPr lang="it-IT" dirty="0" err="1" smtClean="0"/>
              <a:t>SourceTree</a:t>
            </a:r>
            <a:r>
              <a:rPr lang="it-IT" dirty="0" smtClean="0"/>
              <a:t> o </a:t>
            </a:r>
            <a:r>
              <a:rPr lang="it-IT" dirty="0" err="1" smtClean="0"/>
              <a:t>GitHub</a:t>
            </a:r>
            <a:r>
              <a:rPr lang="it-IT" dirty="0" smtClean="0"/>
              <a:t> for </a:t>
            </a:r>
            <a:r>
              <a:rPr lang="it-IT" dirty="0" err="1" smtClean="0"/>
              <a:t>Win</a:t>
            </a:r>
            <a:r>
              <a:rPr lang="it-IT" dirty="0" smtClean="0"/>
              <a:t>)</a:t>
            </a:r>
          </a:p>
          <a:p>
            <a:r>
              <a:rPr lang="it-IT" dirty="0" smtClean="0"/>
              <a:t>Chiedere il passaggio di </a:t>
            </a:r>
            <a:r>
              <a:rPr lang="it-IT" dirty="0" err="1" smtClean="0"/>
              <a:t>repo</a:t>
            </a:r>
            <a:r>
              <a:rPr lang="it-IT" dirty="0" smtClean="0"/>
              <a:t> esistenti</a:t>
            </a:r>
          </a:p>
          <a:p>
            <a:r>
              <a:rPr lang="it-IT" dirty="0" smtClean="0"/>
              <a:t>Non tenere dati sensibili nei file di configurazione</a:t>
            </a:r>
          </a:p>
          <a:p>
            <a:r>
              <a:rPr lang="it-IT" dirty="0" smtClean="0"/>
              <a:t>Non usare </a:t>
            </a:r>
            <a:r>
              <a:rPr lang="it-IT" dirty="0" err="1" smtClean="0"/>
              <a:t>git</a:t>
            </a:r>
            <a:r>
              <a:rPr lang="it-IT" dirty="0" smtClean="0"/>
              <a:t> per i file binari</a:t>
            </a:r>
          </a:p>
          <a:p>
            <a:r>
              <a:rPr lang="it-IT" dirty="0" smtClean="0"/>
              <a:t>Ogni team può usare il flusso che preferisce (per ora)</a:t>
            </a:r>
          </a:p>
          <a:p>
            <a:r>
              <a:rPr lang="it-IT" dirty="0" smtClean="0"/>
              <a:t>Automatismi permettendo la desiderata è il </a:t>
            </a:r>
            <a:r>
              <a:rPr lang="it-IT" dirty="0" err="1" smtClean="0"/>
              <a:t>GitHubFlow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5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U+2665 CLI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Ovvero: come </a:t>
            </a:r>
            <a:r>
              <a:rPr lang="it-IT" dirty="0"/>
              <a:t>ho imparato a non preoccuparmi </a:t>
            </a:r>
            <a:br>
              <a:rPr lang="it-IT" dirty="0"/>
            </a:br>
            <a:r>
              <a:rPr lang="it-IT" dirty="0" smtClean="0"/>
              <a:t>e </a:t>
            </a:r>
            <a:r>
              <a:rPr lang="it-IT" dirty="0"/>
              <a:t>ad amare la </a:t>
            </a:r>
            <a:r>
              <a:rPr lang="it-IT" dirty="0" smtClean="0"/>
              <a:t>linea di comando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77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la linea di comando?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70" y="1256900"/>
            <a:ext cx="4082572" cy="4801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Si possono usare tutti i comandi di </a:t>
            </a:r>
            <a:r>
              <a:rPr lang="it-IT" dirty="0" err="1" smtClean="0"/>
              <a:t>Git</a:t>
            </a:r>
            <a:endParaRPr lang="it-IT" dirty="0" smtClean="0"/>
          </a:p>
          <a:p>
            <a:r>
              <a:rPr lang="it-IT" dirty="0" smtClean="0"/>
              <a:t>Permette di capire tutte le GUI più velocemente</a:t>
            </a:r>
          </a:p>
          <a:p>
            <a:r>
              <a:rPr lang="it-IT" dirty="0" smtClean="0"/>
              <a:t>Viene installata con tutte le GUI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dirty="0" err="1" smtClean="0"/>
              <a:t>tutte</a:t>
            </a:r>
            <a:r>
              <a:rPr lang="en-GB" dirty="0" smtClean="0"/>
              <a:t> le </a:t>
            </a:r>
            <a:r>
              <a:rPr lang="en-GB" dirty="0" err="1" smtClean="0"/>
              <a:t>piattaforme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380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e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massimo col minimo: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/>
              <a:t>on Windows</a:t>
            </a:r>
            <a:br>
              <a:rPr lang="it-IT" dirty="0"/>
            </a:br>
            <a:r>
              <a:rPr lang="it-IT" dirty="0">
                <a:hlinkClick r:id="rId3"/>
              </a:rPr>
              <a:t>https://git-for-windows.github.io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it-IT" dirty="0" smtClean="0"/>
              <a:t>L’interfaccia grafica semplice ed elegante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4"/>
              </a:rPr>
              <a:t>https://desktop.github.com</a:t>
            </a:r>
            <a:r>
              <a:rPr lang="it-IT" dirty="0" smtClean="0">
                <a:hlinkClick r:id="rId4"/>
              </a:rPr>
              <a:t>/</a:t>
            </a:r>
            <a:endParaRPr lang="it-IT" dirty="0" smtClean="0"/>
          </a:p>
          <a:p>
            <a:r>
              <a:rPr lang="it-IT" dirty="0" smtClean="0"/>
              <a:t>Emulatore di console (necessita di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/>
              <a:t>on Windows)</a:t>
            </a:r>
            <a:br>
              <a:rPr lang="it-IT" dirty="0"/>
            </a:br>
            <a:r>
              <a:rPr lang="it-IT" dirty="0">
                <a:hlinkClick r:id="rId5"/>
              </a:rPr>
              <a:t>https://conemu.github.io</a:t>
            </a:r>
            <a:r>
              <a:rPr lang="it-IT" dirty="0" smtClean="0">
                <a:hlinkClick r:id="rId5"/>
              </a:rPr>
              <a:t>/</a:t>
            </a:r>
            <a:endParaRPr lang="it-IT" dirty="0" smtClean="0"/>
          </a:p>
          <a:p>
            <a:r>
              <a:rPr lang="it-IT" dirty="0" smtClean="0"/>
              <a:t>Terminale avanzato POWER (Stand Alone)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6"/>
              </a:rPr>
              <a:t>https://github.com/cmderdev/cmder/releases</a:t>
            </a:r>
            <a:r>
              <a:rPr lang="it-IT" dirty="0" smtClean="0">
                <a:hlinkClick r:id="rId6"/>
              </a:rPr>
              <a:t>/</a:t>
            </a:r>
            <a:endParaRPr lang="it-IT" dirty="0" smtClean="0"/>
          </a:p>
          <a:p>
            <a:r>
              <a:rPr lang="it-IT" dirty="0" smtClean="0"/>
              <a:t>Package </a:t>
            </a:r>
            <a:r>
              <a:rPr lang="it-IT" dirty="0"/>
              <a:t>manager</a:t>
            </a:r>
            <a:br>
              <a:rPr lang="it-IT" dirty="0"/>
            </a:br>
            <a:r>
              <a:rPr lang="it-IT" dirty="0">
                <a:hlinkClick r:id="rId7"/>
              </a:rPr>
              <a:t>https://chocolatey.org</a:t>
            </a:r>
            <a:r>
              <a:rPr lang="it-IT" dirty="0" smtClean="0">
                <a:hlinkClick r:id="rId7"/>
              </a:rPr>
              <a:t>/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154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Ciao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7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git-gui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07" y="1342702"/>
            <a:ext cx="4772691" cy="46297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Pensato</a:t>
            </a:r>
            <a:r>
              <a:rPr lang="en-GB" dirty="0" smtClean="0"/>
              <a:t> per </a:t>
            </a:r>
            <a:r>
              <a:rPr lang="en-GB" dirty="0" err="1" smtClean="0"/>
              <a:t>gestire</a:t>
            </a:r>
            <a:r>
              <a:rPr lang="en-GB" dirty="0" smtClean="0"/>
              <a:t> commit, branch e merge</a:t>
            </a:r>
          </a:p>
          <a:p>
            <a:r>
              <a:rPr lang="en-GB" dirty="0" smtClean="0"/>
              <a:t>Non </a:t>
            </a:r>
            <a:r>
              <a:rPr lang="en-GB" dirty="0" err="1" smtClean="0"/>
              <a:t>mostra</a:t>
            </a:r>
            <a:r>
              <a:rPr lang="en-GB" dirty="0" smtClean="0"/>
              <a:t> lo </a:t>
            </a:r>
            <a:r>
              <a:rPr lang="en-GB" dirty="0" err="1" smtClean="0"/>
              <a:t>storico</a:t>
            </a:r>
            <a:endParaRPr lang="en-GB" dirty="0" smtClean="0"/>
          </a:p>
          <a:p>
            <a:r>
              <a:rPr lang="en-GB" dirty="0" err="1" smtClean="0"/>
              <a:t>Multipiattaforma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7171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err="1"/>
              <a:t>k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56" y="1276562"/>
            <a:ext cx="4286848" cy="463932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Mostra</a:t>
            </a:r>
            <a:r>
              <a:rPr lang="en-GB" dirty="0" smtClean="0"/>
              <a:t> </a:t>
            </a:r>
            <a:r>
              <a:rPr lang="it-IT" dirty="0" smtClean="0"/>
              <a:t>cambiamenti nel repository</a:t>
            </a:r>
          </a:p>
          <a:p>
            <a:r>
              <a:rPr lang="it-IT" dirty="0" smtClean="0"/>
              <a:t>Visualizza il grafico dei commit</a:t>
            </a:r>
          </a:p>
          <a:p>
            <a:r>
              <a:rPr lang="it-IT" dirty="0" smtClean="0"/>
              <a:t>Visualizza il dettaglio dei file per ogni nodo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70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SourceTree</a:t>
            </a:r>
            <a:endParaRPr lang="en-GB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3" y="1823842"/>
            <a:ext cx="4925653" cy="3667515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Rimuovere dalla lista degli </a:t>
            </a:r>
            <a:r>
              <a:rPr lang="it-IT" dirty="0" err="1" smtClean="0"/>
              <a:t>ignore</a:t>
            </a:r>
            <a:r>
              <a:rPr lang="it-IT" dirty="0" smtClean="0"/>
              <a:t> di </a:t>
            </a:r>
            <a:r>
              <a:rPr lang="it-IT" dirty="0" err="1" smtClean="0"/>
              <a:t>SourceTree</a:t>
            </a:r>
            <a:r>
              <a:rPr lang="it-IT" dirty="0" smtClean="0"/>
              <a:t> gli EXE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916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Comandi base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 solita pizza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678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 comandi più usati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add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diff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endParaRPr lang="it-IT" dirty="0"/>
          </a:p>
          <a:p>
            <a:r>
              <a:rPr lang="it-IT" dirty="0" smtClean="0"/>
              <a:t>git push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status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commit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checkout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pull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1258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Altri comandi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it-IT" dirty="0" err="1" smtClean="0"/>
              <a:t>git</a:t>
            </a:r>
            <a:r>
              <a:rPr lang="it-IT" dirty="0" smtClean="0"/>
              <a:t> clone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&lt;</a:t>
            </a:r>
            <a:r>
              <a:rPr lang="it-IT" dirty="0" err="1" smtClean="0"/>
              <a:t>command</a:t>
            </a:r>
            <a:r>
              <a:rPr lang="it-IT" dirty="0" smtClean="0"/>
              <a:t>&gt; --help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0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Into the Porcelain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Alcuni esempi pratici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4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git config</a:t>
            </a:r>
            <a:endParaRPr lang="it-I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Imposta le configurazioni per macchina, utente e repository</a:t>
            </a:r>
          </a:p>
          <a:p>
            <a:r>
              <a:rPr lang="it-IT" dirty="0" smtClean="0"/>
              <a:t>Su windows usa wincred per le credenziali</a:t>
            </a:r>
          </a:p>
          <a:p>
            <a:r>
              <a:rPr lang="it-IT" dirty="0" smtClean="0"/>
              <a:t>Disabilitare il CRLF automatico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2346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README.md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Consigliato da </a:t>
            </a:r>
            <a:r>
              <a:rPr lang="it-IT" dirty="0" err="1" smtClean="0"/>
              <a:t>GitHub</a:t>
            </a:r>
            <a:endParaRPr lang="it-IT" dirty="0" smtClean="0"/>
          </a:p>
          <a:p>
            <a:r>
              <a:rPr lang="it-IT" dirty="0" smtClean="0"/>
              <a:t>Presenta il </a:t>
            </a:r>
            <a:r>
              <a:rPr lang="it-IT" dirty="0" err="1" smtClean="0"/>
              <a:t>repository</a:t>
            </a:r>
            <a:endParaRPr lang="it-IT" dirty="0" smtClean="0"/>
          </a:p>
          <a:p>
            <a:r>
              <a:rPr lang="it-IT" dirty="0" err="1" smtClean="0"/>
              <a:t>CommonMarkdown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38717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stash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Permette di salvare velocemente il proprio lavoro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3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Giulio </a:t>
            </a:r>
            <a:r>
              <a:rPr lang="it-IT" dirty="0" err="1" smtClean="0"/>
              <a:t>Caccin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000" r="15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it-IT" dirty="0" smtClean="0"/>
              <a:t>.NET Developer dal 2003</a:t>
            </a:r>
          </a:p>
          <a:p>
            <a:r>
              <a:rPr lang="it-IT" dirty="0" smtClean="0"/>
              <a:t>AXOT da novembre 2014</a:t>
            </a:r>
          </a:p>
          <a:p>
            <a:r>
              <a:rPr lang="it-IT" dirty="0" smtClean="0"/>
              <a:t>Appassionato di diritti umani</a:t>
            </a:r>
          </a:p>
          <a:p>
            <a:r>
              <a:rPr lang="it-IT" dirty="0" smtClean="0"/>
              <a:t>MAI tenuto presentazioni tecniche</a:t>
            </a:r>
          </a:p>
          <a:p>
            <a:r>
              <a:rPr lang="it-IT" dirty="0" smtClean="0"/>
              <a:t>Uso </a:t>
            </a:r>
            <a:r>
              <a:rPr lang="it-IT" dirty="0" err="1" smtClean="0"/>
              <a:t>Git</a:t>
            </a:r>
            <a:r>
              <a:rPr lang="it-IT" dirty="0" smtClean="0"/>
              <a:t> dal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pull VS </a:t>
            </a:r>
            <a:r>
              <a:rPr lang="it-IT" dirty="0" err="1" smtClean="0"/>
              <a:t>fetch</a:t>
            </a:r>
            <a:r>
              <a:rPr lang="it-IT" dirty="0" smtClean="0"/>
              <a:t> &amp; merge</a:t>
            </a:r>
            <a:endParaRPr lang="it-I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pull è un comando magico, non abusarne</a:t>
            </a:r>
          </a:p>
        </p:txBody>
      </p:sp>
    </p:spTree>
    <p:extLst>
      <p:ext uri="{BB962C8B-B14F-4D97-AF65-F5344CB8AC3E}">
        <p14:creationId xmlns:p14="http://schemas.microsoft.com/office/powerpoint/2010/main" val="180427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tag</a:t>
            </a:r>
            <a:endParaRPr lang="it-I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Permette di etichettare qualunque punto del log</a:t>
            </a:r>
          </a:p>
          <a:p>
            <a:r>
              <a:rPr lang="it-IT" dirty="0" smtClean="0"/>
              <a:t>Non viene condiviso se non esplicitato</a:t>
            </a:r>
          </a:p>
          <a:p>
            <a:r>
              <a:rPr lang="it-IT" dirty="0" smtClean="0"/>
              <a:t>Comodo alias per usare altri comandi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56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tag</a:t>
            </a:r>
            <a:endParaRPr lang="it-I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Permette di etichettare qualunque punto del log</a:t>
            </a:r>
          </a:p>
          <a:p>
            <a:r>
              <a:rPr lang="it-IT" dirty="0" smtClean="0"/>
              <a:t>Non viene condiviso se non esplicitato</a:t>
            </a:r>
          </a:p>
          <a:p>
            <a:r>
              <a:rPr lang="it-IT" dirty="0" smtClean="0"/>
              <a:t>Comodo alias per usare altri comandi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04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reset</a:t>
            </a:r>
            <a:endParaRPr lang="it-I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Riporta la HEAD allo stato specificato</a:t>
            </a:r>
          </a:p>
          <a:p>
            <a:r>
              <a:rPr lang="it-IT" dirty="0" smtClean="0"/>
              <a:t>Usato per togliere </a:t>
            </a:r>
            <a:r>
              <a:rPr lang="it-IT" dirty="0" err="1" smtClean="0"/>
              <a:t>dall’index</a:t>
            </a:r>
            <a:r>
              <a:rPr lang="it-IT" dirty="0" smtClean="0"/>
              <a:t> modifiche aggiunte</a:t>
            </a:r>
          </a:p>
          <a:p>
            <a:r>
              <a:rPr lang="it-IT" dirty="0" smtClean="0"/>
              <a:t>Usato per cancellare commit non </a:t>
            </a:r>
            <a:r>
              <a:rPr lang="it-IT" dirty="0" smtClean="0"/>
              <a:t>condivisi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959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clean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Pulisce velocemente la </a:t>
            </a:r>
            <a:r>
              <a:rPr lang="it-IT" dirty="0" err="1" smtClean="0"/>
              <a:t>working</a:t>
            </a:r>
            <a:r>
              <a:rPr lang="it-IT" dirty="0" smtClean="0"/>
              <a:t> directory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41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rebase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764632"/>
          </a:xfrm>
        </p:spPr>
        <p:txBody>
          <a:bodyPr>
            <a:noAutofit/>
          </a:bodyPr>
          <a:lstStyle/>
          <a:p>
            <a:r>
              <a:rPr lang="it-IT" dirty="0"/>
              <a:t>Più pulito del merge, quando </a:t>
            </a:r>
            <a:r>
              <a:rPr lang="it-IT" dirty="0" smtClean="0"/>
              <a:t>necessario</a:t>
            </a:r>
          </a:p>
          <a:p>
            <a:r>
              <a:rPr lang="it-IT" dirty="0" smtClean="0"/>
              <a:t>Riapplica tutti i </a:t>
            </a:r>
            <a:r>
              <a:rPr lang="it-IT" dirty="0" err="1" smtClean="0"/>
              <a:t>commit</a:t>
            </a:r>
            <a:r>
              <a:rPr lang="it-IT" dirty="0" smtClean="0"/>
              <a:t> di differenza e posiziona l’head subito dopo il soggetto del merge</a:t>
            </a:r>
          </a:p>
          <a:p>
            <a:r>
              <a:rPr lang="it-IT" dirty="0" smtClean="0"/>
              <a:t>Evita di visualizzare un </a:t>
            </a:r>
            <a:r>
              <a:rPr lang="it-IT" dirty="0" err="1" smtClean="0"/>
              <a:t>branch</a:t>
            </a:r>
            <a:r>
              <a:rPr lang="it-IT" dirty="0" smtClean="0"/>
              <a:t> e un </a:t>
            </a:r>
            <a:r>
              <a:rPr lang="it-IT" dirty="0" err="1" smtClean="0"/>
              <a:t>commit</a:t>
            </a:r>
            <a:r>
              <a:rPr lang="it-IT" dirty="0" smtClean="0"/>
              <a:t> aggiuntivo nel grafo</a:t>
            </a:r>
          </a:p>
        </p:txBody>
      </p:sp>
    </p:spTree>
    <p:extLst>
      <p:ext uri="{BB962C8B-B14F-4D97-AF65-F5344CB8AC3E}">
        <p14:creationId xmlns:p14="http://schemas.microsoft.com/office/powerpoint/2010/main" val="2899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DETACHED HEAD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Capita </a:t>
            </a:r>
            <a:r>
              <a:rPr lang="en-GB" dirty="0" err="1" smtClean="0"/>
              <a:t>spesso</a:t>
            </a:r>
            <a:r>
              <a:rPr lang="en-GB" dirty="0" smtClean="0"/>
              <a:t> </a:t>
            </a:r>
            <a:r>
              <a:rPr lang="en-GB" dirty="0" err="1" smtClean="0"/>
              <a:t>usando</a:t>
            </a:r>
            <a:r>
              <a:rPr lang="en-GB" dirty="0" smtClean="0"/>
              <a:t> le </a:t>
            </a:r>
            <a:r>
              <a:rPr lang="en-GB" dirty="0" err="1" smtClean="0"/>
              <a:t>varie</a:t>
            </a:r>
            <a:r>
              <a:rPr lang="en-GB" dirty="0" smtClean="0"/>
              <a:t> GUI</a:t>
            </a:r>
          </a:p>
          <a:p>
            <a:r>
              <a:rPr lang="en-GB" dirty="0" err="1" smtClean="0"/>
              <a:t>Indica</a:t>
            </a:r>
            <a:r>
              <a:rPr lang="en-GB" dirty="0" smtClean="0"/>
              <a:t> la working directory </a:t>
            </a:r>
            <a:r>
              <a:rPr lang="en-GB" dirty="0" err="1" smtClean="0"/>
              <a:t>staccata</a:t>
            </a:r>
            <a:r>
              <a:rPr lang="en-GB" dirty="0" smtClean="0"/>
              <a:t> da un branch </a:t>
            </a:r>
          </a:p>
          <a:p>
            <a:r>
              <a:rPr lang="en-GB" dirty="0" smtClean="0"/>
              <a:t>Se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fanno</a:t>
            </a:r>
            <a:r>
              <a:rPr lang="en-GB" dirty="0" smtClean="0"/>
              <a:t> commit e poi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abbandona</a:t>
            </a:r>
            <a:r>
              <a:rPr lang="en-GB" dirty="0" smtClean="0"/>
              <a:t>, </a:t>
            </a:r>
            <a:r>
              <a:rPr lang="en-GB" dirty="0" err="1" smtClean="0"/>
              <a:t>senza</a:t>
            </a:r>
            <a:r>
              <a:rPr lang="en-GB" dirty="0" smtClean="0"/>
              <a:t> tag o branch, </a:t>
            </a:r>
            <a:r>
              <a:rPr lang="en-GB" dirty="0" err="1" smtClean="0"/>
              <a:t>viene</a:t>
            </a:r>
            <a:r>
              <a:rPr lang="en-GB" dirty="0" smtClean="0"/>
              <a:t> eliminate in </a:t>
            </a:r>
            <a:r>
              <a:rPr lang="en-GB" dirty="0" err="1" smtClean="0"/>
              <a:t>automatico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71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git</a:t>
            </a:r>
            <a:r>
              <a:rPr lang="it-IT" dirty="0" smtClean="0"/>
              <a:t> è sicuro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it-IT" dirty="0" smtClean="0"/>
              <a:t>Tutti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seguente comando funziona:</a:t>
            </a:r>
            <a:endParaRPr lang="en-GB" dirty="0" smtClean="0"/>
          </a:p>
          <a:p>
            <a:r>
              <a:rPr lang="en-GB" dirty="0" smtClean="0"/>
              <a:t>git </a:t>
            </a:r>
            <a:r>
              <a:rPr lang="en-GB" dirty="0"/>
              <a:t>commit -a -m </a:t>
            </a:r>
            <a:r>
              <a:rPr lang="en-GB" dirty="0" smtClean="0"/>
              <a:t>"</a:t>
            </a:r>
            <a:r>
              <a:rPr lang="en-GB" dirty="0" err="1" smtClean="0"/>
              <a:t>HeHeHe</a:t>
            </a:r>
            <a:r>
              <a:rPr lang="en-GB" dirty="0" smtClean="0"/>
              <a:t>" --</a:t>
            </a:r>
            <a:r>
              <a:rPr lang="en-GB" dirty="0"/>
              <a:t>author "Chuck Norris </a:t>
            </a:r>
            <a:r>
              <a:rPr lang="en-GB" dirty="0" smtClean="0"/>
              <a:t>&lt;</a:t>
            </a:r>
            <a:r>
              <a:rPr lang="en-GB" dirty="0" err="1" smtClean="0"/>
              <a:t>chuck@is.god</a:t>
            </a:r>
            <a:r>
              <a:rPr lang="en-GB" dirty="0" smtClean="0"/>
              <a:t>&gt;"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228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Domande?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0896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848492"/>
            <a:ext cx="7999315" cy="1264578"/>
          </a:xfrm>
        </p:spPr>
        <p:txBody>
          <a:bodyPr/>
          <a:lstStyle/>
          <a:p>
            <a:pPr algn="ctr"/>
            <a:r>
              <a:rPr lang="it-IT" dirty="0" smtClean="0"/>
              <a:t>Grazie a tutti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it-IT" dirty="0" smtClean="0"/>
              <a:t>Giulio Caccin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2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Questa sessione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11" y="2804451"/>
            <a:ext cx="3838691" cy="12490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Punta a livellare conoscenze di strumenti aziendali</a:t>
            </a:r>
          </a:p>
          <a:p>
            <a:r>
              <a:rPr lang="it-IT" dirty="0" smtClean="0"/>
              <a:t>Introduce alcuni concetti avanzati</a:t>
            </a:r>
          </a:p>
          <a:p>
            <a:r>
              <a:rPr lang="it-IT" dirty="0" smtClean="0"/>
              <a:t>E’ soprattutto un modo per conoscerci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7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Link Utili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bibbia</a:t>
            </a:r>
            <a:br>
              <a:rPr lang="it-IT" dirty="0"/>
            </a:br>
            <a:r>
              <a:rPr lang="it-IT" dirty="0">
                <a:hlinkClick r:id="rId2"/>
              </a:rPr>
              <a:t>https://git-scm.com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r>
              <a:rPr lang="en-GB" dirty="0" err="1" smtClean="0"/>
              <a:t>Riferimenti</a:t>
            </a:r>
            <a:r>
              <a:rPr lang="en-GB" dirty="0" smtClean="0"/>
              <a:t> ultra </a:t>
            </a:r>
            <a:r>
              <a:rPr lang="en-GB" dirty="0" err="1" smtClean="0"/>
              <a:t>veloci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git-scm.com/docs/everyday</a:t>
            </a:r>
            <a:endParaRPr lang="en-GB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/>
              <a:t>e </a:t>
            </a:r>
            <a:r>
              <a:rPr lang="it-IT" dirty="0" smtClean="0"/>
              <a:t>Yoox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wiki.wp.yoox.net</a:t>
            </a:r>
            <a:endParaRPr lang="it-IT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7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Dove ho rubato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Video </a:t>
            </a:r>
            <a:r>
              <a:rPr lang="en-GB" dirty="0" err="1" smtClean="0"/>
              <a:t>fantastico</a:t>
            </a:r>
            <a:r>
              <a:rPr lang="en-GB" dirty="0" smtClean="0"/>
              <a:t> di Lorna Mitchell </a:t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youtu.be/duqBHik7nRo</a:t>
            </a:r>
            <a:endParaRPr lang="en-GB" dirty="0" smtClean="0"/>
          </a:p>
          <a:p>
            <a:r>
              <a:rPr lang="it-IT" dirty="0" smtClean="0"/>
              <a:t>Articolo sui messaggi di </a:t>
            </a:r>
            <a:r>
              <a:rPr lang="it-IT" dirty="0" err="1" smtClean="0"/>
              <a:t>commit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who-t.blogspot.co.at/2009/12/on-commit-messages.html</a:t>
            </a:r>
            <a:endParaRPr lang="it-IT" dirty="0" smtClean="0"/>
          </a:p>
          <a:p>
            <a:r>
              <a:rPr lang="it-IT" dirty="0" smtClean="0"/>
              <a:t>Guida sui flussi di lavoro </a:t>
            </a:r>
            <a:r>
              <a:rPr lang="it-IT" dirty="0" err="1" smtClean="0"/>
              <a:t>Atlassian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5"/>
              </a:rPr>
              <a:t>https://</a:t>
            </a:r>
            <a:r>
              <a:rPr lang="it-IT" dirty="0" smtClean="0">
                <a:hlinkClick r:id="rId5"/>
              </a:rPr>
              <a:t>www.atlassian.com/git/tutorials/comparing-workflows</a:t>
            </a:r>
            <a:endParaRPr lang="it-IT" dirty="0" smtClean="0"/>
          </a:p>
          <a:p>
            <a:r>
              <a:rPr lang="it-IT" dirty="0" smtClean="0"/>
              <a:t>Indispensabile </a:t>
            </a:r>
            <a:r>
              <a:rPr lang="it-IT" dirty="0" err="1" smtClean="0"/>
              <a:t>GitHub</a:t>
            </a:r>
            <a:r>
              <a:rPr lang="it-IT" dirty="0"/>
              <a:t> Flow</a:t>
            </a:r>
            <a:br>
              <a:rPr lang="it-IT" dirty="0"/>
            </a:br>
            <a:r>
              <a:rPr lang="it-IT" dirty="0">
                <a:hlinkClick r:id="rId6"/>
              </a:rPr>
              <a:t>https://guides.github.com/introduction/flow</a:t>
            </a:r>
            <a:r>
              <a:rPr lang="it-IT" dirty="0" smtClean="0">
                <a:hlinkClick r:id="rId6"/>
              </a:rPr>
              <a:t>/</a:t>
            </a:r>
            <a:endParaRPr lang="it-IT" dirty="0" smtClean="0"/>
          </a:p>
          <a:p>
            <a:r>
              <a:rPr lang="it-IT" dirty="0" smtClean="0"/>
              <a:t>Firmate con GPG i vostri </a:t>
            </a:r>
            <a:r>
              <a:rPr lang="it-IT" dirty="0" err="1" smtClean="0"/>
              <a:t>commit</a:t>
            </a:r>
            <a:r>
              <a:rPr lang="it-IT" dirty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hlinkClick r:id="rId7"/>
              </a:rPr>
              <a:t>https</a:t>
            </a:r>
            <a:r>
              <a:rPr lang="it-IT" dirty="0">
                <a:hlinkClick r:id="rId7"/>
              </a:rPr>
              <a:t>://ariejan.net/2014/06/04/gpg-sign-your-git-commits</a:t>
            </a:r>
            <a:r>
              <a:rPr lang="it-IT" dirty="0" smtClean="0">
                <a:hlinkClick r:id="rId7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8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</a:t>
            </a:r>
            <a:r>
              <a:rPr lang="it-IT" dirty="0" err="1" smtClean="0"/>
              <a:t>Git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01" y="1881187"/>
            <a:ext cx="3095625" cy="3095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E’ uno standard de facto nel settore</a:t>
            </a:r>
          </a:p>
          <a:p>
            <a:r>
              <a:rPr lang="it-IT" dirty="0" smtClean="0"/>
              <a:t>E’ sicuro (in teoria)</a:t>
            </a:r>
          </a:p>
          <a:p>
            <a:r>
              <a:rPr lang="it-IT" dirty="0" smtClean="0"/>
              <a:t>Viene usato da tutti noi in YOOX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9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Filosofia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Collaborazione 2.0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3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costo della collaborazione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Nasce per le esigenze di Linus Torvald</a:t>
            </a:r>
          </a:p>
          <a:p>
            <a:r>
              <a:rPr lang="it-IT" dirty="0" smtClean="0"/>
              <a:t>E’ veloce (in locale e in rete)</a:t>
            </a:r>
          </a:p>
          <a:p>
            <a:r>
              <a:rPr lang="it-IT" dirty="0" smtClean="0"/>
              <a:t>E’ distribuito</a:t>
            </a:r>
            <a:endParaRPr lang="it-IT" dirty="0"/>
          </a:p>
          <a:p>
            <a:r>
              <a:rPr lang="it-IT" dirty="0" smtClean="0"/>
              <a:t>E’ flessibile</a:t>
            </a:r>
          </a:p>
          <a:p>
            <a:r>
              <a:rPr lang="it-IT" dirty="0" smtClean="0"/>
              <a:t>E’ sicuro</a:t>
            </a:r>
          </a:p>
          <a:p>
            <a:r>
              <a:rPr lang="it-IT" dirty="0" smtClean="0"/>
              <a:t>E’ gratuito ed open 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1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</a:t>
            </a:r>
            <a:r>
              <a:rPr lang="en-GB" dirty="0" err="1"/>
              <a:t>aciclico</a:t>
            </a:r>
            <a:r>
              <a:rPr lang="en-GB" dirty="0"/>
              <a:t> </a:t>
            </a:r>
            <a:r>
              <a:rPr lang="en-GB" dirty="0" err="1"/>
              <a:t>diretto</a:t>
            </a:r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98" y="971038"/>
            <a:ext cx="4915923" cy="4915923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Struttura</a:t>
            </a:r>
            <a:r>
              <a:rPr lang="en-GB" dirty="0" smtClean="0"/>
              <a:t> di </a:t>
            </a:r>
            <a:r>
              <a:rPr lang="en-GB" dirty="0" err="1" smtClean="0"/>
              <a:t>nodi</a:t>
            </a:r>
            <a:endParaRPr lang="en-GB" dirty="0" smtClean="0"/>
          </a:p>
          <a:p>
            <a:r>
              <a:rPr lang="en-GB" dirty="0" err="1" smtClean="0"/>
              <a:t>Percorrendo</a:t>
            </a:r>
            <a:r>
              <a:rPr lang="en-GB" dirty="0" smtClean="0"/>
              <a:t>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grafo</a:t>
            </a:r>
            <a:r>
              <a:rPr lang="en-GB" dirty="0" smtClean="0"/>
              <a:t> non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può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tornare</a:t>
            </a:r>
            <a:r>
              <a:rPr lang="en-GB" dirty="0" smtClean="0"/>
              <a:t> </a:t>
            </a:r>
            <a:r>
              <a:rPr lang="en-GB" dirty="0" err="1" smtClean="0"/>
              <a:t>alla</a:t>
            </a:r>
            <a:r>
              <a:rPr lang="en-GB" dirty="0" smtClean="0"/>
              <a:t> </a:t>
            </a:r>
            <a:r>
              <a:rPr lang="en-GB" dirty="0" err="1" smtClean="0"/>
              <a:t>partenza</a:t>
            </a:r>
            <a:endParaRPr lang="en-GB" dirty="0" smtClean="0"/>
          </a:p>
          <a:p>
            <a:r>
              <a:rPr lang="en-GB" dirty="0" err="1" smtClean="0"/>
              <a:t>Nessun</a:t>
            </a:r>
            <a:r>
              <a:rPr lang="en-GB" dirty="0" smtClean="0"/>
              <a:t> </a:t>
            </a:r>
            <a:r>
              <a:rPr lang="en-GB" dirty="0" err="1" smtClean="0"/>
              <a:t>nodo</a:t>
            </a:r>
            <a:r>
              <a:rPr lang="en-GB" dirty="0" smtClean="0"/>
              <a:t> </a:t>
            </a:r>
            <a:r>
              <a:rPr lang="en-GB" dirty="0" err="1" smtClean="0"/>
              <a:t>può</a:t>
            </a:r>
            <a:r>
              <a:rPr lang="en-GB" dirty="0" smtClean="0"/>
              <a:t> </a:t>
            </a:r>
            <a:r>
              <a:rPr lang="en-GB" dirty="0" err="1" smtClean="0"/>
              <a:t>essere</a:t>
            </a:r>
            <a:r>
              <a:rPr lang="en-GB" dirty="0" smtClean="0"/>
              <a:t> </a:t>
            </a:r>
            <a:r>
              <a:rPr lang="en-GB" dirty="0" err="1" smtClean="0"/>
              <a:t>isolato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6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 commit (non) è per </a:t>
            </a:r>
            <a:r>
              <a:rPr lang="it-IT" dirty="0" smtClean="0"/>
              <a:t>sempre</a:t>
            </a:r>
            <a:endParaRPr lang="it-IT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57" y="1484656"/>
            <a:ext cx="5098468" cy="4345888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commit</a:t>
            </a:r>
            <a:r>
              <a:rPr lang="it-IT" dirty="0" smtClean="0"/>
              <a:t> spesso, fin da subito</a:t>
            </a:r>
          </a:p>
          <a:p>
            <a:r>
              <a:rPr lang="it-IT" dirty="0" smtClean="0"/>
              <a:t>Ogni commit rappresenta una idea o un cambiamento</a:t>
            </a:r>
          </a:p>
          <a:p>
            <a:r>
              <a:rPr lang="it-IT" dirty="0" smtClean="0"/>
              <a:t>Prima del push ci si può sbizzarrire</a:t>
            </a:r>
          </a:p>
          <a:p>
            <a:r>
              <a:rPr lang="it-IT" dirty="0" smtClean="0"/>
              <a:t>Si può riscrivere la storia dei commit locali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3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1681</TotalTime>
  <Words>1244</Words>
  <Application>Microsoft Office PowerPoint</Application>
  <PresentationFormat>Widescreen</PresentationFormat>
  <Paragraphs>277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Ion</vt:lpstr>
      <vt:lpstr>Git</vt:lpstr>
      <vt:lpstr>Introduzione</vt:lpstr>
      <vt:lpstr>Giulio Caccin</vt:lpstr>
      <vt:lpstr>Questa sessione</vt:lpstr>
      <vt:lpstr>Perché Git</vt:lpstr>
      <vt:lpstr>Filosofia</vt:lpstr>
      <vt:lpstr>Il costo della collaborazione</vt:lpstr>
      <vt:lpstr>Grafo aciclico diretto</vt:lpstr>
      <vt:lpstr>Un commit (non) è per sempre</vt:lpstr>
      <vt:lpstr>Flussi</vt:lpstr>
      <vt:lpstr>Centralized Workflow</vt:lpstr>
      <vt:lpstr>Feature Branch Workflow</vt:lpstr>
      <vt:lpstr>Gitflow Workflow</vt:lpstr>
      <vt:lpstr>Forking Workflow</vt:lpstr>
      <vt:lpstr>GitHub Flow</vt:lpstr>
      <vt:lpstr>The Yoox Way</vt:lpstr>
      <vt:lpstr>I U+2665 CLI</vt:lpstr>
      <vt:lpstr>Perché la linea di comando?</vt:lpstr>
      <vt:lpstr>Git e Windows</vt:lpstr>
      <vt:lpstr>git-gui</vt:lpstr>
      <vt:lpstr>gitk</vt:lpstr>
      <vt:lpstr>SourceTree</vt:lpstr>
      <vt:lpstr>Comandi base</vt:lpstr>
      <vt:lpstr>I comandi più usati</vt:lpstr>
      <vt:lpstr>Altri comandi</vt:lpstr>
      <vt:lpstr>Into the Porcelain</vt:lpstr>
      <vt:lpstr>git config</vt:lpstr>
      <vt:lpstr>README.md</vt:lpstr>
      <vt:lpstr>stash</vt:lpstr>
      <vt:lpstr>pull VS fetch &amp; merge</vt:lpstr>
      <vt:lpstr>tag</vt:lpstr>
      <vt:lpstr>tag</vt:lpstr>
      <vt:lpstr>reset</vt:lpstr>
      <vt:lpstr>clean</vt:lpstr>
      <vt:lpstr>rebase</vt:lpstr>
      <vt:lpstr>DETACHED HEAD</vt:lpstr>
      <vt:lpstr>git è sicuro</vt:lpstr>
      <vt:lpstr>PowerPoint Presentation</vt:lpstr>
      <vt:lpstr>Grazie a tutti</vt:lpstr>
      <vt:lpstr>Link Utili</vt:lpstr>
      <vt:lpstr>Dove ho rubato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bujutsu</dc:creator>
  <cp:lastModifiedBy>Caccin Giulio</cp:lastModifiedBy>
  <cp:revision>116</cp:revision>
  <dcterms:created xsi:type="dcterms:W3CDTF">2016-01-25T18:54:38Z</dcterms:created>
  <dcterms:modified xsi:type="dcterms:W3CDTF">2016-02-05T16:58:26Z</dcterms:modified>
</cp:coreProperties>
</file>