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57" r:id="rId5"/>
    <p:sldId id="260" r:id="rId6"/>
    <p:sldId id="275" r:id="rId7"/>
    <p:sldId id="276" r:id="rId8"/>
    <p:sldId id="278" r:id="rId9"/>
    <p:sldId id="261" r:id="rId10"/>
    <p:sldId id="262" r:id="rId11"/>
    <p:sldId id="277" r:id="rId12"/>
    <p:sldId id="279" r:id="rId13"/>
    <p:sldId id="280" r:id="rId14"/>
    <p:sldId id="281" r:id="rId15"/>
    <p:sldId id="282" r:id="rId16"/>
    <p:sldId id="263" r:id="rId17"/>
    <p:sldId id="264" r:id="rId18"/>
    <p:sldId id="272" r:id="rId19"/>
    <p:sldId id="273" r:id="rId20"/>
    <p:sldId id="265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" lastIdx="1" clrIdx="0"/>
  <p:cmAuthor id="1" name="giulio curioni" initials="gc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79DB-4B9D-40DB-9755-16D82403E97B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9D0-E6D1-4812-9CE7-7D84A1E1E3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79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79DB-4B9D-40DB-9755-16D82403E97B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9D0-E6D1-4812-9CE7-7D84A1E1E3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13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79DB-4B9D-40DB-9755-16D82403E97B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9D0-E6D1-4812-9CE7-7D84A1E1E3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92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79DB-4B9D-40DB-9755-16D82403E97B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9D0-E6D1-4812-9CE7-7D84A1E1E3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59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79DB-4B9D-40DB-9755-16D82403E97B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9D0-E6D1-4812-9CE7-7D84A1E1E3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42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79DB-4B9D-40DB-9755-16D82403E97B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9D0-E6D1-4812-9CE7-7D84A1E1E3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96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79DB-4B9D-40DB-9755-16D82403E97B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9D0-E6D1-4812-9CE7-7D84A1E1E3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0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79DB-4B9D-40DB-9755-16D82403E97B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9D0-E6D1-4812-9CE7-7D84A1E1E3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50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79DB-4B9D-40DB-9755-16D82403E97B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9D0-E6D1-4812-9CE7-7D84A1E1E3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54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79DB-4B9D-40DB-9755-16D82403E97B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9D0-E6D1-4812-9CE7-7D84A1E1E3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71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79DB-4B9D-40DB-9755-16D82403E97B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9D0-E6D1-4812-9CE7-7D84A1E1E3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23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79DB-4B9D-40DB-9755-16D82403E97B}" type="datetimeFigureOut">
              <a:rPr lang="en-GB" smtClean="0"/>
              <a:pPr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29D0-E6D1-4812-9CE7-7D84A1E1E3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99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471184" y="260648"/>
            <a:ext cx="8421296" cy="6398876"/>
            <a:chOff x="1175" y="1152416"/>
            <a:chExt cx="9033555" cy="5218647"/>
          </a:xfrm>
          <a:noFill/>
        </p:grpSpPr>
        <p:sp>
          <p:nvSpPr>
            <p:cNvPr id="6" name="Oval 5"/>
            <p:cNvSpPr/>
            <p:nvPr/>
          </p:nvSpPr>
          <p:spPr>
            <a:xfrm>
              <a:off x="2842490" y="3325301"/>
              <a:ext cx="3077213" cy="109469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Knowledge-Based System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17846" y="1153784"/>
              <a:ext cx="2394540" cy="12696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rgbClr val="FF0000"/>
                  </a:solidFill>
                </a:rPr>
                <a:t>Soil data</a:t>
              </a:r>
              <a:endParaRPr lang="en-GB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(e.g., soil water content, particle size distribution, density)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75" y="5101084"/>
              <a:ext cx="3060370" cy="125450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Geophysical properties relevant to </a:t>
              </a:r>
              <a:r>
                <a:rPr lang="en-GB" b="1" dirty="0" smtClean="0">
                  <a:solidFill>
                    <a:schemeClr val="tx1"/>
                  </a:solidFill>
                </a:rPr>
                <a:t>GPR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85703" y="1160407"/>
              <a:ext cx="2549027" cy="12696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rgbClr val="FF0000"/>
                  </a:solidFill>
                </a:rPr>
                <a:t>Expert </a:t>
              </a:r>
              <a:r>
                <a:rPr lang="en-GB" b="1" dirty="0" smtClean="0">
                  <a:solidFill>
                    <a:srgbClr val="FF0000"/>
                  </a:solidFill>
                </a:rPr>
                <a:t>knowledge</a:t>
              </a:r>
              <a:endParaRPr lang="en-GB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(e.g., information on site, environment, GPR system) </a:t>
              </a:r>
              <a:endParaRPr lang="en-GB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 rot="18881067">
              <a:off x="2352684" y="2269167"/>
              <a:ext cx="173800" cy="1523466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Down Arrow 13"/>
            <p:cNvSpPr/>
            <p:nvPr/>
          </p:nvSpPr>
          <p:spPr>
            <a:xfrm rot="2527134">
              <a:off x="2788915" y="4296069"/>
              <a:ext cx="228600" cy="7707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00411" y="5116560"/>
              <a:ext cx="2229412" cy="125450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GPR suitability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300818" y="4464556"/>
              <a:ext cx="228600" cy="528707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75" y="1152416"/>
              <a:ext cx="2323306" cy="126965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rgbClr val="FF0000"/>
                  </a:solidFill>
                </a:rPr>
                <a:t>Geophysical data </a:t>
              </a:r>
            </a:p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(e.g., </a:t>
              </a:r>
              <a:r>
                <a:rPr lang="en-GB" sz="1600" dirty="0" smtClean="0">
                  <a:solidFill>
                    <a:schemeClr val="tx1"/>
                  </a:solidFill>
                </a:rPr>
                <a:t>antenna frequency, permittivity</a:t>
              </a:r>
              <a:r>
                <a:rPr lang="en-GB" sz="1600" dirty="0" smtClean="0">
                  <a:solidFill>
                    <a:schemeClr val="tx1"/>
                  </a:solidFill>
                </a:rPr>
                <a:t>, electrical </a:t>
              </a:r>
              <a:r>
                <a:rPr lang="en-GB" sz="1600" dirty="0" smtClean="0">
                  <a:solidFill>
                    <a:schemeClr val="tx1"/>
                  </a:solidFill>
                </a:rPr>
                <a:t>conductivity, attenuation)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6516216" y="5156463"/>
            <a:ext cx="2074288" cy="1004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Enhanced </a:t>
            </a:r>
            <a:r>
              <a:rPr lang="en-GB" b="1" dirty="0" smtClean="0">
                <a:solidFill>
                  <a:schemeClr val="tx1"/>
                </a:solidFill>
              </a:rPr>
              <a:t>GPR data </a:t>
            </a:r>
            <a:r>
              <a:rPr lang="en-GB" b="1" dirty="0" smtClean="0">
                <a:solidFill>
                  <a:schemeClr val="tx1"/>
                </a:solidFill>
              </a:rPr>
              <a:t>interpretation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rot="10800000">
            <a:off x="7512237" y="1988856"/>
            <a:ext cx="192110" cy="298127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/>
          <p:cNvSpPr/>
          <p:nvPr/>
        </p:nvSpPr>
        <p:spPr>
          <a:xfrm rot="2556713">
            <a:off x="6302766" y="1834218"/>
            <a:ext cx="213106" cy="1420211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Arrow 25"/>
          <p:cNvSpPr/>
          <p:nvPr/>
        </p:nvSpPr>
        <p:spPr>
          <a:xfrm rot="16200000">
            <a:off x="4058292" y="2278650"/>
            <a:ext cx="856752" cy="198604"/>
          </a:xfrm>
          <a:prstGeom prst="lef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Down Arrow 26"/>
          <p:cNvSpPr/>
          <p:nvPr/>
        </p:nvSpPr>
        <p:spPr>
          <a:xfrm rot="19120045">
            <a:off x="5910667" y="4072366"/>
            <a:ext cx="213106" cy="945109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0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773"/>
            <a:ext cx="8229600" cy="440899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Section 2. Soil data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9"/>
            <a:ext cx="8928992" cy="5184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/>
              <a:t>The KBS will apply </a:t>
            </a:r>
            <a:r>
              <a:rPr lang="en-GB" sz="2000" dirty="0" smtClean="0"/>
              <a:t>dielectric mixing models </a:t>
            </a:r>
            <a:r>
              <a:rPr lang="en-GB" sz="2000" dirty="0" smtClean="0"/>
              <a:t>(e.g. </a:t>
            </a:r>
            <a:r>
              <a:rPr lang="en-GB" sz="2000" dirty="0" err="1" smtClean="0"/>
              <a:t>Peplinski</a:t>
            </a:r>
            <a:r>
              <a:rPr lang="en-GB" sz="2000" dirty="0" smtClean="0"/>
              <a:t> et al., 1995a and b; </a:t>
            </a:r>
            <a:r>
              <a:rPr lang="en-GB" sz="2000" dirty="0" err="1" smtClean="0"/>
              <a:t>Mironov</a:t>
            </a:r>
            <a:r>
              <a:rPr lang="en-GB" sz="2000" dirty="0"/>
              <a:t> </a:t>
            </a:r>
            <a:r>
              <a:rPr lang="en-GB" sz="2000" dirty="0" smtClean="0"/>
              <a:t>et al., 2009) to estimate soil EM properties from geotechnical data. The KBS will also provide a </a:t>
            </a:r>
            <a:r>
              <a:rPr lang="en-GB" sz="2000" dirty="0" err="1" smtClean="0"/>
              <a:t>Mdisp</a:t>
            </a:r>
            <a:r>
              <a:rPr lang="en-GB" sz="2000" dirty="0" smtClean="0"/>
              <a:t> class </a:t>
            </a:r>
            <a:r>
              <a:rPr lang="en-GB" sz="2000" dirty="0" smtClean="0"/>
              <a:t>based on more qualitative relationships (e.g. high liquid limit generally corresponds to high dispersion).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Key parameters:</a:t>
            </a:r>
          </a:p>
          <a:p>
            <a:pPr marL="1792288"/>
            <a:r>
              <a:rPr lang="en-GB" sz="2000" b="1" dirty="0" smtClean="0"/>
              <a:t>Magnitude of dispersion (</a:t>
            </a:r>
            <a:r>
              <a:rPr lang="en-GB" sz="2000" b="1" dirty="0" err="1" smtClean="0"/>
              <a:t>Mdisp.geotechnical</a:t>
            </a:r>
            <a:r>
              <a:rPr lang="en-GB" sz="2000" b="1" dirty="0" smtClean="0"/>
              <a:t>)</a:t>
            </a:r>
            <a:endParaRPr lang="en-GB" sz="2000" b="1" baseline="-25000" dirty="0"/>
          </a:p>
          <a:p>
            <a:pPr marL="1792288"/>
            <a:r>
              <a:rPr lang="en-GB" sz="2000" b="1" dirty="0" smtClean="0"/>
              <a:t>Clay content (clay)</a:t>
            </a:r>
            <a:endParaRPr lang="en-GB" sz="2000" b="1" dirty="0"/>
          </a:p>
          <a:p>
            <a:pPr marL="1792288"/>
            <a:r>
              <a:rPr lang="en-GB" sz="2000" b="1" dirty="0" smtClean="0"/>
              <a:t>Sodium </a:t>
            </a:r>
            <a:r>
              <a:rPr lang="en-GB" sz="2000" b="1" dirty="0" smtClean="0"/>
              <a:t>Absorption </a:t>
            </a:r>
            <a:r>
              <a:rPr lang="en-GB" sz="2000" b="1" dirty="0" smtClean="0"/>
              <a:t>Ratio (SAR)</a:t>
            </a:r>
          </a:p>
          <a:p>
            <a:pPr marL="1792288"/>
            <a:r>
              <a:rPr lang="en-GB" sz="2000" b="1" dirty="0" smtClean="0"/>
              <a:t>Calcium carbonate content (CaCO3</a:t>
            </a:r>
            <a:r>
              <a:rPr lang="en-GB" sz="2000" b="1" dirty="0" smtClean="0"/>
              <a:t>)</a:t>
            </a:r>
          </a:p>
          <a:p>
            <a:pPr marL="1449388" indent="0">
              <a:buNone/>
            </a:pPr>
            <a:endParaRPr lang="en-GB" sz="2000" b="1" dirty="0" smtClean="0"/>
          </a:p>
          <a:p>
            <a:pPr marL="1449388" indent="0">
              <a:buNone/>
            </a:pPr>
            <a:endParaRPr lang="en-GB" sz="2000" b="1" dirty="0" smtClean="0"/>
          </a:p>
          <a:p>
            <a:pPr marL="3175" indent="0">
              <a:buNone/>
            </a:pP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Note: an extra parameter currently not included could be the depth of the water table, but it needs further information to justify the assignment to SI classes.</a:t>
            </a:r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0918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773"/>
            <a:ext cx="8229600" cy="440899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Section </a:t>
            </a:r>
            <a:r>
              <a:rPr lang="en-GB" sz="2400" dirty="0" smtClean="0">
                <a:solidFill>
                  <a:srgbClr val="FF0000"/>
                </a:solidFill>
              </a:rPr>
              <a:t>2. Soil data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9"/>
            <a:ext cx="8928992" cy="6120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smtClean="0"/>
              <a:t>Magnitude of dispersion (from geotechnical data) criteria: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# </a:t>
            </a:r>
            <a:r>
              <a:rPr lang="en-GB" sz="2000" dirty="0"/>
              <a:t>liquid limit classes (based on typical liquid </a:t>
            </a:r>
            <a:r>
              <a:rPr lang="en-GB" sz="2000" dirty="0" smtClean="0"/>
              <a:t>limit </a:t>
            </a:r>
            <a:r>
              <a:rPr lang="en-GB" sz="2000" dirty="0"/>
              <a:t>values for different soils):</a:t>
            </a:r>
          </a:p>
          <a:p>
            <a:pPr marL="1793875" indent="0">
              <a:buNone/>
            </a:pPr>
            <a:r>
              <a:rPr lang="en-GB" sz="2000" dirty="0"/>
              <a:t>                          # LL.class1: LL &lt;= 30 </a:t>
            </a:r>
            <a:r>
              <a:rPr lang="en-GB" sz="2000" dirty="0" smtClean="0"/>
              <a:t>%		SI = 1</a:t>
            </a:r>
            <a:endParaRPr lang="en-GB" sz="2000" dirty="0"/>
          </a:p>
          <a:p>
            <a:pPr marL="1793875" indent="0">
              <a:buNone/>
            </a:pPr>
            <a:r>
              <a:rPr lang="en-GB" sz="2000" dirty="0"/>
              <a:t>                          # LL.class2: 30 &lt; LL &lt;= 60 </a:t>
            </a:r>
            <a:r>
              <a:rPr lang="en-GB" sz="2000" dirty="0" smtClean="0"/>
              <a:t>%		SI = 3</a:t>
            </a:r>
            <a:endParaRPr lang="en-GB" sz="2000" dirty="0"/>
          </a:p>
          <a:p>
            <a:pPr marL="1793875" indent="0">
              <a:buNone/>
            </a:pPr>
            <a:r>
              <a:rPr lang="en-GB" sz="2000" dirty="0"/>
              <a:t>                          # LL.class3: LL &gt; 60 </a:t>
            </a:r>
            <a:r>
              <a:rPr lang="en-GB" sz="2000" dirty="0" smtClean="0"/>
              <a:t>%			SI = 5</a:t>
            </a:r>
          </a:p>
          <a:p>
            <a:pPr marL="0" indent="0">
              <a:buNone/>
            </a:pPr>
            <a:r>
              <a:rPr lang="en-GB" sz="2000" dirty="0" smtClean="0"/>
              <a:t># </a:t>
            </a:r>
            <a:r>
              <a:rPr lang="en-GB" sz="2000" dirty="0"/>
              <a:t>linear shrinkage classes (Fig.9 in Thomas et al., 2010a):</a:t>
            </a:r>
          </a:p>
          <a:p>
            <a:pPr marL="1793875" indent="0">
              <a:buNone/>
            </a:pPr>
            <a:r>
              <a:rPr lang="en-GB" sz="2000" dirty="0"/>
              <a:t>                          # LL.class1: </a:t>
            </a:r>
            <a:r>
              <a:rPr lang="en-GB" sz="2000" dirty="0" err="1"/>
              <a:t>Ls</a:t>
            </a:r>
            <a:r>
              <a:rPr lang="en-GB" sz="2000" dirty="0"/>
              <a:t> &lt;= 8 </a:t>
            </a:r>
            <a:r>
              <a:rPr lang="en-GB" sz="2000" dirty="0" smtClean="0"/>
              <a:t>%			SI = 1</a:t>
            </a:r>
            <a:endParaRPr lang="en-GB" sz="2000" dirty="0"/>
          </a:p>
          <a:p>
            <a:pPr marL="1793875" indent="0">
              <a:buNone/>
            </a:pPr>
            <a:r>
              <a:rPr lang="en-GB" sz="2000" dirty="0"/>
              <a:t>                          # LL.class2: 8 &lt; </a:t>
            </a:r>
            <a:r>
              <a:rPr lang="en-GB" sz="2000" dirty="0" err="1"/>
              <a:t>Ls</a:t>
            </a:r>
            <a:r>
              <a:rPr lang="en-GB" sz="2000" dirty="0"/>
              <a:t> &lt;= 15 </a:t>
            </a:r>
            <a:r>
              <a:rPr lang="en-GB" sz="2000" dirty="0" smtClean="0"/>
              <a:t>%		SI = 3</a:t>
            </a:r>
            <a:endParaRPr lang="en-GB" sz="2000" dirty="0"/>
          </a:p>
          <a:p>
            <a:pPr marL="1793875" indent="0">
              <a:buNone/>
            </a:pPr>
            <a:r>
              <a:rPr lang="en-GB" sz="2000" dirty="0"/>
              <a:t>                          # LL.class3: </a:t>
            </a:r>
            <a:r>
              <a:rPr lang="en-GB" sz="2000" dirty="0" err="1"/>
              <a:t>Ls</a:t>
            </a:r>
            <a:r>
              <a:rPr lang="en-GB" sz="2000" dirty="0"/>
              <a:t> &gt; 15 </a:t>
            </a:r>
            <a:r>
              <a:rPr lang="en-GB" sz="2000" dirty="0" smtClean="0"/>
              <a:t>%			Si = 5</a:t>
            </a:r>
            <a:endParaRPr lang="en-GB" sz="2000" dirty="0"/>
          </a:p>
          <a:p>
            <a:pPr marL="1793875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# </a:t>
            </a:r>
            <a:r>
              <a:rPr lang="en-GB" sz="2000" dirty="0"/>
              <a:t>plasticity index classes (Table 2 in Thomas et al., 2010a):</a:t>
            </a:r>
          </a:p>
          <a:p>
            <a:pPr marL="1793875" indent="0">
              <a:buNone/>
            </a:pPr>
            <a:r>
              <a:rPr lang="en-GB" sz="2000" dirty="0"/>
              <a:t>                          # Ip.class1: </a:t>
            </a:r>
            <a:r>
              <a:rPr lang="en-GB" sz="2000" dirty="0" err="1"/>
              <a:t>Ip</a:t>
            </a:r>
            <a:r>
              <a:rPr lang="en-GB" sz="2000" dirty="0"/>
              <a:t> &lt;= 20 </a:t>
            </a:r>
            <a:r>
              <a:rPr lang="en-GB" sz="2000" dirty="0" smtClean="0"/>
              <a:t>%		SI = 1</a:t>
            </a:r>
            <a:endParaRPr lang="en-GB" sz="2000" dirty="0"/>
          </a:p>
          <a:p>
            <a:pPr marL="1793875" indent="0">
              <a:buNone/>
            </a:pPr>
            <a:r>
              <a:rPr lang="en-GB" sz="2000" dirty="0"/>
              <a:t>                          # Ip.class2: 20 &lt; </a:t>
            </a:r>
            <a:r>
              <a:rPr lang="en-GB" sz="2000" dirty="0" err="1"/>
              <a:t>Ip</a:t>
            </a:r>
            <a:r>
              <a:rPr lang="en-GB" sz="2000" dirty="0"/>
              <a:t> &lt;= 40 </a:t>
            </a:r>
            <a:r>
              <a:rPr lang="en-GB" sz="2000" dirty="0" smtClean="0"/>
              <a:t>%		SI = 3</a:t>
            </a:r>
            <a:endParaRPr lang="en-GB" sz="2000" dirty="0"/>
          </a:p>
          <a:p>
            <a:pPr marL="1793875" indent="0">
              <a:buNone/>
            </a:pPr>
            <a:r>
              <a:rPr lang="en-GB" sz="2000" dirty="0"/>
              <a:t>                          # Ip.class3: </a:t>
            </a:r>
            <a:r>
              <a:rPr lang="en-GB" sz="2000" dirty="0" err="1"/>
              <a:t>Ip</a:t>
            </a:r>
            <a:r>
              <a:rPr lang="en-GB" sz="2000" dirty="0"/>
              <a:t> &gt; 40 </a:t>
            </a:r>
            <a:r>
              <a:rPr lang="en-GB" sz="2000" dirty="0" smtClean="0"/>
              <a:t>%			SI = 5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15116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773"/>
            <a:ext cx="8229600" cy="440899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Section </a:t>
            </a:r>
            <a:r>
              <a:rPr lang="en-GB" sz="2400" dirty="0" smtClean="0">
                <a:solidFill>
                  <a:srgbClr val="FF0000"/>
                </a:solidFill>
              </a:rPr>
              <a:t>2. Soil data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9"/>
            <a:ext cx="8928992" cy="6120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smtClean="0"/>
              <a:t>Clay content criteria: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/>
              <a:t> # clay classes (%w), Doolittle et al., 2007</a:t>
            </a:r>
            <a:r>
              <a:rPr lang="en-GB" sz="2000" dirty="0" smtClean="0"/>
              <a:t>: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clay.class1: clay &lt;= 10 %</a:t>
            </a:r>
            <a:r>
              <a:rPr lang="en-GB" sz="2000" dirty="0" smtClean="0"/>
              <a:t>w				SI = 1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clay.class2: 10 &lt; clay &lt;= 18 %</a:t>
            </a:r>
            <a:r>
              <a:rPr lang="en-GB" sz="2000" dirty="0" smtClean="0"/>
              <a:t>w			SI = 2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clay.class3: 18 &lt; clay &lt;= 35 %</a:t>
            </a:r>
            <a:r>
              <a:rPr lang="en-GB" sz="2000" dirty="0" smtClean="0"/>
              <a:t>w			SI = 3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clay.class4: 35 &lt; clay &lt;= 60 %</a:t>
            </a:r>
            <a:r>
              <a:rPr lang="en-GB" sz="2000" dirty="0" smtClean="0"/>
              <a:t>w			SI = 4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clay.class5: clay &gt; 60 %</a:t>
            </a:r>
            <a:r>
              <a:rPr lang="en-GB" sz="2000" dirty="0" smtClean="0"/>
              <a:t>w				SI = 5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4123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773"/>
            <a:ext cx="8229600" cy="440899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Section </a:t>
            </a:r>
            <a:r>
              <a:rPr lang="en-GB" sz="2400" dirty="0" smtClean="0">
                <a:solidFill>
                  <a:srgbClr val="FF0000"/>
                </a:solidFill>
              </a:rPr>
              <a:t>2. Soil data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9"/>
            <a:ext cx="8928992" cy="6120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smtClean="0"/>
              <a:t>Sodium Absorption Ratio (SAR) criteria: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/>
              <a:t> # SAR classes </a:t>
            </a:r>
            <a:r>
              <a:rPr lang="en-GB" sz="2000" dirty="0" smtClean="0"/>
              <a:t>(Doolittle </a:t>
            </a:r>
            <a:r>
              <a:rPr lang="en-GB" sz="2000" dirty="0"/>
              <a:t>et al., </a:t>
            </a:r>
            <a:r>
              <a:rPr lang="en-GB" sz="2000" dirty="0" smtClean="0"/>
              <a:t>2007):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SAR.class1: SAR &lt; 13     # very high </a:t>
            </a:r>
            <a:r>
              <a:rPr lang="en-GB" sz="2000" dirty="0" smtClean="0"/>
              <a:t>suitability		SI = 1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SAR.class2: SAR &gt;= 13    # very low </a:t>
            </a:r>
            <a:r>
              <a:rPr lang="en-GB" sz="2000" dirty="0" smtClean="0"/>
              <a:t>suitability		SI = 5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Note: further classes should perhaps be identified but the literature does not provide sufficient information.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2189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773"/>
            <a:ext cx="8229600" cy="440899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Section </a:t>
            </a:r>
            <a:r>
              <a:rPr lang="en-GB" sz="2400" dirty="0" smtClean="0">
                <a:solidFill>
                  <a:srgbClr val="FF0000"/>
                </a:solidFill>
              </a:rPr>
              <a:t>2. Soil data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9"/>
            <a:ext cx="8928992" cy="6120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smtClean="0"/>
              <a:t>Calcium Carbonate criteria: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/>
              <a:t> # CaCO3 classes (Doolittle et al., 2007 and 2010):</a:t>
            </a:r>
          </a:p>
          <a:p>
            <a:pPr marL="0" indent="0">
              <a:buNone/>
            </a:pPr>
            <a:r>
              <a:rPr lang="en-GB" sz="2000" dirty="0"/>
              <a:t>                          # CaCO3.class1: CaCO3 &lt; 10      # very high </a:t>
            </a:r>
            <a:r>
              <a:rPr lang="en-GB" sz="2000" dirty="0" smtClean="0"/>
              <a:t>suitability	SI = 1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CaCO3.class1: CaCO3 &gt;= 10     # low </a:t>
            </a:r>
            <a:r>
              <a:rPr lang="en-GB" sz="2000" dirty="0" smtClean="0"/>
              <a:t>suitability		SI = 4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Note: further classes should perhaps be identified but the literature does not provide sufficient information.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7428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773"/>
            <a:ext cx="8229600" cy="440899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Section </a:t>
            </a:r>
            <a:r>
              <a:rPr lang="en-GB" sz="2400" dirty="0" smtClean="0">
                <a:solidFill>
                  <a:srgbClr val="FF0000"/>
                </a:solidFill>
              </a:rPr>
              <a:t>2. Soil data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9"/>
            <a:ext cx="8928992" cy="6120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smtClean="0"/>
              <a:t>Water table proposed criteria: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                         </a:t>
            </a:r>
            <a:r>
              <a:rPr lang="en-GB" sz="2000" dirty="0"/>
              <a:t># water.table.class1: </a:t>
            </a:r>
            <a:r>
              <a:rPr lang="en-GB" sz="2000" dirty="0" err="1"/>
              <a:t>water.table</a:t>
            </a:r>
            <a:r>
              <a:rPr lang="en-GB" sz="2000" dirty="0"/>
              <a:t> &gt; 10 </a:t>
            </a:r>
            <a:r>
              <a:rPr lang="en-GB" sz="2000" dirty="0" smtClean="0"/>
              <a:t>m			SI = 1</a:t>
            </a:r>
          </a:p>
          <a:p>
            <a:pPr marL="0" indent="0">
              <a:buNone/>
            </a:pPr>
            <a:r>
              <a:rPr lang="en-GB" sz="2000" dirty="0" smtClean="0"/>
              <a:t>                         </a:t>
            </a:r>
            <a:r>
              <a:rPr lang="en-GB" sz="2000" dirty="0"/>
              <a:t># water.table.class2: 6 &lt; </a:t>
            </a:r>
            <a:r>
              <a:rPr lang="en-GB" sz="2000" dirty="0" err="1"/>
              <a:t>water.table</a:t>
            </a:r>
            <a:r>
              <a:rPr lang="en-GB" sz="2000" dirty="0"/>
              <a:t> &lt;= 10 </a:t>
            </a:r>
            <a:r>
              <a:rPr lang="en-GB" sz="2000" dirty="0" smtClean="0"/>
              <a:t>m		SI = 2</a:t>
            </a: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                         </a:t>
            </a:r>
            <a:r>
              <a:rPr lang="en-GB" sz="2000" dirty="0"/>
              <a:t># water.table.class3: 4 &lt; </a:t>
            </a:r>
            <a:r>
              <a:rPr lang="en-GB" sz="2000" dirty="0" err="1"/>
              <a:t>water.table</a:t>
            </a:r>
            <a:r>
              <a:rPr lang="en-GB" sz="2000" dirty="0"/>
              <a:t> &lt;= 6 </a:t>
            </a:r>
            <a:r>
              <a:rPr lang="en-GB" sz="2000" dirty="0" smtClean="0"/>
              <a:t>m		SI = 3</a:t>
            </a: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                         </a:t>
            </a:r>
            <a:r>
              <a:rPr lang="en-GB" sz="2000" dirty="0"/>
              <a:t># water.table.class4: 2 &lt; </a:t>
            </a:r>
            <a:r>
              <a:rPr lang="en-GB" sz="2000" dirty="0" err="1"/>
              <a:t>water.table</a:t>
            </a:r>
            <a:r>
              <a:rPr lang="en-GB" sz="2000" dirty="0"/>
              <a:t> &lt;= 4 </a:t>
            </a:r>
            <a:r>
              <a:rPr lang="en-GB" sz="2000" dirty="0" smtClean="0"/>
              <a:t>m		SI = 4	</a:t>
            </a:r>
          </a:p>
          <a:p>
            <a:pPr marL="0" indent="0">
              <a:buNone/>
            </a:pPr>
            <a:r>
              <a:rPr lang="en-GB" sz="2000" dirty="0" smtClean="0"/>
              <a:t>                         </a:t>
            </a:r>
            <a:r>
              <a:rPr lang="en-GB" sz="2000" dirty="0"/>
              <a:t># water.table.class5: </a:t>
            </a:r>
            <a:r>
              <a:rPr lang="en-GB" sz="2000" dirty="0" err="1"/>
              <a:t>water.table</a:t>
            </a:r>
            <a:r>
              <a:rPr lang="en-GB" sz="2000" dirty="0"/>
              <a:t> &lt;= 2 </a:t>
            </a:r>
            <a:r>
              <a:rPr lang="en-GB" sz="2000" dirty="0" smtClean="0"/>
              <a:t>m			SI = 5</a:t>
            </a: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Note: any comments on this are welcome</a:t>
            </a:r>
          </a:p>
        </p:txBody>
      </p:sp>
    </p:spTree>
    <p:extLst>
      <p:ext uri="{BB962C8B-B14F-4D97-AF65-F5344CB8AC3E}">
        <p14:creationId xmlns:p14="http://schemas.microsoft.com/office/powerpoint/2010/main" val="3832942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773"/>
            <a:ext cx="8229600" cy="440899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Section 3. Expert Knowledge (user input)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9"/>
            <a:ext cx="8928992" cy="50405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smtClean="0"/>
              <a:t>#3 - Choose one the following information.</a:t>
            </a:r>
          </a:p>
          <a:p>
            <a:pPr lvl="2"/>
            <a:endParaRPr lang="en-GB" sz="2000" dirty="0" smtClean="0"/>
          </a:p>
          <a:p>
            <a:pPr lvl="2"/>
            <a:r>
              <a:rPr lang="en-GB" sz="2000" b="1" dirty="0" smtClean="0"/>
              <a:t>Surface type </a:t>
            </a:r>
            <a:r>
              <a:rPr lang="en-GB" sz="2000" dirty="0" smtClean="0"/>
              <a:t>(if not known try Google Earth, Google Map or other sources): 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Paved </a:t>
            </a:r>
            <a:r>
              <a:rPr lang="en-GB" sz="1600" dirty="0"/>
              <a:t>surface (e.g., asphalt, cement, paving slabs</a:t>
            </a:r>
            <a:r>
              <a:rPr lang="en-GB" sz="1600" dirty="0" smtClean="0"/>
              <a:t>). 		SI = 1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Grass </a:t>
            </a:r>
            <a:r>
              <a:rPr lang="en-GB" sz="1600" dirty="0"/>
              <a:t>or bare soil (including unpaved </a:t>
            </a:r>
            <a:r>
              <a:rPr lang="en-GB" sz="1600" dirty="0" smtClean="0"/>
              <a:t>roads).			SI = 2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Not known or none of the above.				SI = 0</a:t>
            </a:r>
          </a:p>
          <a:p>
            <a:pPr lvl="3"/>
            <a:endParaRPr lang="en-GB" sz="1600" dirty="0" smtClean="0"/>
          </a:p>
          <a:p>
            <a:pPr lvl="2"/>
            <a:r>
              <a:rPr lang="en-GB" sz="2000" b="1" dirty="0" smtClean="0"/>
              <a:t>Surface conditions </a:t>
            </a:r>
            <a:r>
              <a:rPr lang="en-GB" sz="2000" dirty="0" smtClean="0"/>
              <a:t>(valid also for unpaved surfaces. If </a:t>
            </a:r>
            <a:r>
              <a:rPr lang="en-GB" sz="2000" dirty="0"/>
              <a:t>not known try Google Earth, Google Map or other sources):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Very </a:t>
            </a:r>
            <a:r>
              <a:rPr lang="en-GB" sz="1600" dirty="0"/>
              <a:t>good (smooth surface and no cracks)Good (some surface roughness and/or only few cracks, minor water infiltration</a:t>
            </a:r>
            <a:r>
              <a:rPr lang="en-GB" sz="1600" dirty="0" smtClean="0"/>
              <a:t>).			SI = 1</a:t>
            </a:r>
            <a:endParaRPr lang="en-GB" sz="1600" dirty="0"/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Fair </a:t>
            </a:r>
            <a:r>
              <a:rPr lang="en-GB" sz="1600" dirty="0"/>
              <a:t>(some rough surface and/or cracks</a:t>
            </a:r>
            <a:r>
              <a:rPr lang="en-GB" sz="1600" dirty="0" smtClean="0"/>
              <a:t>).			SI = 3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Very </a:t>
            </a:r>
            <a:r>
              <a:rPr lang="en-GB" sz="1600" dirty="0"/>
              <a:t>bad (very rough surface and/or many cracks</a:t>
            </a:r>
            <a:r>
              <a:rPr lang="en-GB" sz="1600" dirty="0" smtClean="0"/>
              <a:t>).		SI = 4</a:t>
            </a:r>
            <a:endParaRPr lang="en-GB" sz="1600" dirty="0"/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Not </a:t>
            </a:r>
            <a:r>
              <a:rPr lang="en-GB" sz="1600" dirty="0"/>
              <a:t>known</a:t>
            </a:r>
            <a:r>
              <a:rPr lang="en-GB" sz="1600" dirty="0" smtClean="0"/>
              <a:t>.						SI = 0</a:t>
            </a:r>
            <a:endParaRPr lang="en-GB" sz="1600" dirty="0"/>
          </a:p>
          <a:p>
            <a:pPr lvl="3"/>
            <a:endParaRPr lang="en-GB" sz="1600" dirty="0" smtClean="0"/>
          </a:p>
          <a:p>
            <a:pPr marL="1371600" lvl="3" indent="0">
              <a:buNone/>
            </a:pPr>
            <a:endParaRPr lang="en-GB" sz="1600" dirty="0" smtClean="0"/>
          </a:p>
          <a:p>
            <a:pPr marL="9144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763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773"/>
            <a:ext cx="8229600" cy="440899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Section 3. Expert Knowledge (user input)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9"/>
            <a:ext cx="8928992" cy="5040559"/>
          </a:xfrm>
        </p:spPr>
        <p:txBody>
          <a:bodyPr>
            <a:noAutofit/>
          </a:bodyPr>
          <a:lstStyle/>
          <a:p>
            <a:pPr lvl="2"/>
            <a:r>
              <a:rPr lang="en-GB" sz="2000" b="1" dirty="0" smtClean="0"/>
              <a:t>Geomorphology</a:t>
            </a:r>
            <a:r>
              <a:rPr lang="en-GB" sz="2000" dirty="0" smtClean="0"/>
              <a:t>: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The </a:t>
            </a:r>
            <a:r>
              <a:rPr lang="en-GB" sz="1600" dirty="0"/>
              <a:t>site is elevated with respect to the surroundings and is unlikely to accumulate an excess of water during rainfall </a:t>
            </a:r>
            <a:r>
              <a:rPr lang="en-GB" sz="1600" dirty="0" smtClean="0"/>
              <a:t>events.			SI = 1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The </a:t>
            </a:r>
            <a:r>
              <a:rPr lang="en-GB" sz="1600" dirty="0"/>
              <a:t>site is on a depressed area (e.g., valley, dip) and it is likely to accumulate an excess of water during rainfall </a:t>
            </a:r>
            <a:r>
              <a:rPr lang="en-GB" sz="1600" dirty="0" smtClean="0"/>
              <a:t>events.			SI = 2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Not known.						Si = 0</a:t>
            </a:r>
          </a:p>
          <a:p>
            <a:pPr lvl="3"/>
            <a:endParaRPr lang="en-GB" sz="2000" dirty="0" smtClean="0"/>
          </a:p>
          <a:p>
            <a:pPr lvl="2"/>
            <a:r>
              <a:rPr lang="en-GB" sz="2000" b="1" dirty="0" smtClean="0"/>
              <a:t>Metallic structures </a:t>
            </a:r>
            <a:r>
              <a:rPr lang="en-GB" sz="2000" dirty="0" smtClean="0"/>
              <a:t>(above and below the ground, excluding the targets):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Negligible </a:t>
            </a:r>
            <a:r>
              <a:rPr lang="en-GB" sz="1600" dirty="0"/>
              <a:t>presence of interfering metal </a:t>
            </a:r>
            <a:r>
              <a:rPr lang="en-GB" sz="1600" dirty="0" smtClean="0"/>
              <a:t>structures.		SI = 1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Abundance </a:t>
            </a:r>
            <a:r>
              <a:rPr lang="en-GB" sz="1600" dirty="0"/>
              <a:t>of metal structures above the </a:t>
            </a:r>
            <a:r>
              <a:rPr lang="en-GB" sz="1600" dirty="0" smtClean="0"/>
              <a:t>ground.		SI = 3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Abundance </a:t>
            </a:r>
            <a:r>
              <a:rPr lang="en-GB" sz="1600" dirty="0"/>
              <a:t>of buried metal objects (e.g., </a:t>
            </a:r>
            <a:r>
              <a:rPr lang="en-GB" sz="1600" dirty="0" smtClean="0"/>
              <a:t>rebar).		SI = 5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Not known.						SI = 0</a:t>
            </a:r>
          </a:p>
          <a:p>
            <a:pPr lvl="3"/>
            <a:endParaRPr lang="en-GB" sz="1600" dirty="0" smtClean="0"/>
          </a:p>
          <a:p>
            <a:pPr lvl="3"/>
            <a:endParaRPr lang="en-GB" sz="1600" dirty="0" smtClean="0"/>
          </a:p>
          <a:p>
            <a:pPr marL="9144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428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773"/>
            <a:ext cx="8229600" cy="440899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Section 3. Expert Knowledge (user input)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9"/>
            <a:ext cx="8928992" cy="5760639"/>
          </a:xfrm>
        </p:spPr>
        <p:txBody>
          <a:bodyPr>
            <a:noAutofit/>
          </a:bodyPr>
          <a:lstStyle/>
          <a:p>
            <a:pPr lvl="2"/>
            <a:r>
              <a:rPr lang="en-GB" sz="2000" b="1" dirty="0" smtClean="0"/>
              <a:t>Target type</a:t>
            </a:r>
            <a:r>
              <a:rPr lang="en-GB" sz="2000" dirty="0" smtClean="0"/>
              <a:t>: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Metallic </a:t>
            </a:r>
            <a:r>
              <a:rPr lang="en-GB" sz="1600" dirty="0"/>
              <a:t>and with diameter greater or equal to 200 mm</a:t>
            </a:r>
            <a:r>
              <a:rPr lang="en-GB" sz="1600" dirty="0" smtClean="0"/>
              <a:t>.		SI = 1	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Metallic </a:t>
            </a:r>
            <a:r>
              <a:rPr lang="en-GB" sz="1600" dirty="0"/>
              <a:t>and with diameter smaller than 200 mm OR non metallic with diameter greater or equal to 200 mm</a:t>
            </a:r>
            <a:r>
              <a:rPr lang="en-GB" sz="1600" dirty="0" smtClean="0"/>
              <a:t>.				SI = 2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Non </a:t>
            </a:r>
            <a:r>
              <a:rPr lang="en-GB" sz="1600" dirty="0"/>
              <a:t>metallic and with diameter smaller than 200 </a:t>
            </a:r>
            <a:r>
              <a:rPr lang="en-GB" sz="1600" dirty="0" smtClean="0"/>
              <a:t>mm.		SI = 3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Not known.						SI = 0</a:t>
            </a:r>
          </a:p>
          <a:p>
            <a:pPr lvl="3"/>
            <a:endParaRPr lang="en-GB" sz="2000" dirty="0" smtClean="0"/>
          </a:p>
          <a:p>
            <a:pPr lvl="2"/>
            <a:r>
              <a:rPr lang="en-GB" sz="2000" b="1" dirty="0" smtClean="0"/>
              <a:t>Ground clutter </a:t>
            </a:r>
            <a:r>
              <a:rPr lang="en-GB" sz="2000" dirty="0" smtClean="0"/>
              <a:t>(presence of objects of the dimension &gt; 60 mm (e.g. cobbles, boulders) in the soil that cause unwanted reflections):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Absence </a:t>
            </a:r>
            <a:r>
              <a:rPr lang="en-GB" sz="1600" dirty="0"/>
              <a:t>or negligible ground clutter caused by coarse particles and buried </a:t>
            </a:r>
            <a:r>
              <a:rPr lang="en-GB" sz="1600" dirty="0" smtClean="0"/>
              <a:t>objects.							SI = 1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Abundance </a:t>
            </a:r>
            <a:r>
              <a:rPr lang="en-GB" sz="1600" dirty="0"/>
              <a:t>of ground clutter producing significant unwanted multiple </a:t>
            </a:r>
            <a:r>
              <a:rPr lang="en-GB" sz="1600" dirty="0" smtClean="0"/>
              <a:t>reflections.							SI = 3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Not known.						SI = 0</a:t>
            </a:r>
          </a:p>
          <a:p>
            <a:pPr marL="1714500" lvl="3" indent="-342900">
              <a:buFont typeface="+mj-lt"/>
              <a:buAutoNum type="alphaLcParenR"/>
            </a:pPr>
            <a:endParaRPr lang="en-GB" sz="1600" dirty="0" smtClean="0"/>
          </a:p>
          <a:p>
            <a:pPr lvl="2"/>
            <a:r>
              <a:rPr lang="en-GB" sz="2000" b="1" dirty="0" smtClean="0"/>
              <a:t>Clay type </a:t>
            </a:r>
            <a:r>
              <a:rPr lang="en-GB" sz="2000" dirty="0" smtClean="0"/>
              <a:t>(from user input):</a:t>
            </a:r>
            <a:endParaRPr lang="en-GB" sz="2000" dirty="0"/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Clays </a:t>
            </a:r>
            <a:r>
              <a:rPr lang="en-GB" sz="1600" dirty="0"/>
              <a:t>with low activity and/or low shrink-swell </a:t>
            </a:r>
            <a:r>
              <a:rPr lang="en-GB" sz="1600" dirty="0" smtClean="0"/>
              <a:t>capacity.		SI = 1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Clays </a:t>
            </a:r>
            <a:r>
              <a:rPr lang="en-GB" sz="1600" dirty="0"/>
              <a:t>with high clay activity and/or high shrink-swell </a:t>
            </a:r>
            <a:r>
              <a:rPr lang="en-GB" sz="1600" dirty="0" smtClean="0"/>
              <a:t>capacity.	SI = 3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Not </a:t>
            </a:r>
            <a:r>
              <a:rPr lang="en-GB" sz="1600" dirty="0"/>
              <a:t>known</a:t>
            </a:r>
            <a:r>
              <a:rPr lang="en-GB" sz="1600" dirty="0" smtClean="0"/>
              <a:t>.						SI = 0</a:t>
            </a:r>
            <a:endParaRPr lang="en-GB" sz="1600" dirty="0"/>
          </a:p>
          <a:p>
            <a:pPr marL="1714500" lvl="3" indent="-342900">
              <a:buFont typeface="+mj-lt"/>
              <a:buAutoNum type="alphaLcParenR"/>
            </a:pPr>
            <a:endParaRPr lang="en-GB" sz="1600" dirty="0" smtClean="0"/>
          </a:p>
          <a:p>
            <a:pPr marL="1714500" lvl="3" indent="-342900">
              <a:buFont typeface="+mj-lt"/>
              <a:buAutoNum type="alphaLcParenR"/>
            </a:pPr>
            <a:endParaRPr lang="en-GB" sz="1600" dirty="0"/>
          </a:p>
          <a:p>
            <a:pPr marL="1714500" lvl="3" indent="-342900">
              <a:buFont typeface="+mj-lt"/>
              <a:buAutoNum type="alphaLcParenR"/>
            </a:pPr>
            <a:endParaRPr lang="en-GB" sz="1600" dirty="0" smtClean="0"/>
          </a:p>
          <a:p>
            <a:pPr lvl="3"/>
            <a:endParaRPr lang="en-GB" sz="1600" dirty="0" smtClean="0"/>
          </a:p>
          <a:p>
            <a:pPr lvl="3"/>
            <a:endParaRPr lang="en-GB" sz="1600" dirty="0" smtClean="0"/>
          </a:p>
          <a:p>
            <a:pPr marL="9144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2846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773"/>
            <a:ext cx="8229600" cy="440899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Section 3. Expert Knowledge (user input)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9"/>
            <a:ext cx="8928992" cy="5760639"/>
          </a:xfrm>
        </p:spPr>
        <p:txBody>
          <a:bodyPr>
            <a:noAutofit/>
          </a:bodyPr>
          <a:lstStyle/>
          <a:p>
            <a:pPr lvl="2"/>
            <a:r>
              <a:rPr lang="en-GB" sz="2000" b="1" dirty="0" smtClean="0"/>
              <a:t>Recent weather</a:t>
            </a:r>
            <a:r>
              <a:rPr lang="en-GB" sz="2000" dirty="0" smtClean="0"/>
              <a:t>: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No </a:t>
            </a:r>
            <a:r>
              <a:rPr lang="en-GB" sz="1600" dirty="0"/>
              <a:t>or negligible precipitation events in the past 3 days</a:t>
            </a:r>
            <a:r>
              <a:rPr lang="en-GB" sz="1600" dirty="0" smtClean="0"/>
              <a:t>.		SI = 1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Occurrence </a:t>
            </a:r>
            <a:r>
              <a:rPr lang="en-GB" sz="1600" dirty="0"/>
              <a:t>of heavy or persistent precipitation events in the past 3 days</a:t>
            </a:r>
            <a:r>
              <a:rPr lang="en-GB" sz="1600" dirty="0" smtClean="0"/>
              <a:t>.								SI = 3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Not known.						SI = 0</a:t>
            </a:r>
          </a:p>
          <a:p>
            <a:pPr marL="1371600" lvl="3" indent="0">
              <a:buNone/>
            </a:pPr>
            <a:endParaRPr lang="en-GB" sz="1600" dirty="0" smtClean="0"/>
          </a:p>
          <a:p>
            <a:pPr marL="1371600" lvl="3" indent="0">
              <a:buNone/>
            </a:pPr>
            <a:r>
              <a:rPr lang="en-GB" sz="1600" dirty="0" smtClean="0"/>
              <a:t>If </a:t>
            </a:r>
            <a:r>
              <a:rPr lang="en-GB" sz="1600" dirty="0" err="1"/>
              <a:t>recent.weather</a:t>
            </a:r>
            <a:r>
              <a:rPr lang="en-GB" sz="1600" dirty="0"/>
              <a:t> == "b"  &amp;&amp;  geomorphology == "</a:t>
            </a:r>
            <a:r>
              <a:rPr lang="en-GB" sz="1600" dirty="0" smtClean="0"/>
              <a:t>b“		SI = 4</a:t>
            </a:r>
            <a:endParaRPr lang="en-GB" sz="1600" dirty="0" smtClean="0"/>
          </a:p>
          <a:p>
            <a:pPr lvl="3"/>
            <a:endParaRPr lang="en-GB" sz="2000" dirty="0" smtClean="0"/>
          </a:p>
          <a:p>
            <a:pPr lvl="2"/>
            <a:r>
              <a:rPr lang="en-GB" sz="2000" b="1" dirty="0" smtClean="0"/>
              <a:t>Saturation:</a:t>
            </a:r>
            <a:endParaRPr lang="en-GB" sz="2000" dirty="0" smtClean="0"/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The </a:t>
            </a:r>
            <a:r>
              <a:rPr lang="en-GB" sz="1600" dirty="0"/>
              <a:t>soil is thought to be very dry (after a prolonged periods of dry </a:t>
            </a:r>
            <a:r>
              <a:rPr lang="en-GB" sz="1600" dirty="0" smtClean="0"/>
              <a:t>conditions</a:t>
            </a:r>
            <a:r>
              <a:rPr lang="en-GB" sz="1600" dirty="0" smtClean="0"/>
              <a:t>).								SI = 1</a:t>
            </a:r>
            <a:endParaRPr lang="en-GB" sz="1600" dirty="0" smtClean="0"/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The </a:t>
            </a:r>
            <a:r>
              <a:rPr lang="en-GB" sz="1600" dirty="0"/>
              <a:t>soil is thought to be very wet or saturated (after prolonged periods of wet conditions</a:t>
            </a:r>
            <a:r>
              <a:rPr lang="en-GB" sz="1600" dirty="0" smtClean="0"/>
              <a:t>).						SI = 3</a:t>
            </a:r>
            <a:endParaRPr lang="en-GB" sz="1600" dirty="0" smtClean="0"/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Not known</a:t>
            </a:r>
            <a:r>
              <a:rPr lang="en-GB" sz="1600" dirty="0" smtClean="0"/>
              <a:t>.						SI = 0</a:t>
            </a:r>
          </a:p>
          <a:p>
            <a:pPr marL="1714500" lvl="3" indent="-342900">
              <a:buFont typeface="+mj-lt"/>
              <a:buAutoNum type="alphaLcParenR"/>
            </a:pPr>
            <a:endParaRPr lang="en-GB" sz="1600" dirty="0"/>
          </a:p>
          <a:p>
            <a:pPr marL="1371600" lvl="3" indent="0">
              <a:buNone/>
            </a:pPr>
            <a:r>
              <a:rPr lang="en-GB" sz="1600" dirty="0"/>
              <a:t>If saturation == "b"  &amp;&amp;  geomorphology == "</a:t>
            </a:r>
            <a:r>
              <a:rPr lang="en-GB" sz="1600" dirty="0" smtClean="0"/>
              <a:t>b“			SI = 4</a:t>
            </a:r>
            <a:endParaRPr lang="en-GB" sz="1600" dirty="0" smtClean="0"/>
          </a:p>
          <a:p>
            <a:pPr marL="1714500" lvl="3" indent="-342900">
              <a:buFont typeface="+mj-lt"/>
              <a:buAutoNum type="alphaLcParenR"/>
            </a:pPr>
            <a:endParaRPr lang="en-GB" sz="1600" dirty="0" smtClean="0"/>
          </a:p>
          <a:p>
            <a:pPr marL="1714500" lvl="3" indent="-342900">
              <a:buFont typeface="+mj-lt"/>
              <a:buAutoNum type="alphaLcParenR"/>
            </a:pPr>
            <a:endParaRPr lang="en-GB" sz="1600" dirty="0" smtClean="0"/>
          </a:p>
          <a:p>
            <a:pPr marL="1714500" lvl="3" indent="-342900">
              <a:buFont typeface="+mj-lt"/>
              <a:buAutoNum type="alphaLcParenR"/>
            </a:pPr>
            <a:endParaRPr lang="en-GB" sz="1600" dirty="0"/>
          </a:p>
          <a:p>
            <a:pPr marL="1714500" lvl="3" indent="-342900">
              <a:buFont typeface="+mj-lt"/>
              <a:buAutoNum type="alphaLcParenR"/>
            </a:pPr>
            <a:endParaRPr lang="en-GB" sz="1600" dirty="0" smtClean="0"/>
          </a:p>
          <a:p>
            <a:pPr lvl="3"/>
            <a:endParaRPr lang="en-GB" sz="1600" dirty="0" smtClean="0"/>
          </a:p>
          <a:p>
            <a:pPr lvl="3"/>
            <a:endParaRPr lang="en-GB" sz="1600" dirty="0" smtClean="0"/>
          </a:p>
          <a:p>
            <a:pPr marL="9144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5709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773"/>
            <a:ext cx="8229600" cy="440899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KBS suitability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9"/>
            <a:ext cx="8928992" cy="53285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800" dirty="0" smtClean="0"/>
              <a:t>Suitability Index (SI) definition:</a:t>
            </a:r>
          </a:p>
          <a:p>
            <a:pPr marL="0" indent="0">
              <a:buNone/>
            </a:pPr>
            <a:endParaRPr lang="en-GB" sz="2800" dirty="0" smtClean="0"/>
          </a:p>
          <a:p>
            <a:pPr marL="1792288"/>
            <a:r>
              <a:rPr lang="en-GB" sz="2800" dirty="0" smtClean="0"/>
              <a:t>insufficient data		0</a:t>
            </a:r>
            <a:endParaRPr lang="en-GB" sz="2800" dirty="0"/>
          </a:p>
          <a:p>
            <a:pPr marL="1792288"/>
            <a:r>
              <a:rPr lang="en-GB" sz="2800" dirty="0"/>
              <a:t>very high </a:t>
            </a:r>
            <a:r>
              <a:rPr lang="en-GB" sz="2800" dirty="0" smtClean="0"/>
              <a:t>suitability	1</a:t>
            </a:r>
            <a:endParaRPr lang="en-GB" sz="2800" dirty="0"/>
          </a:p>
          <a:p>
            <a:pPr marL="1792288"/>
            <a:r>
              <a:rPr lang="en-GB" sz="2800" dirty="0"/>
              <a:t>high </a:t>
            </a:r>
            <a:r>
              <a:rPr lang="en-GB" sz="2800" dirty="0" smtClean="0"/>
              <a:t>suitability		2</a:t>
            </a:r>
            <a:endParaRPr lang="en-GB" sz="2800" dirty="0"/>
          </a:p>
          <a:p>
            <a:pPr marL="1792288"/>
            <a:r>
              <a:rPr lang="en-GB" sz="2800" dirty="0"/>
              <a:t>moderate </a:t>
            </a:r>
            <a:r>
              <a:rPr lang="en-GB" sz="2800" dirty="0" smtClean="0"/>
              <a:t>suitability	3</a:t>
            </a:r>
            <a:endParaRPr lang="en-GB" sz="2800" dirty="0"/>
          </a:p>
          <a:p>
            <a:pPr marL="1792288"/>
            <a:r>
              <a:rPr lang="en-GB" sz="2800" dirty="0"/>
              <a:t>low </a:t>
            </a:r>
            <a:r>
              <a:rPr lang="en-GB" sz="2800" dirty="0" smtClean="0"/>
              <a:t>suitability		4</a:t>
            </a:r>
            <a:endParaRPr lang="en-GB" sz="2800" dirty="0"/>
          </a:p>
          <a:p>
            <a:pPr marL="1792288"/>
            <a:r>
              <a:rPr lang="en-GB" sz="2800" dirty="0"/>
              <a:t>very low </a:t>
            </a:r>
            <a:r>
              <a:rPr lang="en-GB" sz="2800" dirty="0" smtClean="0"/>
              <a:t>suitability		5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36369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773"/>
            <a:ext cx="8229600" cy="440899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Section 3. Expert Knowledge (user input)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9"/>
            <a:ext cx="8928992" cy="5832647"/>
          </a:xfrm>
        </p:spPr>
        <p:txBody>
          <a:bodyPr>
            <a:noAutofit/>
          </a:bodyPr>
          <a:lstStyle/>
          <a:p>
            <a:pPr lvl="2"/>
            <a:r>
              <a:rPr lang="en-GB" sz="2000" b="1" dirty="0" smtClean="0"/>
              <a:t>GPR system </a:t>
            </a:r>
            <a:r>
              <a:rPr lang="en-GB" sz="2000" dirty="0" smtClean="0"/>
              <a:t>characteristics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/>
              <a:t>GPR is mechanically suited to grass and unpaved surfaces AND is coupled to the ground </a:t>
            </a:r>
            <a:r>
              <a:rPr lang="en-GB" sz="1600" dirty="0" smtClean="0"/>
              <a:t>surface</a:t>
            </a:r>
            <a:r>
              <a:rPr lang="en-GB" sz="1600" dirty="0" smtClean="0"/>
              <a:t>.					SI = 1</a:t>
            </a:r>
            <a:endParaRPr lang="en-GB" sz="1600" dirty="0" smtClean="0"/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/>
              <a:t>GPR is coupled to the ground surface but is not mechanically suited to grass and unpaved </a:t>
            </a:r>
            <a:r>
              <a:rPr lang="en-GB" sz="1600" dirty="0" smtClean="0"/>
              <a:t>surfaces</a:t>
            </a:r>
            <a:r>
              <a:rPr lang="en-GB" sz="1600" dirty="0" smtClean="0"/>
              <a:t>.</a:t>
            </a:r>
          </a:p>
          <a:p>
            <a:pPr marL="1371600" lvl="3" indent="0">
              <a:buNone/>
            </a:pPr>
            <a:r>
              <a:rPr lang="en-GB" sz="1600" dirty="0" smtClean="0"/>
              <a:t>If </a:t>
            </a:r>
            <a:r>
              <a:rPr lang="en-GB" sz="1600" dirty="0" err="1" smtClean="0"/>
              <a:t>GPR.system</a:t>
            </a:r>
            <a:r>
              <a:rPr lang="en-GB" sz="1600" dirty="0" smtClean="0"/>
              <a:t> </a:t>
            </a:r>
            <a:r>
              <a:rPr lang="en-GB" sz="1600" dirty="0"/>
              <a:t>== "b"  &amp;&amp; </a:t>
            </a:r>
            <a:r>
              <a:rPr lang="en-GB" sz="1600" dirty="0" err="1"/>
              <a:t>surface.type</a:t>
            </a:r>
            <a:r>
              <a:rPr lang="en-GB" sz="1600" dirty="0"/>
              <a:t> ==  "</a:t>
            </a:r>
            <a:r>
              <a:rPr lang="en-GB" sz="1600" dirty="0" smtClean="0"/>
              <a:t>a“			SI = 1</a:t>
            </a:r>
          </a:p>
          <a:p>
            <a:pPr marL="1371600" lvl="3" indent="0">
              <a:buNone/>
            </a:pPr>
            <a:r>
              <a:rPr lang="en-GB" sz="1600" dirty="0"/>
              <a:t>If </a:t>
            </a:r>
            <a:r>
              <a:rPr lang="en-GB" sz="1600" dirty="0" err="1"/>
              <a:t>GPR.system</a:t>
            </a:r>
            <a:r>
              <a:rPr lang="en-GB" sz="1600" dirty="0"/>
              <a:t> == </a:t>
            </a:r>
            <a:r>
              <a:rPr lang="en-GB" sz="1600" dirty="0" smtClean="0"/>
              <a:t>“a"  </a:t>
            </a:r>
            <a:r>
              <a:rPr lang="en-GB" sz="1600" dirty="0"/>
              <a:t>&amp;&amp; </a:t>
            </a:r>
            <a:r>
              <a:rPr lang="en-GB" sz="1600" dirty="0" err="1"/>
              <a:t>surface.type</a:t>
            </a:r>
            <a:r>
              <a:rPr lang="en-GB" sz="1600" dirty="0"/>
              <a:t> ==  </a:t>
            </a:r>
            <a:r>
              <a:rPr lang="en-GB" sz="1600" dirty="0" smtClean="0"/>
              <a:t>“b“			SI = 3</a:t>
            </a:r>
            <a:endParaRPr lang="en-GB" sz="1600" dirty="0" smtClean="0"/>
          </a:p>
          <a:p>
            <a:pPr marL="1714500" lvl="3" indent="-342900">
              <a:buFont typeface="+mj-lt"/>
              <a:buAutoNum type="alphaLcParenR" startAt="3"/>
            </a:pPr>
            <a:r>
              <a:rPr lang="en-GB" sz="1600" dirty="0"/>
              <a:t>GPR is not coupled to the ground surface (i.e., antenna is suspended above the ground</a:t>
            </a:r>
            <a:r>
              <a:rPr lang="en-GB" sz="1600" dirty="0" smtClean="0"/>
              <a:t>).						SI = 3</a:t>
            </a:r>
            <a:endParaRPr lang="en-GB" sz="1600" dirty="0" smtClean="0"/>
          </a:p>
          <a:p>
            <a:pPr marL="1714500" lvl="3" indent="-342900">
              <a:buFont typeface="+mj-lt"/>
              <a:buAutoNum type="alphaLcParenR" startAt="3"/>
            </a:pPr>
            <a:r>
              <a:rPr lang="en-GB" sz="1600" dirty="0" smtClean="0"/>
              <a:t>Not known</a:t>
            </a:r>
            <a:r>
              <a:rPr lang="en-GB" sz="1600" dirty="0" smtClean="0"/>
              <a:t>.						SI = 0</a:t>
            </a:r>
            <a:endParaRPr lang="en-GB" sz="1600" dirty="0" smtClean="0"/>
          </a:p>
          <a:p>
            <a:pPr marL="1714500" lvl="3" indent="-342900">
              <a:buFont typeface="+mj-lt"/>
              <a:buAutoNum type="alphaLcParenR" startAt="3"/>
            </a:pPr>
            <a:endParaRPr lang="en-GB" sz="1600" dirty="0" smtClean="0"/>
          </a:p>
          <a:p>
            <a:pPr marL="1714500" lvl="3" indent="-342900">
              <a:buFont typeface="+mj-lt"/>
              <a:buAutoNum type="alphaLcParenR" startAt="3"/>
            </a:pPr>
            <a:endParaRPr lang="en-GB" sz="1600" dirty="0"/>
          </a:p>
          <a:p>
            <a:pPr lvl="2"/>
            <a:r>
              <a:rPr lang="en-GB" sz="2000" b="1" dirty="0" smtClean="0"/>
              <a:t>GPR suitability from previous experience </a:t>
            </a:r>
            <a:r>
              <a:rPr lang="en-GB" sz="2000" dirty="0" smtClean="0"/>
              <a:t>(i.e. user experience/knowledge, previous use of KBS):</a:t>
            </a:r>
            <a:endParaRPr lang="en-GB" sz="2000" dirty="0"/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Very high</a:t>
            </a:r>
            <a:r>
              <a:rPr lang="en-GB" sz="1600" dirty="0" smtClean="0"/>
              <a:t>.						SI = 1</a:t>
            </a:r>
            <a:endParaRPr lang="en-GB" sz="1600" dirty="0" smtClean="0"/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High</a:t>
            </a:r>
            <a:r>
              <a:rPr lang="en-GB" sz="1600" dirty="0" smtClean="0"/>
              <a:t>.						SI = 2</a:t>
            </a:r>
            <a:endParaRPr lang="en-GB" sz="1600" dirty="0" smtClean="0"/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Moderate</a:t>
            </a:r>
            <a:r>
              <a:rPr lang="en-GB" sz="1600" dirty="0" smtClean="0"/>
              <a:t>.						SI = 3</a:t>
            </a:r>
            <a:endParaRPr lang="en-GB" sz="1600" dirty="0" smtClean="0"/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Low</a:t>
            </a:r>
            <a:r>
              <a:rPr lang="en-GB" sz="1600" dirty="0" smtClean="0"/>
              <a:t>.						SI = 4</a:t>
            </a:r>
            <a:endParaRPr lang="en-GB" sz="1600" dirty="0" smtClean="0"/>
          </a:p>
          <a:p>
            <a:pPr marL="1714500" lvl="3" indent="-342900">
              <a:buFont typeface="+mj-lt"/>
              <a:buAutoNum type="alphaLcParenR"/>
            </a:pPr>
            <a:r>
              <a:rPr lang="en-GB" sz="1600" dirty="0" smtClean="0"/>
              <a:t>Very low</a:t>
            </a:r>
            <a:r>
              <a:rPr lang="en-GB" sz="1600" dirty="0" smtClean="0"/>
              <a:t>.						SI = 5</a:t>
            </a:r>
            <a:endParaRPr lang="en-GB" sz="1600" dirty="0" smtClean="0"/>
          </a:p>
          <a:p>
            <a:pPr lvl="3"/>
            <a:endParaRPr lang="en-GB" sz="1600" dirty="0" smtClean="0"/>
          </a:p>
          <a:p>
            <a:pPr lvl="3"/>
            <a:endParaRPr lang="en-GB" sz="1600" dirty="0"/>
          </a:p>
          <a:p>
            <a:pPr lvl="3"/>
            <a:endParaRPr lang="en-GB" sz="1600" dirty="0" smtClean="0"/>
          </a:p>
          <a:p>
            <a:pPr lvl="3"/>
            <a:endParaRPr lang="en-GB" sz="1600" dirty="0" smtClean="0"/>
          </a:p>
          <a:p>
            <a:pPr marL="9144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77512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773"/>
            <a:ext cx="8229600" cy="440899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Section 4. Output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9"/>
            <a:ext cx="8928992" cy="5040559"/>
          </a:xfrm>
        </p:spPr>
        <p:txBody>
          <a:bodyPr>
            <a:noAutofit/>
          </a:bodyPr>
          <a:lstStyle/>
          <a:p>
            <a:pPr marL="1371600" lvl="3" indent="0">
              <a:buNone/>
            </a:pPr>
            <a:endParaRPr lang="en-GB" sz="1600" dirty="0" smtClean="0"/>
          </a:p>
          <a:p>
            <a:pPr marL="1371600" lvl="3" indent="0">
              <a:buNone/>
            </a:pPr>
            <a:endParaRPr lang="en-GB" sz="1600" dirty="0" smtClean="0"/>
          </a:p>
          <a:p>
            <a:pPr marL="914400" lvl="2" indent="0">
              <a:buNone/>
            </a:pP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904" y="773089"/>
            <a:ext cx="8928992" cy="5824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The KBS combines the previous information and provides the suitability (from 0 to 5) based on the highest (i.e. most limiting) score for the following sections, so that the user is informed on where the main issues are:</a:t>
            </a:r>
          </a:p>
          <a:p>
            <a:pPr marL="1906588" indent="-457200"/>
            <a:r>
              <a:rPr lang="en-GB" sz="2000" dirty="0" smtClean="0"/>
              <a:t>Soil suitability</a:t>
            </a:r>
          </a:p>
          <a:p>
            <a:pPr marL="1906588" indent="-457200"/>
            <a:r>
              <a:rPr lang="en-GB" sz="2000" dirty="0" smtClean="0"/>
              <a:t>Site suitability</a:t>
            </a:r>
          </a:p>
          <a:p>
            <a:pPr marL="1906588" indent="-457200"/>
            <a:r>
              <a:rPr lang="en-GB" sz="2000" dirty="0" smtClean="0"/>
              <a:t>Environment suitability</a:t>
            </a:r>
          </a:p>
          <a:p>
            <a:pPr marL="1906588" indent="-457200"/>
            <a:r>
              <a:rPr lang="en-GB" sz="2000" dirty="0" smtClean="0"/>
              <a:t>System suitability</a:t>
            </a:r>
          </a:p>
          <a:p>
            <a:endParaRPr lang="en-GB" sz="2000" dirty="0"/>
          </a:p>
          <a:p>
            <a:r>
              <a:rPr lang="en-GB" sz="2000" dirty="0" smtClean="0"/>
              <a:t>A warning is issued if the data are insufficient or sparse.</a:t>
            </a:r>
          </a:p>
          <a:p>
            <a:endParaRPr lang="en-GB" sz="2000" dirty="0"/>
          </a:p>
          <a:p>
            <a:r>
              <a:rPr lang="en-GB" sz="2000" dirty="0" smtClean="0"/>
              <a:t>The KBS also provides a ‘final’ suitability based on the highest score of the above sections.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 smtClean="0"/>
              <a:t>As part of the output the KBS prints all the inputs and the parameters that it was possible to calculate (e.g. signal propagation velocity).</a:t>
            </a:r>
            <a:endParaRPr lang="en-GB" sz="2000" b="1" dirty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GB" sz="2000" dirty="0" smtClean="0">
              <a:solidFill>
                <a:srgbClr val="FF0000"/>
              </a:solidFill>
            </a:endParaRPr>
          </a:p>
          <a:p>
            <a:pPr lvl="2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3603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773"/>
            <a:ext cx="8229600" cy="440899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KBS sections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9"/>
            <a:ext cx="8928992" cy="53285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000" dirty="0" smtClean="0"/>
          </a:p>
          <a:p>
            <a:pPr marL="1792288"/>
            <a:r>
              <a:rPr lang="en-GB" dirty="0" smtClean="0"/>
              <a:t>Geophysical data</a:t>
            </a:r>
          </a:p>
          <a:p>
            <a:pPr marL="1792288"/>
            <a:endParaRPr lang="en-GB" dirty="0"/>
          </a:p>
          <a:p>
            <a:pPr marL="1792288"/>
            <a:r>
              <a:rPr lang="en-GB" dirty="0" smtClean="0"/>
              <a:t>Soil data</a:t>
            </a:r>
          </a:p>
          <a:p>
            <a:pPr marL="1792288"/>
            <a:endParaRPr lang="en-GB" dirty="0"/>
          </a:p>
          <a:p>
            <a:pPr marL="1792288"/>
            <a:r>
              <a:rPr lang="en-GB" dirty="0" smtClean="0"/>
              <a:t>Expert knowledge</a:t>
            </a:r>
          </a:p>
          <a:p>
            <a:pPr marL="1792288"/>
            <a:endParaRPr lang="en-GB" dirty="0"/>
          </a:p>
          <a:p>
            <a:pPr marL="1792288"/>
            <a:r>
              <a:rPr lang="en-GB" dirty="0" smtClean="0"/>
              <a:t>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04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773"/>
            <a:ext cx="8229600" cy="440899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Section 1. Geophysical data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9"/>
            <a:ext cx="8928992" cy="5328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smtClean="0"/>
              <a:t>#1 - Are any of the following known (e.g. from previous surveys)?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81915"/>
              </p:ext>
            </p:extLst>
          </p:nvPr>
        </p:nvGraphicFramePr>
        <p:xfrm>
          <a:off x="1979712" y="1124752"/>
          <a:ext cx="5328593" cy="5400588"/>
        </p:xfrm>
        <a:graphic>
          <a:graphicData uri="http://schemas.openxmlformats.org/drawingml/2006/table">
            <a:tbl>
              <a:tblPr/>
              <a:tblGrid>
                <a:gridCol w="3654702"/>
                <a:gridCol w="540831"/>
                <a:gridCol w="1133060"/>
              </a:tblGrid>
              <a:tr h="24600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parameter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symbol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24600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 depth of available data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depth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24600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frequency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MHz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24600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apparent permittivity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Ea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24600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real permittivity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24600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imaginary permittivity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Ei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24600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real permittivity at 100 MHz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Er.100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24600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imaginary permittivity at 100 MHz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Ei.100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24600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real permittivity at 1000 MHz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Er.1000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24600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imaginary permittivity at 1000 MHz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Ei.1000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24600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apparent permittivity at 100 MHz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Ea.100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24600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apparent permittivity at 1000 MHz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Ea.1000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24600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magnitude of dispersion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Mdisp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24600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bulk electrical conductivity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mS</a:t>
                      </a:r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/m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BEC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24600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magnetic permeability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24600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attenuation coefficient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dB/m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alpha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24600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skin depth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skin.depth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24020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attenuation loss at depth: 1 m, freq: 100 MHz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dB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La.1m.100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24020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attenuation loss at depth: 1 m, freq: 1000 MHz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dB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La.1m.1000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24600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attenuation loss at depth: 1 m, freq: f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dB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La.1m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24600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attenuation loss at depth: depth, freq: f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dB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24600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propagation velocity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m/s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84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773"/>
            <a:ext cx="8229600" cy="440899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Section 1. Geophysical data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9"/>
            <a:ext cx="8928992" cy="576063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The KBS will try to calculate </a:t>
            </a:r>
            <a:r>
              <a:rPr lang="en-GB" sz="2000" dirty="0" err="1" smtClean="0"/>
              <a:t>M</a:t>
            </a:r>
            <a:r>
              <a:rPr lang="en-GB" sz="2000" baseline="-25000" dirty="0" err="1" smtClean="0"/>
              <a:t>disp</a:t>
            </a:r>
            <a:r>
              <a:rPr lang="en-GB" sz="2000" dirty="0" smtClean="0"/>
              <a:t>, BEC and L</a:t>
            </a:r>
            <a:r>
              <a:rPr lang="en-GB" sz="2000" baseline="-25000" dirty="0" smtClean="0"/>
              <a:t>a</a:t>
            </a:r>
            <a:r>
              <a:rPr lang="en-GB" sz="2000" dirty="0" smtClean="0"/>
              <a:t> and will output all available and calculated geophysical parameters.  If no geophysical information is available, the KBS will try to calculate geophysical data from geotechnical data (see section 2).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Key parameters:</a:t>
            </a:r>
          </a:p>
          <a:p>
            <a:pPr marL="1792288"/>
            <a:r>
              <a:rPr lang="en-GB" sz="2000" b="1" dirty="0" smtClean="0"/>
              <a:t>Magnitude of dispersion (</a:t>
            </a:r>
            <a:r>
              <a:rPr lang="en-GB" sz="2000" b="1" dirty="0" err="1" smtClean="0"/>
              <a:t>Mdisp.geophysical</a:t>
            </a:r>
            <a:r>
              <a:rPr lang="en-GB" sz="2000" b="1" dirty="0" smtClean="0"/>
              <a:t>)</a:t>
            </a:r>
          </a:p>
          <a:p>
            <a:pPr marL="1792288"/>
            <a:r>
              <a:rPr lang="en-GB" sz="2000" b="1" dirty="0" smtClean="0"/>
              <a:t>Bulk Electrical Conductivity (BEC)</a:t>
            </a:r>
          </a:p>
          <a:p>
            <a:pPr marL="1792288"/>
            <a:r>
              <a:rPr lang="en-GB" sz="2000" b="1" dirty="0" smtClean="0"/>
              <a:t>Attenuation Loss (La)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2192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773"/>
            <a:ext cx="8229600" cy="440899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Section 1. Geophysical data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9"/>
            <a:ext cx="8928992" cy="6120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smtClean="0"/>
              <a:t>Magnitude of dispersion (from geophysical data) criteria: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/>
              <a:t> # </a:t>
            </a:r>
            <a:r>
              <a:rPr lang="en-GB" sz="2000" dirty="0" err="1"/>
              <a:t>Mdisp</a:t>
            </a:r>
            <a:r>
              <a:rPr lang="en-GB" sz="2000" dirty="0"/>
              <a:t> classes (Thomas et al., 2010a</a:t>
            </a:r>
            <a:r>
              <a:rPr lang="en-GB" sz="2000" dirty="0" smtClean="0"/>
              <a:t>):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Mdisp.geophysical.class1: </a:t>
            </a:r>
            <a:r>
              <a:rPr lang="en-GB" sz="2000" dirty="0" err="1"/>
              <a:t>Mdisp</a:t>
            </a:r>
            <a:r>
              <a:rPr lang="en-GB" sz="2000" dirty="0"/>
              <a:t> &lt; </a:t>
            </a:r>
            <a:r>
              <a:rPr lang="en-GB" sz="2000" dirty="0" smtClean="0"/>
              <a:t>6			SI = 1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Mdisp.geophysical.class2: 6 &lt; </a:t>
            </a:r>
            <a:r>
              <a:rPr lang="en-GB" sz="2000" dirty="0" err="1"/>
              <a:t>Mdisp</a:t>
            </a:r>
            <a:r>
              <a:rPr lang="en-GB" sz="2000" dirty="0"/>
              <a:t> &lt;= </a:t>
            </a:r>
            <a:r>
              <a:rPr lang="en-GB" sz="2000" dirty="0" smtClean="0"/>
              <a:t>12		SI = 2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Mdisp.geophysical.class3: 12 &lt; </a:t>
            </a:r>
            <a:r>
              <a:rPr lang="en-GB" sz="2000" dirty="0" err="1"/>
              <a:t>Mdisp</a:t>
            </a:r>
            <a:r>
              <a:rPr lang="en-GB" sz="2000" dirty="0"/>
              <a:t> &lt;= </a:t>
            </a:r>
            <a:r>
              <a:rPr lang="en-GB" sz="2000" dirty="0" smtClean="0"/>
              <a:t>18		SI = 3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Mdisp.geophysical.class4: 18 &lt; </a:t>
            </a:r>
            <a:r>
              <a:rPr lang="en-GB" sz="2000" dirty="0" err="1"/>
              <a:t>Mdisp</a:t>
            </a:r>
            <a:r>
              <a:rPr lang="en-GB" sz="2000" dirty="0"/>
              <a:t> &lt;= </a:t>
            </a:r>
            <a:r>
              <a:rPr lang="en-GB" sz="2000" dirty="0" smtClean="0"/>
              <a:t>24		SI = 4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Mdisp.geophysical.class5: </a:t>
            </a:r>
            <a:r>
              <a:rPr lang="en-GB" sz="2000" dirty="0" err="1"/>
              <a:t>Mdisp</a:t>
            </a:r>
            <a:r>
              <a:rPr lang="en-GB" sz="2000" dirty="0"/>
              <a:t> &gt; </a:t>
            </a:r>
            <a:r>
              <a:rPr lang="en-GB" sz="2000" dirty="0" smtClean="0"/>
              <a:t>24		SI = 5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7380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773"/>
            <a:ext cx="8229600" cy="440899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Section 1. Geophysical data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9"/>
            <a:ext cx="8928992" cy="6120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smtClean="0"/>
              <a:t>Bulk Electrical Conductivity criteria: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/>
              <a:t> # BEC classes (Davis and Annan, 1989 and Doolittle et al., 2010</a:t>
            </a:r>
            <a:r>
              <a:rPr lang="en-GB" sz="2000" dirty="0" smtClean="0"/>
              <a:t>):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</a:t>
            </a:r>
            <a:r>
              <a:rPr lang="en-GB" sz="2000" dirty="0" smtClean="0"/>
              <a:t>          # </a:t>
            </a:r>
            <a:r>
              <a:rPr lang="en-GB" sz="2000" dirty="0"/>
              <a:t>BEC.class1: BEC &lt;= 50 </a:t>
            </a:r>
            <a:r>
              <a:rPr lang="en-GB" sz="2000" dirty="0" err="1" smtClean="0"/>
              <a:t>mS</a:t>
            </a:r>
            <a:r>
              <a:rPr lang="en-GB" sz="2000" dirty="0" smtClean="0"/>
              <a:t>/m				SI = 1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BEC.class2: 50 &lt; BEC &lt;= 100   </a:t>
            </a:r>
            <a:r>
              <a:rPr lang="en-GB" sz="2000" dirty="0" err="1" smtClean="0"/>
              <a:t>mS</a:t>
            </a:r>
            <a:r>
              <a:rPr lang="en-GB" sz="2000" dirty="0" smtClean="0"/>
              <a:t>/m			SI = 2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BEC.class3: 100 &lt; BEC &lt;= 150  </a:t>
            </a:r>
            <a:r>
              <a:rPr lang="en-GB" sz="2000" dirty="0" err="1" smtClean="0"/>
              <a:t>mS</a:t>
            </a:r>
            <a:r>
              <a:rPr lang="en-GB" sz="2000" dirty="0" smtClean="0"/>
              <a:t>/m			SI = 3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BEC.class4: 150 &lt; BEC &lt;= 200  </a:t>
            </a:r>
            <a:r>
              <a:rPr lang="en-GB" sz="2000" dirty="0" err="1" smtClean="0"/>
              <a:t>mS</a:t>
            </a:r>
            <a:r>
              <a:rPr lang="en-GB" sz="2000" dirty="0" smtClean="0"/>
              <a:t>/m			SI = 4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BEC.class5: BEC &gt; 200 </a:t>
            </a:r>
            <a:r>
              <a:rPr lang="en-GB" sz="2000" dirty="0" err="1" smtClean="0"/>
              <a:t>mS</a:t>
            </a:r>
            <a:r>
              <a:rPr lang="en-GB" sz="2000" dirty="0" smtClean="0"/>
              <a:t>/m				SI = 5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7156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773"/>
            <a:ext cx="8229600" cy="440899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Section 1. Geophysical data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9"/>
            <a:ext cx="8928992" cy="6120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smtClean="0"/>
              <a:t>Attenuation loss (dB) criteria: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# </a:t>
            </a:r>
            <a:r>
              <a:rPr lang="en-GB" sz="2000" dirty="0"/>
              <a:t>these classes are identified based on the attenuation loss at the input frequency and depth: 1 m (no matter the input depth)</a:t>
            </a:r>
          </a:p>
          <a:p>
            <a:pPr marL="0" indent="0">
              <a:buNone/>
            </a:pPr>
            <a:r>
              <a:rPr lang="en-GB" sz="2000" dirty="0" smtClean="0"/>
              <a:t># </a:t>
            </a:r>
            <a:r>
              <a:rPr lang="en-GB" sz="2000" dirty="0"/>
              <a:t>if input frequency is not available, attenuation loss </a:t>
            </a:r>
            <a:r>
              <a:rPr lang="en-GB" sz="2000" dirty="0" smtClean="0"/>
              <a:t>for a 250 </a:t>
            </a:r>
            <a:r>
              <a:rPr lang="en-GB" sz="2000" dirty="0"/>
              <a:t>MH antennas is used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La.class1: La &lt;= </a:t>
            </a:r>
            <a:r>
              <a:rPr lang="en-GB" sz="2000" dirty="0" smtClean="0"/>
              <a:t>40					SI = 1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La.class2: 40 &lt; La &lt;= </a:t>
            </a:r>
            <a:r>
              <a:rPr lang="en-GB" sz="2000" dirty="0" smtClean="0"/>
              <a:t>60				SI = 2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La.class3: 60 &lt; La &lt;= </a:t>
            </a:r>
            <a:r>
              <a:rPr lang="en-GB" sz="2000" dirty="0" smtClean="0"/>
              <a:t>80				SI = 3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La.class4: 80 &lt; La &lt;= </a:t>
            </a:r>
            <a:r>
              <a:rPr lang="en-GB" sz="2000" dirty="0" smtClean="0"/>
              <a:t>100				SI = 4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                  # La.class5: La &gt; </a:t>
            </a:r>
            <a:r>
              <a:rPr lang="en-GB" sz="2000" dirty="0" smtClean="0"/>
              <a:t>100					SI = 5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2285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773"/>
            <a:ext cx="8229600" cy="440899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Section 2. Soil data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9"/>
            <a:ext cx="8928992" cy="5976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smtClean="0"/>
              <a:t>#2 - Are any of the following known (e.g. from BGS databases,  </a:t>
            </a:r>
            <a:r>
              <a:rPr lang="en-GB" sz="2000" b="1" dirty="0" err="1" smtClean="0"/>
              <a:t>Digimap</a:t>
            </a:r>
            <a:r>
              <a:rPr lang="en-GB" sz="2000" b="1" dirty="0" smtClean="0"/>
              <a:t>)?</a:t>
            </a:r>
          </a:p>
          <a:p>
            <a:pPr marL="914400" lvl="2" indent="0">
              <a:buNone/>
            </a:pPr>
            <a:endParaRPr lang="en-GB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43210"/>
              </p:ext>
            </p:extLst>
          </p:nvPr>
        </p:nvGraphicFramePr>
        <p:xfrm>
          <a:off x="1979712" y="1196748"/>
          <a:ext cx="5328592" cy="5472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6649"/>
                <a:gridCol w="624193"/>
                <a:gridCol w="1087750"/>
              </a:tblGrid>
              <a:tr h="304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u="none" strike="noStrike" dirty="0">
                          <a:effectLst/>
                        </a:rPr>
                        <a:t>parameter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u="none" strike="noStrike">
                          <a:effectLst/>
                        </a:rPr>
                        <a:t>unit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u="none" strike="noStrike" dirty="0">
                          <a:effectLst/>
                        </a:rPr>
                        <a:t>symbol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percentage of sand (2mm - 0.05mm)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%w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sand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percentage of clay (&lt; 0.002mm)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%w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clay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percentage of gravel (&gt; 2mm)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%w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gravel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percentage of volumetric water content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%v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vwc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percentage of gravimetric water content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%v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gwc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bulk density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g/cm3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bulkD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dry density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g/cm3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dryD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particle density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g/cm3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partD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density factor (0.9 - 1.3)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-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DF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liquid limit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%w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LL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plastic limit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%w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PL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plasticity index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%w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Ip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linear shrinkage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%w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Ls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soil temperature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°C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temp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organic matter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%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OM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sodium absorption ratio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-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SAR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calcium carbonate content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%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CaCO3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17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1117</Words>
  <Application>Microsoft Office PowerPoint</Application>
  <PresentationFormat>On-screen Show (4:3)</PresentationFormat>
  <Paragraphs>364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KBS suitability</vt:lpstr>
      <vt:lpstr>KBS sections</vt:lpstr>
      <vt:lpstr>Section 1. Geophysical data</vt:lpstr>
      <vt:lpstr>Section 1. Geophysical data</vt:lpstr>
      <vt:lpstr>Section 1. Geophysical data</vt:lpstr>
      <vt:lpstr>Section 1. Geophysical data</vt:lpstr>
      <vt:lpstr>Section 1. Geophysical data</vt:lpstr>
      <vt:lpstr>Section 2. Soil data</vt:lpstr>
      <vt:lpstr>Section 2. Soil data</vt:lpstr>
      <vt:lpstr>Section 2. Soil data</vt:lpstr>
      <vt:lpstr>Section 2. Soil data</vt:lpstr>
      <vt:lpstr>Section 2. Soil data</vt:lpstr>
      <vt:lpstr>Section 2. Soil data</vt:lpstr>
      <vt:lpstr>Section 2. Soil data</vt:lpstr>
      <vt:lpstr>Section 3. Expert Knowledge (user input)</vt:lpstr>
      <vt:lpstr>Section 3. Expert Knowledge (user input)</vt:lpstr>
      <vt:lpstr>Section 3. Expert Knowledge (user input)</vt:lpstr>
      <vt:lpstr>Section 3. Expert Knowledge (user input)</vt:lpstr>
      <vt:lpstr>Section 3. Expert Knowledge (user input)</vt:lpstr>
      <vt:lpstr>Section 4. Output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giulio</dc:creator>
  <cp:lastModifiedBy>giulio curioni</cp:lastModifiedBy>
  <cp:revision>109</cp:revision>
  <dcterms:created xsi:type="dcterms:W3CDTF">2012-06-20T11:27:28Z</dcterms:created>
  <dcterms:modified xsi:type="dcterms:W3CDTF">2014-12-15T16:54:15Z</dcterms:modified>
</cp:coreProperties>
</file>