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  <p:embeddedFont>
      <p:font typeface="Lato Black"/>
      <p:bold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44" Type="http://schemas.openxmlformats.org/officeDocument/2006/relationships/font" Target="fonts/Lato-bold.fntdata"/><Relationship Id="rId21" Type="http://schemas.openxmlformats.org/officeDocument/2006/relationships/slide" Target="slides/slide15.xml"/><Relationship Id="rId43" Type="http://schemas.openxmlformats.org/officeDocument/2006/relationships/font" Target="fonts/Lato-regular.fntdata"/><Relationship Id="rId24" Type="http://schemas.openxmlformats.org/officeDocument/2006/relationships/slide" Target="slides/slide18.xml"/><Relationship Id="rId46" Type="http://schemas.openxmlformats.org/officeDocument/2006/relationships/font" Target="fonts/Lato-boldItalic.fntdata"/><Relationship Id="rId23" Type="http://schemas.openxmlformats.org/officeDocument/2006/relationships/slide" Target="slides/slide17.xml"/><Relationship Id="rId45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LatoBlack-boldItalic.fntdata"/><Relationship Id="rId25" Type="http://schemas.openxmlformats.org/officeDocument/2006/relationships/slide" Target="slides/slide19.xml"/><Relationship Id="rId47" Type="http://schemas.openxmlformats.org/officeDocument/2006/relationships/font" Target="fonts/LatoBlack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italic.fntdata"/><Relationship Id="rId14" Type="http://schemas.openxmlformats.org/officeDocument/2006/relationships/slide" Target="slides/slide8.xml"/><Relationship Id="rId36" Type="http://schemas.openxmlformats.org/officeDocument/2006/relationships/font" Target="fonts/Raleway-bold.fntdata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3d2f04bc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3d2f04bc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3d2f04bc2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3d2f04bc2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3d2f04bc2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13d2f04bc2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3d2f04bc2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13d2f04bc2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679735de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679735de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679735de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1679735de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679735de3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679735de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679735de3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679735de3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1679735de3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1679735de3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679735de3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1679735de3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1679735de3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1679735de3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3d2f04bc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3d2f04bc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1679735de3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1679735de3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679735de3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1679735de3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679735de3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1679735de3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679735de3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1679735de3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679735de3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1679735de3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1679735de3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1679735de3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79735de3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79735de3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679735de3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1679735de3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1679735de3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1679735de3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3d2f04bc2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3d2f04bc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3d2f04bc2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3d2f04bc2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3d2f04bc2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3d2f04bc2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3d2f04bc2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3d2f04bc2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3d2f04bc2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3d2f04bc2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3d2f04bc2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3d2f04bc2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3d2f04bc2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3d2f04bc2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ros.fani@polito.it" TargetMode="External"/><Relationship Id="rId4" Type="http://schemas.openxmlformats.org/officeDocument/2006/relationships/hyperlink" Target="mailto:debora.caldarola@polito.it" TargetMode="External"/><Relationship Id="rId5" Type="http://schemas.openxmlformats.org/officeDocument/2006/relationships/hyperlink" Target="mailto:debora.caldarola@polito.it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cikit-learn.org/stable/auto_examples/datasets/plot_iris_dataset.html" TargetMode="External"/><Relationship Id="rId4" Type="http://schemas.openxmlformats.org/officeDocument/2006/relationships/hyperlink" Target="https://scikit-learn.org/stable/modules/clustering.html#silhouette-coefficient" TargetMode="External"/><Relationship Id="rId5" Type="http://schemas.openxmlformats.org/officeDocument/2006/relationships/hyperlink" Target="https://scikit-learn.org/stable/modules/generated/sklearn.preprocessing.StandardScaler.html" TargetMode="External"/><Relationship Id="rId6" Type="http://schemas.openxmlformats.org/officeDocument/2006/relationships/hyperlink" Target="https://scikit-learn.org/stable/modules/generated/sklearn.cluster.KMeans.html" TargetMode="External"/><Relationship Id="rId7" Type="http://schemas.openxmlformats.org/officeDocument/2006/relationships/hyperlink" Target="https://scikit-learn.org/stable/modules/generated/sklearn.decomposition.PCA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cikit-learn.org/stable/auto_examples/mixture/plot_gmm_init.html#sphx-glr-auto-examples-mixture-plot-gmm-init-py" TargetMode="External"/><Relationship Id="rId4" Type="http://schemas.openxmlformats.org/officeDocument/2006/relationships/hyperlink" Target="https://scikit-learn.org/stable/modules/generated/sklearn.model_selection.GridSearchCV.html#sklearn.model_selection.GridSearchCV" TargetMode="External"/><Relationship Id="rId5" Type="http://schemas.openxmlformats.org/officeDocument/2006/relationships/hyperlink" Target="https://scikit-learn.org/stable/auto_examples/mixture/plot_gmm_covariances.html#sphx-glr-auto-examples-mixture-plot-gmm-covariances-py" TargetMode="External"/><Relationship Id="rId6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jakevdp.github.io/PythonDataScienceHandbook/05.12-gaussian-mixtures.html" TargetMode="External"/><Relationship Id="rId4" Type="http://schemas.openxmlformats.org/officeDocument/2006/relationships/hyperlink" Target="https://scikit-learn.org/stable/modules/mixture.html" TargetMode="External"/><Relationship Id="rId5" Type="http://schemas.openxmlformats.org/officeDocument/2006/relationships/hyperlink" Target="https://scikit-learn.org/stable/auto_examples/mixture/plot_gmm_pdf.html#sphx-glr-auto-examples-mixture-plot-gmm-pdf-py" TargetMode="External"/><Relationship Id="rId6" Type="http://schemas.openxmlformats.org/officeDocument/2006/relationships/hyperlink" Target="https://towardsdatascience.com/implement-expectation-maximization-em-algorithm-in-python-from-scratch-f1278d1b913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cikit-learn.org/stable/modules/clustering.html#homogeneity-completeness" TargetMode="External"/><Relationship Id="rId4" Type="http://schemas.openxmlformats.org/officeDocument/2006/relationships/hyperlink" Target="https://scikit-learn.org/stable/modules/clustering.html#silhouette-coefficien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0" y="1311275"/>
            <a:ext cx="4555800" cy="22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644">
                <a:solidFill>
                  <a:schemeClr val="accent5"/>
                </a:solidFill>
                <a:latin typeface="Lato Black"/>
                <a:ea typeface="Lato Black"/>
                <a:cs typeface="Lato Black"/>
                <a:sym typeface="Lato Black"/>
              </a:rPr>
              <a:t>Lab 2: Unsupervised Learning</a:t>
            </a:r>
            <a:endParaRPr sz="3644">
              <a:solidFill>
                <a:schemeClr val="accent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133">
                <a:latin typeface="Lato"/>
                <a:ea typeface="Lato"/>
                <a:cs typeface="Lato"/>
                <a:sym typeface="Lato"/>
              </a:rPr>
              <a:t>K-Means, Gaussian Mixture Models (GMM), Expectation Maximization (EM)</a:t>
            </a:r>
            <a:endParaRPr b="1" sz="2133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5"/>
          <p:cNvSpPr txBox="1"/>
          <p:nvPr>
            <p:ph idx="2" type="body"/>
          </p:nvPr>
        </p:nvSpPr>
        <p:spPr>
          <a:xfrm>
            <a:off x="364950" y="3764750"/>
            <a:ext cx="3825900" cy="11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>
                <a:latin typeface="Lato"/>
                <a:ea typeface="Lato"/>
                <a:cs typeface="Lato"/>
                <a:sym typeface="Lato"/>
              </a:rPr>
              <a:t>Machine Learning and Deep Learning 2023</a:t>
            </a:r>
            <a:endParaRPr b="1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Eros Fanì &amp; Debora Caldarola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it" sz="12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eros.fani@polito.it</a:t>
            </a:r>
            <a:r>
              <a:rPr i="1" lang="it" sz="12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1" lang="it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debora</a:t>
            </a:r>
            <a:r>
              <a:rPr i="1" lang="it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.caldarola@polito.it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Clustering in Machine Learning. Different grouping methods of… | by Rupika  Nimbalkar | appengine.ai | Medium" id="133" name="Google Shape;133;p25"/>
          <p:cNvPicPr preferRelativeResize="0"/>
          <p:nvPr/>
        </p:nvPicPr>
        <p:blipFill rotWithShape="1">
          <a:blip r:embed="rId6">
            <a:alphaModFix/>
          </a:blip>
          <a:srcRect b="0" l="30208" r="7466" t="0"/>
          <a:stretch/>
        </p:blipFill>
        <p:spPr>
          <a:xfrm rot="5400000">
            <a:off x="4500537" y="500038"/>
            <a:ext cx="5161351" cy="41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950" y="330725"/>
            <a:ext cx="1477827" cy="65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 to visualize the results (2/3)</a:t>
            </a:r>
            <a:endParaRPr/>
          </a:p>
        </p:txBody>
      </p:sp>
      <p:sp>
        <p:nvSpPr>
          <p:cNvPr id="200" name="Google Shape;200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729450" y="1955625"/>
            <a:ext cx="6152700" cy="29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Put the result into a color plot</a:t>
            </a:r>
            <a:endParaRPr sz="8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Z = Z.reshape(xx.shape)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plt.figure(</a:t>
            </a:r>
            <a:r>
              <a:rPr lang="it" sz="8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plt.clf()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plt.imshow(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Z,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interpolation=</a:t>
            </a:r>
            <a:r>
              <a:rPr lang="it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"nearest"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extent=(xx.</a:t>
            </a:r>
            <a:r>
              <a:rPr lang="it" sz="8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(), xx.</a:t>
            </a:r>
            <a:r>
              <a:rPr lang="it" sz="8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(), yy.</a:t>
            </a:r>
            <a:r>
              <a:rPr lang="it" sz="8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(), yy.</a:t>
            </a:r>
            <a:r>
              <a:rPr lang="it" sz="8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()),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cmap=</a:t>
            </a:r>
            <a:r>
              <a:rPr lang="it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'Set2'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aspect=</a:t>
            </a:r>
            <a:r>
              <a:rPr lang="it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"auto"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origin=</a:t>
            </a:r>
            <a:r>
              <a:rPr lang="it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"lower"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plt.scatter(reduced_data[:, </a:t>
            </a:r>
            <a:r>
              <a:rPr lang="it" sz="8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reduced_data[:, </a:t>
            </a:r>
            <a:r>
              <a:rPr lang="it" sz="8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c=iris.target, cmap=</a:t>
            </a:r>
            <a:r>
              <a:rPr lang="it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'Pastel2'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Plot the centroids as a white X</a:t>
            </a:r>
            <a:endParaRPr sz="8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centroids = kmeans_model.cluster_centers_</a:t>
            </a:r>
            <a:endParaRPr sz="850">
              <a:solidFill>
                <a:srgbClr val="AF00D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 to visualize the results (3/3)</a:t>
            </a:r>
            <a:endParaRPr/>
          </a:p>
        </p:txBody>
      </p:sp>
      <p:sp>
        <p:nvSpPr>
          <p:cNvPr id="207" name="Google Shape;207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08" name="Google Shape;208;p35"/>
          <p:cNvSpPr txBox="1"/>
          <p:nvPr/>
        </p:nvSpPr>
        <p:spPr>
          <a:xfrm>
            <a:off x="729450" y="1955625"/>
            <a:ext cx="6152700" cy="3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plt.scatter(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centroids[:, </a:t>
            </a:r>
            <a:r>
              <a:rPr lang="it" sz="8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centroids[:, </a:t>
            </a:r>
            <a:r>
              <a:rPr lang="it" sz="8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marker=</a:t>
            </a:r>
            <a:r>
              <a:rPr lang="it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"x"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s=</a:t>
            </a:r>
            <a:r>
              <a:rPr lang="it" sz="8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169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linewidths=</a:t>
            </a:r>
            <a:r>
              <a:rPr lang="it" sz="8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zorder=</a:t>
            </a:r>
            <a:r>
              <a:rPr lang="it" sz="8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plt.title(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t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"K-means clustering on the digits dataset (PCA-reduced data)\n"</a:t>
            </a:r>
            <a:endParaRPr sz="8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t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"Centroids are marked with white cross"</a:t>
            </a:r>
            <a:endParaRPr sz="8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plt.xlim(x_min, x_max)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plt.ylim(y_min, y_max)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plt.xticks(())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plt.yticks(())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8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9" name="Google Shape;209;p35"/>
          <p:cNvPicPr preferRelativeResize="0"/>
          <p:nvPr/>
        </p:nvPicPr>
        <p:blipFill rotWithShape="1">
          <a:blip r:embed="rId3">
            <a:alphaModFix/>
          </a:blip>
          <a:srcRect b="0" l="8459" r="7202" t="0"/>
          <a:stretch/>
        </p:blipFill>
        <p:spPr>
          <a:xfrm>
            <a:off x="5250850" y="1915400"/>
            <a:ext cx="3425901" cy="304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5"/>
          <p:cNvSpPr txBox="1"/>
          <p:nvPr/>
        </p:nvSpPr>
        <p:spPr>
          <a:xfrm>
            <a:off x="5432450" y="4596700"/>
            <a:ext cx="314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Image from sklearn official tutorials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Tips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Remember to standardize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Refer to the following documentation: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 u="sng">
                <a:solidFill>
                  <a:schemeClr val="hlink"/>
                </a:solidFill>
                <a:hlinkClick r:id="rId3"/>
              </a:rPr>
              <a:t>https://scikit-learn.org/stable/auto_examples/datasets/plot_iris_dataset.html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 u="sng">
                <a:solidFill>
                  <a:schemeClr val="hlink"/>
                </a:solidFill>
                <a:hlinkClick r:id="rId4"/>
              </a:rPr>
              <a:t>https://scikit-learn.org/stable/modules/clustering.html#silhouette-coefficient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 u="sng">
                <a:solidFill>
                  <a:schemeClr val="hlink"/>
                </a:solidFill>
                <a:hlinkClick r:id="rId5"/>
              </a:rPr>
              <a:t>https://scikit-learn.org/stable/modules/generated/sklearn.preprocessing.StandardScaler.html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 u="sng">
                <a:solidFill>
                  <a:schemeClr val="hlink"/>
                </a:solidFill>
                <a:hlinkClick r:id="rId6"/>
              </a:rPr>
              <a:t>https://scikit-learn.org/stable/modules/generated/sklearn.cluster.KMeans.html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 u="sng">
                <a:solidFill>
                  <a:schemeClr val="hlink"/>
                </a:solidFill>
                <a:hlinkClick r:id="rId7"/>
              </a:rPr>
              <a:t>https://scikit-learn.org/stable/modules/generated/sklearn.decomposition.PCA.html</a:t>
            </a:r>
            <a:endParaRPr/>
          </a:p>
        </p:txBody>
      </p:sp>
      <p:sp>
        <p:nvSpPr>
          <p:cNvPr id="217" name="Google Shape;217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Gaussian Mixture Models (GMMs)</a:t>
            </a:r>
            <a:endParaRPr/>
          </a:p>
        </p:txBody>
      </p:sp>
      <p:sp>
        <p:nvSpPr>
          <p:cNvPr id="223" name="Google Shape;223;p3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Overcoming</a:t>
            </a:r>
            <a:r>
              <a:rPr lang="it"/>
              <a:t> the drawbacks of K-means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The idea behind GMMs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GMMs for handling not well separable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GMMs for generating new data</a:t>
            </a:r>
            <a:endParaRPr/>
          </a:p>
        </p:txBody>
      </p:sp>
      <p:sp>
        <p:nvSpPr>
          <p:cNvPr id="224" name="Google Shape;224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Main issues with </a:t>
            </a:r>
            <a:r>
              <a:rPr i="1" lang="it"/>
              <a:t>K</a:t>
            </a:r>
            <a:r>
              <a:rPr lang="it"/>
              <a:t>-means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Poor performance in real-world scenarios due to the distance-from-cluster idea used to determine cluster membership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1" name="Google Shape;231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850" y="2659546"/>
            <a:ext cx="3071025" cy="21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Main issues with </a:t>
            </a:r>
            <a:r>
              <a:rPr i="1" lang="it"/>
              <a:t>K</a:t>
            </a:r>
            <a:r>
              <a:rPr lang="it"/>
              <a:t>-means</a:t>
            </a:r>
            <a:endParaRPr/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Poor performance in real-world scenarios due to the distance-from-cluster idea used to determine cluster membership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Given well separable data, </a:t>
            </a:r>
            <a:r>
              <a:rPr i="1" lang="it" sz="1400"/>
              <a:t>K</a:t>
            </a:r>
            <a:r>
              <a:rPr lang="it" sz="1400"/>
              <a:t>-means finds suitable clusters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9" name="Google Shape;239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850" y="2888146"/>
            <a:ext cx="3071025" cy="21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Main issues with </a:t>
            </a:r>
            <a:r>
              <a:rPr i="1" lang="it"/>
              <a:t>K</a:t>
            </a:r>
            <a:r>
              <a:rPr lang="it"/>
              <a:t>-means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Poor performance in real-world scenarios due to the distance-from-cluster idea used to determine cluster membership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Given well separable data, </a:t>
            </a:r>
            <a:r>
              <a:rPr i="1" lang="it" sz="1400"/>
              <a:t>K</a:t>
            </a:r>
            <a:r>
              <a:rPr lang="it" sz="1400"/>
              <a:t>-means finds suitable clusters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/>
              <a:t>What happens when there is some overlap?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7" name="Google Shape;247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250" y="2888146"/>
            <a:ext cx="3071025" cy="21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0"/>
          <p:cNvSpPr/>
          <p:nvPr/>
        </p:nvSpPr>
        <p:spPr>
          <a:xfrm>
            <a:off x="6773725" y="3778700"/>
            <a:ext cx="759600" cy="393600"/>
          </a:xfrm>
          <a:prstGeom prst="rect">
            <a:avLst/>
          </a:prstGeom>
          <a:noFill/>
          <a:ln cap="flat" cmpd="sng" w="28575">
            <a:solidFill>
              <a:srgbClr val="A3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" name="Google Shape;250;p40"/>
          <p:cNvCxnSpPr>
            <a:stCxn id="249" idx="1"/>
          </p:cNvCxnSpPr>
          <p:nvPr/>
        </p:nvCxnSpPr>
        <p:spPr>
          <a:xfrm rot="10800000">
            <a:off x="5031625" y="3975500"/>
            <a:ext cx="1742100" cy="0"/>
          </a:xfrm>
          <a:prstGeom prst="straightConnector1">
            <a:avLst/>
          </a:prstGeom>
          <a:noFill/>
          <a:ln cap="flat" cmpd="sng" w="9525">
            <a:solidFill>
              <a:srgbClr val="A3151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Main issues with </a:t>
            </a:r>
            <a:r>
              <a:rPr i="1" lang="it"/>
              <a:t>K</a:t>
            </a:r>
            <a:r>
              <a:rPr lang="it"/>
              <a:t>-means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Poor performance in real-world scenarios due to the distance-from-cluster idea used to determine cluster membership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Given well separable data, </a:t>
            </a:r>
            <a:r>
              <a:rPr i="1" lang="it" sz="1400"/>
              <a:t>K</a:t>
            </a:r>
            <a:r>
              <a:rPr lang="it" sz="1400"/>
              <a:t>-means finds suitable clusters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/>
              <a:t>What happens when there is some overlap?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it" sz="1200"/>
              <a:t>No measure of uncertainty cluster assignment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7" name="Google Shape;257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396" y="2882371"/>
            <a:ext cx="3071025" cy="218626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1"/>
          <p:cNvSpPr/>
          <p:nvPr/>
        </p:nvSpPr>
        <p:spPr>
          <a:xfrm>
            <a:off x="6697525" y="3778700"/>
            <a:ext cx="759600" cy="393600"/>
          </a:xfrm>
          <a:prstGeom prst="rect">
            <a:avLst/>
          </a:prstGeom>
          <a:noFill/>
          <a:ln cap="flat" cmpd="sng" w="28575">
            <a:solidFill>
              <a:srgbClr val="A3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41"/>
          <p:cNvCxnSpPr>
            <a:stCxn id="259" idx="1"/>
          </p:cNvCxnSpPr>
          <p:nvPr/>
        </p:nvCxnSpPr>
        <p:spPr>
          <a:xfrm rot="10800000">
            <a:off x="4955425" y="3975500"/>
            <a:ext cx="1742100" cy="0"/>
          </a:xfrm>
          <a:prstGeom prst="straightConnector1">
            <a:avLst/>
          </a:prstGeom>
          <a:noFill/>
          <a:ln cap="flat" cmpd="sng" w="9525">
            <a:solidFill>
              <a:srgbClr val="A3151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Main issues with </a:t>
            </a:r>
            <a:r>
              <a:rPr i="1" lang="it"/>
              <a:t>K</a:t>
            </a:r>
            <a:r>
              <a:rPr lang="it"/>
              <a:t>-means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Poor performance in real-world scenarios due to the distance-from-cluster idea used to determine cluster membership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Given well separable data, </a:t>
            </a:r>
            <a:r>
              <a:rPr i="1" lang="it" sz="1400"/>
              <a:t>K</a:t>
            </a:r>
            <a:r>
              <a:rPr lang="it" sz="1400"/>
              <a:t>-means finds suitable clusters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/>
              <a:t>What happens when there is some overlap?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it" sz="1200"/>
              <a:t>No measure of uncertainty cluster assignment</a:t>
            </a:r>
            <a:endParaRPr b="1"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The clusters must be </a:t>
            </a:r>
            <a:r>
              <a:rPr b="1" lang="it" sz="1400"/>
              <a:t>circular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/>
              <a:t>… and they may not be a good fit to the data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/>
              <a:t>Not flexible enough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7" name="Google Shape;267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675" y="2711925"/>
            <a:ext cx="3036800" cy="21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Gaussian Mixture Models (GMMs)</a:t>
            </a:r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400">
                <a:highlight>
                  <a:srgbClr val="FFFFFF"/>
                </a:highlight>
              </a:rPr>
              <a:t>A Gaussian mixture model (GMM) attempts to find a </a:t>
            </a:r>
            <a:r>
              <a:rPr b="1" lang="it" sz="1400">
                <a:highlight>
                  <a:srgbClr val="FFFFFF"/>
                </a:highlight>
              </a:rPr>
              <a:t>mixture </a:t>
            </a:r>
            <a:r>
              <a:rPr lang="it" sz="1400">
                <a:highlight>
                  <a:srgbClr val="FFFFFF"/>
                </a:highlight>
              </a:rPr>
              <a:t>of multi-dimensional </a:t>
            </a:r>
            <a:r>
              <a:rPr b="1" lang="it" sz="1400">
                <a:highlight>
                  <a:srgbClr val="FFFFFF"/>
                </a:highlight>
              </a:rPr>
              <a:t>Gaussian probability distributions</a:t>
            </a:r>
            <a:r>
              <a:rPr lang="it" sz="1400">
                <a:highlight>
                  <a:srgbClr val="FFFFFF"/>
                </a:highlight>
              </a:rPr>
              <a:t> that best model any input dataset.</a:t>
            </a:r>
            <a:endParaRPr sz="1400"/>
          </a:p>
        </p:txBody>
      </p:sp>
      <p:sp>
        <p:nvSpPr>
          <p:cNvPr id="275" name="Google Shape;275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76" name="Google Shape;276;p43"/>
          <p:cNvPicPr preferRelativeResize="0"/>
          <p:nvPr/>
        </p:nvPicPr>
        <p:blipFill rotWithShape="1">
          <a:blip r:embed="rId3">
            <a:alphaModFix/>
          </a:blip>
          <a:srcRect b="33186" l="0" r="51047" t="0"/>
          <a:stretch/>
        </p:blipFill>
        <p:spPr>
          <a:xfrm>
            <a:off x="5663399" y="2571750"/>
            <a:ext cx="3294375" cy="734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ussian Mixture Models Em Method Math GIF - Gaussian Mixture Models EM  Method Math Gauss - Discover &amp; Share GIFs" id="277" name="Google Shape;277;p43"/>
          <p:cNvPicPr preferRelativeResize="0"/>
          <p:nvPr/>
        </p:nvPicPr>
        <p:blipFill rotWithShape="1">
          <a:blip r:embed="rId4">
            <a:alphaModFix/>
          </a:blip>
          <a:srcRect b="4315" l="0" r="0" t="0"/>
          <a:stretch/>
        </p:blipFill>
        <p:spPr>
          <a:xfrm>
            <a:off x="1479550" y="2760275"/>
            <a:ext cx="317185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730000" y="131127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/>
              <a:t>Unsupervised learning</a:t>
            </a:r>
            <a:endParaRPr sz="3200"/>
          </a:p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2" type="body"/>
          </p:nvPr>
        </p:nvSpPr>
        <p:spPr>
          <a:xfrm>
            <a:off x="4939500" y="571675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What is unsupervised learning?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Introduction to clustering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Introduction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Metrics</a:t>
            </a:r>
            <a:br>
              <a:rPr lang="it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K-Means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how does it work?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PROs, CONs</a:t>
            </a:r>
            <a:br>
              <a:rPr lang="it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GMMs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what is a GMM?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How does it differ from K-means?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PROs, CONs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Gaussian Mixture Models (GMMs)</a:t>
            </a:r>
            <a:endParaRPr/>
          </a:p>
        </p:txBody>
      </p:sp>
      <p:sp>
        <p:nvSpPr>
          <p:cNvPr id="283" name="Google Shape;283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highlight>
                  <a:srgbClr val="FFFFFF"/>
                </a:highlight>
              </a:rPr>
              <a:t>A Gaussian mixture model (GMM) attempts to find a </a:t>
            </a:r>
            <a:r>
              <a:rPr b="1" lang="it">
                <a:highlight>
                  <a:srgbClr val="FFFFFF"/>
                </a:highlight>
              </a:rPr>
              <a:t>mixture </a:t>
            </a:r>
            <a:r>
              <a:rPr lang="it">
                <a:highlight>
                  <a:srgbClr val="FFFFFF"/>
                </a:highlight>
              </a:rPr>
              <a:t>of multi-dimensional </a:t>
            </a:r>
            <a:r>
              <a:rPr b="1" lang="it">
                <a:highlight>
                  <a:srgbClr val="FFFFFF"/>
                </a:highlight>
              </a:rPr>
              <a:t>Gaussian probability distributions</a:t>
            </a:r>
            <a:r>
              <a:rPr lang="it">
                <a:highlight>
                  <a:srgbClr val="FFFFFF"/>
                </a:highlight>
              </a:rPr>
              <a:t> that best model any input dataset.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highlight>
                  <a:srgbClr val="FFFFFF"/>
                </a:highlight>
              </a:rPr>
              <a:t>Each point belongs to the cluster with a given probability.</a:t>
            </a:r>
            <a:endParaRPr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highlight>
                  <a:srgbClr val="FFFFFF"/>
                </a:highlight>
              </a:rPr>
              <a:t>The position and the shape of each cluster are defined by mean and covariance.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84" name="Google Shape;284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85" name="Google Shape;2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725" y="3117825"/>
            <a:ext cx="4297249" cy="122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4"/>
          <p:cNvPicPr preferRelativeResize="0"/>
          <p:nvPr/>
        </p:nvPicPr>
        <p:blipFill rotWithShape="1">
          <a:blip r:embed="rId4">
            <a:alphaModFix/>
          </a:blip>
          <a:srcRect b="33186" l="0" r="51047" t="0"/>
          <a:stretch/>
        </p:blipFill>
        <p:spPr>
          <a:xfrm>
            <a:off x="5576574" y="2510375"/>
            <a:ext cx="3035050" cy="6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GMMs in short</a:t>
            </a:r>
            <a:endParaRPr/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Based on an </a:t>
            </a:r>
            <a:r>
              <a:rPr b="1" lang="it">
                <a:solidFill>
                  <a:schemeClr val="accent3"/>
                </a:solidFill>
              </a:rPr>
              <a:t>Expectation-Maximization</a:t>
            </a:r>
            <a:r>
              <a:rPr lang="it"/>
              <a:t> approach.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Choose starting guesses for random assignments and shapes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Repeat until convergence: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it">
                <a:solidFill>
                  <a:schemeClr val="accent3"/>
                </a:solidFill>
              </a:rPr>
              <a:t>E-step</a:t>
            </a:r>
            <a:r>
              <a:rPr lang="it"/>
              <a:t>: for each point, find the weights encoding the probability of membership in each cluster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it">
                <a:solidFill>
                  <a:schemeClr val="accent3"/>
                </a:solidFill>
              </a:rPr>
              <a:t>M-step</a:t>
            </a:r>
            <a:r>
              <a:rPr lang="it"/>
              <a:t>: </a:t>
            </a:r>
            <a:r>
              <a:rPr lang="it" sz="1200">
                <a:highlight>
                  <a:srgbClr val="FFFFFF"/>
                </a:highlight>
              </a:rPr>
              <a:t>for each cluster, update its location, normalization, and shape based on </a:t>
            </a:r>
            <a:r>
              <a:rPr i="1" lang="it" sz="1200"/>
              <a:t>all</a:t>
            </a:r>
            <a:r>
              <a:rPr lang="it" sz="1200">
                <a:highlight>
                  <a:srgbClr val="FFFFFF"/>
                </a:highlight>
              </a:rPr>
              <a:t> data points, making use of the weights 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>
                <a:highlight>
                  <a:srgbClr val="FFFFFF"/>
                </a:highlight>
              </a:rPr>
              <a:t>The resulting clusters are associated with a </a:t>
            </a:r>
            <a:r>
              <a:rPr b="1" lang="it" sz="1200">
                <a:solidFill>
                  <a:schemeClr val="accent3"/>
                </a:solidFill>
                <a:highlight>
                  <a:srgbClr val="FFFFFF"/>
                </a:highlight>
              </a:rPr>
              <a:t>smooth</a:t>
            </a:r>
            <a:r>
              <a:rPr lang="it" sz="1200">
                <a:highlight>
                  <a:srgbClr val="FFFFFF"/>
                </a:highlight>
              </a:rPr>
              <a:t> Gaussian model, rather </a:t>
            </a:r>
            <a:r>
              <a:rPr lang="it" sz="1200">
                <a:highlight>
                  <a:srgbClr val="FFFFFF"/>
                </a:highlight>
              </a:rPr>
              <a:t>than</a:t>
            </a:r>
            <a:r>
              <a:rPr lang="it" sz="1200">
                <a:highlight>
                  <a:srgbClr val="FFFFFF"/>
                </a:highlight>
              </a:rPr>
              <a:t> a hard-edged sphere.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>
                <a:highlight>
                  <a:srgbClr val="FFFFFF"/>
                </a:highlight>
              </a:rPr>
              <a:t>The </a:t>
            </a:r>
            <a:r>
              <a:rPr lang="it" sz="1200">
                <a:highlight>
                  <a:srgbClr val="FFFFFF"/>
                </a:highlight>
              </a:rPr>
              <a:t>optimal solution may be missed, so </a:t>
            </a:r>
            <a:r>
              <a:rPr b="1" lang="it" sz="1200">
                <a:highlight>
                  <a:srgbClr val="FFFFFF"/>
                </a:highlight>
              </a:rPr>
              <a:t>multiple random </a:t>
            </a:r>
            <a:r>
              <a:rPr b="1" lang="it" sz="1200">
                <a:solidFill>
                  <a:schemeClr val="accent3"/>
                </a:solidFill>
                <a:highlight>
                  <a:srgbClr val="FFFFFF"/>
                </a:highlight>
              </a:rPr>
              <a:t>initializations</a:t>
            </a:r>
            <a:r>
              <a:rPr b="1" lang="it" sz="1200">
                <a:highlight>
                  <a:srgbClr val="FFFFFF"/>
                </a:highlight>
              </a:rPr>
              <a:t> </a:t>
            </a:r>
            <a:r>
              <a:rPr lang="it" sz="1200">
                <a:highlight>
                  <a:srgbClr val="FFFFFF"/>
                </a:highlight>
              </a:rPr>
              <a:t>are used.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>
                <a:highlight>
                  <a:srgbClr val="FFFFFF"/>
                </a:highlight>
              </a:rPr>
              <a:t>No distance measures are used. The points are assigned to the clusters based on probability distributions.</a:t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293" name="Google Shape;293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Example of resulting clusters with GMMs</a:t>
            </a:r>
            <a:endParaRPr/>
          </a:p>
        </p:txBody>
      </p:sp>
      <p:sp>
        <p:nvSpPr>
          <p:cNvPr id="299" name="Google Shape;299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00" name="Google Shape;3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899" y="2078873"/>
            <a:ext cx="3699450" cy="26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1" y="2078887"/>
            <a:ext cx="3699450" cy="263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Relevant choices</a:t>
            </a:r>
            <a:endParaRPr/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729450" y="2078875"/>
            <a:ext cx="5357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>
                <a:solidFill>
                  <a:schemeClr val="dk1"/>
                </a:solidFill>
              </a:rPr>
              <a:t>Initialization</a:t>
            </a:r>
            <a:r>
              <a:rPr lang="it"/>
              <a:t> - - to define the initial center of the model components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t"/>
              <a:t>k-means (can be computationally heavy)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t"/>
              <a:t>k-means++: pick first center at random, then subsequent centers are the most distant ones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t"/>
              <a:t>random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>
                <a:solidFill>
                  <a:schemeClr val="dk1"/>
                </a:solidFill>
              </a:rPr>
              <a:t>Number of components 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>
                <a:solidFill>
                  <a:schemeClr val="dk1"/>
                </a:solidFill>
              </a:rPr>
              <a:t>Covariance</a:t>
            </a:r>
            <a:r>
              <a:rPr lang="it"/>
              <a:t> type (constraint on the estimated classes)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t"/>
              <a:t>spherical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t"/>
              <a:t>diagonal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t"/>
              <a:t>tied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t"/>
              <a:t>full covariance</a:t>
            </a:r>
            <a:endParaRPr/>
          </a:p>
        </p:txBody>
      </p:sp>
      <p:sp>
        <p:nvSpPr>
          <p:cNvPr id="308" name="Google Shape;308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09" name="Google Shape;30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850" y="1800700"/>
            <a:ext cx="2817450" cy="28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Exercise 2: GMMs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0" lang="it" sz="1300">
                <a:latin typeface="Lato"/>
                <a:ea typeface="Lato"/>
                <a:cs typeface="Lato"/>
                <a:sym typeface="Lato"/>
              </a:rPr>
              <a:t>Build your first GMM to replicate the results obtained with K-means on the IRIS dataset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b="0" lang="it" sz="1300">
                <a:latin typeface="Lato"/>
                <a:ea typeface="Lato"/>
                <a:cs typeface="Lato"/>
                <a:sym typeface="Lato"/>
              </a:rPr>
              <a:t>Suggestion: </a:t>
            </a:r>
            <a:r>
              <a:rPr b="0" lang="it" sz="1300">
                <a:latin typeface="Courier New"/>
                <a:ea typeface="Courier New"/>
                <a:cs typeface="Courier New"/>
                <a:sym typeface="Courier New"/>
              </a:rPr>
              <a:t>n_components</a:t>
            </a:r>
            <a:r>
              <a:rPr b="0" lang="it" sz="1300">
                <a:latin typeface="Lato"/>
                <a:ea typeface="Lato"/>
                <a:cs typeface="Lato"/>
                <a:sym typeface="Lato"/>
              </a:rPr>
              <a:t> is comparable to </a:t>
            </a:r>
            <a:r>
              <a:rPr b="0" i="1" lang="it" sz="1300">
                <a:latin typeface="Lato"/>
                <a:ea typeface="Lato"/>
                <a:cs typeface="Lato"/>
                <a:sym typeface="Lato"/>
              </a:rPr>
              <a:t>K</a:t>
            </a:r>
            <a:endParaRPr b="0" i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0" lang="it" sz="1300">
                <a:latin typeface="Lato"/>
                <a:ea typeface="Lato"/>
                <a:cs typeface="Lato"/>
                <a:sym typeface="Lato"/>
              </a:rPr>
              <a:t>Try out the different</a:t>
            </a:r>
            <a:r>
              <a:rPr lang="it" sz="1300">
                <a:latin typeface="Lato"/>
                <a:ea typeface="Lato"/>
                <a:cs typeface="Lato"/>
                <a:sym typeface="Lato"/>
              </a:rPr>
              <a:t> initia</a:t>
            </a:r>
            <a:r>
              <a:rPr lang="it" sz="1300">
                <a:latin typeface="Lato"/>
                <a:ea typeface="Lato"/>
                <a:cs typeface="Lato"/>
                <a:sym typeface="Lato"/>
              </a:rPr>
              <a:t>lizations</a:t>
            </a:r>
            <a:r>
              <a:rPr b="0" lang="it" sz="1300">
                <a:latin typeface="Lato"/>
                <a:ea typeface="Lato"/>
                <a:cs typeface="Lato"/>
                <a:sym typeface="Lato"/>
              </a:rPr>
              <a:t>:</a:t>
            </a:r>
            <a:r>
              <a:rPr b="0" lang="it" sz="1300">
                <a:latin typeface="Lato"/>
                <a:ea typeface="Lato"/>
                <a:cs typeface="Lato"/>
                <a:sym typeface="Lato"/>
              </a:rPr>
              <a:t> how do the results differ? 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b="0" lang="it" sz="1300">
                <a:latin typeface="Lato"/>
                <a:ea typeface="Lato"/>
                <a:cs typeface="Lato"/>
                <a:sym typeface="Lato"/>
              </a:rPr>
              <a:t>Take a look </a:t>
            </a:r>
            <a:r>
              <a:rPr b="0" lang="it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here</a:t>
            </a:r>
            <a:r>
              <a:rPr b="0" lang="it" sz="1300">
                <a:latin typeface="Lato"/>
                <a:ea typeface="Lato"/>
                <a:cs typeface="Lato"/>
                <a:sym typeface="Lato"/>
              </a:rPr>
              <a:t> to see how to plot the obtained clusters.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0" lang="it" sz="1300">
                <a:latin typeface="Lato"/>
                <a:ea typeface="Lato"/>
                <a:cs typeface="Lato"/>
                <a:sym typeface="Lato"/>
              </a:rPr>
              <a:t>Pick the best number of components by applying grid search. Use the </a:t>
            </a:r>
            <a:r>
              <a:rPr lang="it" sz="1300">
                <a:latin typeface="Lato"/>
                <a:ea typeface="Lato"/>
                <a:cs typeface="Lato"/>
                <a:sym typeface="Lato"/>
              </a:rPr>
              <a:t>negative BIC (Bayes Information Criterion) score</a:t>
            </a:r>
            <a:r>
              <a:rPr b="0" lang="it" sz="1300">
                <a:latin typeface="Lato"/>
                <a:ea typeface="Lato"/>
                <a:cs typeface="Lato"/>
                <a:sym typeface="Lato"/>
              </a:rPr>
              <a:t> as scoring method. Select the number of components having the lowest BIC.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b="0" lang="it" sz="1300">
                <a:latin typeface="Lato"/>
                <a:ea typeface="Lato"/>
                <a:cs typeface="Lato"/>
                <a:sym typeface="Lato"/>
              </a:rPr>
              <a:t>In sklearn: </a:t>
            </a:r>
            <a:r>
              <a:rPr b="0" lang="it" sz="13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GridSearchCV</a:t>
            </a:r>
            <a:endParaRPr b="0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b="0" lang="it" sz="1300">
                <a:latin typeface="Lato"/>
                <a:ea typeface="Lato"/>
                <a:cs typeface="Lato"/>
                <a:sym typeface="Lato"/>
              </a:rPr>
              <a:t>Suggestion: define the function computing the BIC 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" sz="1300">
                <a:latin typeface="Lato"/>
                <a:ea typeface="Lato"/>
                <a:cs typeface="Lato"/>
                <a:sym typeface="Lato"/>
              </a:rPr>
              <a:t>score and pass it to the GridSearch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0" lang="it" sz="1300">
                <a:latin typeface="Lato"/>
                <a:ea typeface="Lato"/>
                <a:cs typeface="Lato"/>
                <a:sym typeface="Lato"/>
              </a:rPr>
              <a:t>How does the choice of covariance type affect the results? How do the built clusters compare with the actual dataset?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b="0" lang="it" sz="1300">
                <a:latin typeface="Lato"/>
                <a:ea typeface="Lato"/>
                <a:cs typeface="Lato"/>
                <a:sym typeface="Lato"/>
              </a:rPr>
              <a:t>Take a look at </a:t>
            </a:r>
            <a:r>
              <a:rPr b="0" lang="it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this tutorial</a:t>
            </a:r>
            <a:endParaRPr b="0"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16" name="Google Shape;316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8175" y="2734163"/>
            <a:ext cx="3785825" cy="72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Exercise 3: Handling not well separable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0" lang="it" sz="1300">
                <a:latin typeface="Lato"/>
                <a:ea typeface="Lato"/>
                <a:cs typeface="Lato"/>
                <a:sym typeface="Lato"/>
              </a:rPr>
              <a:t>Setup the Moons dataset from sklearn as: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" sz="1300">
                <a:latin typeface="Lato"/>
                <a:ea typeface="Lato"/>
                <a:cs typeface="Lato"/>
                <a:sym typeface="Lato"/>
              </a:rPr>
              <a:t>You should see something like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0" lang="it" sz="1300">
                <a:latin typeface="Lato"/>
                <a:ea typeface="Lato"/>
                <a:cs typeface="Lato"/>
                <a:sym typeface="Lato"/>
              </a:rPr>
              <a:t>Using the function </a:t>
            </a:r>
            <a:r>
              <a:rPr b="0" lang="it" sz="1300">
                <a:latin typeface="Courier New"/>
                <a:ea typeface="Courier New"/>
                <a:cs typeface="Courier New"/>
                <a:sym typeface="Courier New"/>
              </a:rPr>
              <a:t>plot_gmm</a:t>
            </a:r>
            <a:r>
              <a:rPr b="0" lang="it" sz="1300">
                <a:latin typeface="Lato"/>
                <a:ea typeface="Lato"/>
                <a:cs typeface="Lato"/>
                <a:sym typeface="Lato"/>
              </a:rPr>
              <a:t> from the next slide, see what happens when moving from </a:t>
            </a:r>
            <a:r>
              <a:rPr b="0" lang="it" sz="1300">
                <a:latin typeface="Courier New"/>
                <a:ea typeface="Courier New"/>
                <a:cs typeface="Courier New"/>
                <a:sym typeface="Courier New"/>
              </a:rPr>
              <a:t>n_components=2</a:t>
            </a:r>
            <a:r>
              <a:rPr b="0" lang="it" sz="1300">
                <a:latin typeface="Lato"/>
                <a:ea typeface="Lato"/>
                <a:cs typeface="Lato"/>
                <a:sym typeface="Lato"/>
              </a:rPr>
              <a:t> to </a:t>
            </a:r>
            <a:r>
              <a:rPr b="0" lang="it" sz="1300">
                <a:latin typeface="Courier New"/>
                <a:ea typeface="Courier New"/>
                <a:cs typeface="Courier New"/>
                <a:sym typeface="Courier New"/>
              </a:rPr>
              <a:t>n_components &gt;= 16</a:t>
            </a:r>
            <a:r>
              <a:rPr b="0" lang="it" sz="1300">
                <a:latin typeface="Lato"/>
                <a:ea typeface="Lato"/>
                <a:cs typeface="Lato"/>
                <a:sym typeface="Lato"/>
              </a:rPr>
              <a:t>. 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b="0" lang="it" sz="1200">
                <a:latin typeface="Lato"/>
                <a:ea typeface="Lato"/>
                <a:cs typeface="Lato"/>
                <a:sym typeface="Lato"/>
              </a:rPr>
              <a:t>Is the GMM able to model the overall distribution of the input data?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23" name="Google Shape;323;p49"/>
          <p:cNvPicPr preferRelativeResize="0"/>
          <p:nvPr/>
        </p:nvPicPr>
        <p:blipFill rotWithShape="1">
          <a:blip r:embed="rId3">
            <a:alphaModFix/>
          </a:blip>
          <a:srcRect b="0" l="0" r="0" t="18300"/>
          <a:stretch/>
        </p:blipFill>
        <p:spPr>
          <a:xfrm>
            <a:off x="2356450" y="2303425"/>
            <a:ext cx="1859801" cy="11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9"/>
          <p:cNvPicPr preferRelativeResize="0"/>
          <p:nvPr/>
        </p:nvPicPr>
        <p:blipFill rotWithShape="1">
          <a:blip r:embed="rId3">
            <a:alphaModFix/>
          </a:blip>
          <a:srcRect b="82255" l="0" r="13733" t="0"/>
          <a:stretch/>
        </p:blipFill>
        <p:spPr>
          <a:xfrm>
            <a:off x="4401900" y="1782088"/>
            <a:ext cx="4196001" cy="67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Useful plotting functions</a:t>
            </a:r>
            <a:endParaRPr/>
          </a:p>
        </p:txBody>
      </p:sp>
      <p:sp>
        <p:nvSpPr>
          <p:cNvPr id="330" name="Google Shape;330;p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31" name="Google Shape;331;p50"/>
          <p:cNvSpPr txBox="1"/>
          <p:nvPr/>
        </p:nvSpPr>
        <p:spPr>
          <a:xfrm>
            <a:off x="452463" y="1877275"/>
            <a:ext cx="53913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t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matplotlib.patches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t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Ellipse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draw_ellipse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(position, covariance, ax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it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kwargs):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it" sz="9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"""Draw an ellipse with a given position and covariance"""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ax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ax </a:t>
            </a:r>
            <a:r>
              <a:rPr b="1" lang="it" sz="900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gca()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it" sz="9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Convert covariance to principal axes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it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covariance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shape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U, s, Vt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linalg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svd(covariance)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angle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degrees(np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arctan2(U[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], U[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]))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width, height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sqrt(s)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it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angle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width, height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sqrt(covariance)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it" sz="9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Draw the Ellipse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it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nsig </a:t>
            </a:r>
            <a:r>
              <a:rPr b="1" lang="it" sz="900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ax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add_patch(Ellipse(position, nsig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width, nsig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height,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angle,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kwargs))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50"/>
          <p:cNvSpPr txBox="1"/>
          <p:nvPr/>
        </p:nvSpPr>
        <p:spPr>
          <a:xfrm>
            <a:off x="5691538" y="1930050"/>
            <a:ext cx="3000000" cy="25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plot_gmm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(gmm, X, label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it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ax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it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ax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ax </a:t>
            </a:r>
            <a:r>
              <a:rPr b="1" lang="it" sz="900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gca()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labels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gmm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fit(X)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predict(X)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it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label: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ax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scatter(X[:,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], X[:,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], c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labels, s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=40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cmap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9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'viridis'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zorder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=2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it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ax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scatter(X[:,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], X[:,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], s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=40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zorder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=2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ax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axis(</a:t>
            </a:r>
            <a:r>
              <a:rPr lang="it" sz="9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'equal'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w_factor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gmm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weights_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max()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it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pos, covar, w </a:t>
            </a:r>
            <a:r>
              <a:rPr b="1" lang="it" sz="900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zip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(gmm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means_, gmm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covars_, gmm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weights_):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draw_ellipse(pos, covar, alpha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 </a:t>
            </a:r>
            <a:r>
              <a:rPr lang="it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it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w_factor)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/>
          <p:nvPr>
            <p:ph type="title"/>
          </p:nvPr>
        </p:nvSpPr>
        <p:spPr>
          <a:xfrm>
            <a:off x="729450" y="1092900"/>
            <a:ext cx="79890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Exercise 4: GMMs for </a:t>
            </a:r>
            <a:r>
              <a:rPr lang="it" sz="3000"/>
              <a:t>generating new data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" sz="1300">
                <a:latin typeface="Lato"/>
                <a:ea typeface="Lato"/>
                <a:cs typeface="Lato"/>
                <a:sym typeface="Lato"/>
              </a:rPr>
              <a:t>A trained GMM describes the distribution of the input data.</a:t>
            </a:r>
            <a:endParaRPr b="0" i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0" lang="it" sz="1300">
                <a:latin typeface="Lato"/>
                <a:ea typeface="Lato"/>
                <a:cs typeface="Lato"/>
                <a:sym typeface="Lato"/>
              </a:rPr>
              <a:t>Load the MNIST dataset (</a:t>
            </a:r>
            <a:r>
              <a:rPr b="0" lang="it" sz="1300">
                <a:latin typeface="Courier New"/>
                <a:ea typeface="Courier New"/>
                <a:cs typeface="Courier New"/>
                <a:sym typeface="Courier New"/>
              </a:rPr>
              <a:t>load_digits</a:t>
            </a:r>
            <a:r>
              <a:rPr b="0" lang="it" sz="1300">
                <a:latin typeface="Lato"/>
                <a:ea typeface="Lato"/>
                <a:cs typeface="Lato"/>
                <a:sym typeface="Lato"/>
              </a:rPr>
              <a:t>) and plot the first 30 samples (will serve as reference later)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0" lang="it" sz="1300">
                <a:latin typeface="Lato"/>
                <a:ea typeface="Lato"/>
                <a:cs typeface="Lato"/>
                <a:sym typeface="Lato"/>
              </a:rPr>
              <a:t>GMMs might have troubles converging in high dimensional spaces. Apply PCA and preserve 99% of the variance.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lphaLcPeriod"/>
            </a:pPr>
            <a:r>
              <a:rPr b="0" lang="it" sz="1200">
                <a:latin typeface="Lato"/>
                <a:ea typeface="Lato"/>
                <a:cs typeface="Lato"/>
                <a:sym typeface="Lato"/>
              </a:rPr>
              <a:t>How many principal components do you need to keep 99% of the variance?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0" lang="it" sz="1300">
                <a:latin typeface="Lato"/>
                <a:ea typeface="Lato"/>
                <a:cs typeface="Lato"/>
                <a:sym typeface="Lato"/>
              </a:rPr>
              <a:t>Define and fit your GMM model: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lphaLcPeriod"/>
            </a:pPr>
            <a:r>
              <a:rPr b="0" lang="it" sz="1200">
                <a:latin typeface="Lato"/>
                <a:ea typeface="Lato"/>
                <a:cs typeface="Lato"/>
                <a:sym typeface="Lato"/>
              </a:rPr>
              <a:t>Use BIC to select the best number of components to fit the reduced data. Try a few values in the range [10, 250].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lphaLcPeriod"/>
            </a:pPr>
            <a:r>
              <a:rPr b="0" lang="it" sz="1200">
                <a:latin typeface="Lato"/>
                <a:ea typeface="Lato"/>
                <a:cs typeface="Lato"/>
                <a:sym typeface="Lato"/>
              </a:rPr>
              <a:t>Fit the GMM model with the best number of components to the reduced data. Check its convergence with </a:t>
            </a:r>
            <a:r>
              <a:rPr b="0" lang="it" sz="1200">
                <a:latin typeface="Courier New"/>
                <a:ea typeface="Courier New"/>
                <a:cs typeface="Courier New"/>
                <a:sym typeface="Courier New"/>
              </a:rPr>
              <a:t>gmm.converged_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0" lang="it" sz="1300">
                <a:latin typeface="Lato"/>
                <a:ea typeface="Lato"/>
                <a:cs typeface="Lato"/>
                <a:sym typeface="Lato"/>
              </a:rPr>
              <a:t>It’s time to generate new data following the learned distribution! 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lphaLcPeriod"/>
            </a:pPr>
            <a:r>
              <a:rPr b="0" lang="it" sz="1200">
                <a:latin typeface="Lato"/>
                <a:ea typeface="Lato"/>
                <a:cs typeface="Lato"/>
                <a:sym typeface="Lato"/>
              </a:rPr>
              <a:t>Call the </a:t>
            </a:r>
            <a:r>
              <a:rPr b="0" lang="it" sz="1200">
                <a:latin typeface="Courier New"/>
                <a:ea typeface="Courier New"/>
                <a:cs typeface="Courier New"/>
                <a:sym typeface="Courier New"/>
              </a:rPr>
              <a:t>sample(n_new_samples)</a:t>
            </a:r>
            <a:r>
              <a:rPr b="0" lang="it" sz="1200">
                <a:latin typeface="Lato"/>
                <a:ea typeface="Lato"/>
                <a:cs typeface="Lato"/>
                <a:sym typeface="Lato"/>
              </a:rPr>
              <a:t> method on your GMM. The output should have dimensions </a:t>
            </a:r>
            <a:r>
              <a:rPr b="0" lang="it" sz="1200">
                <a:latin typeface="Courier New"/>
                <a:ea typeface="Courier New"/>
                <a:cs typeface="Courier New"/>
                <a:sym typeface="Courier New"/>
              </a:rPr>
              <a:t>(n_new_samples, n_PCs)</a:t>
            </a:r>
            <a:endParaRPr b="0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b="0" lang="it" sz="1300">
                <a:latin typeface="Lato"/>
                <a:ea typeface="Lato"/>
                <a:cs typeface="Lato"/>
                <a:sym typeface="Lato"/>
              </a:rPr>
              <a:t>Apply the inverse transform the PCA to the obtained data to return to the original space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b="0" lang="it" sz="1300">
                <a:latin typeface="Lato"/>
                <a:ea typeface="Lato"/>
                <a:cs typeface="Lato"/>
                <a:sym typeface="Lato"/>
              </a:rPr>
              <a:t>Plot the obtained digits: how similar are they to the original ones?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Some useful references</a:t>
            </a:r>
            <a:endParaRPr/>
          </a:p>
        </p:txBody>
      </p:sp>
      <p:sp>
        <p:nvSpPr>
          <p:cNvPr id="344" name="Google Shape;344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https://jakevdp.github.io/PythonDataScienceHandbook/05.12-gaussian-mixtures.html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4"/>
              </a:rPr>
              <a:t>https://scikit-learn.org/stable/modules/mixture.html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5"/>
              </a:rPr>
              <a:t>https://scikit-learn.org/stable/auto_examples/mixture/plot_gmm_pdf.html#sphx-glr-auto-examples-mixture-plot-gmm-pdf-py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6"/>
              </a:rPr>
              <a:t>https://towardsdatascience.com/implement-expectation-maximization-em-algorithm-in-python-from-scratch-f1278d1b9137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Unsupervised Learning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729450" y="2078875"/>
            <a:ext cx="7688700" cy="29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Goal</a:t>
            </a:r>
            <a:r>
              <a:rPr lang="it"/>
              <a:t>: discover patterns or structure within a dataset without the use of explicit labels or guidance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Identify the hidden structure behind the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No feedback mechanism for the algorithm to determine how close or far it is from the optimal solution</a:t>
            </a:r>
            <a:endParaRPr/>
          </a:p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Unsupervised Learning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729450" y="2078875"/>
            <a:ext cx="7688700" cy="29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</a:t>
            </a:r>
            <a:r>
              <a:rPr lang="it"/>
              <a:t>nput dataset X = {x1, x2, ..., xn}, xi ∈ R^m</a:t>
            </a:r>
            <a:br>
              <a:rPr lang="it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Goal</a:t>
            </a:r>
            <a:r>
              <a:rPr lang="it"/>
              <a:t>: find </a:t>
            </a:r>
            <a:r>
              <a:rPr b="1" lang="it"/>
              <a:t>f: X→Y</a:t>
            </a:r>
            <a:r>
              <a:rPr lang="it"/>
              <a:t> mapping the input data to a set of output variables 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f is not provided with explicit target variables or labels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f should discover underlying patterns, structure or relationships within the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f should be able to generalize to new, unseen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Particularly useful for problems where the desired outcome is not known in advance</a:t>
            </a:r>
            <a:br>
              <a:rPr lang="it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EXAMPLES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clustering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dimensionality reduction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anomaly detection</a:t>
            </a:r>
            <a:endParaRPr b="1"/>
          </a:p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Clustering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729450" y="2078875"/>
            <a:ext cx="7905600" cy="26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U</a:t>
            </a:r>
            <a:r>
              <a:rPr lang="it"/>
              <a:t>nsupervised ML technique involving grouping similar data points together based on their similarity or distance from each other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Goal</a:t>
            </a:r>
            <a:r>
              <a:rPr lang="it"/>
              <a:t>: identify natural groupings, or </a:t>
            </a:r>
            <a:r>
              <a:rPr b="1" lang="it"/>
              <a:t>clusters</a:t>
            </a:r>
            <a:r>
              <a:rPr lang="it"/>
              <a:t>, in a dataset without any prior knowledge or labels</a:t>
            </a:r>
            <a:br>
              <a:rPr lang="it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Good clusters if: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high intra-cluster similarity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low inter-cluster similarity</a:t>
            </a:r>
            <a:br>
              <a:rPr lang="it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EXAMPLES: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it"/>
              <a:t>k-means clustering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hierarchical clustering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DBSCAN clustering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it"/>
              <a:t>density-based clustering (GMM)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Week 2: Clustering and Image Segmentation - BASIS Independent Silicon Valley"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275" y="3171500"/>
            <a:ext cx="4732726" cy="1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Clustering metrics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729450" y="2078875"/>
            <a:ext cx="7688700" cy="29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SUPERVISED CLUSTERING METRICS:</a:t>
            </a:r>
            <a:endParaRPr b="1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 true labels to be computed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Examples: homogeneity, completeness, V-measure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UNSUPERVISED CLUSTERING METRICS:</a:t>
            </a:r>
            <a:endParaRPr b="1"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 not require true labels to be computed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Example: Silhouette coefficient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https://scikit-learn.org/stable/modules/clustering.html#homogeneity-completeness</a:t>
            </a:r>
            <a:br>
              <a:rPr lang="it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it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https://scikit-learn.org/stable/modules/clustering.html#silhouette-coefficient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K-Means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729450" y="1850275"/>
            <a:ext cx="4494300" cy="28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it"/>
              <a:t>Sample K centroids randomly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it"/>
              <a:t>Assign each sample to the nearest centroid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it"/>
              <a:t>Compute new cluster centroids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it"/>
              <a:t>Repeat until convergence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/>
              <a:t>PROs:</a:t>
            </a:r>
            <a:endParaRPr b="1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Simple and efficient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Scalable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Interpretable results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Flexible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Guaranteed to c</a:t>
            </a:r>
            <a:r>
              <a:rPr b="1" lang="it" sz="1200"/>
              <a:t>onverge</a:t>
            </a:r>
            <a:endParaRPr b="1" sz="1200"/>
          </a:p>
        </p:txBody>
      </p:sp>
      <p:sp>
        <p:nvSpPr>
          <p:cNvPr id="177" name="Google Shape;177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descr="File:K-means convergence.gif - Wikimedia Commons"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875" y="1474750"/>
            <a:ext cx="2753850" cy="26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/>
        </p:nvSpPr>
        <p:spPr>
          <a:xfrm>
            <a:off x="3228375" y="2963450"/>
            <a:ext cx="30759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CONs: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b="1" lang="it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Sensible to initialization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b="1" lang="it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Difficult to choose K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it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Sensitive to outliers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it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Limited to linear boundaries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it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Biased towards equal-sized clusters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it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Only handles numerical data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b="1" lang="it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Assumes spherical clusters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729450" y="864300"/>
            <a:ext cx="7021200" cy="11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/>
              <a:t>Exercise 1: K-Means with Sklearn</a:t>
            </a:r>
            <a:endParaRPr sz="2800"/>
          </a:p>
        </p:txBody>
      </p:sp>
      <p:sp>
        <p:nvSpPr>
          <p:cNvPr id="185" name="Google Shape;185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729450" y="1627575"/>
            <a:ext cx="7806900" cy="25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E9EDEE"/>
                </a:solidFill>
                <a:latin typeface="Lato"/>
                <a:ea typeface="Lato"/>
                <a:cs typeface="Lato"/>
                <a:sym typeface="Lato"/>
              </a:rPr>
              <a:t>Explore the K-means algorithm on the Iris dataset</a:t>
            </a:r>
            <a:endParaRPr sz="1300">
              <a:solidFill>
                <a:srgbClr val="E9EDE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9EDEE"/>
              </a:buClr>
              <a:buSzPts val="1300"/>
              <a:buFont typeface="Lato"/>
              <a:buChar char="●"/>
            </a:pPr>
            <a:r>
              <a:rPr lang="it" sz="1300">
                <a:solidFill>
                  <a:srgbClr val="E9EDEE"/>
                </a:solidFill>
                <a:latin typeface="Lato"/>
                <a:ea typeface="Lato"/>
                <a:cs typeface="Lato"/>
                <a:sym typeface="Lato"/>
              </a:rPr>
              <a:t>Import the Iris dataset</a:t>
            </a:r>
            <a:endParaRPr sz="1300">
              <a:solidFill>
                <a:srgbClr val="E9EDE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EDEE"/>
              </a:buClr>
              <a:buSzPts val="1300"/>
              <a:buFont typeface="Lato"/>
              <a:buChar char="●"/>
            </a:pPr>
            <a:r>
              <a:rPr lang="it" sz="1300">
                <a:solidFill>
                  <a:srgbClr val="E9EDEE"/>
                </a:solidFill>
                <a:latin typeface="Lato"/>
                <a:ea typeface="Lato"/>
                <a:cs typeface="Lato"/>
                <a:sym typeface="Lato"/>
              </a:rPr>
              <a:t>Evaluate K-means with 3 clusters (= 3 real labels: Virginica, Versicolour, Setosa) with several random seeds</a:t>
            </a:r>
            <a:endParaRPr sz="1300">
              <a:solidFill>
                <a:srgbClr val="E9EDEE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EDEE"/>
              </a:buClr>
              <a:buSzPts val="1100"/>
              <a:buFont typeface="Lato"/>
              <a:buChar char="○"/>
            </a:pPr>
            <a:r>
              <a:rPr lang="it" sz="1100">
                <a:solidFill>
                  <a:srgbClr val="E9EDEE"/>
                </a:solidFill>
                <a:latin typeface="Lato"/>
                <a:ea typeface="Lato"/>
                <a:cs typeface="Lato"/>
                <a:sym typeface="Lato"/>
              </a:rPr>
              <a:t>How does the random initialization of the centroids affect the final clusters?</a:t>
            </a:r>
            <a:endParaRPr sz="1100">
              <a:solidFill>
                <a:srgbClr val="E9EDE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EDEE"/>
              </a:buClr>
              <a:buSzPts val="1300"/>
              <a:buFont typeface="Lato"/>
              <a:buChar char="●"/>
            </a:pPr>
            <a:r>
              <a:rPr lang="it" sz="1300">
                <a:solidFill>
                  <a:srgbClr val="E9EDEE"/>
                </a:solidFill>
                <a:latin typeface="Lato"/>
                <a:ea typeface="Lato"/>
                <a:cs typeface="Lato"/>
                <a:sym typeface="Lato"/>
              </a:rPr>
              <a:t>Evaluate K-means with a fixed random seed, with K = 2, 3, … 20</a:t>
            </a:r>
            <a:endParaRPr sz="1300">
              <a:solidFill>
                <a:srgbClr val="E9EDEE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EDEE"/>
              </a:buClr>
              <a:buSzPts val="1100"/>
              <a:buFont typeface="Lato"/>
              <a:buChar char="○"/>
            </a:pPr>
            <a:r>
              <a:rPr lang="it" sz="1100">
                <a:solidFill>
                  <a:srgbClr val="E9EDEE"/>
                </a:solidFill>
                <a:latin typeface="Lato"/>
                <a:ea typeface="Lato"/>
                <a:cs typeface="Lato"/>
                <a:sym typeface="Lato"/>
              </a:rPr>
              <a:t>What is the best K according to the supervised clustering metrics? And according to the unsupervised clustering metrics? Why?</a:t>
            </a:r>
            <a:endParaRPr sz="1100">
              <a:solidFill>
                <a:srgbClr val="E9EDE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EDEE"/>
              </a:buClr>
              <a:buSzPts val="1300"/>
              <a:buFont typeface="Lato"/>
              <a:buChar char="●"/>
            </a:pPr>
            <a:r>
              <a:rPr lang="it" sz="1300">
                <a:solidFill>
                  <a:srgbClr val="E9EDEE"/>
                </a:solidFill>
                <a:latin typeface="Lato"/>
                <a:ea typeface="Lato"/>
                <a:cs typeface="Lato"/>
                <a:sym typeface="Lato"/>
              </a:rPr>
              <a:t>Reduce the data with PCA and apply k-means again. Visualize the results using PCA with 2 components (suggestion: use the script in the next slides)</a:t>
            </a:r>
            <a:endParaRPr sz="1300">
              <a:solidFill>
                <a:srgbClr val="E9EDEE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ris Species | Kaggle"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431" y="559500"/>
            <a:ext cx="1777000" cy="17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 to visualize the results (1/3)</a:t>
            </a:r>
            <a:endParaRPr/>
          </a:p>
        </p:txBody>
      </p:sp>
      <p:sp>
        <p:nvSpPr>
          <p:cNvPr id="193" name="Google Shape;193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729450" y="1955625"/>
            <a:ext cx="6152700" cy="3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lang="it" sz="8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sklearn.decomposition </a:t>
            </a:r>
            <a:r>
              <a:rPr lang="it" sz="8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PCA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it" sz="8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reduced_data = PCA(n_components=</a:t>
            </a:r>
            <a:r>
              <a:rPr lang="it" sz="8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).fit_transform(iris.data)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kmeans_model.fit(reduced_data)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Step size of the mesh. Decrease to increase the quality of the VQ.</a:t>
            </a:r>
            <a:endParaRPr sz="8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 = </a:t>
            </a:r>
            <a:r>
              <a:rPr lang="it" sz="8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0.02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8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point in the mesh [x_min, x_max]x[y_min, y_max].</a:t>
            </a:r>
            <a:endParaRPr sz="8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Plot the decision boundary. For that, we will assign a color to each</a:t>
            </a:r>
            <a:endParaRPr sz="8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x_min, x_max = reduced_data[:, </a:t>
            </a:r>
            <a:r>
              <a:rPr lang="it" sz="8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it" sz="8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 - </a:t>
            </a:r>
            <a:r>
              <a:rPr lang="it" sz="8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reduced_data[:, </a:t>
            </a:r>
            <a:r>
              <a:rPr lang="it" sz="8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it" sz="8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lang="it" sz="8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850">
              <a:solidFill>
                <a:srgbClr val="098156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y_min, y_max = reduced_data[:, </a:t>
            </a:r>
            <a:r>
              <a:rPr lang="it" sz="8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it" sz="8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 - </a:t>
            </a:r>
            <a:r>
              <a:rPr lang="it" sz="8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reduced_data[:, </a:t>
            </a:r>
            <a:r>
              <a:rPr lang="it" sz="8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it" sz="8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lang="it" sz="8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850">
              <a:solidFill>
                <a:srgbClr val="098156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xx, yy = np.meshgrid(np.arange(x_min, x_max, h), np.arange(y_min, y_max, h))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Obtain labels for each point in mesh. Use last trained model.</a:t>
            </a:r>
            <a:endParaRPr sz="8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Z = kmeans_model.predict(np.c_[xx.ravel(), yy.ravel()])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