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2"/>
  </p:notesMasterIdLst>
  <p:sldIdLst>
    <p:sldId id="256" r:id="rId2"/>
    <p:sldId id="258" r:id="rId3"/>
    <p:sldId id="285" r:id="rId4"/>
    <p:sldId id="277" r:id="rId5"/>
    <p:sldId id="278" r:id="rId6"/>
    <p:sldId id="276" r:id="rId7"/>
    <p:sldId id="279" r:id="rId8"/>
    <p:sldId id="281" r:id="rId9"/>
    <p:sldId id="271" r:id="rId10"/>
    <p:sldId id="272" r:id="rId11"/>
    <p:sldId id="284" r:id="rId12"/>
    <p:sldId id="286" r:id="rId13"/>
    <p:sldId id="283" r:id="rId14"/>
    <p:sldId id="282" r:id="rId15"/>
    <p:sldId id="265" r:id="rId16"/>
    <p:sldId id="273" r:id="rId17"/>
    <p:sldId id="274" r:id="rId18"/>
    <p:sldId id="263" r:id="rId19"/>
    <p:sldId id="264" r:id="rId20"/>
    <p:sldId id="275" r:id="rId21"/>
  </p:sldIdLst>
  <p:sldSz cx="9144000" cy="6858000" type="screen4x3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D8FD2-630C-4F76-979D-570E4780B07E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C56681C-A837-47D3-AAB4-EDA424183CE0}">
      <dgm:prSet phldrT="[Tes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 smtClean="0"/>
            <a:t>Lazy</a:t>
          </a:r>
          <a:endParaRPr lang="it-IT" dirty="0"/>
        </a:p>
      </dgm:t>
    </dgm:pt>
    <dgm:pt modelId="{E741CDB3-E3C9-4226-970A-1A70511833FC}" type="parTrans" cxnId="{77B8AFDE-012F-4FAD-875D-5ECE49D00200}">
      <dgm:prSet/>
      <dgm:spPr/>
      <dgm:t>
        <a:bodyPr/>
        <a:lstStyle/>
        <a:p>
          <a:endParaRPr lang="it-IT"/>
        </a:p>
      </dgm:t>
    </dgm:pt>
    <dgm:pt modelId="{980AC8F9-20DC-49A2-A2CB-1E200568E4B7}" type="sibTrans" cxnId="{77B8AFDE-012F-4FAD-875D-5ECE49D00200}">
      <dgm:prSet/>
      <dgm:spPr/>
      <dgm:t>
        <a:bodyPr/>
        <a:lstStyle/>
        <a:p>
          <a:endParaRPr lang="it-IT"/>
        </a:p>
      </dgm:t>
    </dgm:pt>
    <dgm:pt modelId="{0E4E5181-6A61-4696-A1F2-9916404EC949}">
      <dgm:prSet phldrT="[Tes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 smtClean="0"/>
            <a:t>Greedy</a:t>
          </a:r>
          <a:endParaRPr lang="it-IT" dirty="0"/>
        </a:p>
      </dgm:t>
    </dgm:pt>
    <dgm:pt modelId="{93BDBC7C-09D9-4B59-A38F-0B1601CBFF8D}" type="parTrans" cxnId="{0DEF1BCA-4942-4E18-96F7-37EB1884D5FF}">
      <dgm:prSet/>
      <dgm:spPr/>
      <dgm:t>
        <a:bodyPr/>
        <a:lstStyle/>
        <a:p>
          <a:endParaRPr lang="it-IT"/>
        </a:p>
      </dgm:t>
    </dgm:pt>
    <dgm:pt modelId="{2D25B1E8-7F3A-45E7-BD02-4C13E49C066E}" type="sibTrans" cxnId="{0DEF1BCA-4942-4E18-96F7-37EB1884D5FF}">
      <dgm:prSet/>
      <dgm:spPr/>
      <dgm:t>
        <a:bodyPr/>
        <a:lstStyle/>
        <a:p>
          <a:endParaRPr lang="it-IT"/>
        </a:p>
      </dgm:t>
    </dgm:pt>
    <dgm:pt modelId="{93577BC7-B63B-49A1-81E0-8C722CB5AD03}" type="pres">
      <dgm:prSet presAssocID="{CDED8FD2-630C-4F76-979D-570E4780B07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2625233-559A-4795-870A-55C2C5F116D1}" type="pres">
      <dgm:prSet presAssocID="{AC56681C-A837-47D3-AAB4-EDA424183CE0}" presName="gear1" presStyleLbl="node1" presStyleIdx="0" presStyleCnt="2" custScaleX="57038" custScaleY="56861" custLinFactNeighborX="69681" custLinFactNeighborY="2783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24C8B-CC60-4058-BE94-7C8D24A78B0F}" type="pres">
      <dgm:prSet presAssocID="{AC56681C-A837-47D3-AAB4-EDA424183CE0}" presName="gear1srcNode" presStyleLbl="node1" presStyleIdx="0" presStyleCnt="2"/>
      <dgm:spPr/>
      <dgm:t>
        <a:bodyPr/>
        <a:lstStyle/>
        <a:p>
          <a:endParaRPr lang="it-IT"/>
        </a:p>
      </dgm:t>
    </dgm:pt>
    <dgm:pt modelId="{0DF99A4A-B010-4603-933A-4E2ED2D133E8}" type="pres">
      <dgm:prSet presAssocID="{AC56681C-A837-47D3-AAB4-EDA424183CE0}" presName="gear1dstNode" presStyleLbl="node1" presStyleIdx="0" presStyleCnt="2"/>
      <dgm:spPr/>
      <dgm:t>
        <a:bodyPr/>
        <a:lstStyle/>
        <a:p>
          <a:endParaRPr lang="it-IT"/>
        </a:p>
      </dgm:t>
    </dgm:pt>
    <dgm:pt modelId="{42CC6DDB-FA55-4A6B-A26F-4D7547B2F7B0}" type="pres">
      <dgm:prSet presAssocID="{0E4E5181-6A61-4696-A1F2-9916404EC949}" presName="gear2" presStyleLbl="node1" presStyleIdx="1" presStyleCnt="2" custScaleX="84089" custScaleY="82965" custLinFactX="93414" custLinFactNeighborX="100000" custLinFactNeighborY="-4730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0EF1655-D00D-45A9-89DB-AA9DF7F17D35}" type="pres">
      <dgm:prSet presAssocID="{0E4E5181-6A61-4696-A1F2-9916404EC949}" presName="gear2srcNode" presStyleLbl="node1" presStyleIdx="1" presStyleCnt="2"/>
      <dgm:spPr/>
      <dgm:t>
        <a:bodyPr/>
        <a:lstStyle/>
        <a:p>
          <a:endParaRPr lang="it-IT"/>
        </a:p>
      </dgm:t>
    </dgm:pt>
    <dgm:pt modelId="{B7E7CA49-BA50-46A5-B0FA-10FAC243A411}" type="pres">
      <dgm:prSet presAssocID="{0E4E5181-6A61-4696-A1F2-9916404EC949}" presName="gear2dstNode" presStyleLbl="node1" presStyleIdx="1" presStyleCnt="2"/>
      <dgm:spPr/>
      <dgm:t>
        <a:bodyPr/>
        <a:lstStyle/>
        <a:p>
          <a:endParaRPr lang="it-IT"/>
        </a:p>
      </dgm:t>
    </dgm:pt>
    <dgm:pt modelId="{EE4022EE-AC43-4361-ADA1-3A17BF559259}" type="pres">
      <dgm:prSet presAssocID="{980AC8F9-20DC-49A2-A2CB-1E200568E4B7}" presName="connector1" presStyleLbl="sibTrans2D1" presStyleIdx="0" presStyleCnt="2" custScaleX="76353" custScaleY="74033" custLinFactNeighborX="41768" custLinFactNeighborY="31783"/>
      <dgm:spPr/>
      <dgm:t>
        <a:bodyPr/>
        <a:lstStyle/>
        <a:p>
          <a:endParaRPr lang="it-IT"/>
        </a:p>
      </dgm:t>
    </dgm:pt>
    <dgm:pt modelId="{AC4D1354-13BD-48E3-AA1E-A686AFB07731}" type="pres">
      <dgm:prSet presAssocID="{2D25B1E8-7F3A-45E7-BD02-4C13E49C066E}" presName="connector2" presStyleLbl="sibTrans2D1" presStyleIdx="1" presStyleCnt="2" custLinFactX="52661" custLinFactNeighborX="100000" custLinFactNeighborY="-23378"/>
      <dgm:spPr/>
      <dgm:t>
        <a:bodyPr/>
        <a:lstStyle/>
        <a:p>
          <a:endParaRPr lang="it-IT"/>
        </a:p>
      </dgm:t>
    </dgm:pt>
  </dgm:ptLst>
  <dgm:cxnLst>
    <dgm:cxn modelId="{34C36341-FB9E-4D29-9B50-2550AFA9D30E}" type="presOf" srcId="{980AC8F9-20DC-49A2-A2CB-1E200568E4B7}" destId="{EE4022EE-AC43-4361-ADA1-3A17BF559259}" srcOrd="0" destOrd="0" presId="urn:microsoft.com/office/officeart/2005/8/layout/gear1"/>
    <dgm:cxn modelId="{0DEF1BCA-4942-4E18-96F7-37EB1884D5FF}" srcId="{CDED8FD2-630C-4F76-979D-570E4780B07E}" destId="{0E4E5181-6A61-4696-A1F2-9916404EC949}" srcOrd="1" destOrd="0" parTransId="{93BDBC7C-09D9-4B59-A38F-0B1601CBFF8D}" sibTransId="{2D25B1E8-7F3A-45E7-BD02-4C13E49C066E}"/>
    <dgm:cxn modelId="{4BA12AC7-E573-4F42-A59C-B5B930444A1B}" type="presOf" srcId="{2D25B1E8-7F3A-45E7-BD02-4C13E49C066E}" destId="{AC4D1354-13BD-48E3-AA1E-A686AFB07731}" srcOrd="0" destOrd="0" presId="urn:microsoft.com/office/officeart/2005/8/layout/gear1"/>
    <dgm:cxn modelId="{77B8AFDE-012F-4FAD-875D-5ECE49D00200}" srcId="{CDED8FD2-630C-4F76-979D-570E4780B07E}" destId="{AC56681C-A837-47D3-AAB4-EDA424183CE0}" srcOrd="0" destOrd="0" parTransId="{E741CDB3-E3C9-4226-970A-1A70511833FC}" sibTransId="{980AC8F9-20DC-49A2-A2CB-1E200568E4B7}"/>
    <dgm:cxn modelId="{31F54909-7514-43BB-BFE9-33CBFC3B3289}" type="presOf" srcId="{AC56681C-A837-47D3-AAB4-EDA424183CE0}" destId="{B2625233-559A-4795-870A-55C2C5F116D1}" srcOrd="0" destOrd="0" presId="urn:microsoft.com/office/officeart/2005/8/layout/gear1"/>
    <dgm:cxn modelId="{C8FEE6A6-3720-4328-8F9A-3E89A8F60D01}" type="presOf" srcId="{0E4E5181-6A61-4696-A1F2-9916404EC949}" destId="{A0EF1655-D00D-45A9-89DB-AA9DF7F17D35}" srcOrd="1" destOrd="0" presId="urn:microsoft.com/office/officeart/2005/8/layout/gear1"/>
    <dgm:cxn modelId="{9010AFEF-9648-415D-B9CB-0B744A1AABF8}" type="presOf" srcId="{AC56681C-A837-47D3-AAB4-EDA424183CE0}" destId="{0DF99A4A-B010-4603-933A-4E2ED2D133E8}" srcOrd="2" destOrd="0" presId="urn:microsoft.com/office/officeart/2005/8/layout/gear1"/>
    <dgm:cxn modelId="{E167E258-D69E-4272-A349-C23FC664A82B}" type="presOf" srcId="{0E4E5181-6A61-4696-A1F2-9916404EC949}" destId="{42CC6DDB-FA55-4A6B-A26F-4D7547B2F7B0}" srcOrd="0" destOrd="0" presId="urn:microsoft.com/office/officeart/2005/8/layout/gear1"/>
    <dgm:cxn modelId="{1B8BFB17-A3AD-47AC-A9E6-E96F0D4C8EDE}" type="presOf" srcId="{0E4E5181-6A61-4696-A1F2-9916404EC949}" destId="{B7E7CA49-BA50-46A5-B0FA-10FAC243A411}" srcOrd="2" destOrd="0" presId="urn:microsoft.com/office/officeart/2005/8/layout/gear1"/>
    <dgm:cxn modelId="{05931F22-B6B5-4A09-8CB9-F77080E3E554}" type="presOf" srcId="{CDED8FD2-630C-4F76-979D-570E4780B07E}" destId="{93577BC7-B63B-49A1-81E0-8C722CB5AD03}" srcOrd="0" destOrd="0" presId="urn:microsoft.com/office/officeart/2005/8/layout/gear1"/>
    <dgm:cxn modelId="{C51B105C-D272-4295-96EA-02F227EB5067}" type="presOf" srcId="{AC56681C-A837-47D3-AAB4-EDA424183CE0}" destId="{20A24C8B-CC60-4058-BE94-7C8D24A78B0F}" srcOrd="1" destOrd="0" presId="urn:microsoft.com/office/officeart/2005/8/layout/gear1"/>
    <dgm:cxn modelId="{E4D337D4-EBB1-4052-81A1-70D97A617404}" type="presParOf" srcId="{93577BC7-B63B-49A1-81E0-8C722CB5AD03}" destId="{B2625233-559A-4795-870A-55C2C5F116D1}" srcOrd="0" destOrd="0" presId="urn:microsoft.com/office/officeart/2005/8/layout/gear1"/>
    <dgm:cxn modelId="{F872CCEF-C687-4619-B8C4-84BA51ECB0E0}" type="presParOf" srcId="{93577BC7-B63B-49A1-81E0-8C722CB5AD03}" destId="{20A24C8B-CC60-4058-BE94-7C8D24A78B0F}" srcOrd="1" destOrd="0" presId="urn:microsoft.com/office/officeart/2005/8/layout/gear1"/>
    <dgm:cxn modelId="{4D617597-9067-4419-8FEA-3A08E8298DEE}" type="presParOf" srcId="{93577BC7-B63B-49A1-81E0-8C722CB5AD03}" destId="{0DF99A4A-B010-4603-933A-4E2ED2D133E8}" srcOrd="2" destOrd="0" presId="urn:microsoft.com/office/officeart/2005/8/layout/gear1"/>
    <dgm:cxn modelId="{513204A4-C5BF-4AD7-8078-D875B891AC75}" type="presParOf" srcId="{93577BC7-B63B-49A1-81E0-8C722CB5AD03}" destId="{42CC6DDB-FA55-4A6B-A26F-4D7547B2F7B0}" srcOrd="3" destOrd="0" presId="urn:microsoft.com/office/officeart/2005/8/layout/gear1"/>
    <dgm:cxn modelId="{BC7629A5-24D4-4E8C-BA01-AA69B92EC7C6}" type="presParOf" srcId="{93577BC7-B63B-49A1-81E0-8C722CB5AD03}" destId="{A0EF1655-D00D-45A9-89DB-AA9DF7F17D35}" srcOrd="4" destOrd="0" presId="urn:microsoft.com/office/officeart/2005/8/layout/gear1"/>
    <dgm:cxn modelId="{94CF1EFF-345D-4291-A4FF-F6BEAD94B145}" type="presParOf" srcId="{93577BC7-B63B-49A1-81E0-8C722CB5AD03}" destId="{B7E7CA49-BA50-46A5-B0FA-10FAC243A411}" srcOrd="5" destOrd="0" presId="urn:microsoft.com/office/officeart/2005/8/layout/gear1"/>
    <dgm:cxn modelId="{166570C1-5BE3-440A-A336-6093EFB3CCC9}" type="presParOf" srcId="{93577BC7-B63B-49A1-81E0-8C722CB5AD03}" destId="{EE4022EE-AC43-4361-ADA1-3A17BF559259}" srcOrd="6" destOrd="0" presId="urn:microsoft.com/office/officeart/2005/8/layout/gear1"/>
    <dgm:cxn modelId="{45AD06C2-933D-47DE-96B9-6524B64BB6B8}" type="presParOf" srcId="{93577BC7-B63B-49A1-81E0-8C722CB5AD03}" destId="{AC4D1354-13BD-48E3-AA1E-A686AFB07731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625233-559A-4795-870A-55C2C5F116D1}">
      <dsp:nvSpPr>
        <dsp:cNvPr id="0" name=""/>
        <dsp:cNvSpPr/>
      </dsp:nvSpPr>
      <dsp:spPr>
        <a:xfrm>
          <a:off x="6203038" y="2908927"/>
          <a:ext cx="1419835" cy="1415428"/>
        </a:xfrm>
        <a:prstGeom prst="gear9">
          <a:avLst/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satMod val="30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Lazy</a:t>
          </a:r>
          <a:endParaRPr lang="it-IT" sz="1600" kern="1200" dirty="0"/>
        </a:p>
      </dsp:txBody>
      <dsp:txXfrm>
        <a:off x="6203038" y="2908927"/>
        <a:ext cx="1419835" cy="1415428"/>
      </dsp:txXfrm>
    </dsp:sp>
    <dsp:sp modelId="{42CC6DDB-FA55-4A6B-A26F-4D7547B2F7B0}">
      <dsp:nvSpPr>
        <dsp:cNvPr id="0" name=""/>
        <dsp:cNvSpPr/>
      </dsp:nvSpPr>
      <dsp:spPr>
        <a:xfrm>
          <a:off x="6131016" y="388639"/>
          <a:ext cx="1522334" cy="1501985"/>
        </a:xfrm>
        <a:prstGeom prst="gear6">
          <a:avLst/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satMod val="30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Greedy</a:t>
          </a:r>
          <a:endParaRPr lang="it-IT" sz="1600" kern="1200" dirty="0"/>
        </a:p>
      </dsp:txBody>
      <dsp:txXfrm>
        <a:off x="6131016" y="388639"/>
        <a:ext cx="1522334" cy="1501985"/>
      </dsp:txXfrm>
    </dsp:sp>
    <dsp:sp modelId="{EE4022EE-AC43-4361-ADA1-3A17BF559259}">
      <dsp:nvSpPr>
        <dsp:cNvPr id="0" name=""/>
        <dsp:cNvSpPr/>
      </dsp:nvSpPr>
      <dsp:spPr>
        <a:xfrm>
          <a:off x="5698985" y="2620902"/>
          <a:ext cx="2337786" cy="2266752"/>
        </a:xfrm>
        <a:prstGeom prst="circularArrow">
          <a:avLst>
            <a:gd name="adj1" fmla="val 4878"/>
            <a:gd name="adj2" fmla="val 312630"/>
            <a:gd name="adj3" fmla="val 3167409"/>
            <a:gd name="adj4" fmla="val 1518797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D1354-13BD-48E3-AA1E-A686AFB07731}">
      <dsp:nvSpPr>
        <dsp:cNvPr id="0" name=""/>
        <dsp:cNvSpPr/>
      </dsp:nvSpPr>
      <dsp:spPr>
        <a:xfrm>
          <a:off x="5698985" y="147660"/>
          <a:ext cx="2315029" cy="23150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F047A9-AB95-4A9A-9FE5-9C984385D746}" type="datetimeFigureOut">
              <a:rPr lang="it-IT" smtClean="0"/>
              <a:pPr/>
              <a:t>14/03/2016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98BCC6-8B6F-44F9-A3FB-2A872D1C71EE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8BCC6-8B6F-44F9-A3FB-2A872D1C71EE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8BCC6-8B6F-44F9-A3FB-2A872D1C71EE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8BCC6-8B6F-44F9-A3FB-2A872D1C71EE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8BCC6-8B6F-44F9-A3FB-2A872D1C71EE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8BCC6-8B6F-44F9-A3FB-2A872D1C71EE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it-IT" smtClean="0"/>
              <a:t>16/03/2016</a:t>
            </a:r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7584" y="112474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Specifica e diagnosi di sistemi attivi complessi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530120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Relatore: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Prof. Gianfranco </a:t>
            </a:r>
            <a:r>
              <a:rPr lang="it-IT" dirty="0" err="1" smtClean="0">
                <a:solidFill>
                  <a:schemeClr val="bg1"/>
                </a:solidFill>
              </a:rPr>
              <a:t>Lamperti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220072" y="5517232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Laureando: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Giulio </a:t>
            </a:r>
            <a:r>
              <a:rPr lang="it-IT" dirty="0" err="1" smtClean="0">
                <a:solidFill>
                  <a:schemeClr val="bg1"/>
                </a:solidFill>
              </a:rPr>
              <a:t>Quarenghi</a:t>
            </a:r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Matricola 91667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magine 7" descr="unib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708920"/>
            <a:ext cx="2304256" cy="230425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smtClean="0"/>
              <a:t>Ricostruzione </a:t>
            </a:r>
            <a:r>
              <a:rPr lang="it-IT" dirty="0" err="1" smtClean="0"/>
              <a:t>behavior</a:t>
            </a:r>
            <a:r>
              <a:rPr lang="it-IT" dirty="0" smtClean="0"/>
              <a:t> dei nodi foglia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Generazione delle interfacce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Ricostruzione </a:t>
            </a:r>
            <a:r>
              <a:rPr lang="it-IT" dirty="0" err="1" smtClean="0"/>
              <a:t>behavior</a:t>
            </a:r>
            <a:r>
              <a:rPr lang="it-IT" dirty="0" smtClean="0"/>
              <a:t> dei nodi vincolati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Decorazione del </a:t>
            </a:r>
            <a:r>
              <a:rPr lang="it-IT" dirty="0" err="1" smtClean="0"/>
              <a:t>behavior</a:t>
            </a:r>
            <a:r>
              <a:rPr lang="it-IT" dirty="0" smtClean="0"/>
              <a:t> del nodo radice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 </a:t>
            </a:r>
            <a:r>
              <a:rPr lang="it-IT" dirty="0" err="1" smtClean="0"/>
              <a:t>lazy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 smtClean="0"/>
              <a:t>Ricostruzione </a:t>
            </a:r>
            <a:r>
              <a:rPr lang="it-IT" dirty="0" err="1" smtClean="0"/>
              <a:t>behavior</a:t>
            </a:r>
            <a:r>
              <a:rPr lang="it-IT" dirty="0" smtClean="0"/>
              <a:t> dei nodi foglia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 </a:t>
            </a:r>
            <a:r>
              <a:rPr lang="it-IT" dirty="0" err="1" smtClean="0"/>
              <a:t>lazy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3563888" y="2636912"/>
            <a:ext cx="1872208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Idle</a:t>
            </a:r>
            <a:r>
              <a:rPr lang="it-IT" sz="1400" dirty="0" smtClean="0"/>
              <a:t>,</a:t>
            </a:r>
            <a:r>
              <a:rPr lang="it-IT" sz="1400" dirty="0" err="1" smtClean="0"/>
              <a:t>closed</a:t>
            </a:r>
            <a:endParaRPr lang="it-IT" sz="1400" dirty="0" smtClean="0"/>
          </a:p>
          <a:p>
            <a:pPr algn="ctr"/>
            <a:r>
              <a:rPr lang="el-GR" sz="1400" dirty="0" smtClean="0"/>
              <a:t>ε</a:t>
            </a:r>
            <a:endParaRPr lang="it-IT" sz="1400" dirty="0" smtClean="0"/>
          </a:p>
          <a:p>
            <a:pPr algn="ctr"/>
            <a:r>
              <a:rPr lang="it-IT" sz="1400" dirty="0" smtClean="0"/>
              <a:t>0</a:t>
            </a:r>
          </a:p>
          <a:p>
            <a:pPr algn="ctr"/>
            <a:r>
              <a:rPr lang="it-IT" sz="1400" dirty="0" smtClean="0"/>
              <a:t>0</a:t>
            </a:r>
            <a:endParaRPr lang="it-IT" sz="1400" dirty="0"/>
          </a:p>
        </p:txBody>
      </p:sp>
      <p:sp>
        <p:nvSpPr>
          <p:cNvPr id="13" name="Ovale 12"/>
          <p:cNvSpPr/>
          <p:nvPr/>
        </p:nvSpPr>
        <p:spPr>
          <a:xfrm>
            <a:off x="1835696" y="3645024"/>
            <a:ext cx="2088232" cy="10081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awaken</a:t>
            </a:r>
            <a:r>
              <a:rPr lang="it-IT" sz="1400" dirty="0" smtClean="0"/>
              <a:t>,</a:t>
            </a:r>
            <a:r>
              <a:rPr lang="it-IT" sz="1400" dirty="0" err="1" smtClean="0"/>
              <a:t>closed</a:t>
            </a:r>
            <a:endParaRPr lang="it-IT" sz="1400" dirty="0" smtClean="0"/>
          </a:p>
          <a:p>
            <a:pPr algn="ctr"/>
            <a:r>
              <a:rPr lang="it-IT" sz="1400" dirty="0" smtClean="0"/>
              <a:t>op</a:t>
            </a:r>
          </a:p>
          <a:p>
            <a:pPr algn="ctr"/>
            <a:r>
              <a:rPr lang="it-IT" sz="1400" dirty="0" smtClean="0"/>
              <a:t>3</a:t>
            </a:r>
          </a:p>
          <a:p>
            <a:pPr algn="ctr"/>
            <a:r>
              <a:rPr lang="it-IT" sz="1400" dirty="0" smtClean="0"/>
              <a:t>1</a:t>
            </a:r>
            <a:endParaRPr lang="it-IT" sz="1400" dirty="0"/>
          </a:p>
        </p:txBody>
      </p:sp>
      <p:sp>
        <p:nvSpPr>
          <p:cNvPr id="14" name="Ovale 13"/>
          <p:cNvSpPr/>
          <p:nvPr/>
        </p:nvSpPr>
        <p:spPr>
          <a:xfrm>
            <a:off x="1835696" y="5157192"/>
            <a:ext cx="2088232" cy="100811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awaken</a:t>
            </a:r>
            <a:r>
              <a:rPr lang="it-IT" sz="1400" dirty="0" smtClean="0"/>
              <a:t>,</a:t>
            </a:r>
            <a:r>
              <a:rPr lang="it-IT" sz="1400" dirty="0" err="1" smtClean="0"/>
              <a:t>closed</a:t>
            </a:r>
            <a:endParaRPr lang="it-IT" sz="1400" dirty="0" smtClean="0"/>
          </a:p>
          <a:p>
            <a:pPr algn="ctr"/>
            <a:r>
              <a:rPr lang="el-GR" sz="1400" dirty="0" smtClean="0"/>
              <a:t>ε</a:t>
            </a:r>
            <a:endParaRPr lang="it-IT" sz="1400" dirty="0" smtClean="0"/>
          </a:p>
          <a:p>
            <a:pPr algn="ctr"/>
            <a:r>
              <a:rPr lang="it-IT" sz="1400" dirty="0" smtClean="0"/>
              <a:t>5</a:t>
            </a:r>
          </a:p>
          <a:p>
            <a:pPr algn="ctr"/>
            <a:r>
              <a:rPr lang="it-IT" sz="1400" dirty="0" smtClean="0"/>
              <a:t>1</a:t>
            </a:r>
            <a:endParaRPr lang="it-IT" sz="1400" dirty="0"/>
          </a:p>
        </p:txBody>
      </p:sp>
      <p:sp>
        <p:nvSpPr>
          <p:cNvPr id="15" name="Ovale 14"/>
          <p:cNvSpPr/>
          <p:nvPr/>
        </p:nvSpPr>
        <p:spPr>
          <a:xfrm>
            <a:off x="5580112" y="3717032"/>
            <a:ext cx="2232248" cy="1008112"/>
          </a:xfrm>
          <a:prstGeom prst="ellips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awaken</a:t>
            </a:r>
            <a:r>
              <a:rPr lang="it-IT" sz="1400" dirty="0" smtClean="0"/>
              <a:t>,</a:t>
            </a:r>
            <a:r>
              <a:rPr lang="it-IT" sz="1400" dirty="0" err="1" smtClean="0"/>
              <a:t>closed</a:t>
            </a:r>
            <a:endParaRPr lang="it-IT" sz="1400" dirty="0" smtClean="0"/>
          </a:p>
          <a:p>
            <a:pPr algn="ctr"/>
            <a:r>
              <a:rPr lang="it-IT" sz="1400" dirty="0" smtClean="0"/>
              <a:t>cl</a:t>
            </a:r>
          </a:p>
          <a:p>
            <a:pPr algn="ctr"/>
            <a:r>
              <a:rPr lang="it-IT" sz="1400" dirty="0" smtClean="0"/>
              <a:t>5</a:t>
            </a:r>
          </a:p>
          <a:p>
            <a:pPr algn="ctr"/>
            <a:r>
              <a:rPr lang="it-IT" sz="1400" dirty="0" smtClean="0"/>
              <a:t>1</a:t>
            </a:r>
            <a:endParaRPr lang="it-IT" sz="1400" dirty="0"/>
          </a:p>
        </p:txBody>
      </p:sp>
      <p:cxnSp>
        <p:nvCxnSpPr>
          <p:cNvPr id="17" name="Connettore 2 16"/>
          <p:cNvCxnSpPr>
            <a:stCxn id="12" idx="6"/>
            <a:endCxn id="15" idx="0"/>
          </p:cNvCxnSpPr>
          <p:nvPr/>
        </p:nvCxnSpPr>
        <p:spPr>
          <a:xfrm>
            <a:off x="5436096" y="3140968"/>
            <a:ext cx="1260140" cy="5760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12" idx="2"/>
            <a:endCxn id="13" idx="0"/>
          </p:cNvCxnSpPr>
          <p:nvPr/>
        </p:nvCxnSpPr>
        <p:spPr>
          <a:xfrm flipH="1">
            <a:off x="2879812" y="3140968"/>
            <a:ext cx="6840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13" idx="4"/>
            <a:endCxn id="14" idx="0"/>
          </p:cNvCxnSpPr>
          <p:nvPr/>
        </p:nvCxnSpPr>
        <p:spPr>
          <a:xfrm>
            <a:off x="2879812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endCxn id="12" idx="0"/>
          </p:cNvCxnSpPr>
          <p:nvPr/>
        </p:nvCxnSpPr>
        <p:spPr>
          <a:xfrm>
            <a:off x="4499992" y="23488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788024" y="57332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Bhv</a:t>
            </a:r>
            <a:r>
              <a:rPr lang="it-IT" dirty="0" smtClean="0"/>
              <a:t>(W</a:t>
            </a:r>
            <a:r>
              <a:rPr lang="it-IT" baseline="-25000" dirty="0" smtClean="0"/>
              <a:t>1</a:t>
            </a:r>
            <a:r>
              <a:rPr lang="it-IT" dirty="0" smtClean="0"/>
              <a:t>)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2699792" y="30689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</a:t>
            </a:r>
            <a:r>
              <a:rPr lang="it-IT" sz="1400" baseline="-25000" dirty="0" smtClean="0"/>
              <a:t>1</a:t>
            </a:r>
            <a:r>
              <a:rPr lang="it-IT" sz="1400" dirty="0" smtClean="0"/>
              <a:t>(p)</a:t>
            </a:r>
            <a:endParaRPr lang="it-IT" sz="1400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5868144" y="30689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</a:t>
            </a:r>
            <a:r>
              <a:rPr lang="it-IT" sz="1400" baseline="-25000" dirty="0" smtClean="0"/>
              <a:t>3</a:t>
            </a:r>
            <a:r>
              <a:rPr lang="it-IT" sz="1400" dirty="0" smtClean="0"/>
              <a:t>(p)</a:t>
            </a:r>
            <a:endParaRPr lang="it-IT" sz="14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2051720" y="479715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b</a:t>
            </a:r>
            <a:r>
              <a:rPr lang="it-IT" sz="1400" baseline="-25000" dirty="0" smtClean="0"/>
              <a:t>3</a:t>
            </a:r>
            <a:r>
              <a:rPr lang="it-IT" sz="1400" dirty="0" smtClean="0"/>
              <a:t>(b)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it-IT" sz="2400" dirty="0" smtClean="0"/>
              <a:t>Generazione interfaccia</a:t>
            </a:r>
          </a:p>
          <a:p>
            <a:pPr lvl="1"/>
            <a:r>
              <a:rPr lang="it-IT" sz="1800" dirty="0" smtClean="0"/>
              <a:t>transizioni pattern </a:t>
            </a:r>
            <a:r>
              <a:rPr lang="it-IT" sz="1800" dirty="0" err="1" smtClean="0"/>
              <a:t>event</a:t>
            </a:r>
            <a:r>
              <a:rPr lang="it-IT" sz="1800" dirty="0" smtClean="0"/>
              <a:t> -&gt; (p,</a:t>
            </a:r>
            <a:r>
              <a:rPr lang="el-GR" sz="1800" dirty="0" smtClean="0"/>
              <a:t>Δ</a:t>
            </a:r>
            <a:r>
              <a:rPr lang="it-IT" sz="1800" dirty="0" smtClean="0"/>
              <a:t>)</a:t>
            </a:r>
          </a:p>
          <a:p>
            <a:pPr lvl="1"/>
            <a:r>
              <a:rPr lang="it-IT" sz="1800" dirty="0" smtClean="0"/>
              <a:t>transizioni non di pattern -&gt; </a:t>
            </a:r>
            <a:r>
              <a:rPr lang="el-GR" sz="1800" dirty="0" smtClean="0"/>
              <a:t>ε</a:t>
            </a:r>
            <a:r>
              <a:rPr lang="it-IT" sz="1800" dirty="0" smtClean="0"/>
              <a:t>-transizioni (</a:t>
            </a:r>
            <a:r>
              <a:rPr lang="it-IT" sz="1800" dirty="0" err="1" smtClean="0"/>
              <a:t>determinizzazione</a:t>
            </a:r>
            <a:r>
              <a:rPr lang="it-IT" sz="1800" dirty="0" smtClean="0"/>
              <a:t>)</a:t>
            </a:r>
          </a:p>
          <a:p>
            <a:pPr lvl="1"/>
            <a:r>
              <a:rPr lang="it-IT" sz="1800" dirty="0" smtClean="0"/>
              <a:t>decorazione stati interni</a:t>
            </a:r>
          </a:p>
          <a:p>
            <a:pPr lvl="1"/>
            <a:r>
              <a:rPr lang="it-IT" sz="1800" dirty="0" smtClean="0"/>
              <a:t>transizioni interfaccia -&gt; combinazione diagnosi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 </a:t>
            </a:r>
            <a:r>
              <a:rPr lang="it-IT" dirty="0" err="1" smtClean="0"/>
              <a:t>lazy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2699792" y="3717032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2699792" y="4437112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2699792" y="5229200"/>
            <a:ext cx="432048" cy="432048"/>
          </a:xfrm>
          <a:prstGeom prst="ellipse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5724128" y="3717032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Ovale 12"/>
          <p:cNvSpPr/>
          <p:nvPr/>
        </p:nvSpPr>
        <p:spPr>
          <a:xfrm>
            <a:off x="5724128" y="4437112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5724128" y="5445224"/>
            <a:ext cx="432048" cy="432048"/>
          </a:xfrm>
          <a:prstGeom prst="ellipse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>
            <a:endCxn id="6" idx="0"/>
          </p:cNvCxnSpPr>
          <p:nvPr/>
        </p:nvCxnSpPr>
        <p:spPr>
          <a:xfrm>
            <a:off x="2915816" y="35010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6" idx="4"/>
            <a:endCxn id="7" idx="0"/>
          </p:cNvCxnSpPr>
          <p:nvPr/>
        </p:nvCxnSpPr>
        <p:spPr>
          <a:xfrm>
            <a:off x="2915816" y="41490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7" idx="4"/>
            <a:endCxn id="8" idx="0"/>
          </p:cNvCxnSpPr>
          <p:nvPr/>
        </p:nvCxnSpPr>
        <p:spPr>
          <a:xfrm>
            <a:off x="2915816" y="48691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tangolo arrotondato 23"/>
          <p:cNvSpPr/>
          <p:nvPr/>
        </p:nvSpPr>
        <p:spPr>
          <a:xfrm>
            <a:off x="5580112" y="3645024"/>
            <a:ext cx="720080" cy="1368152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5580112" y="5301208"/>
            <a:ext cx="720080" cy="728464"/>
          </a:xfrm>
          <a:prstGeom prst="roundRect">
            <a:avLst/>
          </a:prstGeom>
          <a:noFill/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>
            <a:stCxn id="24" idx="2"/>
            <a:endCxn id="25" idx="0"/>
          </p:cNvCxnSpPr>
          <p:nvPr/>
        </p:nvCxnSpPr>
        <p:spPr>
          <a:xfrm>
            <a:off x="5940152" y="50131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2" idx="4"/>
            <a:endCxn id="13" idx="0"/>
          </p:cNvCxnSpPr>
          <p:nvPr/>
        </p:nvCxnSpPr>
        <p:spPr>
          <a:xfrm>
            <a:off x="5940152" y="41490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reccia a destra 29"/>
          <p:cNvSpPr/>
          <p:nvPr/>
        </p:nvSpPr>
        <p:spPr>
          <a:xfrm>
            <a:off x="3995936" y="4149080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2195736" y="407707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</a:t>
            </a:r>
            <a:r>
              <a:rPr lang="it-IT" sz="1400" baseline="-25000" dirty="0" smtClean="0"/>
              <a:t>1</a:t>
            </a:r>
            <a:r>
              <a:rPr lang="it-IT" sz="1400" dirty="0" smtClean="0"/>
              <a:t>(p)</a:t>
            </a:r>
            <a:endParaRPr lang="it-IT" sz="14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2267744" y="486916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b</a:t>
            </a:r>
            <a:r>
              <a:rPr lang="it-IT" sz="1400" baseline="-25000" dirty="0" smtClean="0"/>
              <a:t>3</a:t>
            </a:r>
            <a:r>
              <a:rPr lang="it-IT" sz="1400" dirty="0" smtClean="0"/>
              <a:t>(b)</a:t>
            </a:r>
            <a:endParaRPr lang="it-IT" sz="14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6228184" y="494116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 smtClean="0"/>
              <a:t>nd</a:t>
            </a:r>
            <a:r>
              <a:rPr lang="it-IT" sz="1400" b="1" dirty="0" smtClean="0"/>
              <a:t> </a:t>
            </a:r>
            <a:r>
              <a:rPr lang="it-IT" sz="1400" dirty="0" smtClean="0"/>
              <a:t>{{</a:t>
            </a:r>
            <a:r>
              <a:rPr lang="it-IT" sz="1400" dirty="0" err="1" smtClean="0"/>
              <a:t>fob</a:t>
            </a:r>
            <a:r>
              <a:rPr lang="it-IT" sz="1400" dirty="0" smtClean="0"/>
              <a:t>}}</a:t>
            </a:r>
            <a:endParaRPr lang="it-IT" sz="14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6300192" y="357301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{∅}</a:t>
            </a:r>
            <a:endParaRPr lang="it-IT" sz="14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6300192" y="422108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{∅}</a:t>
            </a:r>
            <a:endParaRPr lang="it-IT" sz="14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6300192" y="54452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{∅}</a:t>
            </a:r>
            <a:endParaRPr lang="it-IT" sz="14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2267744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Bhv</a:t>
            </a:r>
            <a:r>
              <a:rPr lang="it-IT" dirty="0" smtClean="0"/>
              <a:t>(W</a:t>
            </a:r>
            <a:r>
              <a:rPr lang="it-IT" baseline="-25000" dirty="0" smtClean="0"/>
              <a:t>1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6876256" y="57332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</a:t>
            </a:r>
            <a:r>
              <a:rPr lang="it-IT" dirty="0" smtClean="0"/>
              <a:t>(W</a:t>
            </a:r>
            <a:r>
              <a:rPr lang="it-IT" baseline="-25000" dirty="0" smtClean="0"/>
              <a:t>1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 smtClean="0"/>
              <a:t>Ricostruzione del </a:t>
            </a:r>
            <a:r>
              <a:rPr lang="it-IT" dirty="0" err="1" smtClean="0"/>
              <a:t>behavior</a:t>
            </a:r>
            <a:r>
              <a:rPr lang="it-IT" dirty="0" smtClean="0"/>
              <a:t> dei nodi vincolati</a:t>
            </a:r>
          </a:p>
          <a:p>
            <a:pPr lvl="1">
              <a:lnSpc>
                <a:spcPct val="150000"/>
              </a:lnSpc>
            </a:pPr>
            <a:r>
              <a:rPr lang="it-IT" dirty="0" smtClean="0"/>
              <a:t>Informazione aggiuntiva: stati delle interfacce</a:t>
            </a:r>
          </a:p>
          <a:p>
            <a:pPr lvl="1">
              <a:lnSpc>
                <a:spcPct val="150000"/>
              </a:lnSpc>
            </a:pPr>
            <a:r>
              <a:rPr lang="it-IT" dirty="0" smtClean="0"/>
              <a:t>Transizioni del </a:t>
            </a:r>
            <a:r>
              <a:rPr lang="it-IT" dirty="0" err="1" smtClean="0"/>
              <a:t>behavior</a:t>
            </a:r>
            <a:r>
              <a:rPr lang="it-IT" dirty="0" smtClean="0"/>
              <a:t> vincolato:</a:t>
            </a:r>
          </a:p>
          <a:p>
            <a:pPr lvl="2">
              <a:lnSpc>
                <a:spcPct val="150000"/>
              </a:lnSpc>
            </a:pPr>
            <a:r>
              <a:rPr lang="it-IT" dirty="0" smtClean="0"/>
              <a:t>transizioni dei componenti</a:t>
            </a:r>
          </a:p>
          <a:p>
            <a:pPr lvl="2">
              <a:lnSpc>
                <a:spcPct val="150000"/>
              </a:lnSpc>
            </a:pPr>
            <a:r>
              <a:rPr lang="it-IT" dirty="0" smtClean="0"/>
              <a:t>transizioni delle interfacce</a:t>
            </a:r>
          </a:p>
          <a:p>
            <a:pPr lvl="1">
              <a:lnSpc>
                <a:spcPct val="150000"/>
              </a:lnSpc>
            </a:pPr>
            <a:r>
              <a:rPr lang="it-IT" dirty="0" smtClean="0"/>
              <a:t>Stati finali devono raggiungere stati finali delle interfacce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 </a:t>
            </a:r>
            <a:r>
              <a:rPr lang="it-IT" dirty="0" err="1" smtClean="0"/>
              <a:t>lazy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it-IT" dirty="0" smtClean="0"/>
              <a:t>Decorazione del </a:t>
            </a:r>
            <a:r>
              <a:rPr lang="it-IT" dirty="0" err="1" smtClean="0"/>
              <a:t>behavior</a:t>
            </a:r>
            <a:r>
              <a:rPr lang="it-IT" dirty="0" smtClean="0"/>
              <a:t> del nodo radice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 </a:t>
            </a:r>
            <a:r>
              <a:rPr lang="it-IT" dirty="0" err="1" smtClean="0"/>
              <a:t>lazy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635896" y="2780928"/>
            <a:ext cx="1728192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normal</a:t>
            </a:r>
            <a:endParaRPr lang="it-IT" sz="1400" dirty="0" smtClean="0"/>
          </a:p>
          <a:p>
            <a:pPr algn="ctr"/>
            <a:r>
              <a:rPr lang="el-GR" sz="1400" dirty="0" smtClean="0"/>
              <a:t>ε</a:t>
            </a:r>
            <a:endParaRPr lang="it-IT" sz="1400" dirty="0" smtClean="0"/>
          </a:p>
          <a:p>
            <a:pPr algn="ctr"/>
            <a:r>
              <a:rPr lang="it-IT" sz="1400" dirty="0" smtClean="0"/>
              <a:t>1</a:t>
            </a:r>
          </a:p>
        </p:txBody>
      </p:sp>
      <p:sp>
        <p:nvSpPr>
          <p:cNvPr id="8" name="Ovale 7"/>
          <p:cNvSpPr/>
          <p:nvPr/>
        </p:nvSpPr>
        <p:spPr>
          <a:xfrm>
            <a:off x="3635896" y="4005064"/>
            <a:ext cx="1728192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normal</a:t>
            </a:r>
            <a:endParaRPr lang="it-IT" sz="1400" dirty="0" smtClean="0"/>
          </a:p>
          <a:p>
            <a:pPr algn="ctr"/>
            <a:r>
              <a:rPr lang="it-IT" sz="1400" dirty="0" err="1" smtClean="0"/>
              <a:t>nr</a:t>
            </a:r>
            <a:endParaRPr lang="it-IT" sz="1400" dirty="0" smtClean="0"/>
          </a:p>
          <a:p>
            <a:pPr algn="ctr"/>
            <a:r>
              <a:rPr lang="it-IT" sz="1400" dirty="0" smtClean="0"/>
              <a:t>2</a:t>
            </a:r>
          </a:p>
        </p:txBody>
      </p:sp>
      <p:sp>
        <p:nvSpPr>
          <p:cNvPr id="9" name="Ovale 8"/>
          <p:cNvSpPr/>
          <p:nvPr/>
        </p:nvSpPr>
        <p:spPr>
          <a:xfrm>
            <a:off x="3635896" y="5301208"/>
            <a:ext cx="1728192" cy="936104"/>
          </a:xfrm>
          <a:prstGeom prst="ellipse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isolated</a:t>
            </a:r>
            <a:endParaRPr lang="it-IT" sz="1400" dirty="0" smtClean="0"/>
          </a:p>
          <a:p>
            <a:pPr algn="ctr"/>
            <a:r>
              <a:rPr lang="el-GR" sz="1400" dirty="0" smtClean="0"/>
              <a:t>ε</a:t>
            </a:r>
            <a:endParaRPr lang="it-IT" sz="1400" dirty="0" smtClean="0"/>
          </a:p>
          <a:p>
            <a:pPr algn="ctr"/>
            <a:r>
              <a:rPr lang="it-IT" sz="1400" dirty="0" smtClean="0"/>
              <a:t>2</a:t>
            </a:r>
          </a:p>
        </p:txBody>
      </p:sp>
      <p:cxnSp>
        <p:nvCxnSpPr>
          <p:cNvPr id="11" name="Connettore 2 10"/>
          <p:cNvCxnSpPr>
            <a:endCxn id="7" idx="0"/>
          </p:cNvCxnSpPr>
          <p:nvPr/>
        </p:nvCxnSpPr>
        <p:spPr>
          <a:xfrm>
            <a:off x="4499992" y="24928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7" idx="4"/>
            <a:endCxn id="8" idx="0"/>
          </p:cNvCxnSpPr>
          <p:nvPr/>
        </p:nvCxnSpPr>
        <p:spPr>
          <a:xfrm>
            <a:off x="4499992" y="37170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8" idx="4"/>
            <a:endCxn id="9" idx="0"/>
          </p:cNvCxnSpPr>
          <p:nvPr/>
        </p:nvCxnSpPr>
        <p:spPr>
          <a:xfrm>
            <a:off x="4499992" y="49411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4788024" y="371703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 smtClean="0"/>
              <a:t>nr</a:t>
            </a:r>
            <a:r>
              <a:rPr lang="it-IT" sz="1400" b="1" dirty="0" smtClean="0"/>
              <a:t> </a:t>
            </a:r>
            <a:r>
              <a:rPr lang="it-IT" sz="1400" dirty="0" smtClean="0"/>
              <a:t>{{</a:t>
            </a:r>
            <a:r>
              <a:rPr lang="it-IT" sz="1400" dirty="0" err="1" smtClean="0"/>
              <a:t>fob</a:t>
            </a:r>
            <a:r>
              <a:rPr lang="it-IT" sz="1400" dirty="0" smtClean="0"/>
              <a:t>,</a:t>
            </a:r>
            <a:r>
              <a:rPr lang="it-IT" sz="1400" dirty="0" err="1" smtClean="0"/>
              <a:t>fm</a:t>
            </a:r>
            <a:r>
              <a:rPr lang="it-IT" sz="1400" dirty="0" smtClean="0"/>
              <a:t>}}</a:t>
            </a:r>
            <a:endParaRPr lang="it-IT" sz="14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788024" y="501317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l</a:t>
            </a:r>
            <a:r>
              <a:rPr lang="it-IT" sz="1400" baseline="-25000" dirty="0" smtClean="0"/>
              <a:t>2</a:t>
            </a:r>
            <a:r>
              <a:rPr lang="it-IT" sz="1400" dirty="0" smtClean="0"/>
              <a:t>(l)</a:t>
            </a:r>
            <a:endParaRPr lang="it-IT" sz="14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843808" y="306896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{∅}</a:t>
            </a:r>
            <a:endParaRPr lang="it-IT" sz="14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483768" y="436510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{{</a:t>
            </a:r>
            <a:r>
              <a:rPr lang="it-IT" sz="1400" dirty="0" err="1" smtClean="0"/>
              <a:t>fob</a:t>
            </a:r>
            <a:r>
              <a:rPr lang="it-IT" sz="1400" dirty="0" smtClean="0"/>
              <a:t>,</a:t>
            </a:r>
            <a:r>
              <a:rPr lang="it-IT" sz="1400" dirty="0" err="1" smtClean="0"/>
              <a:t>fm</a:t>
            </a:r>
            <a:r>
              <a:rPr lang="it-IT" sz="1400" dirty="0" smtClean="0"/>
              <a:t>}}</a:t>
            </a:r>
            <a:endParaRPr lang="it-IT" sz="14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339752" y="566124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{{</a:t>
            </a:r>
            <a:r>
              <a:rPr lang="it-IT" sz="1400" dirty="0" err="1" smtClean="0"/>
              <a:t>fob</a:t>
            </a:r>
            <a:r>
              <a:rPr lang="it-IT" sz="1400" dirty="0" smtClean="0"/>
              <a:t>,</a:t>
            </a:r>
            <a:r>
              <a:rPr lang="it-IT" sz="1400" dirty="0" err="1" smtClean="0"/>
              <a:t>fm</a:t>
            </a:r>
            <a:r>
              <a:rPr lang="it-IT" sz="1400" dirty="0" smtClean="0"/>
              <a:t>,</a:t>
            </a:r>
            <a:r>
              <a:rPr lang="it-IT" sz="1400" dirty="0" err="1" smtClean="0"/>
              <a:t>fli</a:t>
            </a:r>
            <a:r>
              <a:rPr lang="it-IT" sz="1400" dirty="0" smtClean="0"/>
              <a:t>}}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Segnaposto contenuto 11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6" name="Freccia a destra 5"/>
          <p:cNvSpPr/>
          <p:nvPr/>
        </p:nvSpPr>
        <p:spPr>
          <a:xfrm>
            <a:off x="2123728" y="3573016"/>
            <a:ext cx="1080120" cy="64807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3491880" y="3356992"/>
            <a:ext cx="1512168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Dati compilati</a:t>
            </a:r>
            <a:endParaRPr lang="it-IT" dirty="0"/>
          </a:p>
        </p:txBody>
      </p:sp>
      <p:sp>
        <p:nvSpPr>
          <p:cNvPr id="8" name="Freccia a destra 7"/>
          <p:cNvSpPr/>
          <p:nvPr/>
        </p:nvSpPr>
        <p:spPr>
          <a:xfrm rot="2152716">
            <a:off x="5031872" y="4376785"/>
            <a:ext cx="1080120" cy="93610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9604398">
            <a:off x="4956255" y="2424382"/>
            <a:ext cx="1080120" cy="93610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67544" y="450912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File di specifica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691680" y="263691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Compilazione </a:t>
            </a:r>
          </a:p>
          <a:p>
            <a:pPr algn="ctr"/>
            <a:r>
              <a:rPr lang="it-IT" dirty="0" smtClean="0"/>
              <a:t>+</a:t>
            </a:r>
          </a:p>
          <a:p>
            <a:pPr algn="ctr"/>
            <a:r>
              <a:rPr lang="it-IT" dirty="0" err="1" smtClean="0"/>
              <a:t>preprocessing</a:t>
            </a:r>
            <a:endParaRPr lang="it-IT" dirty="0"/>
          </a:p>
        </p:txBody>
      </p:sp>
      <p:pic>
        <p:nvPicPr>
          <p:cNvPr id="13" name="Immagine 12" descr="document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576" y="3284984"/>
            <a:ext cx="997471" cy="1218585"/>
          </a:xfrm>
          <a:prstGeom prst="rect">
            <a:avLst/>
          </a:prstGeom>
        </p:spPr>
      </p:pic>
      <p:sp>
        <p:nvSpPr>
          <p:cNvPr id="16" name="Rettangolo arrotondato 15"/>
          <p:cNvSpPr/>
          <p:nvPr/>
        </p:nvSpPr>
        <p:spPr>
          <a:xfrm>
            <a:off x="6156176" y="908720"/>
            <a:ext cx="2592288" cy="54726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372200" y="98072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Arial Black" pitchFamily="34" charset="0"/>
              </a:rPr>
              <a:t>MACCHINA DIAGNOSTICA</a:t>
            </a:r>
            <a:endParaRPr lang="it-IT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Confronto sperimentale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Tempo di esecuzione</a:t>
            </a:r>
            <a:endParaRPr lang="it-IT" dirty="0"/>
          </a:p>
        </p:txBody>
      </p:sp>
      <p:sp>
        <p:nvSpPr>
          <p:cNvPr id="10" name="Segnaposto testo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it-IT" dirty="0" smtClean="0"/>
              <a:t>Memoria allocata</a:t>
            </a:r>
            <a:endParaRPr lang="it-IT" dirty="0"/>
          </a:p>
        </p:txBody>
      </p:sp>
      <p:pic>
        <p:nvPicPr>
          <p:cNvPr id="7" name="Segnaposto contenuto 6" descr="confronto_tempo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0436"/>
            <a:ext cx="4040188" cy="3030141"/>
          </a:xfrm>
        </p:spPr>
      </p:pic>
      <p:pic>
        <p:nvPicPr>
          <p:cNvPr id="8" name="Segnaposto contenuto 7" descr="confronto_ram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1899841"/>
            <a:ext cx="4041775" cy="3031331"/>
          </a:xfrm>
        </p:spPr>
      </p:pic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del metodo </a:t>
            </a:r>
            <a:r>
              <a:rPr lang="it-IT" dirty="0" err="1" smtClean="0"/>
              <a:t>lazy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Tempo di esecuzione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it-IT" dirty="0" smtClean="0"/>
              <a:t>Memoria allocata</a:t>
            </a:r>
            <a:endParaRPr lang="it-IT" dirty="0"/>
          </a:p>
        </p:txBody>
      </p:sp>
      <p:pic>
        <p:nvPicPr>
          <p:cNvPr id="7" name="Segnaposto contenuto 6" descr="tempo_lazy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0436"/>
            <a:ext cx="4040188" cy="3030141"/>
          </a:xfrm>
        </p:spPr>
      </p:pic>
      <p:pic>
        <p:nvPicPr>
          <p:cNvPr id="8" name="Segnaposto contenuto 7" descr="ram_lazy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1899841"/>
            <a:ext cx="4041775" cy="3031331"/>
          </a:xfr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Metodo </a:t>
            </a:r>
            <a:r>
              <a:rPr lang="it-IT" b="1" dirty="0" err="1" smtClean="0"/>
              <a:t>greedy</a:t>
            </a:r>
            <a:r>
              <a:rPr lang="it-IT" dirty="0" smtClean="0"/>
              <a:t>: complessità esponenziale nel numero totale di componenti </a:t>
            </a:r>
          </a:p>
          <a:p>
            <a:pPr>
              <a:buNone/>
            </a:pPr>
            <a:endParaRPr lang="it-IT" dirty="0" smtClean="0"/>
          </a:p>
          <a:p>
            <a:r>
              <a:rPr lang="it-IT" b="1" dirty="0" smtClean="0"/>
              <a:t>Metodo </a:t>
            </a:r>
            <a:r>
              <a:rPr lang="it-IT" b="1" dirty="0" err="1" smtClean="0"/>
              <a:t>lazy</a:t>
            </a:r>
            <a:r>
              <a:rPr lang="it-IT" dirty="0" smtClean="0"/>
              <a:t>: andamento lineare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 smtClean="0"/>
              <a:t>Parallelizzazione</a:t>
            </a:r>
            <a:r>
              <a:rPr lang="it-IT" dirty="0" smtClean="0"/>
              <a:t> diagnosi </a:t>
            </a:r>
            <a:r>
              <a:rPr lang="it-IT" dirty="0" err="1" smtClean="0"/>
              <a:t>lazy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Aumento del </a:t>
            </a:r>
            <a:r>
              <a:rPr lang="it-IT" dirty="0" err="1" smtClean="0"/>
              <a:t>preprocessing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Variazioni nella topologia del sistema</a:t>
            </a:r>
          </a:p>
          <a:p>
            <a:pPr lvl="1">
              <a:lnSpc>
                <a:spcPct val="150000"/>
              </a:lnSpc>
            </a:pPr>
            <a:r>
              <a:rPr lang="it-IT" dirty="0" smtClean="0"/>
              <a:t>Grafo aciclico</a:t>
            </a:r>
          </a:p>
          <a:p>
            <a:pPr lvl="1">
              <a:lnSpc>
                <a:spcPct val="150000"/>
              </a:lnSpc>
            </a:pPr>
            <a:r>
              <a:rPr lang="it-IT" dirty="0" smtClean="0"/>
              <a:t>Grafo ciclico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Osservazioni incerte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Monitoring</a:t>
            </a: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2600" dirty="0" smtClean="0"/>
              <a:t>Sistemi attivi 	   </a:t>
            </a:r>
            <a:r>
              <a:rPr lang="it-IT" sz="2600" smtClean="0"/>
              <a:t>	 sistemi </a:t>
            </a:r>
            <a:r>
              <a:rPr lang="it-IT" sz="2600" dirty="0" smtClean="0"/>
              <a:t>attivi complessi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2600" dirty="0" smtClean="0"/>
              <a:t>Implementazione di due algoritmi diagnostici:</a:t>
            </a:r>
          </a:p>
          <a:p>
            <a:pPr marL="971550" lvl="1" indent="-514350">
              <a:lnSpc>
                <a:spcPct val="150000"/>
              </a:lnSpc>
            </a:pPr>
            <a:r>
              <a:rPr lang="it-IT" dirty="0" smtClean="0"/>
              <a:t>Metodo </a:t>
            </a:r>
            <a:r>
              <a:rPr lang="it-IT" dirty="0" err="1" smtClean="0"/>
              <a:t>greedy</a:t>
            </a:r>
            <a:endParaRPr lang="it-IT" dirty="0" smtClean="0"/>
          </a:p>
          <a:p>
            <a:pPr marL="971550" lvl="1" indent="-514350">
              <a:lnSpc>
                <a:spcPct val="150000"/>
              </a:lnSpc>
            </a:pPr>
            <a:r>
              <a:rPr lang="it-IT" dirty="0" smtClean="0"/>
              <a:t>Metodo </a:t>
            </a:r>
            <a:r>
              <a:rPr lang="it-IT" dirty="0" err="1" smtClean="0"/>
              <a:t>lazy</a:t>
            </a:r>
            <a:endParaRPr lang="it-IT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2600" dirty="0" smtClean="0"/>
              <a:t>Confronto sperimentale</a:t>
            </a:r>
            <a:endParaRPr lang="it-IT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it-IT" dirty="0"/>
          </a:p>
        </p:txBody>
      </p:sp>
      <p:sp>
        <p:nvSpPr>
          <p:cNvPr id="6" name="Freccia a destra 5"/>
          <p:cNvSpPr/>
          <p:nvPr/>
        </p:nvSpPr>
        <p:spPr>
          <a:xfrm>
            <a:off x="3491880" y="170080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Pubblicazione</a:t>
            </a:r>
            <a:endParaRPr lang="it-IT" dirty="0"/>
          </a:p>
        </p:txBody>
      </p:sp>
      <p:pic>
        <p:nvPicPr>
          <p:cNvPr id="6" name="Immagine 5" descr="sprin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348880"/>
            <a:ext cx="2172377" cy="324036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87824" y="2780928"/>
            <a:ext cx="6156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G. </a:t>
            </a:r>
            <a:r>
              <a:rPr lang="it-IT" i="1" dirty="0" err="1" smtClean="0"/>
              <a:t>Lamperti</a:t>
            </a:r>
            <a:r>
              <a:rPr lang="it-IT" i="1" dirty="0" smtClean="0"/>
              <a:t>, G. </a:t>
            </a:r>
            <a:r>
              <a:rPr lang="it-IT" i="1" dirty="0" err="1" smtClean="0"/>
              <a:t>Quarenghi</a:t>
            </a:r>
            <a:endParaRPr lang="it-IT" i="1" dirty="0" smtClean="0"/>
          </a:p>
          <a:p>
            <a:r>
              <a:rPr lang="it-IT" dirty="0" smtClean="0"/>
              <a:t>Smart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Futures</a:t>
            </a:r>
            <a:r>
              <a:rPr lang="it-IT" dirty="0" smtClean="0"/>
              <a:t> 2016</a:t>
            </a:r>
          </a:p>
          <a:p>
            <a:r>
              <a:rPr lang="it-IT" b="1" dirty="0" err="1" smtClean="0"/>
              <a:t>Intelligent</a:t>
            </a:r>
            <a:r>
              <a:rPr lang="it-IT" b="1" dirty="0" smtClean="0"/>
              <a:t> </a:t>
            </a:r>
            <a:r>
              <a:rPr lang="it-IT" b="1" dirty="0" err="1" smtClean="0"/>
              <a:t>monitoring</a:t>
            </a:r>
            <a:r>
              <a:rPr lang="it-IT" b="1" dirty="0" smtClean="0"/>
              <a:t> </a:t>
            </a:r>
            <a:r>
              <a:rPr lang="it-IT" b="1" dirty="0" err="1" smtClean="0"/>
              <a:t>of</a:t>
            </a:r>
            <a:r>
              <a:rPr lang="it-IT" b="1" dirty="0" smtClean="0"/>
              <a:t> </a:t>
            </a:r>
            <a:r>
              <a:rPr lang="it-IT" b="1" dirty="0" err="1" smtClean="0"/>
              <a:t>complex</a:t>
            </a:r>
            <a:r>
              <a:rPr lang="it-IT" b="1" dirty="0" smtClean="0"/>
              <a:t> </a:t>
            </a:r>
            <a:r>
              <a:rPr lang="it-IT" b="1" dirty="0" err="1" smtClean="0"/>
              <a:t>discrete-event</a:t>
            </a:r>
            <a:r>
              <a:rPr lang="it-IT" b="1" dirty="0" smtClean="0"/>
              <a:t> </a:t>
            </a:r>
            <a:r>
              <a:rPr lang="it-IT" b="1" dirty="0" err="1" smtClean="0"/>
              <a:t>systems</a:t>
            </a:r>
            <a:endParaRPr lang="it-IT" b="1" dirty="0" smtClean="0"/>
          </a:p>
          <a:p>
            <a:r>
              <a:rPr lang="it-IT" dirty="0" err="1" smtClean="0"/>
              <a:t>R.J.</a:t>
            </a:r>
            <a:r>
              <a:rPr lang="it-IT" dirty="0" smtClean="0"/>
              <a:t> </a:t>
            </a:r>
            <a:r>
              <a:rPr lang="it-IT" dirty="0" err="1" smtClean="0"/>
              <a:t>Howlett</a:t>
            </a:r>
            <a:r>
              <a:rPr lang="it-IT" dirty="0" smtClean="0"/>
              <a:t> and L.C. </a:t>
            </a:r>
            <a:r>
              <a:rPr lang="it-IT" dirty="0" err="1" smtClean="0"/>
              <a:t>Jain</a:t>
            </a:r>
            <a:endParaRPr lang="it-IT" dirty="0" smtClean="0"/>
          </a:p>
          <a:p>
            <a:r>
              <a:rPr lang="it-IT" dirty="0" err="1" smtClean="0"/>
              <a:t>Springer</a:t>
            </a:r>
            <a:r>
              <a:rPr lang="it-IT" dirty="0" smtClean="0"/>
              <a:t>, </a:t>
            </a:r>
            <a:r>
              <a:rPr lang="it-IT" dirty="0" err="1" smtClean="0"/>
              <a:t>Berlin</a:t>
            </a:r>
            <a:r>
              <a:rPr lang="it-IT" dirty="0" smtClean="0"/>
              <a:t> </a:t>
            </a:r>
            <a:r>
              <a:rPr lang="it-IT" dirty="0" err="1" smtClean="0"/>
              <a:t>Heidelberg</a:t>
            </a:r>
            <a:endParaRPr lang="it-IT" dirty="0" smtClean="0"/>
          </a:p>
          <a:p>
            <a:r>
              <a:rPr lang="it-IT" dirty="0" smtClean="0"/>
              <a:t>Serie: Smart </a:t>
            </a:r>
            <a:r>
              <a:rPr lang="it-IT" dirty="0" err="1" smtClean="0"/>
              <a:t>Innovation</a:t>
            </a:r>
            <a:r>
              <a:rPr lang="it-IT" dirty="0" smtClean="0"/>
              <a:t>, </a:t>
            </a:r>
            <a:r>
              <a:rPr lang="it-IT" dirty="0" err="1" smtClean="0"/>
              <a:t>Systems</a:t>
            </a:r>
            <a:r>
              <a:rPr lang="it-IT" dirty="0" smtClean="0"/>
              <a:t> and Technologies</a:t>
            </a:r>
          </a:p>
          <a:p>
            <a:r>
              <a:rPr lang="it-IT" dirty="0" smtClean="0"/>
              <a:t>2016</a:t>
            </a:r>
          </a:p>
          <a:p>
            <a:r>
              <a:rPr lang="it-IT" dirty="0" smtClean="0"/>
              <a:t>ISSN : 2190-3018</a:t>
            </a:r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864096"/>
          </a:xfrm>
        </p:spPr>
        <p:txBody>
          <a:bodyPr>
            <a:normAutofit/>
          </a:bodyPr>
          <a:lstStyle/>
          <a:p>
            <a:r>
              <a:rPr lang="it-IT" sz="2400" dirty="0" smtClean="0"/>
              <a:t>KES International </a:t>
            </a:r>
            <a:r>
              <a:rPr lang="it-IT" sz="2400" dirty="0" err="1" smtClean="0"/>
              <a:t>Conference</a:t>
            </a:r>
            <a:r>
              <a:rPr lang="it-IT" sz="2400" dirty="0" smtClean="0"/>
              <a:t> on </a:t>
            </a:r>
            <a:r>
              <a:rPr lang="it-IT" sz="2400" dirty="0" err="1" smtClean="0"/>
              <a:t>Intelligent</a:t>
            </a:r>
            <a:r>
              <a:rPr lang="it-IT" sz="2400" dirty="0" smtClean="0"/>
              <a:t> </a:t>
            </a:r>
            <a:r>
              <a:rPr lang="it-IT" sz="2400" dirty="0" err="1" smtClean="0"/>
              <a:t>Decision</a:t>
            </a:r>
            <a:r>
              <a:rPr lang="it-IT" sz="2400" dirty="0" smtClean="0"/>
              <a:t>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 attivi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763688" y="2492896"/>
            <a:ext cx="50405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r>
              <a:rPr lang="it-IT" baseline="-25000" dirty="0" smtClean="0"/>
              <a:t>1</a:t>
            </a:r>
            <a:endParaRPr lang="it-IT" baseline="-25000" dirty="0"/>
          </a:p>
        </p:txBody>
      </p:sp>
      <p:sp>
        <p:nvSpPr>
          <p:cNvPr id="6" name="Rettangolo 5"/>
          <p:cNvSpPr/>
          <p:nvPr/>
        </p:nvSpPr>
        <p:spPr>
          <a:xfrm>
            <a:off x="3923928" y="2924944"/>
            <a:ext cx="50405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r>
              <a:rPr lang="it-IT" baseline="-25000" dirty="0" smtClean="0"/>
              <a:t>3</a:t>
            </a:r>
            <a:endParaRPr lang="it-IT" baseline="-25000" dirty="0"/>
          </a:p>
        </p:txBody>
      </p:sp>
      <p:sp>
        <p:nvSpPr>
          <p:cNvPr id="7" name="Rettangolo 6"/>
          <p:cNvSpPr/>
          <p:nvPr/>
        </p:nvSpPr>
        <p:spPr>
          <a:xfrm>
            <a:off x="5868144" y="2492896"/>
            <a:ext cx="50405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r>
              <a:rPr lang="it-IT" baseline="-25000" dirty="0" smtClean="0"/>
              <a:t>5</a:t>
            </a:r>
            <a:endParaRPr lang="it-IT" baseline="-25000" dirty="0"/>
          </a:p>
        </p:txBody>
      </p:sp>
      <p:sp>
        <p:nvSpPr>
          <p:cNvPr id="8" name="Rettangolo 7"/>
          <p:cNvSpPr/>
          <p:nvPr/>
        </p:nvSpPr>
        <p:spPr>
          <a:xfrm>
            <a:off x="2771800" y="4221088"/>
            <a:ext cx="50405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r>
              <a:rPr lang="it-IT" baseline="-25000" dirty="0" smtClean="0"/>
              <a:t>2</a:t>
            </a:r>
            <a:endParaRPr lang="it-IT" baseline="-25000" dirty="0"/>
          </a:p>
        </p:txBody>
      </p:sp>
      <p:sp>
        <p:nvSpPr>
          <p:cNvPr id="9" name="Rettangolo 8"/>
          <p:cNvSpPr/>
          <p:nvPr/>
        </p:nvSpPr>
        <p:spPr>
          <a:xfrm>
            <a:off x="4932040" y="4221088"/>
            <a:ext cx="50405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r>
              <a:rPr lang="it-IT" baseline="-25000" dirty="0" smtClean="0"/>
              <a:t>4</a:t>
            </a:r>
            <a:endParaRPr lang="it-IT" baseline="-25000" dirty="0"/>
          </a:p>
        </p:txBody>
      </p:sp>
      <p:cxnSp>
        <p:nvCxnSpPr>
          <p:cNvPr id="15" name="Connettore 2 14"/>
          <p:cNvCxnSpPr>
            <a:stCxn id="5" idx="2"/>
            <a:endCxn id="8" idx="0"/>
          </p:cNvCxnSpPr>
          <p:nvPr/>
        </p:nvCxnSpPr>
        <p:spPr>
          <a:xfrm>
            <a:off x="2015716" y="2924944"/>
            <a:ext cx="1008112" cy="129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8" idx="3"/>
            <a:endCxn id="6" idx="2"/>
          </p:cNvCxnSpPr>
          <p:nvPr/>
        </p:nvCxnSpPr>
        <p:spPr>
          <a:xfrm flipV="1">
            <a:off x="3275856" y="3356992"/>
            <a:ext cx="900100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6" idx="1"/>
            <a:endCxn id="5" idx="3"/>
          </p:cNvCxnSpPr>
          <p:nvPr/>
        </p:nvCxnSpPr>
        <p:spPr>
          <a:xfrm flipH="1" flipV="1">
            <a:off x="2267744" y="2708920"/>
            <a:ext cx="1656184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8" idx="3"/>
            <a:endCxn id="9" idx="1"/>
          </p:cNvCxnSpPr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0"/>
            <a:endCxn id="7" idx="2"/>
          </p:cNvCxnSpPr>
          <p:nvPr/>
        </p:nvCxnSpPr>
        <p:spPr>
          <a:xfrm flipV="1">
            <a:off x="5184068" y="2924944"/>
            <a:ext cx="936104" cy="129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4427984" y="2780928"/>
            <a:ext cx="144016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H="1">
            <a:off x="4427984" y="2564904"/>
            <a:ext cx="144016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2195736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</a:t>
            </a:r>
            <a:r>
              <a:rPr lang="it-IT" baseline="-25000" dirty="0" smtClean="0"/>
              <a:t>1</a:t>
            </a:r>
            <a:endParaRPr lang="it-IT" baseline="-250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3923928" y="44371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</a:t>
            </a:r>
            <a:r>
              <a:rPr lang="it-IT" baseline="-25000" dirty="0" smtClean="0"/>
              <a:t>3</a:t>
            </a:r>
            <a:endParaRPr lang="it-IT" baseline="-250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3347864" y="36450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</a:t>
            </a:r>
            <a:r>
              <a:rPr lang="it-IT" baseline="-25000" dirty="0" smtClean="0"/>
              <a:t>2</a:t>
            </a:r>
            <a:endParaRPr lang="it-IT" baseline="-250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4716016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</a:t>
            </a:r>
            <a:r>
              <a:rPr lang="it-IT" baseline="-25000" dirty="0" smtClean="0"/>
              <a:t>5</a:t>
            </a:r>
            <a:endParaRPr lang="it-IT" baseline="-25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2987824" y="26369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</a:t>
            </a:r>
            <a:r>
              <a:rPr lang="it-IT" baseline="-25000" dirty="0" smtClean="0"/>
              <a:t>4</a:t>
            </a:r>
            <a:endParaRPr lang="it-IT" baseline="-250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652120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</a:t>
            </a:r>
            <a:r>
              <a:rPr lang="it-IT" baseline="-25000" dirty="0" smtClean="0"/>
              <a:t>6</a:t>
            </a:r>
            <a:endParaRPr lang="it-IT" baseline="-250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4788024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</a:t>
            </a:r>
            <a:r>
              <a:rPr lang="it-IT" baseline="-25000" dirty="0" smtClean="0"/>
              <a:t>7</a:t>
            </a:r>
            <a:endParaRPr lang="it-IT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 complessi</a:t>
            </a:r>
            <a:endParaRPr lang="it-IT" dirty="0"/>
          </a:p>
        </p:txBody>
      </p:sp>
      <p:pic>
        <p:nvPicPr>
          <p:cNvPr id="11" name="Segnaposto contenuto 10" descr="complexity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484784"/>
            <a:ext cx="6145046" cy="4392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Sistemi attivi complessi</a:t>
            </a:r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2800" dirty="0" smtClean="0"/>
              <a:t>Esempio: linea elettrica protetta</a:t>
            </a:r>
            <a:endParaRPr lang="it-IT" sz="2800" dirty="0"/>
          </a:p>
        </p:txBody>
      </p:sp>
      <p:cxnSp>
        <p:nvCxnSpPr>
          <p:cNvPr id="9" name="Connettore 1 8"/>
          <p:cNvCxnSpPr/>
          <p:nvPr/>
        </p:nvCxnSpPr>
        <p:spPr>
          <a:xfrm>
            <a:off x="971600" y="2060848"/>
            <a:ext cx="3816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971600" y="1844824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4788024" y="1844824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1187624" y="1916832"/>
            <a:ext cx="4320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r>
              <a:rPr lang="it-IT" baseline="-25000" dirty="0" smtClean="0"/>
              <a:t>1</a:t>
            </a:r>
            <a:endParaRPr lang="it-IT" baseline="-25000" dirty="0"/>
          </a:p>
        </p:txBody>
      </p:sp>
      <p:sp>
        <p:nvSpPr>
          <p:cNvPr id="17" name="Rettangolo 16"/>
          <p:cNvSpPr/>
          <p:nvPr/>
        </p:nvSpPr>
        <p:spPr>
          <a:xfrm>
            <a:off x="1835696" y="191683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r>
              <a:rPr lang="it-IT" baseline="-25000" dirty="0" smtClean="0"/>
              <a:t>1</a:t>
            </a:r>
            <a:endParaRPr lang="it-IT" baseline="-25000" dirty="0"/>
          </a:p>
        </p:txBody>
      </p:sp>
      <p:sp>
        <p:nvSpPr>
          <p:cNvPr id="18" name="Rettangolo 17"/>
          <p:cNvSpPr/>
          <p:nvPr/>
        </p:nvSpPr>
        <p:spPr>
          <a:xfrm>
            <a:off x="3491880" y="191683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r>
              <a:rPr lang="it-IT" baseline="-25000" dirty="0" smtClean="0"/>
              <a:t>2</a:t>
            </a:r>
            <a:endParaRPr lang="it-IT" baseline="-25000" dirty="0"/>
          </a:p>
        </p:txBody>
      </p:sp>
      <p:sp>
        <p:nvSpPr>
          <p:cNvPr id="19" name="Rettangolo 18"/>
          <p:cNvSpPr/>
          <p:nvPr/>
        </p:nvSpPr>
        <p:spPr>
          <a:xfrm>
            <a:off x="4139952" y="1916832"/>
            <a:ext cx="4320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r>
              <a:rPr lang="it-IT" baseline="-25000" dirty="0" smtClean="0"/>
              <a:t>2</a:t>
            </a:r>
            <a:endParaRPr lang="it-IT" baseline="-25000" dirty="0"/>
          </a:p>
        </p:txBody>
      </p:sp>
      <p:sp>
        <p:nvSpPr>
          <p:cNvPr id="21" name="Rettangolo 20"/>
          <p:cNvSpPr/>
          <p:nvPr/>
        </p:nvSpPr>
        <p:spPr>
          <a:xfrm>
            <a:off x="6012160" y="2564904"/>
            <a:ext cx="432048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5292080" y="3717032"/>
            <a:ext cx="504056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5292080" y="4437112"/>
            <a:ext cx="504056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7740352" y="5445224"/>
            <a:ext cx="432048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</a:t>
            </a:r>
            <a:r>
              <a:rPr lang="it-IT" baseline="-25000" dirty="0" smtClean="0"/>
              <a:t>2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6804248" y="5445224"/>
            <a:ext cx="432048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r>
              <a:rPr lang="it-IT" baseline="-25000" dirty="0" smtClean="0"/>
              <a:t>2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5220072" y="5445224"/>
            <a:ext cx="432048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4283968" y="5445224"/>
            <a:ext cx="432048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>
            <a:off x="6660232" y="3717032"/>
            <a:ext cx="504056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</a:t>
            </a:r>
            <a:r>
              <a:rPr lang="it-IT" baseline="-25000" dirty="0" smtClean="0"/>
              <a:t>2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6660232" y="4437112"/>
            <a:ext cx="504056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r>
              <a:rPr lang="it-IT" baseline="-25000" dirty="0" smtClean="0"/>
              <a:t>2</a:t>
            </a:r>
            <a:endParaRPr lang="it-IT" dirty="0"/>
          </a:p>
        </p:txBody>
      </p:sp>
      <p:cxnSp>
        <p:nvCxnSpPr>
          <p:cNvPr id="33" name="Connettore 2 32"/>
          <p:cNvCxnSpPr>
            <a:stCxn id="27" idx="3"/>
            <a:endCxn id="26" idx="1"/>
          </p:cNvCxnSpPr>
          <p:nvPr/>
        </p:nvCxnSpPr>
        <p:spPr>
          <a:xfrm>
            <a:off x="4716016" y="56252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24" idx="1"/>
            <a:endCxn id="25" idx="3"/>
          </p:cNvCxnSpPr>
          <p:nvPr/>
        </p:nvCxnSpPr>
        <p:spPr>
          <a:xfrm flipH="1">
            <a:off x="7236296" y="56252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22" idx="2"/>
            <a:endCxn id="23" idx="0"/>
          </p:cNvCxnSpPr>
          <p:nvPr/>
        </p:nvCxnSpPr>
        <p:spPr>
          <a:xfrm>
            <a:off x="5544108" y="40770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5796136" y="378904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28" idx="2"/>
            <a:endCxn id="29" idx="0"/>
          </p:cNvCxnSpPr>
          <p:nvPr/>
        </p:nvCxnSpPr>
        <p:spPr>
          <a:xfrm>
            <a:off x="6912260" y="40770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arrotondato 43"/>
          <p:cNvSpPr/>
          <p:nvPr/>
        </p:nvSpPr>
        <p:spPr>
          <a:xfrm>
            <a:off x="5076056" y="3573016"/>
            <a:ext cx="2304256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arrotondato 44"/>
          <p:cNvSpPr/>
          <p:nvPr/>
        </p:nvSpPr>
        <p:spPr>
          <a:xfrm>
            <a:off x="5868144" y="2420888"/>
            <a:ext cx="72008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arrotondato 45"/>
          <p:cNvSpPr/>
          <p:nvPr/>
        </p:nvSpPr>
        <p:spPr>
          <a:xfrm>
            <a:off x="4067944" y="5301208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arrotondato 46"/>
          <p:cNvSpPr/>
          <p:nvPr/>
        </p:nvSpPr>
        <p:spPr>
          <a:xfrm>
            <a:off x="6588224" y="5301208"/>
            <a:ext cx="180020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Forma 50"/>
          <p:cNvCxnSpPr>
            <a:stCxn id="46" idx="0"/>
            <a:endCxn id="22" idx="1"/>
          </p:cNvCxnSpPr>
          <p:nvPr/>
        </p:nvCxnSpPr>
        <p:spPr>
          <a:xfrm rot="5400000" flipH="1" flipV="1">
            <a:off x="4427984" y="4437112"/>
            <a:ext cx="1404156" cy="3240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Forma 52"/>
          <p:cNvCxnSpPr>
            <a:stCxn id="47" idx="0"/>
            <a:endCxn id="28" idx="3"/>
          </p:cNvCxnSpPr>
          <p:nvPr/>
        </p:nvCxnSpPr>
        <p:spPr>
          <a:xfrm rot="16200000" flipV="1">
            <a:off x="6624228" y="4437112"/>
            <a:ext cx="1404156" cy="32403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44" idx="0"/>
            <a:endCxn id="21" idx="2"/>
          </p:cNvCxnSpPr>
          <p:nvPr/>
        </p:nvCxnSpPr>
        <p:spPr>
          <a:xfrm flipV="1">
            <a:off x="6228184" y="2924944"/>
            <a:ext cx="0" cy="648072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sellaDiTesto 85"/>
          <p:cNvSpPr txBox="1"/>
          <p:nvPr/>
        </p:nvSpPr>
        <p:spPr>
          <a:xfrm>
            <a:off x="4716016" y="60212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7308304" y="60212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</a:t>
            </a:r>
            <a:r>
              <a:rPr lang="it-IT" baseline="-25000" dirty="0" smtClean="0"/>
              <a:t>2</a:t>
            </a:r>
            <a:endParaRPr lang="it-IT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4572000" y="36450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</a:t>
            </a:r>
            <a:endParaRPr lang="it-IT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6660232" y="25649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</a:t>
            </a:r>
            <a:endParaRPr lang="it-IT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467544" y="3212976"/>
            <a:ext cx="41044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W</a:t>
            </a:r>
            <a:r>
              <a:rPr lang="it-IT" baseline="-25000" dirty="0" smtClean="0"/>
              <a:t>1</a:t>
            </a:r>
            <a:r>
              <a:rPr lang="it-IT" dirty="0" smtClean="0"/>
              <a:t>, W</a:t>
            </a:r>
            <a:r>
              <a:rPr lang="it-IT" baseline="-25000" dirty="0" smtClean="0"/>
              <a:t>2</a:t>
            </a:r>
            <a:r>
              <a:rPr lang="it-IT" dirty="0" smtClean="0"/>
              <a:t>: hardware di protezione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M: apparato di </a:t>
            </a:r>
            <a:r>
              <a:rPr lang="it-IT" dirty="0" err="1" smtClean="0"/>
              <a:t>monitoring</a:t>
            </a:r>
            <a:endParaRPr lang="it-IT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dirty="0" smtClean="0"/>
              <a:t> L: intera linea elettrica</a:t>
            </a:r>
            <a:endParaRPr lang="it-IT" dirty="0"/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5796136" y="39330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dei componenti</a:t>
            </a:r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Modello topologico</a:t>
            </a:r>
            <a:endParaRPr lang="it-IT" dirty="0"/>
          </a:p>
        </p:txBody>
      </p:sp>
      <p:sp>
        <p:nvSpPr>
          <p:cNvPr id="19" name="Segnaposto testo 18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it-IT" dirty="0" smtClean="0"/>
              <a:t>Modello comportamentale</a:t>
            </a:r>
            <a:endParaRPr lang="it-IT" dirty="0"/>
          </a:p>
        </p:txBody>
      </p:sp>
      <p:pic>
        <p:nvPicPr>
          <p:cNvPr id="21" name="Segnaposto contenuto 20" descr="topologia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547633" y="1444625"/>
            <a:ext cx="1859322" cy="3941763"/>
          </a:xfr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6</a:t>
            </a:fld>
            <a:endParaRPr lang="it-IT"/>
          </a:p>
        </p:txBody>
      </p:sp>
      <p:pic>
        <p:nvPicPr>
          <p:cNvPr id="9" name="Segnaposto contenuto 8" descr="comportamento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730965" y="1444625"/>
            <a:ext cx="1869895" cy="3941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</a:t>
            </a:r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91688"/>
          </a:xfrm>
        </p:spPr>
        <p:txBody>
          <a:bodyPr/>
          <a:lstStyle/>
          <a:p>
            <a:r>
              <a:rPr lang="it-IT" dirty="0" smtClean="0"/>
              <a:t>Definito da una espressione regolare:</a:t>
            </a:r>
          </a:p>
          <a:p>
            <a:endParaRPr lang="it-IT" sz="1400" dirty="0" smtClean="0"/>
          </a:p>
          <a:p>
            <a:pPr algn="ctr">
              <a:buNone/>
            </a:pPr>
            <a:r>
              <a:rPr lang="it-IT" sz="2000" b="1" dirty="0" smtClean="0"/>
              <a:t>p</a:t>
            </a:r>
            <a:r>
              <a:rPr lang="it-IT" sz="2000" dirty="0" smtClean="0"/>
              <a:t> = t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(c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)t</a:t>
            </a:r>
            <a:r>
              <a:rPr lang="it-IT" sz="2000" baseline="-25000" dirty="0" smtClean="0"/>
              <a:t>2</a:t>
            </a:r>
            <a:r>
              <a:rPr lang="it-IT" sz="2000" dirty="0" smtClean="0"/>
              <a:t>(c</a:t>
            </a:r>
            <a:r>
              <a:rPr lang="it-IT" sz="2000" baseline="-25000" dirty="0" smtClean="0"/>
              <a:t>2</a:t>
            </a:r>
            <a:r>
              <a:rPr lang="it-IT" sz="2000" dirty="0" smtClean="0"/>
              <a:t>) | t</a:t>
            </a:r>
            <a:r>
              <a:rPr lang="it-IT" sz="2000" baseline="-25000" dirty="0" smtClean="0"/>
              <a:t>3</a:t>
            </a:r>
            <a:r>
              <a:rPr lang="it-IT" sz="2000" dirty="0" smtClean="0"/>
              <a:t>(c</a:t>
            </a:r>
            <a:r>
              <a:rPr lang="it-IT" sz="2000" baseline="-25000" dirty="0" smtClean="0"/>
              <a:t>3</a:t>
            </a:r>
            <a:r>
              <a:rPr lang="it-IT" sz="2000" dirty="0" smtClean="0"/>
              <a:t>)*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55576" y="4869160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Pattern </a:t>
            </a:r>
            <a:r>
              <a:rPr lang="it-IT" sz="2000" b="1" dirty="0" err="1" smtClean="0"/>
              <a:t>space</a:t>
            </a:r>
            <a:endParaRPr lang="it-IT" sz="2000" dirty="0" smtClean="0"/>
          </a:p>
          <a:p>
            <a:r>
              <a:rPr lang="it-IT" sz="2000" dirty="0" smtClean="0"/>
              <a:t>Automa riconoscitore di pattern</a:t>
            </a:r>
            <a:endParaRPr lang="it-IT" sz="2000" dirty="0"/>
          </a:p>
        </p:txBody>
      </p:sp>
      <p:sp>
        <p:nvSpPr>
          <p:cNvPr id="18" name="Ovale 17"/>
          <p:cNvSpPr/>
          <p:nvPr/>
        </p:nvSpPr>
        <p:spPr>
          <a:xfrm>
            <a:off x="5868144" y="2924944"/>
            <a:ext cx="432048" cy="432048"/>
          </a:xfrm>
          <a:prstGeom prst="ellips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</a:t>
            </a:r>
            <a:endParaRPr lang="it-IT" dirty="0"/>
          </a:p>
        </p:txBody>
      </p:sp>
      <p:sp>
        <p:nvSpPr>
          <p:cNvPr id="19" name="Ovale 18"/>
          <p:cNvSpPr/>
          <p:nvPr/>
        </p:nvSpPr>
        <p:spPr>
          <a:xfrm>
            <a:off x="5364088" y="3789040"/>
            <a:ext cx="432048" cy="4320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5364088" y="4581128"/>
            <a:ext cx="432048" cy="432048"/>
          </a:xfrm>
          <a:prstGeom prst="ellipse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</a:t>
            </a:r>
            <a:endParaRPr lang="it-IT" dirty="0"/>
          </a:p>
        </p:txBody>
      </p:sp>
      <p:cxnSp>
        <p:nvCxnSpPr>
          <p:cNvPr id="26" name="Connettore 7 25"/>
          <p:cNvCxnSpPr>
            <a:stCxn id="19" idx="4"/>
            <a:endCxn id="20" idx="0"/>
          </p:cNvCxnSpPr>
          <p:nvPr/>
        </p:nvCxnSpPr>
        <p:spPr>
          <a:xfrm rot="5400000">
            <a:off x="5400092" y="4401108"/>
            <a:ext cx="36004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18" idx="2"/>
            <a:endCxn id="19" idx="0"/>
          </p:cNvCxnSpPr>
          <p:nvPr/>
        </p:nvCxnSpPr>
        <p:spPr>
          <a:xfrm rot="10800000" flipV="1">
            <a:off x="5580112" y="3140968"/>
            <a:ext cx="288032" cy="648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7 36"/>
          <p:cNvCxnSpPr>
            <a:stCxn id="18" idx="6"/>
            <a:endCxn id="18" idx="4"/>
          </p:cNvCxnSpPr>
          <p:nvPr/>
        </p:nvCxnSpPr>
        <p:spPr>
          <a:xfrm flipH="1">
            <a:off x="6084168" y="3140968"/>
            <a:ext cx="216024" cy="216024"/>
          </a:xfrm>
          <a:prstGeom prst="curvedConnector4">
            <a:avLst>
              <a:gd name="adj1" fmla="val -105822"/>
              <a:gd name="adj2" fmla="val 205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endCxn id="18" idx="0"/>
          </p:cNvCxnSpPr>
          <p:nvPr/>
        </p:nvCxnSpPr>
        <p:spPr>
          <a:xfrm>
            <a:off x="6084168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4932040" y="328498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</a:t>
            </a:r>
            <a:r>
              <a:rPr lang="it-IT" sz="1600" baseline="-25000" dirty="0" smtClean="0"/>
              <a:t>1</a:t>
            </a:r>
            <a:r>
              <a:rPr lang="it-IT" sz="1600" dirty="0" smtClean="0"/>
              <a:t>(c</a:t>
            </a:r>
            <a:r>
              <a:rPr lang="it-IT" sz="1600" baseline="-25000" dirty="0" smtClean="0"/>
              <a:t>1</a:t>
            </a:r>
            <a:r>
              <a:rPr lang="it-IT" sz="1600" dirty="0" smtClean="0"/>
              <a:t>)</a:t>
            </a:r>
            <a:endParaRPr lang="it-IT" sz="16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724128" y="422108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</a:t>
            </a:r>
            <a:r>
              <a:rPr lang="it-IT" sz="1600" baseline="-25000" dirty="0" smtClean="0"/>
              <a:t>2</a:t>
            </a:r>
            <a:r>
              <a:rPr lang="it-IT" sz="1600" dirty="0" smtClean="0"/>
              <a:t>(c</a:t>
            </a:r>
            <a:r>
              <a:rPr lang="it-IT" sz="1600" baseline="-25000" dirty="0" smtClean="0"/>
              <a:t>2</a:t>
            </a:r>
            <a:r>
              <a:rPr lang="it-IT" sz="1600" dirty="0" smtClean="0"/>
              <a:t>)</a:t>
            </a:r>
            <a:endParaRPr lang="it-IT" sz="16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6444208" y="342900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</a:t>
            </a:r>
            <a:r>
              <a:rPr lang="it-IT" sz="1600" baseline="-25000" dirty="0" smtClean="0"/>
              <a:t>3</a:t>
            </a:r>
            <a:r>
              <a:rPr lang="it-IT" sz="1600" dirty="0" smtClean="0"/>
              <a:t>(c</a:t>
            </a:r>
            <a:r>
              <a:rPr lang="it-IT" sz="1600" baseline="-25000" dirty="0" smtClean="0"/>
              <a:t>3</a:t>
            </a:r>
            <a:r>
              <a:rPr lang="it-IT" sz="1600" dirty="0" smtClean="0"/>
              <a:t>)</a:t>
            </a:r>
            <a:endParaRPr lang="it-IT" sz="16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1259632" y="3501008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Costruzione di Thompson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it-IT" b="1" dirty="0" smtClean="0"/>
              <a:t>Stato iniziale</a:t>
            </a:r>
            <a:r>
              <a:rPr lang="it-IT" dirty="0" smtClean="0"/>
              <a:t>: stato iniziale dei componenti e contenuto dei link</a:t>
            </a:r>
          </a:p>
          <a:p>
            <a:pPr>
              <a:lnSpc>
                <a:spcPct val="110000"/>
              </a:lnSpc>
            </a:pPr>
            <a:endParaRPr lang="it-IT" dirty="0" smtClean="0"/>
          </a:p>
          <a:p>
            <a:pPr>
              <a:lnSpc>
                <a:spcPct val="110000"/>
              </a:lnSpc>
            </a:pPr>
            <a:r>
              <a:rPr lang="it-IT" b="1" dirty="0" err="1" smtClean="0"/>
              <a:t>Viewer</a:t>
            </a:r>
            <a:r>
              <a:rPr lang="it-IT" dirty="0" smtClean="0"/>
              <a:t>: associa una </a:t>
            </a:r>
            <a:r>
              <a:rPr lang="it-IT" dirty="0" err="1" smtClean="0"/>
              <a:t>label</a:t>
            </a:r>
            <a:r>
              <a:rPr lang="it-IT" dirty="0" smtClean="0"/>
              <a:t> ad ogni transizione osservabile</a:t>
            </a:r>
          </a:p>
          <a:p>
            <a:pPr>
              <a:lnSpc>
                <a:spcPct val="110000"/>
              </a:lnSpc>
            </a:pPr>
            <a:endParaRPr lang="it-IT" dirty="0" smtClean="0"/>
          </a:p>
          <a:p>
            <a:pPr>
              <a:lnSpc>
                <a:spcPct val="110000"/>
              </a:lnSpc>
            </a:pPr>
            <a:r>
              <a:rPr lang="it-IT" b="1" dirty="0" smtClean="0"/>
              <a:t>Osservazione</a:t>
            </a:r>
            <a:r>
              <a:rPr lang="it-IT" dirty="0" smtClean="0"/>
              <a:t>: una sequenza di </a:t>
            </a:r>
            <a:r>
              <a:rPr lang="it-IT" dirty="0" err="1" smtClean="0"/>
              <a:t>label</a:t>
            </a:r>
            <a:r>
              <a:rPr lang="it-IT" dirty="0" smtClean="0"/>
              <a:t> per ogni nodo </a:t>
            </a:r>
          </a:p>
          <a:p>
            <a:pPr>
              <a:lnSpc>
                <a:spcPct val="110000"/>
              </a:lnSpc>
            </a:pPr>
            <a:endParaRPr lang="it-IT" dirty="0" smtClean="0"/>
          </a:p>
          <a:p>
            <a:pPr>
              <a:lnSpc>
                <a:spcPct val="110000"/>
              </a:lnSpc>
            </a:pPr>
            <a:r>
              <a:rPr lang="it-IT" b="1" dirty="0" err="1" smtClean="0"/>
              <a:t>Ruler</a:t>
            </a:r>
            <a:r>
              <a:rPr lang="it-IT" dirty="0" smtClean="0"/>
              <a:t>: associa ad alcune transizioni una </a:t>
            </a:r>
            <a:r>
              <a:rPr lang="it-IT" dirty="0" err="1" smtClean="0"/>
              <a:t>label</a:t>
            </a:r>
            <a:r>
              <a:rPr lang="it-IT" dirty="0" smtClean="0"/>
              <a:t> di guasto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diagnostico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smtClean="0"/>
              <a:t>Ricostruzione del </a:t>
            </a:r>
            <a:r>
              <a:rPr lang="it-IT" dirty="0" err="1" smtClean="0"/>
              <a:t>behavior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Decorazione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Distillazione delle diagnosi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Diagnosi </a:t>
            </a:r>
            <a:r>
              <a:rPr lang="it-IT" dirty="0" err="1" smtClean="0"/>
              <a:t>greedy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83968" y="4005064"/>
            <a:ext cx="2880320" cy="12241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r>
              <a:rPr lang="it-IT" baseline="-25000" dirty="0" smtClean="0"/>
              <a:t>1</a:t>
            </a:r>
            <a:r>
              <a:rPr lang="it-IT" dirty="0" smtClean="0"/>
              <a:t>,…,</a:t>
            </a:r>
            <a:r>
              <a:rPr lang="it-IT" dirty="0" err="1" smtClean="0"/>
              <a:t>s</a:t>
            </a:r>
            <a:r>
              <a:rPr lang="it-IT" baseline="-25000" dirty="0" err="1" smtClean="0"/>
              <a:t>c</a:t>
            </a:r>
            <a:endParaRPr lang="it-IT" dirty="0" smtClean="0"/>
          </a:p>
          <a:p>
            <a:pPr algn="ctr"/>
            <a:r>
              <a:rPr lang="it-IT" dirty="0" smtClean="0"/>
              <a:t>l</a:t>
            </a:r>
            <a:r>
              <a:rPr lang="it-IT" baseline="-25000" dirty="0" smtClean="0"/>
              <a:t>1</a:t>
            </a:r>
            <a:r>
              <a:rPr lang="it-IT" dirty="0" smtClean="0"/>
              <a:t>,…,</a:t>
            </a:r>
            <a:r>
              <a:rPr lang="it-IT" dirty="0" err="1" smtClean="0"/>
              <a:t>l</a:t>
            </a:r>
            <a:r>
              <a:rPr lang="it-IT" baseline="-25000" dirty="0" err="1" smtClean="0"/>
              <a:t>m</a:t>
            </a:r>
            <a:endParaRPr lang="it-IT" dirty="0" smtClean="0"/>
          </a:p>
          <a:p>
            <a:pPr algn="ctr"/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r>
              <a:rPr lang="it-IT" dirty="0" smtClean="0"/>
              <a:t>,…,</a:t>
            </a:r>
            <a:r>
              <a:rPr lang="it-IT" dirty="0" err="1" smtClean="0"/>
              <a:t>p</a:t>
            </a:r>
            <a:r>
              <a:rPr lang="it-IT" baseline="-25000" dirty="0" err="1" smtClean="0"/>
              <a:t>r</a:t>
            </a:r>
            <a:endParaRPr lang="it-IT" dirty="0" smtClean="0"/>
          </a:p>
          <a:p>
            <a:pPr algn="ctr"/>
            <a:r>
              <a:rPr lang="it-IT" dirty="0" smtClean="0"/>
              <a:t>i</a:t>
            </a:r>
            <a:r>
              <a:rPr lang="it-IT" baseline="-25000" dirty="0" smtClean="0"/>
              <a:t>1</a:t>
            </a:r>
            <a:r>
              <a:rPr lang="it-IT" dirty="0" smtClean="0"/>
              <a:t>,…,i</a:t>
            </a:r>
            <a:r>
              <a:rPr lang="it-IT" baseline="-25000" dirty="0" smtClean="0"/>
              <a:t>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547664" y="44371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Stato del </a:t>
            </a:r>
            <a:r>
              <a:rPr lang="it-IT" b="1" dirty="0" err="1" smtClean="0"/>
              <a:t>behavior</a:t>
            </a:r>
            <a:endParaRPr lang="it-IT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8463</TotalTime>
  <Words>487</Words>
  <Application>Microsoft Office PowerPoint</Application>
  <PresentationFormat>Presentazione su schermo (4:3)</PresentationFormat>
  <Paragraphs>205</Paragraphs>
  <Slides>20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Viale</vt:lpstr>
      <vt:lpstr>Specifica e diagnosi di sistemi attivi complessi</vt:lpstr>
      <vt:lpstr>Obiettivi</vt:lpstr>
      <vt:lpstr>Sistemi attivi</vt:lpstr>
      <vt:lpstr>Sistemi complessi</vt:lpstr>
      <vt:lpstr>Sistemi attivi complessi Esempio: linea elettrica protetta</vt:lpstr>
      <vt:lpstr>Modello dei componenti</vt:lpstr>
      <vt:lpstr>Pattern</vt:lpstr>
      <vt:lpstr>Problema diagnostico</vt:lpstr>
      <vt:lpstr>Diagnosi greedy</vt:lpstr>
      <vt:lpstr>Diagnosi lazy</vt:lpstr>
      <vt:lpstr>Diagnosi lazy</vt:lpstr>
      <vt:lpstr>Diagnosi lazy</vt:lpstr>
      <vt:lpstr>Diagnosi lazy</vt:lpstr>
      <vt:lpstr>Diagnosi lazy</vt:lpstr>
      <vt:lpstr>Implementazione</vt:lpstr>
      <vt:lpstr>Confronto sperimentale</vt:lpstr>
      <vt:lpstr>Risultati del metodo lazy</vt:lpstr>
      <vt:lpstr>Conclusioni</vt:lpstr>
      <vt:lpstr>Sviluppi futuri</vt:lpstr>
      <vt:lpstr>Pubblicazione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 e diagnosi di sistemi attivi complessi</dc:title>
  <dc:creator>Giulio</dc:creator>
  <cp:lastModifiedBy>Giulio</cp:lastModifiedBy>
  <cp:revision>253</cp:revision>
  <dcterms:created xsi:type="dcterms:W3CDTF">2016-03-07T09:39:24Z</dcterms:created>
  <dcterms:modified xsi:type="dcterms:W3CDTF">2016-03-14T20:33:26Z</dcterms:modified>
</cp:coreProperties>
</file>