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5d378091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5d378091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People’s lives, jobs, food and energy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 is central to growing crops and livestock, producing electricity, maintaining health, fostering equitable societies, and meeting climate goals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5d3780919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5d3780919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512584d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512584d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5d3780919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5d3780919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512584d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512584d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512584d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512584d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512584d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512584d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5d37809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5d37809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*currently available (historical) data on our targets is insufficient for time series modelling (hence we use TS for features rather than targets)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-1003299"/>
            <a:ext cx="9220200" cy="61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735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33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33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33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33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2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Sponsorship Proposal</a:t>
            </a:r>
            <a:r>
              <a:rPr b="1" lang="en-GB" sz="26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lang="en-GB" sz="26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26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by Amwag co</a:t>
            </a:r>
            <a:endParaRPr b="1" sz="2633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33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"Water Wealth: </a:t>
            </a:r>
            <a:br>
              <a:rPr b="1" lang="en-GB" sz="26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26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Tapping into Profitable Investments"</a:t>
            </a:r>
            <a:endParaRPr b="1" sz="2633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24350" y="3993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Our team members</a:t>
            </a:r>
            <a:endParaRPr b="1"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David - Giulia - Mike - Stephan - Uta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Global Importance of Water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88325" y="1115925"/>
            <a:ext cx="87558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25 countries under extremely high water stress ( ¼ of the world population)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-GB"/>
              <a:t>50 % live under highly water stressed conditions for &gt; 1 month/year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328" y="2295525"/>
            <a:ext cx="9236657" cy="287645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Water Wealth by Amwag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Our Audience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International Companies considering to build a business in another country that will have a </a:t>
            </a:r>
            <a:br>
              <a:rPr lang="en-GB" sz="1400"/>
            </a:br>
            <a:r>
              <a:rPr lang="en-GB" sz="1400"/>
              <a:t>medium or high water usage.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74151"/>
                </a:solidFill>
                <a:highlight>
                  <a:srgbClr val="F7F7F8"/>
                </a:highlight>
              </a:rPr>
              <a:t>Our Product</a:t>
            </a:r>
            <a:endParaRPr b="1"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 data-driven solution offering actionable insights, predictive analytics, and recommendations to assess a business's triple impact—environmental, social, and economic—on host countries.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Our Team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Data Scientists with expertise in Life Sciences, Economics and Social Sciences, motivated by the desire to integrate sustainability into business horizons.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Our Data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We use the UN database AQUASTAT, a free global information system that has been cataloging </a:t>
            </a:r>
            <a:br>
              <a:rPr lang="en-GB" sz="1400"/>
            </a:br>
            <a:r>
              <a:rPr lang="en-GB" sz="1400"/>
              <a:t>water resources and management data since the 1960s.</a:t>
            </a:r>
            <a:endParaRPr b="1" sz="10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Benefits of Investing sustainabily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We offer our expertise in identifying business opportunities, that combine</a:t>
            </a:r>
            <a:r>
              <a:rPr lang="en-GB" sz="1400"/>
              <a:t>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1. Profitability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               Potential revenue growth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2. Building Resilience for the Long Term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               Leveraging water stress data allows us to identify strategic opportunities to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               enhance the brand and image. It also minimize risks associated with water scarcity.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3. Local economic growth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                 This will create a possible new market and reinforce the company brand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solidFill>
                  <a:srgbClr val="1C4587"/>
                </a:solidFill>
              </a:rPr>
              <a:t>C</a:t>
            </a:r>
            <a:r>
              <a:rPr lang="en-GB">
                <a:solidFill>
                  <a:srgbClr val="1C4587"/>
                </a:solidFill>
              </a:rPr>
              <a:t>onscious </a:t>
            </a:r>
            <a:r>
              <a:rPr lang="en-GB">
                <a:solidFill>
                  <a:srgbClr val="1C4587"/>
                </a:solidFill>
              </a:rPr>
              <a:t>customer </a:t>
            </a:r>
            <a:r>
              <a:rPr lang="en-GB">
                <a:solidFill>
                  <a:srgbClr val="1C4587"/>
                </a:solidFill>
              </a:rPr>
              <a:t>and </a:t>
            </a:r>
            <a:r>
              <a:rPr lang="en-GB">
                <a:solidFill>
                  <a:srgbClr val="1C4587"/>
                </a:solidFill>
              </a:rPr>
              <a:t>investor 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 sz="1400"/>
              <a:t>Conscious customer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Some companies have been negatively impacted when it comes to water misuse, ex Tesla factory in Brandenburg.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While others have managed a sustainable approach especially sportswear companies (Adidas , Nike)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 sz="1400"/>
              <a:t>Conscious investor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Not only are customers voting with their wallets but investors have joined them. 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Some investors only engage with companies based on a ethical standards ,ex Norwegian fund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By appealing to both conscious customers and investors, companies can not only enhance their brand image but also secure their financial future in an increasingly sustainability-focused world.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Our data product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775" y="941525"/>
            <a:ext cx="6198599" cy="40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Methods &amp; (preliminary) results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953275"/>
            <a:ext cx="85206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Feature selection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By </a:t>
            </a:r>
            <a:r>
              <a:rPr b="1" lang="en-GB"/>
              <a:t>data availability</a:t>
            </a:r>
            <a:r>
              <a:rPr lang="en-GB"/>
              <a:t> (per year/country)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By</a:t>
            </a:r>
            <a:r>
              <a:rPr b="1" lang="en-GB"/>
              <a:t> linear correlation</a:t>
            </a:r>
            <a:r>
              <a:rPr lang="en-GB"/>
              <a:t> between features (pair plots)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By </a:t>
            </a:r>
            <a:r>
              <a:rPr b="1" lang="en-GB"/>
              <a:t>Principal Component Analysis</a:t>
            </a:r>
            <a:br>
              <a:rPr lang="en-GB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Feature scaling &amp; transformation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-GB">
                <a:solidFill>
                  <a:srgbClr val="666666"/>
                </a:solidFill>
              </a:rPr>
              <a:t>Scaling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-GB">
                <a:solidFill>
                  <a:srgbClr val="666666"/>
                </a:solidFill>
              </a:rPr>
              <a:t>Encoding </a:t>
            </a:r>
            <a:r>
              <a:rPr lang="en-GB">
                <a:solidFill>
                  <a:srgbClr val="666666"/>
                </a:solidFill>
              </a:rPr>
              <a:t>via OneHotEncoder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>
                <a:solidFill>
                  <a:srgbClr val="666666"/>
                </a:solidFill>
              </a:rPr>
              <a:t>Transformations </a:t>
            </a:r>
            <a:r>
              <a:rPr lang="en-GB">
                <a:solidFill>
                  <a:srgbClr val="666666"/>
                </a:solidFill>
              </a:rPr>
              <a:t>- logarithmic, square root, cubic root</a:t>
            </a:r>
            <a:br>
              <a:rPr lang="en-GB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Null imputation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-GB">
                <a:solidFill>
                  <a:srgbClr val="666666"/>
                </a:solidFill>
              </a:rPr>
              <a:t>Completely missing -&gt; </a:t>
            </a:r>
            <a:r>
              <a:rPr b="1" lang="en-GB">
                <a:solidFill>
                  <a:srgbClr val="666666"/>
                </a:solidFill>
              </a:rPr>
              <a:t>manual</a:t>
            </a:r>
            <a:r>
              <a:rPr lang="en-GB">
                <a:solidFill>
                  <a:srgbClr val="666666"/>
                </a:solidFill>
              </a:rPr>
              <a:t>, via </a:t>
            </a:r>
            <a:r>
              <a:rPr lang="en-GB">
                <a:solidFill>
                  <a:srgbClr val="666666"/>
                </a:solidFill>
              </a:rPr>
              <a:t>domain research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-GB">
                <a:solidFill>
                  <a:srgbClr val="666666"/>
                </a:solidFill>
              </a:rPr>
              <a:t>Partially missing -&gt; via country-specific </a:t>
            </a:r>
            <a:r>
              <a:rPr b="1" lang="en-GB">
                <a:solidFill>
                  <a:srgbClr val="666666"/>
                </a:solidFill>
              </a:rPr>
              <a:t>median </a:t>
            </a:r>
            <a:r>
              <a:rPr lang="en-GB">
                <a:solidFill>
                  <a:srgbClr val="666666"/>
                </a:solidFill>
              </a:rPr>
              <a:t>imputer</a:t>
            </a:r>
            <a:br>
              <a:rPr lang="en-GB">
                <a:solidFill>
                  <a:srgbClr val="999999"/>
                </a:solidFill>
              </a:rPr>
            </a:b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Preliminary modeling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Current model performance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49351" r="0" t="0"/>
          <a:stretch/>
        </p:blipFill>
        <p:spPr>
          <a:xfrm>
            <a:off x="616500" y="2110190"/>
            <a:ext cx="23638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0" l="49351" r="0" t="0"/>
          <a:stretch/>
        </p:blipFill>
        <p:spPr>
          <a:xfrm>
            <a:off x="3390087" y="2110200"/>
            <a:ext cx="23638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 b="0" l="49351" r="0" t="0"/>
          <a:stretch/>
        </p:blipFill>
        <p:spPr>
          <a:xfrm>
            <a:off x="6163650" y="2110200"/>
            <a:ext cx="23638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132900" y="1281475"/>
            <a:ext cx="16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 water access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(% population)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058905" y="1281475"/>
            <a:ext cx="16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GDP per capita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($ / inhabitant)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6678720" y="1281475"/>
            <a:ext cx="16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 stress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(%)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254400" y="4016450"/>
            <a:ext cx="145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MAE:  0.502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R2:   0.996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180400" y="4016450"/>
            <a:ext cx="169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MAE:  990.509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R2:   0.990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800225" y="4016450"/>
            <a:ext cx="145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MAE:  2.319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R2:   0.999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Future results &amp; outlook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ime series - forecast future values of our </a:t>
            </a:r>
            <a:r>
              <a:rPr i="1" lang="en-GB"/>
              <a:t>features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Post-TS modelling - using predicted feature values to better predict targets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Clustering &amp; data analytics - country-specific report cards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Website for user-tailored predictions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Potential area of expansion - allocating water resources across countries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Project Greenland</a:t>
            </a:r>
            <a:r>
              <a:rPr lang="en-GB"/>
              <a:t> (potential future partner/stakeholder)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