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obster"/>
      <p:regular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regular.fntdata"/><Relationship Id="rId27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fef3c9b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0fef3c9b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0fef3c9b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0fef3c9b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0fef3c9b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0fef3c9b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10632b6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10632b6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0632b67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0632b67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10632b6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10632b6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10632b6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10632b6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10632b67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10632b67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3aa9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3aa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10632b67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10632b6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10632b679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10632b6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0fef3c9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0fef3c9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10632b6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10632b6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0fef3c9b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0fef3c9b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0fef3c9b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0fef3c9b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oogle.com/search?sca_esv=555778131&amp;rlz=1C1GCEA_enDE1016DE1016&amp;sxsrf=AB5stBjqrRyHi-_TuGuWGmpths0wtI68wA:1691732228791&amp;q=green+lake,+seattle+zip+code&amp;sa=X&amp;ved=2ahUKEwiJiLXU8dOAAxWbRvEDHes-D_MQ6BMoAHoECF4QAg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/search?sca_esv=555778131&amp;rlz=1C1GCEA_enDE1016DE1016&amp;sxsrf=AB5stBjqrRyHi-_TuGuWGmpths0wtI68wA:1691732228791&amp;q=green+lake,+seattle+zip+code&amp;sa=X&amp;ved=2ahUKEwiJiLXU8dOAAxWbRvEDHes-D_MQ6BMoAHoECF4QAg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oogle.com/search?sca_esv=555778131&amp;rlz=1C1GCEA_enDE1016DE1016&amp;sxsrf=AB5stBjqrRyHi-_TuGuWGmpths0wtI68wA:1691732228791&amp;q=green+lake,+seattle+zip+code&amp;sa=X&amp;ved=2ahUKEwiJiLXU8dOAAxWbRvEDHes-D_MQ6BMoAHoECF4QAg" TargetMode="External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811400" y="724200"/>
            <a:ext cx="4332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Finding a home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for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Nicole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38433" r="8990" t="0"/>
          <a:stretch/>
        </p:blipFill>
        <p:spPr>
          <a:xfrm flipH="1">
            <a:off x="4" y="0"/>
            <a:ext cx="4571997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0" y="826500"/>
            <a:ext cx="3050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D5156"/>
                </a:solidFill>
              </a:rPr>
              <a:t>Shoreline</a:t>
            </a:r>
            <a:endParaRPr>
              <a:solidFill>
                <a:srgbClr val="4D5156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0" y="2183100"/>
            <a:ext cx="36219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Average  price to buy a house: 462,53$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Median price of a house: 400,00$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Minimum price to buy a house: 130,00$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Maximum price to buy a house: 4500,00$</a:t>
            </a:r>
            <a:r>
              <a:rPr b="1" lang="pt-BR" sz="16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-254000" y="1582200"/>
            <a:ext cx="375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ZIP code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pt-BR" sz="1600">
                <a:solidFill>
                  <a:srgbClr val="4D51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600">
                <a:solidFill>
                  <a:srgbClr val="4D5156"/>
                </a:solidFill>
                <a:latin typeface="Lato"/>
                <a:ea typeface="Lato"/>
                <a:cs typeface="Lato"/>
                <a:sym typeface="Lato"/>
              </a:rPr>
              <a:t>98133, 98155, 98177</a:t>
            </a:r>
            <a:endParaRPr sz="1600">
              <a:solidFill>
                <a:srgbClr val="4D515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5819" l="791" r="35359" t="1656"/>
          <a:stretch/>
        </p:blipFill>
        <p:spPr>
          <a:xfrm>
            <a:off x="3501100" y="352550"/>
            <a:ext cx="5527025" cy="41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98475" y="3952725"/>
            <a:ext cx="87984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Price increase as the size of the lot gets bigger but most have same size and price.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Houses at waterfront are more possible but also with a increase in the price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More neighbors with large lots can </a:t>
            </a:r>
            <a:r>
              <a:rPr lang="pt-BR" sz="1500">
                <a:solidFill>
                  <a:srgbClr val="434343"/>
                </a:solidFill>
              </a:rPr>
              <a:t>indicate a more isolate area than Green Lake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Lower prices in more </a:t>
            </a:r>
            <a:r>
              <a:rPr lang="pt-BR" sz="1500">
                <a:solidFill>
                  <a:srgbClr val="202124"/>
                </a:solidFill>
                <a:highlight>
                  <a:srgbClr val="F8F9FA"/>
                </a:highlight>
              </a:rPr>
              <a:t>crowded </a:t>
            </a:r>
            <a:r>
              <a:rPr lang="pt-BR" sz="1500">
                <a:solidFill>
                  <a:srgbClr val="434343"/>
                </a:solidFill>
              </a:rPr>
              <a:t>areas 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1812" l="0" r="0" t="1802"/>
          <a:stretch/>
        </p:blipFill>
        <p:spPr>
          <a:xfrm>
            <a:off x="198475" y="274750"/>
            <a:ext cx="8640474" cy="33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0" y="826500"/>
            <a:ext cx="3050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Kirkland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0" y="2183100"/>
            <a:ext cx="36219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Average  price to buy a house: 646,54$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Median price of a house: 510,00$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Minimum price to buy a house: 90,00$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Maximum price to buy a house: 5110,00$</a:t>
            </a:r>
            <a:r>
              <a:rPr b="1" lang="pt-BR" sz="16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-254000" y="1582200"/>
            <a:ext cx="375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D515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ZIP code</a:t>
            </a:r>
            <a:r>
              <a:rPr lang="pt-BR" sz="1500">
                <a:solidFill>
                  <a:srgbClr val="4D5156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 sz="1500">
                <a:solidFill>
                  <a:srgbClr val="4D5156"/>
                </a:solidFill>
                <a:latin typeface="Lato"/>
                <a:ea typeface="Lato"/>
                <a:cs typeface="Lato"/>
                <a:sym typeface="Lato"/>
              </a:rPr>
              <a:t>98033, 98034, 98083</a:t>
            </a:r>
            <a:endParaRPr sz="1500">
              <a:solidFill>
                <a:srgbClr val="4D515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3148" l="862" r="29606" t="3148"/>
          <a:stretch/>
        </p:blipFill>
        <p:spPr>
          <a:xfrm>
            <a:off x="3555975" y="352525"/>
            <a:ext cx="5527025" cy="41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98475" y="3952725"/>
            <a:ext cx="87984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In general has smaller houses than Green Lake and Shoreline</a:t>
            </a:r>
            <a:r>
              <a:rPr lang="pt-BR" sz="1500">
                <a:solidFill>
                  <a:srgbClr val="434343"/>
                </a:solidFill>
              </a:rPr>
              <a:t>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Houses at waterfront are also possible but also with a increase in the price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Similar to Green Lake it’s less isolated in general but also has more isolated areas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Isolated areas have a considerable </a:t>
            </a:r>
            <a:r>
              <a:rPr lang="pt-BR" sz="1500">
                <a:solidFill>
                  <a:srgbClr val="434343"/>
                </a:solidFill>
              </a:rPr>
              <a:t>increase</a:t>
            </a:r>
            <a:r>
              <a:rPr lang="pt-BR" sz="1500">
                <a:solidFill>
                  <a:srgbClr val="434343"/>
                </a:solidFill>
              </a:rPr>
              <a:t> in the price range 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1812" l="0" r="0" t="1802"/>
          <a:stretch/>
        </p:blipFill>
        <p:spPr>
          <a:xfrm>
            <a:off x="198475" y="212664"/>
            <a:ext cx="8798400" cy="345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096300" y="1001275"/>
            <a:ext cx="2951400" cy="21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Comparing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the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areas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3809625" y="2857500"/>
            <a:ext cx="19053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bster"/>
                <a:ea typeface="Lobster"/>
                <a:cs typeface="Lobster"/>
                <a:sym typeface="Lobster"/>
              </a:rPr>
              <a:t>– ..  –  </a:t>
            </a:r>
            <a:r>
              <a:rPr lang="pt-BR">
                <a:latin typeface="Lobster"/>
                <a:ea typeface="Lobster"/>
                <a:cs typeface="Lobster"/>
                <a:sym typeface="Lobster"/>
              </a:rPr>
              <a:t>S2  – .. –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209" r="209" t="0"/>
          <a:stretch/>
        </p:blipFill>
        <p:spPr>
          <a:xfrm>
            <a:off x="172800" y="150875"/>
            <a:ext cx="8798402" cy="37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329225" y="3944850"/>
            <a:ext cx="261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price per zip code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highlighting the more and less noble areas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648400" y="3867900"/>
            <a:ext cx="311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grades per zip code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highlighting the areas with better house grades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Can indicate a better general condition of the houses for sell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6963000" y="4006350"/>
            <a:ext cx="2181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Size of the houses per zip code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Highlight the mo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st distant from the center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037475" y="192125"/>
            <a:ext cx="2794800" cy="4608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Kirkland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As central as Green Lake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Middle median price in comparison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Less </a:t>
            </a:r>
            <a:r>
              <a:rPr lang="pt-BR"/>
              <a:t>crowded</a:t>
            </a:r>
            <a:r>
              <a:rPr lang="pt-BR"/>
              <a:t> than Green Lake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Less isolated than Shoreline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Includes more isolated areas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Less noble area in general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 specific addresses satisfied the price range for the 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56825" y="192025"/>
            <a:ext cx="2663100" cy="4608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Shoreline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Less central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Lower median price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Low population density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Includes poorer and richer zip codes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Noble areas are </a:t>
            </a:r>
            <a:r>
              <a:rPr lang="pt-BR" sz="1500"/>
              <a:t>further</a:t>
            </a:r>
            <a:r>
              <a:rPr lang="pt-BR" sz="1500"/>
              <a:t> from the center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6 </a:t>
            </a:r>
            <a:r>
              <a:rPr lang="pt-BR" sz="1500"/>
              <a:t> specific addresses satisfied the price range for the area</a:t>
            </a:r>
            <a:endParaRPr sz="1500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47150" y="192125"/>
            <a:ext cx="2663100" cy="4608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Green Lake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More Central Area in general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Higher median price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Big population density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Better life conditions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More noble are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2 specific addresses satisfied the price range for the area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67812" l="0" r="0" t="11801"/>
          <a:stretch/>
        </p:blipFill>
        <p:spPr>
          <a:xfrm>
            <a:off x="242875" y="321500"/>
            <a:ext cx="8765399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6316" l="0" r="5704" t="51911"/>
          <a:stretch/>
        </p:blipFill>
        <p:spPr>
          <a:xfrm>
            <a:off x="242875" y="1631150"/>
            <a:ext cx="8765399" cy="17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b="9857" l="0" r="0" t="37257"/>
          <a:stretch/>
        </p:blipFill>
        <p:spPr>
          <a:xfrm>
            <a:off x="242875" y="3762375"/>
            <a:ext cx="87654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1381150" y="0"/>
            <a:ext cx="560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6A9955"/>
                </a:solidFill>
                <a:latin typeface="Comfortaa"/>
                <a:ea typeface="Comfortaa"/>
                <a:cs typeface="Comfortaa"/>
                <a:sym typeface="Comfortaa"/>
              </a:rPr>
              <a:t>Green Lake</a:t>
            </a:r>
            <a:endParaRPr b="1" sz="1700">
              <a:solidFill>
                <a:srgbClr val="6A995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1593100" y="1226375"/>
            <a:ext cx="560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D5156"/>
                </a:solidFill>
                <a:latin typeface="Comfortaa"/>
                <a:ea typeface="Comfortaa"/>
                <a:cs typeface="Comfortaa"/>
                <a:sym typeface="Comfortaa"/>
              </a:rPr>
              <a:t>Shoreline</a:t>
            </a:r>
            <a:endParaRPr b="1" sz="1700">
              <a:solidFill>
                <a:srgbClr val="4D515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1593100" y="3357575"/>
            <a:ext cx="560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Kirkland</a:t>
            </a:r>
            <a:endParaRPr b="1" sz="170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15875" y="1107950"/>
            <a:ext cx="41445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Nicole Johnson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-4993750" y="1652400"/>
            <a:ext cx="4045200" cy="18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Main Characteristics</a:t>
            </a:r>
            <a:endParaRPr b="1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central neighborhood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middle price range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Lively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Analysis base:</a:t>
            </a:r>
            <a:endParaRPr b="1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Area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Distance from neighbors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Prince Range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Central Area</a:t>
            </a:r>
            <a:endParaRPr sz="30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chemeClr val="accent1"/>
                </a:solidFill>
              </a:rPr>
              <a:t>Map shows the distribution of houses to sell considering their zip code number.</a:t>
            </a:r>
            <a:endParaRPr sz="21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11952" r="8098" t="0"/>
          <a:stretch/>
        </p:blipFill>
        <p:spPr>
          <a:xfrm>
            <a:off x="3271875" y="0"/>
            <a:ext cx="5872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1119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Price distribution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chemeClr val="accent1"/>
                </a:solidFill>
              </a:rPr>
              <a:t>Map shows the </a:t>
            </a:r>
            <a:r>
              <a:rPr lang="pt-BR" sz="2150">
                <a:solidFill>
                  <a:schemeClr val="accent1"/>
                </a:solidFill>
              </a:rPr>
              <a:t>distribution of houses to sell considering their prices</a:t>
            </a:r>
            <a:endParaRPr sz="21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6305" l="20750" r="6670" t="-3167"/>
          <a:stretch/>
        </p:blipFill>
        <p:spPr>
          <a:xfrm>
            <a:off x="3052425" y="68600"/>
            <a:ext cx="5872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1119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Noble areas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chemeClr val="accent1"/>
                </a:solidFill>
              </a:rPr>
              <a:t>Map shows the distribution of houses to sell that are more expensive than the general average price considering </a:t>
            </a:r>
            <a:r>
              <a:rPr lang="pt-BR" sz="2150">
                <a:solidFill>
                  <a:schemeClr val="accent1"/>
                </a:solidFill>
              </a:rPr>
              <a:t>their prices.</a:t>
            </a:r>
            <a:endParaRPr sz="21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5045" l="8641" r="16925" t="-918"/>
          <a:stretch/>
        </p:blipFill>
        <p:spPr>
          <a:xfrm>
            <a:off x="3052425" y="68600"/>
            <a:ext cx="5872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47150" y="4626350"/>
            <a:ext cx="68025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 zip code map of King County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5" y="169104"/>
            <a:ext cx="6489751" cy="445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170750" y="4626350"/>
            <a:ext cx="68025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</a:t>
            </a:r>
            <a:r>
              <a:rPr lang="pt-BR"/>
              <a:t> area </a:t>
            </a:r>
            <a:r>
              <a:rPr lang="pt-BR"/>
              <a:t>of King County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2892" r="2892" t="0"/>
          <a:stretch/>
        </p:blipFill>
        <p:spPr>
          <a:xfrm>
            <a:off x="886400" y="169100"/>
            <a:ext cx="7371200" cy="44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0" y="826500"/>
            <a:ext cx="3050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A84F"/>
                </a:solidFill>
              </a:rPr>
              <a:t>Green Lake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0" y="2183100"/>
            <a:ext cx="36219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Average  price to buy a house: 602,216$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Median price of a house: 560,00$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Minimum price to buy a house: 200,00$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400">
                <a:solidFill>
                  <a:srgbClr val="434343"/>
                </a:solidFill>
              </a:rPr>
              <a:t>Maximum price to buy a house: 2300,00$</a:t>
            </a:r>
            <a:r>
              <a:rPr b="1" lang="pt-BR" sz="16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-254000" y="1582200"/>
            <a:ext cx="375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ZIP code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98103, 98115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1622" l="5291" r="-3649" t="-3642"/>
          <a:stretch/>
        </p:blipFill>
        <p:spPr>
          <a:xfrm>
            <a:off x="3718050" y="379975"/>
            <a:ext cx="5527025" cy="41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98475" y="3952725"/>
            <a:ext cx="87984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Price </a:t>
            </a:r>
            <a:r>
              <a:rPr lang="pt-BR" sz="1500">
                <a:solidFill>
                  <a:srgbClr val="434343"/>
                </a:solidFill>
              </a:rPr>
              <a:t>increase</a:t>
            </a:r>
            <a:r>
              <a:rPr lang="pt-BR" sz="1500">
                <a:solidFill>
                  <a:srgbClr val="434343"/>
                </a:solidFill>
              </a:rPr>
              <a:t> as the size of the lot gets bigger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Houses at waterfront are small and  when </a:t>
            </a:r>
            <a:r>
              <a:rPr lang="pt-BR" sz="1500">
                <a:solidFill>
                  <a:srgbClr val="434343"/>
                </a:solidFill>
              </a:rPr>
              <a:t>possible</a:t>
            </a:r>
            <a:r>
              <a:rPr lang="pt-BR" sz="1500">
                <a:solidFill>
                  <a:srgbClr val="434343"/>
                </a:solidFill>
              </a:rPr>
              <a:t>  has a </a:t>
            </a:r>
            <a:r>
              <a:rPr lang="pt-BR" sz="1500">
                <a:solidFill>
                  <a:srgbClr val="434343"/>
                </a:solidFill>
              </a:rPr>
              <a:t>enormous</a:t>
            </a:r>
            <a:r>
              <a:rPr lang="pt-BR" sz="1500">
                <a:solidFill>
                  <a:srgbClr val="434343"/>
                </a:solidFill>
              </a:rPr>
              <a:t> increase in the price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Neighbors tend to have smaller lots which can indicate a less isolate area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</a:rPr>
              <a:t>Lower prices in more </a:t>
            </a:r>
            <a:r>
              <a:rPr lang="pt-BR" sz="1500">
                <a:solidFill>
                  <a:srgbClr val="202124"/>
                </a:solidFill>
                <a:highlight>
                  <a:srgbClr val="F8F9FA"/>
                </a:highlight>
              </a:rPr>
              <a:t>crowded </a:t>
            </a:r>
            <a:r>
              <a:rPr lang="pt-BR" sz="1500">
                <a:solidFill>
                  <a:srgbClr val="434343"/>
                </a:solidFill>
              </a:rPr>
              <a:t>areas 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5" y="274750"/>
            <a:ext cx="8640474" cy="33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