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handoutMasterIdLst>
    <p:handoutMasterId r:id="rId16"/>
  </p:handoutMasterIdLst>
  <p:sldIdLst>
    <p:sldId id="259" r:id="rId2"/>
    <p:sldId id="266" r:id="rId3"/>
    <p:sldId id="260" r:id="rId4"/>
    <p:sldId id="261" r:id="rId5"/>
    <p:sldId id="262" r:id="rId6"/>
    <p:sldId id="267" r:id="rId7"/>
    <p:sldId id="263" r:id="rId8"/>
    <p:sldId id="264" r:id="rId9"/>
    <p:sldId id="265" r:id="rId10"/>
    <p:sldId id="268" r:id="rId11"/>
    <p:sldId id="269" r:id="rId12"/>
    <p:sldId id="270" r:id="rId13"/>
    <p:sldId id="271"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20" d="100"/>
          <a:sy n="120" d="100"/>
        </p:scale>
        <p:origin x="498" y="10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4/18/2018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‹N›</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4/18/2018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‹N›</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4/18/2018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‹N›</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4/18/2018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‹N›</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4/18/2018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‹N›</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4/18/2018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‹N›</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4/18/2018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‹N›</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4/18/2018</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‹N›</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4/18/2018</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‹N›</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4/18/2018</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‹N›</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4/18/2018</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‹N›</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4/18/2018</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‹N›</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a:ex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a:ex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4/18/2018</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‹N›</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xunitpattern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xtremeprogramming.org/" TargetMode="External"/><Relationship Id="rId2" Type="http://schemas.openxmlformats.org/officeDocument/2006/relationships/hyperlink" Target="https://www.agilealliance.org/" TargetMode="External"/><Relationship Id="rId1" Type="http://schemas.openxmlformats.org/officeDocument/2006/relationships/slideLayout" Target="../slideLayouts/slideLayout2.xml"/><Relationship Id="rId4" Type="http://schemas.openxmlformats.org/officeDocument/2006/relationships/hyperlink" Target="http://matteo.vaccari.name/blog/tdd-resour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TDD – Unit Testing</a:t>
            </a:r>
          </a:p>
        </p:txBody>
      </p:sp>
      <p:sp>
        <p:nvSpPr>
          <p:cNvPr id="3" name="Subtitle 2"/>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96726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UNIT TEST</a:t>
            </a:r>
          </a:p>
        </p:txBody>
      </p:sp>
      <p:sp>
        <p:nvSpPr>
          <p:cNvPr id="14" name="Content Placeholder 13"/>
          <p:cNvSpPr>
            <a:spLocks noGrp="1"/>
          </p:cNvSpPr>
          <p:nvPr>
            <p:ph idx="1"/>
          </p:nvPr>
        </p:nvSpPr>
        <p:spPr/>
        <p:txBody>
          <a:bodyPr>
            <a:normAutofit/>
          </a:bodyPr>
          <a:lstStyle/>
          <a:p>
            <a:pPr lvl="1"/>
            <a:endParaRPr lang="en-US" dirty="0"/>
          </a:p>
          <a:p>
            <a:pPr lvl="1"/>
            <a:endParaRPr lang="en-US" dirty="0"/>
          </a:p>
          <a:p>
            <a:pPr lvl="1"/>
            <a:r>
              <a:rPr lang="en-US" dirty="0"/>
              <a:t>Comparing Frameworks : </a:t>
            </a:r>
            <a:r>
              <a:rPr lang="en-US" b="1" dirty="0"/>
              <a:t>https://xunit.github.io/docs/comparisons</a:t>
            </a:r>
          </a:p>
          <a:p>
            <a:pPr lvl="1"/>
            <a:endParaRPr lang="en-US" dirty="0"/>
          </a:p>
          <a:p>
            <a:pPr lvl="1"/>
            <a:r>
              <a:rPr lang="en-US" dirty="0"/>
              <a:t>Static class Assert</a:t>
            </a:r>
          </a:p>
          <a:p>
            <a:pPr lvl="1"/>
            <a:endParaRPr lang="en-US" dirty="0"/>
          </a:p>
          <a:p>
            <a:pPr lvl="1"/>
            <a:r>
              <a:rPr lang="en-US" dirty="0"/>
              <a:t>Attribute : Trait(</a:t>
            </a:r>
            <a:r>
              <a:rPr lang="en-US" dirty="0" err="1"/>
              <a:t>TestFixture</a:t>
            </a:r>
            <a:r>
              <a:rPr lang="en-US" dirty="0"/>
              <a:t>) ,Fact(Test),Setup / teardown</a:t>
            </a:r>
          </a:p>
          <a:p>
            <a:pPr marL="279082" lvl="1" indent="0">
              <a:buNone/>
            </a:pPr>
            <a:endParaRPr lang="en-US" dirty="0"/>
          </a:p>
          <a:p>
            <a:pPr lvl="1"/>
            <a:r>
              <a:rPr lang="it-IT" dirty="0"/>
              <a:t>Test double : Gerard Meszaros </a:t>
            </a:r>
            <a:r>
              <a:rPr lang="en-US" dirty="0">
                <a:hlinkClick r:id="rId2"/>
              </a:rPr>
              <a:t>http://xunitpatterns.com</a:t>
            </a:r>
            <a:endParaRPr lang="en-US" dirty="0"/>
          </a:p>
          <a:p>
            <a:pPr lvl="1"/>
            <a:endParaRPr lang="en-US" dirty="0"/>
          </a:p>
          <a:p>
            <a:pPr marL="279082" lvl="1" indent="0">
              <a:buNone/>
            </a:pPr>
            <a:endParaRPr lang="en-US" dirty="0"/>
          </a:p>
          <a:p>
            <a:pPr lvl="1"/>
            <a:endParaRPr lang="en-US" dirty="0"/>
          </a:p>
        </p:txBody>
      </p:sp>
    </p:spTree>
    <p:extLst>
      <p:ext uri="{BB962C8B-B14F-4D97-AF65-F5344CB8AC3E}">
        <p14:creationId xmlns:p14="http://schemas.microsoft.com/office/powerpoint/2010/main" val="4065263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UNIT TEST</a:t>
            </a:r>
          </a:p>
        </p:txBody>
      </p:sp>
      <p:sp>
        <p:nvSpPr>
          <p:cNvPr id="14" name="Content Placeholder 13"/>
          <p:cNvSpPr>
            <a:spLocks noGrp="1"/>
          </p:cNvSpPr>
          <p:nvPr>
            <p:ph idx="1"/>
          </p:nvPr>
        </p:nvSpPr>
        <p:spPr/>
        <p:txBody>
          <a:bodyPr>
            <a:normAutofit/>
          </a:bodyPr>
          <a:lstStyle/>
          <a:p>
            <a:pPr lvl="1"/>
            <a:r>
              <a:rPr lang="en-US" dirty="0"/>
              <a:t>Stub : external dependency over you don’t have control (time, </a:t>
            </a:r>
            <a:r>
              <a:rPr lang="en-US" dirty="0" err="1"/>
              <a:t>network,db</a:t>
            </a:r>
            <a:r>
              <a:rPr lang="en-US" dirty="0"/>
              <a:t>, threads, random number generation) </a:t>
            </a:r>
            <a:r>
              <a:rPr lang="en-US" b="1" dirty="0"/>
              <a:t>can’t fail test</a:t>
            </a:r>
          </a:p>
          <a:p>
            <a:pPr lvl="1"/>
            <a:r>
              <a:rPr lang="en-US" dirty="0"/>
              <a:t>Mock : is a fake object in the system that decides whether the unit test has passed or </a:t>
            </a:r>
            <a:r>
              <a:rPr lang="en-US" dirty="0" err="1"/>
              <a:t>failed.It</a:t>
            </a:r>
            <a:r>
              <a:rPr lang="en-US" dirty="0"/>
              <a:t> does so by verifying whether the object under test called the fake object as expected. </a:t>
            </a:r>
            <a:r>
              <a:rPr lang="en-US" b="1" dirty="0"/>
              <a:t>can fail test (expectations)</a:t>
            </a:r>
          </a:p>
          <a:p>
            <a:pPr lvl="1"/>
            <a:r>
              <a:rPr lang="en-US" dirty="0"/>
              <a:t>Fake</a:t>
            </a:r>
            <a:r>
              <a:rPr lang="en-US" b="1" dirty="0"/>
              <a:t>  : </a:t>
            </a:r>
            <a:r>
              <a:rPr lang="en-US" dirty="0"/>
              <a:t>We acquire or build a very lightweight implementation of the same functionality as provided by a component that the SUT depends on and instruct the SUT to use it instead of the real.</a:t>
            </a:r>
          </a:p>
          <a:p>
            <a:pPr lvl="1"/>
            <a:r>
              <a:rPr lang="en-US" dirty="0"/>
              <a:t>Isolation Framework : dynamic fake object</a:t>
            </a:r>
          </a:p>
          <a:p>
            <a:pPr lvl="1"/>
            <a:r>
              <a:rPr lang="en-US" dirty="0"/>
              <a:t>Arrange / Act / Assert (before isolation framework use concept called record replay)</a:t>
            </a:r>
          </a:p>
          <a:p>
            <a:pPr lvl="1"/>
            <a:r>
              <a:rPr lang="en-US" dirty="0"/>
              <a:t>Constrained / Unconstrained</a:t>
            </a:r>
          </a:p>
          <a:p>
            <a:pPr lvl="1"/>
            <a:r>
              <a:rPr lang="en-US" dirty="0" err="1"/>
              <a:t>ObjectMotherPattern</a:t>
            </a:r>
            <a:endParaRPr lang="en-US" dirty="0"/>
          </a:p>
          <a:p>
            <a:pPr lvl="1"/>
            <a:endParaRPr lang="en-US" b="1" dirty="0"/>
          </a:p>
          <a:p>
            <a:pPr lvl="1"/>
            <a:endParaRPr lang="en-US" dirty="0"/>
          </a:p>
        </p:txBody>
      </p:sp>
    </p:spTree>
    <p:extLst>
      <p:ext uri="{BB962C8B-B14F-4D97-AF65-F5344CB8AC3E}">
        <p14:creationId xmlns:p14="http://schemas.microsoft.com/office/powerpoint/2010/main" val="2822797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UNIT TEST</a:t>
            </a:r>
          </a:p>
        </p:txBody>
      </p:sp>
      <p:sp>
        <p:nvSpPr>
          <p:cNvPr id="14" name="Content Placeholder 13"/>
          <p:cNvSpPr>
            <a:spLocks noGrp="1"/>
          </p:cNvSpPr>
          <p:nvPr>
            <p:ph idx="1"/>
          </p:nvPr>
        </p:nvSpPr>
        <p:spPr/>
        <p:txBody>
          <a:bodyPr>
            <a:normAutofit/>
          </a:bodyPr>
          <a:lstStyle/>
          <a:p>
            <a:pPr lvl="1"/>
            <a:r>
              <a:rPr lang="en-US" b="1" dirty="0"/>
              <a:t>Value-based : </a:t>
            </a:r>
            <a:r>
              <a:rPr lang="en-US" dirty="0"/>
              <a:t>The end result of the unit of work is returning a value. The test will verify the value that is returned from a method</a:t>
            </a:r>
            <a:r>
              <a:rPr lang="en-US" b="1" dirty="0"/>
              <a:t>.</a:t>
            </a:r>
          </a:p>
          <a:p>
            <a:pPr lvl="1"/>
            <a:endParaRPr lang="en-US" b="1" dirty="0"/>
          </a:p>
          <a:p>
            <a:pPr lvl="1"/>
            <a:r>
              <a:rPr lang="en-US" b="1" dirty="0"/>
              <a:t>State-based testing : </a:t>
            </a:r>
            <a:r>
              <a:rPr lang="en-US" dirty="0"/>
              <a:t>The end result of the unit of work is changing the state of the system. The test will verify the behavior changes in the system under test after changing its state.</a:t>
            </a:r>
          </a:p>
          <a:p>
            <a:pPr lvl="1"/>
            <a:endParaRPr lang="en-US" b="1" dirty="0"/>
          </a:p>
          <a:p>
            <a:pPr lvl="1"/>
            <a:r>
              <a:rPr lang="en-US" b="1" dirty="0"/>
              <a:t>Interaction testing : </a:t>
            </a:r>
            <a:r>
              <a:rPr lang="en-US" dirty="0"/>
              <a:t>The end result of the unit of work is a call to a third-party object that is not under the control of the test or not part of the unit of work under test. The test will verify if the object calls other objects correctly.</a:t>
            </a:r>
          </a:p>
          <a:p>
            <a:pPr lvl="1"/>
            <a:endParaRPr lang="en-US" dirty="0"/>
          </a:p>
        </p:txBody>
      </p:sp>
    </p:spTree>
    <p:extLst>
      <p:ext uri="{BB962C8B-B14F-4D97-AF65-F5344CB8AC3E}">
        <p14:creationId xmlns:p14="http://schemas.microsoft.com/office/powerpoint/2010/main" val="3142520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UNIT TEST</a:t>
            </a:r>
          </a:p>
        </p:txBody>
      </p:sp>
      <p:sp>
        <p:nvSpPr>
          <p:cNvPr id="14" name="Content Placeholder 13"/>
          <p:cNvSpPr>
            <a:spLocks noGrp="1"/>
          </p:cNvSpPr>
          <p:nvPr>
            <p:ph idx="1"/>
          </p:nvPr>
        </p:nvSpPr>
        <p:spPr/>
        <p:txBody>
          <a:bodyPr>
            <a:normAutofit/>
          </a:bodyPr>
          <a:lstStyle/>
          <a:p>
            <a:pPr lvl="1"/>
            <a:r>
              <a:rPr lang="en-US" dirty="0"/>
              <a:t>CON’s of  Unit Testing</a:t>
            </a:r>
          </a:p>
          <a:p>
            <a:pPr lvl="1"/>
            <a:endParaRPr lang="en-US" dirty="0"/>
          </a:p>
          <a:p>
            <a:pPr marL="279082" lvl="1" indent="0">
              <a:buNone/>
            </a:pPr>
            <a:r>
              <a:rPr lang="en-US" dirty="0"/>
              <a:t>1. It takes extra time to write the unit tests and prepare the data</a:t>
            </a:r>
          </a:p>
          <a:p>
            <a:pPr marL="279082" lvl="1" indent="0">
              <a:buNone/>
            </a:pPr>
            <a:endParaRPr lang="en-US" dirty="0"/>
          </a:p>
          <a:p>
            <a:pPr marL="279082" lvl="1" indent="0">
              <a:buNone/>
            </a:pPr>
            <a:r>
              <a:rPr lang="en-US" dirty="0"/>
              <a:t>2. Unit tests have to be maintained and updated</a:t>
            </a:r>
          </a:p>
          <a:p>
            <a:pPr marL="279082" lvl="1" indent="0">
              <a:buNone/>
            </a:pPr>
            <a:endParaRPr lang="en-US" dirty="0"/>
          </a:p>
          <a:p>
            <a:pPr marL="279082" lvl="1" indent="0">
              <a:buNone/>
            </a:pPr>
            <a:r>
              <a:rPr lang="en-US" dirty="0"/>
              <a:t>3. You have to learn the testing framework and how to write tests (this is non-     revenue generating time)</a:t>
            </a:r>
          </a:p>
        </p:txBody>
      </p:sp>
    </p:spTree>
    <p:extLst>
      <p:ext uri="{BB962C8B-B14F-4D97-AF65-F5344CB8AC3E}">
        <p14:creationId xmlns:p14="http://schemas.microsoft.com/office/powerpoint/2010/main" val="2678373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 will talk about…</a:t>
            </a:r>
            <a:br>
              <a:rPr lang="en-US" dirty="0"/>
            </a:br>
            <a:endParaRPr lang="en-US" dirty="0"/>
          </a:p>
        </p:txBody>
      </p:sp>
      <p:sp>
        <p:nvSpPr>
          <p:cNvPr id="14" name="Content Placeholder 13"/>
          <p:cNvSpPr>
            <a:spLocks noGrp="1"/>
          </p:cNvSpPr>
          <p:nvPr>
            <p:ph idx="1"/>
          </p:nvPr>
        </p:nvSpPr>
        <p:spPr/>
        <p:txBody>
          <a:bodyPr>
            <a:normAutofit/>
          </a:bodyPr>
          <a:lstStyle/>
          <a:p>
            <a:pPr lvl="1"/>
            <a:r>
              <a:rPr lang="en-US" dirty="0"/>
              <a:t>TDD</a:t>
            </a:r>
          </a:p>
          <a:p>
            <a:pPr lvl="1"/>
            <a:endParaRPr lang="en-US" dirty="0"/>
          </a:p>
          <a:p>
            <a:pPr lvl="1"/>
            <a:r>
              <a:rPr lang="en-US" dirty="0"/>
              <a:t>Unit test</a:t>
            </a:r>
          </a:p>
          <a:p>
            <a:pPr lvl="1"/>
            <a:endParaRPr lang="en-US" dirty="0"/>
          </a:p>
          <a:p>
            <a:pPr lvl="1"/>
            <a:r>
              <a:rPr lang="en-US" dirty="0"/>
              <a:t>Test framework</a:t>
            </a:r>
          </a:p>
          <a:p>
            <a:pPr lvl="1"/>
            <a:endParaRPr lang="en-US" dirty="0"/>
          </a:p>
          <a:p>
            <a:pPr lvl="1"/>
            <a:r>
              <a:rPr lang="en-US" dirty="0"/>
              <a:t>Isolation framework</a:t>
            </a:r>
          </a:p>
          <a:p>
            <a:pPr lvl="1"/>
            <a:endParaRPr lang="en-US" dirty="0"/>
          </a:p>
          <a:p>
            <a:pPr lvl="1"/>
            <a:r>
              <a:rPr lang="en-US" dirty="0"/>
              <a:t>Test patterns</a:t>
            </a:r>
          </a:p>
        </p:txBody>
      </p:sp>
    </p:spTree>
    <p:extLst>
      <p:ext uri="{BB962C8B-B14F-4D97-AF65-F5344CB8AC3E}">
        <p14:creationId xmlns:p14="http://schemas.microsoft.com/office/powerpoint/2010/main" val="696442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TDD</a:t>
            </a:r>
          </a:p>
        </p:txBody>
      </p:sp>
      <p:sp>
        <p:nvSpPr>
          <p:cNvPr id="14" name="Content Placeholder 13"/>
          <p:cNvSpPr>
            <a:spLocks noGrp="1"/>
          </p:cNvSpPr>
          <p:nvPr>
            <p:ph idx="1"/>
          </p:nvPr>
        </p:nvSpPr>
        <p:spPr/>
        <p:txBody>
          <a:bodyPr>
            <a:normAutofit lnSpcReduction="10000"/>
          </a:bodyPr>
          <a:lstStyle/>
          <a:p>
            <a:pPr lvl="1"/>
            <a:r>
              <a:rPr lang="en-US" i="1" dirty="0"/>
              <a:t>"Test-driven development" refers to a style of programming in which three activities are tightly interwoven: coding, testing (in the form of writing unit tests) and design (in the form of refactoring). </a:t>
            </a:r>
            <a:r>
              <a:rPr lang="en-US" b="1" dirty="0">
                <a:hlinkClick r:id="rId2"/>
              </a:rPr>
              <a:t>https://www.agilealliance.org</a:t>
            </a:r>
            <a:endParaRPr lang="en-US" b="1" dirty="0"/>
          </a:p>
          <a:p>
            <a:pPr lvl="1"/>
            <a:endParaRPr lang="en-US" b="1" dirty="0"/>
          </a:p>
          <a:p>
            <a:pPr lvl="1"/>
            <a:r>
              <a:rPr lang="en-US" dirty="0"/>
              <a:t>XP uses test driven development (TDD) and refactoring to help uncover the most effective design. </a:t>
            </a:r>
            <a:r>
              <a:rPr lang="en-US" b="1" dirty="0">
                <a:hlinkClick r:id="rId3"/>
              </a:rPr>
              <a:t>http://www.extremeprogramming.org</a:t>
            </a:r>
            <a:endParaRPr lang="en-US" b="1" dirty="0"/>
          </a:p>
          <a:p>
            <a:pPr lvl="1"/>
            <a:endParaRPr lang="en-US" b="1" dirty="0"/>
          </a:p>
          <a:p>
            <a:pPr lvl="1"/>
            <a:r>
              <a:rPr lang="en-US" dirty="0"/>
              <a:t>2003: publication of "Test Driven Development: By Example" by </a:t>
            </a:r>
            <a:r>
              <a:rPr lang="en-US" b="1" dirty="0"/>
              <a:t>Kent Beck</a:t>
            </a:r>
          </a:p>
          <a:p>
            <a:pPr lvl="1"/>
            <a:endParaRPr lang="en-US" b="1" dirty="0"/>
          </a:p>
          <a:p>
            <a:pPr lvl="1"/>
            <a:r>
              <a:rPr lang="en-US" dirty="0"/>
              <a:t>“Test Infected” </a:t>
            </a:r>
            <a:r>
              <a:rPr lang="en-US" b="1" dirty="0"/>
              <a:t>Erich Gamma (</a:t>
            </a:r>
            <a:r>
              <a:rPr lang="en-US" b="1" dirty="0" err="1"/>
              <a:t>GoF</a:t>
            </a:r>
            <a:r>
              <a:rPr lang="en-US" b="1" dirty="0"/>
              <a:t>)</a:t>
            </a:r>
          </a:p>
          <a:p>
            <a:pPr lvl="1"/>
            <a:endParaRPr lang="en-US" b="1" dirty="0"/>
          </a:p>
          <a:p>
            <a:pPr lvl="1"/>
            <a:r>
              <a:rPr lang="en-US" b="1" dirty="0"/>
              <a:t>Matteo </a:t>
            </a:r>
            <a:r>
              <a:rPr lang="en-US" b="1" dirty="0" err="1"/>
              <a:t>Vaccari</a:t>
            </a:r>
            <a:r>
              <a:rPr lang="en-US" b="1" dirty="0"/>
              <a:t> </a:t>
            </a:r>
            <a:r>
              <a:rPr lang="en-US" b="1" dirty="0">
                <a:hlinkClick r:id="rId4"/>
              </a:rPr>
              <a:t>http://matteo.vaccari.name/blog/tdd-resources</a:t>
            </a:r>
            <a:endParaRPr lang="en-US" b="1" dirty="0"/>
          </a:p>
          <a:p>
            <a:pPr lvl="1"/>
            <a:r>
              <a:rPr lang="en-US" b="1" dirty="0"/>
              <a:t>http://matteo.vaccari.name/blog/tdd-resources</a:t>
            </a:r>
          </a:p>
        </p:txBody>
      </p:sp>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TDD</a:t>
            </a:r>
          </a:p>
        </p:txBody>
      </p:sp>
      <p:sp>
        <p:nvSpPr>
          <p:cNvPr id="14" name="Content Placeholder 13"/>
          <p:cNvSpPr>
            <a:spLocks noGrp="1"/>
          </p:cNvSpPr>
          <p:nvPr>
            <p:ph idx="1"/>
          </p:nvPr>
        </p:nvSpPr>
        <p:spPr/>
        <p:txBody>
          <a:bodyPr>
            <a:normAutofit/>
          </a:bodyPr>
          <a:lstStyle/>
          <a:p>
            <a:pPr lvl="1"/>
            <a:endParaRPr lang="en-US" dirty="0"/>
          </a:p>
          <a:p>
            <a:pPr lvl="1"/>
            <a:endParaRPr lang="en-US" dirty="0"/>
          </a:p>
          <a:p>
            <a:pPr lvl="1"/>
            <a:r>
              <a:rPr lang="en-US" dirty="0"/>
              <a:t>Who writes test at work?</a:t>
            </a:r>
          </a:p>
          <a:p>
            <a:pPr lvl="1"/>
            <a:endParaRPr lang="en-US" dirty="0"/>
          </a:p>
          <a:p>
            <a:pPr lvl="1"/>
            <a:r>
              <a:rPr lang="en-US" dirty="0"/>
              <a:t>Who use TDD at work?</a:t>
            </a:r>
          </a:p>
          <a:p>
            <a:pPr lvl="1"/>
            <a:endParaRPr lang="en-US" dirty="0"/>
          </a:p>
          <a:p>
            <a:pPr lvl="1"/>
            <a:r>
              <a:rPr lang="en-US" dirty="0"/>
              <a:t>Who make manual tests ?</a:t>
            </a:r>
          </a:p>
          <a:p>
            <a:pPr lvl="1"/>
            <a:endParaRPr lang="en-US" dirty="0"/>
          </a:p>
          <a:p>
            <a:pPr lvl="1"/>
            <a:r>
              <a:rPr lang="en-US" dirty="0"/>
              <a:t>Who does automatic tests ? Who use CI/CD (</a:t>
            </a:r>
            <a:r>
              <a:rPr lang="en-US" dirty="0" err="1"/>
              <a:t>TeamCity,Jenkis,VS</a:t>
            </a:r>
            <a:r>
              <a:rPr lang="en-US" dirty="0"/>
              <a:t> Team Services)</a:t>
            </a:r>
          </a:p>
          <a:p>
            <a:pPr lvl="1"/>
            <a:endParaRPr lang="en-US" dirty="0"/>
          </a:p>
          <a:p>
            <a:pPr lvl="1"/>
            <a:endParaRPr lang="en-US" dirty="0"/>
          </a:p>
        </p:txBody>
      </p:sp>
    </p:spTree>
    <p:extLst>
      <p:ext uri="{BB962C8B-B14F-4D97-AF65-F5344CB8AC3E}">
        <p14:creationId xmlns:p14="http://schemas.microsoft.com/office/powerpoint/2010/main" val="336834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TDD</a:t>
            </a:r>
          </a:p>
        </p:txBody>
      </p:sp>
      <p:sp>
        <p:nvSpPr>
          <p:cNvPr id="14" name="Content Placeholder 13"/>
          <p:cNvSpPr>
            <a:spLocks noGrp="1"/>
          </p:cNvSpPr>
          <p:nvPr>
            <p:ph idx="1"/>
          </p:nvPr>
        </p:nvSpPr>
        <p:spPr/>
        <p:txBody>
          <a:bodyPr>
            <a:normAutofit/>
          </a:bodyPr>
          <a:lstStyle/>
          <a:p>
            <a:pPr lvl="1"/>
            <a:r>
              <a:rPr lang="en-US" dirty="0"/>
              <a:t>Write Test List</a:t>
            </a:r>
          </a:p>
          <a:p>
            <a:pPr lvl="1"/>
            <a:endParaRPr lang="en-US" dirty="0"/>
          </a:p>
          <a:p>
            <a:pPr lvl="1"/>
            <a:r>
              <a:rPr lang="en-US" dirty="0"/>
              <a:t>Firs Test is  RED bar</a:t>
            </a:r>
          </a:p>
          <a:p>
            <a:pPr lvl="1"/>
            <a:endParaRPr lang="en-US" dirty="0"/>
          </a:p>
          <a:p>
            <a:pPr lvl="1"/>
            <a:r>
              <a:rPr lang="en-US" dirty="0" err="1"/>
              <a:t>Immidiately</a:t>
            </a:r>
            <a:r>
              <a:rPr lang="en-US" dirty="0"/>
              <a:t> get to the GREEN bar</a:t>
            </a:r>
          </a:p>
          <a:p>
            <a:pPr lvl="1"/>
            <a:endParaRPr lang="en-US" dirty="0"/>
          </a:p>
          <a:p>
            <a:pPr lvl="1"/>
            <a:r>
              <a:rPr lang="en-US" dirty="0"/>
              <a:t>Refactoring(only if green)</a:t>
            </a:r>
          </a:p>
          <a:p>
            <a:pPr lvl="1"/>
            <a:endParaRPr lang="en-US" dirty="0"/>
          </a:p>
          <a:p>
            <a:pPr lvl="1"/>
            <a:r>
              <a:rPr lang="en-US" dirty="0"/>
              <a:t>Create tests that allow me to develop the code I have to develop</a:t>
            </a:r>
          </a:p>
          <a:p>
            <a:pPr lvl="1"/>
            <a:endParaRPr lang="en-US" dirty="0"/>
          </a:p>
          <a:p>
            <a:pPr lvl="1"/>
            <a:r>
              <a:rPr lang="en-US" dirty="0"/>
              <a:t>High Cohesion, low coupling</a:t>
            </a:r>
          </a:p>
          <a:p>
            <a:pPr lvl="1"/>
            <a:endParaRPr lang="en-US" dirty="0"/>
          </a:p>
          <a:p>
            <a:pPr lvl="1"/>
            <a:endParaRPr lang="en-US" dirty="0"/>
          </a:p>
        </p:txBody>
      </p:sp>
    </p:spTree>
    <p:extLst>
      <p:ext uri="{BB962C8B-B14F-4D97-AF65-F5344CB8AC3E}">
        <p14:creationId xmlns:p14="http://schemas.microsoft.com/office/powerpoint/2010/main" val="611495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TDD</a:t>
            </a:r>
          </a:p>
        </p:txBody>
      </p:sp>
      <p:sp>
        <p:nvSpPr>
          <p:cNvPr id="14" name="Content Placeholder 13"/>
          <p:cNvSpPr>
            <a:spLocks noGrp="1"/>
          </p:cNvSpPr>
          <p:nvPr>
            <p:ph idx="1"/>
          </p:nvPr>
        </p:nvSpPr>
        <p:spPr/>
        <p:txBody>
          <a:bodyPr>
            <a:normAutofit/>
          </a:bodyPr>
          <a:lstStyle/>
          <a:p>
            <a:pPr lvl="1"/>
            <a:r>
              <a:rPr lang="en-US" dirty="0"/>
              <a:t>Refactoring : change a piece of code without change is functionality.</a:t>
            </a:r>
          </a:p>
          <a:p>
            <a:pPr lvl="1"/>
            <a:endParaRPr lang="en-US" dirty="0"/>
          </a:p>
          <a:p>
            <a:pPr lvl="1"/>
            <a:r>
              <a:rPr lang="en-US" dirty="0"/>
              <a:t>Clean Code (Robert Martin),  Extreme Programming Explained (Kent Beck ),</a:t>
            </a:r>
          </a:p>
          <a:p>
            <a:pPr marL="279082" lvl="1" indent="0">
              <a:buNone/>
            </a:pPr>
            <a:r>
              <a:rPr lang="en-US" dirty="0"/>
              <a:t>    Understanding the 4 Rules of Simple Design  (</a:t>
            </a:r>
            <a:r>
              <a:rPr lang="it-IT" dirty="0"/>
              <a:t>Corey Haines)</a:t>
            </a:r>
            <a:endParaRPr lang="en-US" dirty="0"/>
          </a:p>
          <a:p>
            <a:pPr lvl="1"/>
            <a:endParaRPr lang="en-US" dirty="0"/>
          </a:p>
          <a:p>
            <a:pPr lvl="1"/>
            <a:r>
              <a:rPr lang="en-US" dirty="0"/>
              <a:t>Four simple design :</a:t>
            </a:r>
          </a:p>
          <a:p>
            <a:pPr lvl="1"/>
            <a:endParaRPr lang="en-US" dirty="0"/>
          </a:p>
          <a:p>
            <a:pPr lvl="1"/>
            <a:r>
              <a:rPr lang="en-US" dirty="0"/>
              <a:t>1. runs all the tests</a:t>
            </a:r>
          </a:p>
          <a:p>
            <a:pPr lvl="1"/>
            <a:r>
              <a:rPr lang="en-US" dirty="0"/>
              <a:t>2. contains no duplications (DRY)</a:t>
            </a:r>
          </a:p>
          <a:p>
            <a:pPr lvl="1"/>
            <a:r>
              <a:rPr lang="en-US" dirty="0"/>
              <a:t>3. expresses the intent of the programmers</a:t>
            </a:r>
          </a:p>
          <a:p>
            <a:pPr lvl="1"/>
            <a:r>
              <a:rPr lang="en-US" dirty="0"/>
              <a:t>4. class and function counts slow (too many tiny classes)</a:t>
            </a:r>
          </a:p>
          <a:p>
            <a:pPr lvl="1"/>
            <a:endParaRPr lang="en-US" dirty="0"/>
          </a:p>
          <a:p>
            <a:pPr lvl="1"/>
            <a:endParaRPr lang="en-US" dirty="0"/>
          </a:p>
        </p:txBody>
      </p:sp>
    </p:spTree>
    <p:extLst>
      <p:ext uri="{BB962C8B-B14F-4D97-AF65-F5344CB8AC3E}">
        <p14:creationId xmlns:p14="http://schemas.microsoft.com/office/powerpoint/2010/main" val="129701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UNIT TEST</a:t>
            </a:r>
          </a:p>
        </p:txBody>
      </p:sp>
      <p:sp>
        <p:nvSpPr>
          <p:cNvPr id="14" name="Content Placeholder 13"/>
          <p:cNvSpPr>
            <a:spLocks noGrp="1"/>
          </p:cNvSpPr>
          <p:nvPr>
            <p:ph idx="1"/>
          </p:nvPr>
        </p:nvSpPr>
        <p:spPr/>
        <p:txBody>
          <a:bodyPr>
            <a:normAutofit/>
          </a:bodyPr>
          <a:lstStyle/>
          <a:p>
            <a:pPr lvl="1"/>
            <a:endParaRPr lang="en-US" dirty="0"/>
          </a:p>
          <a:p>
            <a:pPr lvl="1"/>
            <a:r>
              <a:rPr lang="en-US" dirty="0"/>
              <a:t>A unit test, as Agile teams understand the term, is a short program fragment written and maintained by the developers on the product team, which exercises some narrow part of the product's source code and checks the results. The outcome of a unit test is binary: either "pass" if the program's behavior is consistent with the recorded expectations, or "fail" otherwise. Developers will typically write a large number of unit tests (corresponding to a large number of program behaviors of interest), called a "test suite.</a:t>
            </a:r>
          </a:p>
          <a:p>
            <a:pPr marL="279082" lvl="1" indent="0">
              <a:buNone/>
            </a:pPr>
            <a:r>
              <a:rPr lang="en-US" dirty="0"/>
              <a:t>   </a:t>
            </a:r>
            <a:r>
              <a:rPr lang="en-US" b="1" dirty="0"/>
              <a:t>https://www.agilealliance.org</a:t>
            </a:r>
          </a:p>
          <a:p>
            <a:pPr lvl="1"/>
            <a:endParaRPr lang="en-US" dirty="0"/>
          </a:p>
          <a:p>
            <a:pPr lvl="1"/>
            <a:r>
              <a:rPr lang="en-US" dirty="0"/>
              <a:t>“Art of Unit Testing” ,</a:t>
            </a:r>
            <a:r>
              <a:rPr lang="en-US" b="1" dirty="0"/>
              <a:t>Roy </a:t>
            </a:r>
            <a:r>
              <a:rPr lang="en-US" b="1" dirty="0" err="1"/>
              <a:t>Osherove</a:t>
            </a:r>
            <a:endParaRPr lang="en-US" b="1" dirty="0"/>
          </a:p>
          <a:p>
            <a:pPr lvl="1"/>
            <a:endParaRPr lang="en-US" b="1" dirty="0"/>
          </a:p>
          <a:p>
            <a:pPr lvl="1"/>
            <a:r>
              <a:rPr lang="en-US" dirty="0"/>
              <a:t>Mark </a:t>
            </a:r>
            <a:r>
              <a:rPr lang="en-US" dirty="0" err="1"/>
              <a:t>Seemann</a:t>
            </a:r>
            <a:r>
              <a:rPr lang="en-US" dirty="0"/>
              <a:t> </a:t>
            </a:r>
            <a:r>
              <a:rPr lang="en-US" b="1" dirty="0"/>
              <a:t>Pluralsight (he also writes book Dependency Injection in </a:t>
            </a:r>
            <a:r>
              <a:rPr lang="en-US" b="1" dirty="0" err="1"/>
              <a:t>.Net</a:t>
            </a:r>
            <a:r>
              <a:rPr lang="en-US" b="1" dirty="0"/>
              <a:t>)</a:t>
            </a:r>
          </a:p>
          <a:p>
            <a:pPr lvl="1"/>
            <a:endParaRPr lang="en-US" dirty="0"/>
          </a:p>
        </p:txBody>
      </p:sp>
    </p:spTree>
    <p:extLst>
      <p:ext uri="{BB962C8B-B14F-4D97-AF65-F5344CB8AC3E}">
        <p14:creationId xmlns:p14="http://schemas.microsoft.com/office/powerpoint/2010/main" val="309454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UNIT TEST</a:t>
            </a:r>
          </a:p>
        </p:txBody>
      </p:sp>
      <p:sp>
        <p:nvSpPr>
          <p:cNvPr id="14" name="Content Placeholder 13"/>
          <p:cNvSpPr>
            <a:spLocks noGrp="1"/>
          </p:cNvSpPr>
          <p:nvPr>
            <p:ph idx="1"/>
          </p:nvPr>
        </p:nvSpPr>
        <p:spPr/>
        <p:txBody>
          <a:bodyPr>
            <a:normAutofit/>
          </a:bodyPr>
          <a:lstStyle/>
          <a:p>
            <a:pPr lvl="1"/>
            <a:r>
              <a:rPr lang="en-US" dirty="0"/>
              <a:t>Testing Framework, </a:t>
            </a:r>
            <a:r>
              <a:rPr lang="en-US" dirty="0" err="1"/>
              <a:t>Xunit</a:t>
            </a:r>
            <a:r>
              <a:rPr lang="en-US" dirty="0"/>
              <a:t> 2.3.1 </a:t>
            </a:r>
            <a:r>
              <a:rPr lang="en-US" b="1" dirty="0"/>
              <a:t>http://xunitpatterns.com</a:t>
            </a:r>
          </a:p>
          <a:p>
            <a:pPr marL="279082" lvl="1" indent="0">
              <a:buNone/>
            </a:pPr>
            <a:endParaRPr lang="en-US" dirty="0"/>
          </a:p>
          <a:p>
            <a:pPr lvl="1"/>
            <a:r>
              <a:rPr lang="en-US" dirty="0" err="1"/>
              <a:t>Ms</a:t>
            </a:r>
            <a:r>
              <a:rPr lang="en-US" dirty="0"/>
              <a:t> test ,</a:t>
            </a:r>
            <a:r>
              <a:rPr lang="en-US" dirty="0" err="1"/>
              <a:t>xunit</a:t>
            </a:r>
            <a:r>
              <a:rPr lang="en-US" dirty="0"/>
              <a:t> , </a:t>
            </a:r>
            <a:r>
              <a:rPr lang="en-US" dirty="0" err="1"/>
              <a:t>nunit</a:t>
            </a:r>
            <a:endParaRPr lang="en-US" dirty="0"/>
          </a:p>
          <a:p>
            <a:pPr lvl="1"/>
            <a:endParaRPr lang="en-US" dirty="0"/>
          </a:p>
          <a:p>
            <a:pPr lvl="1"/>
            <a:r>
              <a:rPr lang="en-US" dirty="0"/>
              <a:t>Bad Test</a:t>
            </a:r>
          </a:p>
          <a:p>
            <a:pPr lvl="1"/>
            <a:endParaRPr lang="en-US" dirty="0"/>
          </a:p>
          <a:p>
            <a:pPr lvl="1"/>
            <a:r>
              <a:rPr lang="en-US" dirty="0"/>
              <a:t>Isolation framework</a:t>
            </a:r>
          </a:p>
          <a:p>
            <a:pPr lvl="1"/>
            <a:endParaRPr lang="en-US" dirty="0"/>
          </a:p>
          <a:p>
            <a:pPr lvl="1"/>
            <a:r>
              <a:rPr lang="en-US" dirty="0" err="1"/>
              <a:t>RhinoMocks</a:t>
            </a:r>
            <a:r>
              <a:rPr lang="en-US" dirty="0"/>
              <a:t>, </a:t>
            </a:r>
            <a:r>
              <a:rPr lang="en-US" dirty="0" err="1"/>
              <a:t>Moq</a:t>
            </a:r>
            <a:r>
              <a:rPr lang="en-US" dirty="0"/>
              <a:t>, </a:t>
            </a:r>
            <a:r>
              <a:rPr lang="en-US" dirty="0" err="1"/>
              <a:t>NSubstitute</a:t>
            </a:r>
            <a:endParaRPr lang="en-US" dirty="0"/>
          </a:p>
          <a:p>
            <a:pPr lvl="1"/>
            <a:endParaRPr lang="en-US" dirty="0"/>
          </a:p>
          <a:p>
            <a:pPr lvl="1"/>
            <a:r>
              <a:rPr lang="en-US" dirty="0"/>
              <a:t>Entity Framework &gt; 6 provides </a:t>
            </a:r>
            <a:r>
              <a:rPr lang="en-US" dirty="0" err="1"/>
              <a:t>Databas.BeginTransaction</a:t>
            </a:r>
            <a:r>
              <a:rPr lang="en-US" dirty="0"/>
              <a:t>(),</a:t>
            </a:r>
            <a:r>
              <a:rPr lang="en-US" dirty="0" err="1"/>
              <a:t>NeverCommit</a:t>
            </a:r>
            <a:endParaRPr lang="en-US" dirty="0"/>
          </a:p>
          <a:p>
            <a:pPr lvl="1"/>
            <a:endParaRPr lang="en-US" dirty="0"/>
          </a:p>
        </p:txBody>
      </p:sp>
    </p:spTree>
    <p:extLst>
      <p:ext uri="{BB962C8B-B14F-4D97-AF65-F5344CB8AC3E}">
        <p14:creationId xmlns:p14="http://schemas.microsoft.com/office/powerpoint/2010/main" val="4090656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UNIT TEST</a:t>
            </a:r>
          </a:p>
        </p:txBody>
      </p:sp>
      <p:sp>
        <p:nvSpPr>
          <p:cNvPr id="14" name="Content Placeholder 13"/>
          <p:cNvSpPr>
            <a:spLocks noGrp="1"/>
          </p:cNvSpPr>
          <p:nvPr>
            <p:ph idx="1"/>
          </p:nvPr>
        </p:nvSpPr>
        <p:spPr/>
        <p:txBody>
          <a:bodyPr>
            <a:normAutofit/>
          </a:bodyPr>
          <a:lstStyle/>
          <a:p>
            <a:pPr lvl="1"/>
            <a:r>
              <a:rPr lang="en-US" dirty="0"/>
              <a:t>Unit :  isolate each part of the program and show that the individual parts are correct</a:t>
            </a:r>
          </a:p>
          <a:p>
            <a:pPr lvl="1"/>
            <a:endParaRPr lang="en-US" dirty="0"/>
          </a:p>
          <a:p>
            <a:pPr lvl="1"/>
            <a:r>
              <a:rPr lang="en-US" dirty="0"/>
              <a:t>SUT :  system under test</a:t>
            </a:r>
          </a:p>
          <a:p>
            <a:pPr lvl="1"/>
            <a:endParaRPr lang="en-US" dirty="0"/>
          </a:p>
          <a:p>
            <a:pPr lvl="1"/>
            <a:r>
              <a:rPr lang="en-US" dirty="0"/>
              <a:t>Integration  :test how an object sends messages (call methods) to other objects</a:t>
            </a:r>
          </a:p>
          <a:p>
            <a:pPr lvl="1"/>
            <a:endParaRPr lang="en-US" dirty="0"/>
          </a:p>
          <a:p>
            <a:pPr lvl="1"/>
            <a:r>
              <a:rPr lang="en-US" dirty="0"/>
              <a:t>Trust test, readable, repeatable, </a:t>
            </a:r>
            <a:r>
              <a:rPr lang="en-US" dirty="0" err="1"/>
              <a:t>indipendent</a:t>
            </a:r>
            <a:endParaRPr lang="en-US" dirty="0"/>
          </a:p>
          <a:p>
            <a:pPr lvl="1"/>
            <a:endParaRPr lang="en-US" dirty="0"/>
          </a:p>
          <a:p>
            <a:pPr lvl="1"/>
            <a:r>
              <a:rPr lang="en-US" dirty="0"/>
              <a:t>Bad test : use if, loop ,switch</a:t>
            </a:r>
          </a:p>
          <a:p>
            <a:pPr lvl="1"/>
            <a:endParaRPr lang="en-US" dirty="0"/>
          </a:p>
          <a:p>
            <a:pPr lvl="1"/>
            <a:r>
              <a:rPr lang="en-US" dirty="0" err="1"/>
              <a:t>Arrang</a:t>
            </a:r>
            <a:r>
              <a:rPr lang="en-US" dirty="0"/>
              <a:t> ,</a:t>
            </a:r>
            <a:r>
              <a:rPr lang="en-US" dirty="0" err="1"/>
              <a:t>Act,Assert</a:t>
            </a:r>
            <a:endParaRPr lang="en-US" dirty="0"/>
          </a:p>
        </p:txBody>
      </p:sp>
    </p:spTree>
    <p:extLst>
      <p:ext uri="{BB962C8B-B14F-4D97-AF65-F5344CB8AC3E}">
        <p14:creationId xmlns:p14="http://schemas.microsoft.com/office/powerpoint/2010/main" val="1825149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0</TotalTime>
  <Words>751</Words>
  <Application>Microsoft Office PowerPoint</Application>
  <PresentationFormat>Personalizzato</PresentationFormat>
  <Paragraphs>122</Paragraphs>
  <Slides>13</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굴림</vt:lpstr>
      <vt:lpstr>Arial</vt:lpstr>
      <vt:lpstr>Century Gothic</vt:lpstr>
      <vt:lpstr>Vertical and Horizontal design template</vt:lpstr>
      <vt:lpstr>TDD – Unit Testing</vt:lpstr>
      <vt:lpstr>we will talk about… </vt:lpstr>
      <vt:lpstr>TDD</vt:lpstr>
      <vt:lpstr>TDD</vt:lpstr>
      <vt:lpstr>TDD</vt:lpstr>
      <vt:lpstr>TDD</vt:lpstr>
      <vt:lpstr>UNIT TEST</vt:lpstr>
      <vt:lpstr>UNIT TEST</vt:lpstr>
      <vt:lpstr>UNIT TEST</vt:lpstr>
      <vt:lpstr>UNIT TEST</vt:lpstr>
      <vt:lpstr>UNIT TEST</vt:lpstr>
      <vt:lpstr>UNIT TEST</vt:lpstr>
      <vt:lpstr>UNIT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 Unit Testing</dc:title>
  <dc:creator>roberto</dc:creator>
  <cp:lastModifiedBy>Federico FB. Barsotti</cp:lastModifiedBy>
  <cp:revision>69</cp:revision>
  <dcterms:created xsi:type="dcterms:W3CDTF">2018-04-05T21:22:32Z</dcterms:created>
  <dcterms:modified xsi:type="dcterms:W3CDTF">2018-04-18T12:05:02Z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