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21" d="100"/>
          <a:sy n="121" d="100"/>
        </p:scale>
        <p:origin x="-544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08455-C9D3-9345-A27B-3AF0A847832A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BCA0-0946-B148-B911-E722FB2AF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689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08455-C9D3-9345-A27B-3AF0A847832A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BCA0-0946-B148-B911-E722FB2AF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288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08455-C9D3-9345-A27B-3AF0A847832A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BCA0-0946-B148-B911-E722FB2AF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240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08455-C9D3-9345-A27B-3AF0A847832A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BCA0-0946-B148-B911-E722FB2AF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945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08455-C9D3-9345-A27B-3AF0A847832A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BCA0-0946-B148-B911-E722FB2AF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597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08455-C9D3-9345-A27B-3AF0A847832A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BCA0-0946-B148-B911-E722FB2AF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3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08455-C9D3-9345-A27B-3AF0A847832A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BCA0-0946-B148-B911-E722FB2AF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80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08455-C9D3-9345-A27B-3AF0A847832A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BCA0-0946-B148-B911-E722FB2AF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559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08455-C9D3-9345-A27B-3AF0A847832A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BCA0-0946-B148-B911-E722FB2AF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98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08455-C9D3-9345-A27B-3AF0A847832A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BCA0-0946-B148-B911-E722FB2AF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240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08455-C9D3-9345-A27B-3AF0A847832A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BCA0-0946-B148-B911-E722FB2AF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22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08455-C9D3-9345-A27B-3AF0A847832A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ABCA0-0946-B148-B911-E722FB2AF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18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>
                <a:latin typeface="Futura"/>
                <a:cs typeface="Futura"/>
              </a:rPr>
              <a:t>Lending Club underwriting criteria</a:t>
            </a:r>
            <a:endParaRPr lang="en-US" sz="4800" dirty="0">
              <a:latin typeface="Futura"/>
              <a:cs typeface="Futur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Futura"/>
                <a:cs typeface="Futura"/>
              </a:rPr>
              <a:t>Giulianna Perrotti</a:t>
            </a:r>
          </a:p>
          <a:p>
            <a:r>
              <a:rPr lang="en-US" sz="2800" dirty="0" smtClean="0">
                <a:latin typeface="Futura"/>
                <a:cs typeface="Futura"/>
              </a:rPr>
              <a:t>November 2016</a:t>
            </a:r>
            <a:endParaRPr lang="en-US" sz="2800" dirty="0">
              <a:latin typeface="Futura"/>
              <a:cs typeface="Futura"/>
            </a:endParaRPr>
          </a:p>
        </p:txBody>
      </p:sp>
    </p:spTree>
    <p:extLst>
      <p:ext uri="{BB962C8B-B14F-4D97-AF65-F5344CB8AC3E}">
        <p14:creationId xmlns:p14="http://schemas.microsoft.com/office/powerpoint/2010/main" val="2485828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400" dirty="0" smtClean="0">
                <a:latin typeface="Futura"/>
                <a:cs typeface="Futura"/>
              </a:rPr>
              <a:t>The </a:t>
            </a:r>
            <a:r>
              <a:rPr lang="en-US" sz="5400" b="1" dirty="0" smtClean="0">
                <a:latin typeface="Futura"/>
                <a:cs typeface="Futura"/>
              </a:rPr>
              <a:t>Question</a:t>
            </a:r>
            <a:endParaRPr lang="en-US" sz="5400" b="1" dirty="0">
              <a:latin typeface="Futura"/>
              <a:cs typeface="Futura"/>
            </a:endParaRPr>
          </a:p>
        </p:txBody>
      </p:sp>
      <p:pic>
        <p:nvPicPr>
          <p:cNvPr id="4" name="Picture 3" descr="cartoon-puzzle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4071"/>
            <a:ext cx="5190796" cy="48339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90796" y="1602769"/>
            <a:ext cx="364958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Futura"/>
                <a:cs typeface="Futura"/>
              </a:rPr>
              <a:t>Can I outsmart Lending Club underwriting criteria to maximize my personal investment returns? </a:t>
            </a:r>
            <a:endParaRPr lang="en-US" sz="2800" dirty="0">
              <a:solidFill>
                <a:schemeClr val="bg1">
                  <a:lumMod val="50000"/>
                </a:schemeClr>
              </a:solidFill>
              <a:latin typeface="Futura"/>
              <a:cs typeface="Futura"/>
            </a:endParaRPr>
          </a:p>
        </p:txBody>
      </p:sp>
    </p:spTree>
    <p:extLst>
      <p:ext uri="{BB962C8B-B14F-4D97-AF65-F5344CB8AC3E}">
        <p14:creationId xmlns:p14="http://schemas.microsoft.com/office/powerpoint/2010/main" val="255816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ero-how-it-works.png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45"/>
          <a:stretch/>
        </p:blipFill>
        <p:spPr>
          <a:xfrm>
            <a:off x="0" y="3587736"/>
            <a:ext cx="9144000" cy="32702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555797" cy="1143000"/>
          </a:xfrm>
        </p:spPr>
        <p:txBody>
          <a:bodyPr>
            <a:normAutofit/>
          </a:bodyPr>
          <a:lstStyle/>
          <a:p>
            <a:pPr algn="l"/>
            <a:r>
              <a:rPr lang="en-US" sz="5400" dirty="0" smtClean="0">
                <a:latin typeface="Futura"/>
                <a:cs typeface="Futura"/>
              </a:rPr>
              <a:t>Crash Course: Lending Club</a:t>
            </a:r>
            <a:endParaRPr lang="en-US" sz="5400" dirty="0">
              <a:latin typeface="Futura"/>
              <a:cs typeface="Futura"/>
            </a:endParaRPr>
          </a:p>
        </p:txBody>
      </p:sp>
      <p:pic>
        <p:nvPicPr>
          <p:cNvPr id="3" name="Picture 2" descr="notes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3" t="27029" r="7485" b="26319"/>
          <a:stretch/>
        </p:blipFill>
        <p:spPr>
          <a:xfrm>
            <a:off x="0" y="1331335"/>
            <a:ext cx="7148965" cy="217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027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555797" cy="1143000"/>
          </a:xfrm>
        </p:spPr>
        <p:txBody>
          <a:bodyPr>
            <a:normAutofit/>
          </a:bodyPr>
          <a:lstStyle/>
          <a:p>
            <a:pPr algn="l"/>
            <a:r>
              <a:rPr lang="en-US" sz="5400" dirty="0" smtClean="0">
                <a:latin typeface="Futura"/>
                <a:cs typeface="Futura"/>
              </a:rPr>
              <a:t>Crash Course: Lending Club</a:t>
            </a:r>
            <a:endParaRPr lang="en-US" sz="5400" dirty="0">
              <a:latin typeface="Futura"/>
              <a:cs typeface="Futur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198" y="1602769"/>
            <a:ext cx="819823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7F7F7F"/>
                </a:solidFill>
                <a:latin typeface="Futura"/>
                <a:cs typeface="Futura"/>
              </a:rPr>
              <a:t>Peer to Peer Lending</a:t>
            </a:r>
          </a:p>
          <a:p>
            <a:endParaRPr lang="en-US" sz="2800" dirty="0" smtClean="0">
              <a:solidFill>
                <a:srgbClr val="7F7F7F"/>
              </a:solidFill>
              <a:latin typeface="Futura"/>
              <a:cs typeface="Futura"/>
            </a:endParaRPr>
          </a:p>
          <a:p>
            <a:r>
              <a:rPr lang="en-US" sz="2800" dirty="0" smtClean="0">
                <a:solidFill>
                  <a:srgbClr val="7F7F7F"/>
                </a:solidFill>
                <a:latin typeface="Futura"/>
                <a:cs typeface="Futura"/>
              </a:rPr>
              <a:t>More Risk = More Interest = More Returns</a:t>
            </a:r>
          </a:p>
          <a:p>
            <a:r>
              <a:rPr lang="en-US" sz="2800" dirty="0" smtClean="0">
                <a:solidFill>
                  <a:srgbClr val="7F7F7F"/>
                </a:solidFill>
                <a:latin typeface="Futura"/>
                <a:cs typeface="Futura"/>
              </a:rPr>
              <a:t>More Risk = More Default = Less Returns</a:t>
            </a:r>
          </a:p>
          <a:p>
            <a:endParaRPr lang="en-US" sz="2800" dirty="0">
              <a:solidFill>
                <a:srgbClr val="7F7F7F"/>
              </a:solidFill>
              <a:latin typeface="Futura"/>
              <a:cs typeface="Futura"/>
            </a:endParaRPr>
          </a:p>
        </p:txBody>
      </p:sp>
      <p:pic>
        <p:nvPicPr>
          <p:cNvPr id="4" name="Picture 3" descr="risk-reward-trade-off-57a0df3b5f9b589aa9e6209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872" y="3464446"/>
            <a:ext cx="4409666" cy="330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051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6-11-17 at 5.47.45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0" t="2494" r="2573" b="11047"/>
          <a:stretch/>
        </p:blipFill>
        <p:spPr>
          <a:xfrm>
            <a:off x="457199" y="1417638"/>
            <a:ext cx="4609773" cy="3035300"/>
          </a:xfrm>
          <a:prstGeom prst="rect">
            <a:avLst/>
          </a:prstGeom>
        </p:spPr>
      </p:pic>
      <p:pic>
        <p:nvPicPr>
          <p:cNvPr id="6" name="Picture 5" descr="Screen Shot 2016-11-17 at 5.48.28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0" t="3889" r="1938" b="4815"/>
          <a:stretch/>
        </p:blipFill>
        <p:spPr>
          <a:xfrm>
            <a:off x="3878494" y="3098800"/>
            <a:ext cx="4699670" cy="35052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555797" cy="1143000"/>
          </a:xfrm>
        </p:spPr>
        <p:txBody>
          <a:bodyPr>
            <a:normAutofit/>
          </a:bodyPr>
          <a:lstStyle/>
          <a:p>
            <a:pPr algn="l"/>
            <a:r>
              <a:rPr lang="en-US" sz="5400" dirty="0" smtClean="0">
                <a:latin typeface="Futura"/>
                <a:cs typeface="Futura"/>
              </a:rPr>
              <a:t>Impact of Defaults</a:t>
            </a:r>
            <a:endParaRPr lang="en-US" sz="5400" dirty="0">
              <a:latin typeface="Futura"/>
              <a:cs typeface="Futura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57199" y="2716602"/>
            <a:ext cx="3759552" cy="4008662"/>
            <a:chOff x="975045" y="2716602"/>
            <a:chExt cx="3759552" cy="4008662"/>
          </a:xfrm>
        </p:grpSpPr>
        <p:pic>
          <p:nvPicPr>
            <p:cNvPr id="8" name="Picture 7" descr="download (1).jpeg"/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40" t="8469" r="15187" b="12093"/>
            <a:stretch/>
          </p:blipFill>
          <p:spPr>
            <a:xfrm>
              <a:off x="975045" y="2716602"/>
              <a:ext cx="3759552" cy="4008662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 rot="21347900">
              <a:off x="1220639" y="3417663"/>
              <a:ext cx="3033102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Futura"/>
                  <a:cs typeface="Futura"/>
                </a:rPr>
                <a:t>The difference between </a:t>
              </a:r>
              <a:r>
                <a:rPr lang="en-US" sz="2400" i="1" dirty="0" smtClean="0">
                  <a:latin typeface="Futura"/>
                  <a:cs typeface="Futura"/>
                </a:rPr>
                <a:t>‘meh</a:t>
              </a:r>
              <a:r>
                <a:rPr lang="is-IS" sz="2400" i="1" dirty="0" smtClean="0">
                  <a:latin typeface="Futura"/>
                  <a:cs typeface="Futura"/>
                </a:rPr>
                <a:t>… bad but better than my bank’ </a:t>
              </a:r>
              <a:r>
                <a:rPr lang="is-IS" sz="2400" dirty="0" smtClean="0">
                  <a:latin typeface="Futura"/>
                  <a:cs typeface="Futura"/>
                </a:rPr>
                <a:t>and </a:t>
              </a:r>
              <a:r>
                <a:rPr lang="is-IS" sz="2400" i="1" dirty="0" smtClean="0">
                  <a:latin typeface="Futura"/>
                  <a:cs typeface="Futura"/>
                </a:rPr>
                <a:t>‘OMG, I should have gone shopping’</a:t>
              </a:r>
              <a:endParaRPr lang="en-US" sz="2400" i="1" dirty="0">
                <a:latin typeface="Futura"/>
                <a:cs typeface="Futur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993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555797" cy="1143000"/>
          </a:xfrm>
        </p:spPr>
        <p:txBody>
          <a:bodyPr>
            <a:normAutofit/>
          </a:bodyPr>
          <a:lstStyle/>
          <a:p>
            <a:pPr algn="l"/>
            <a:r>
              <a:rPr lang="en-US" sz="5400" dirty="0" smtClean="0">
                <a:latin typeface="Futura"/>
                <a:cs typeface="Futura"/>
              </a:rPr>
              <a:t>The Data</a:t>
            </a:r>
            <a:endParaRPr lang="en-US" sz="5400" dirty="0">
              <a:latin typeface="Futura"/>
              <a:cs typeface="Futura"/>
            </a:endParaRPr>
          </a:p>
        </p:txBody>
      </p:sp>
      <p:pic>
        <p:nvPicPr>
          <p:cNvPr id="2" name="Picture 1" descr="man-data-analytics-chalkboard-ss-192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32" y="1713729"/>
            <a:ext cx="8619333" cy="48483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216751" y="1886335"/>
            <a:ext cx="4549653" cy="4524739"/>
          </a:xfrm>
          <a:prstGeom prst="rect">
            <a:avLst/>
          </a:prstGeom>
          <a:solidFill>
            <a:schemeClr val="bg1">
              <a:alpha val="4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400" dirty="0" smtClean="0">
              <a:solidFill>
                <a:schemeClr val="tx1"/>
              </a:solidFill>
              <a:latin typeface="Futura"/>
              <a:cs typeface="Futura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Futura"/>
                <a:cs typeface="Futura"/>
              </a:rPr>
              <a:t>Publicly available LC Data</a:t>
            </a:r>
          </a:p>
          <a:p>
            <a:endParaRPr lang="en-US" sz="2400" dirty="0" smtClean="0">
              <a:solidFill>
                <a:schemeClr val="tx1"/>
              </a:solidFill>
              <a:latin typeface="Futura"/>
              <a:cs typeface="Futura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Futura"/>
                <a:cs typeface="Futura"/>
              </a:rPr>
              <a:t>1.2 MM observations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Futura"/>
                <a:cs typeface="Futura"/>
              </a:rPr>
              <a:t>150+ columns</a:t>
            </a:r>
          </a:p>
          <a:p>
            <a:endParaRPr lang="en-US" sz="2400" dirty="0" smtClean="0">
              <a:solidFill>
                <a:schemeClr val="tx1"/>
              </a:solidFill>
              <a:latin typeface="Futura"/>
              <a:cs typeface="Futura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Futura"/>
                <a:cs typeface="Futura"/>
              </a:rPr>
              <a:t>Contains: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Futura"/>
                <a:cs typeface="Futura"/>
              </a:rPr>
              <a:t>Loan Information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Futura"/>
                <a:cs typeface="Futura"/>
              </a:rPr>
              <a:t>‘Social’ Information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err="1" smtClean="0">
                <a:solidFill>
                  <a:schemeClr val="tx1"/>
                </a:solidFill>
                <a:latin typeface="Futura"/>
                <a:cs typeface="Futura"/>
              </a:rPr>
              <a:t>Tradelines</a:t>
            </a:r>
            <a:r>
              <a:rPr lang="en-US" sz="2400" dirty="0" smtClean="0">
                <a:solidFill>
                  <a:schemeClr val="tx1"/>
                </a:solidFill>
                <a:latin typeface="Futura"/>
                <a:cs typeface="Futura"/>
              </a:rPr>
              <a:t> Information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Futura"/>
                <a:cs typeface="Futura"/>
              </a:rPr>
              <a:t>Public Records Information</a:t>
            </a:r>
          </a:p>
          <a:p>
            <a:pPr marL="342900" indent="-342900">
              <a:buFont typeface="Arial"/>
              <a:buChar char="•"/>
            </a:pPr>
            <a:endParaRPr lang="en-US" sz="2400" dirty="0" smtClean="0">
              <a:solidFill>
                <a:schemeClr val="tx1"/>
              </a:solidFill>
              <a:latin typeface="Futura"/>
              <a:cs typeface="Futura"/>
            </a:endParaRPr>
          </a:p>
          <a:p>
            <a:pPr marL="342900" indent="-342900">
              <a:buFont typeface="Arial"/>
              <a:buChar char="•"/>
            </a:pPr>
            <a:endParaRPr lang="en-US" sz="2400" dirty="0" smtClean="0">
              <a:solidFill>
                <a:schemeClr val="tx1"/>
              </a:solidFill>
              <a:latin typeface="Futura"/>
              <a:cs typeface="Futura"/>
            </a:endParaRPr>
          </a:p>
          <a:p>
            <a:pPr marL="342900" indent="-342900">
              <a:buFont typeface="Arial"/>
              <a:buChar char="•"/>
            </a:pPr>
            <a:endParaRPr lang="en-US" sz="2400" dirty="0" smtClean="0">
              <a:solidFill>
                <a:schemeClr val="tx1"/>
              </a:solidFill>
              <a:latin typeface="Futura"/>
              <a:cs typeface="Futura"/>
            </a:endParaRPr>
          </a:p>
          <a:p>
            <a:endParaRPr lang="en-US" sz="2400" dirty="0">
              <a:solidFill>
                <a:schemeClr val="tx1"/>
              </a:solidFill>
              <a:latin typeface="Futura"/>
              <a:cs typeface="Futura"/>
            </a:endParaRPr>
          </a:p>
        </p:txBody>
      </p:sp>
    </p:spTree>
    <p:extLst>
      <p:ext uri="{BB962C8B-B14F-4D97-AF65-F5344CB8AC3E}">
        <p14:creationId xmlns:p14="http://schemas.microsoft.com/office/powerpoint/2010/main" val="831207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555797" cy="1143000"/>
          </a:xfrm>
        </p:spPr>
        <p:txBody>
          <a:bodyPr>
            <a:normAutofit/>
          </a:bodyPr>
          <a:lstStyle/>
          <a:p>
            <a:pPr algn="l"/>
            <a:r>
              <a:rPr lang="en-US" sz="5400" dirty="0" smtClean="0">
                <a:latin typeface="Futura"/>
                <a:cs typeface="Futura"/>
              </a:rPr>
              <a:t>The Tree</a:t>
            </a:r>
            <a:endParaRPr lang="en-US" sz="5400" dirty="0">
              <a:latin typeface="Futura"/>
              <a:cs typeface="Futura"/>
            </a:endParaRPr>
          </a:p>
        </p:txBody>
      </p:sp>
      <p:pic>
        <p:nvPicPr>
          <p:cNvPr id="4" name="Picture 3" descr="tree_lc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2715"/>
            <a:ext cx="9144000" cy="220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337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creen Shot 2016-11-17 at 6.29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11" y="1334684"/>
            <a:ext cx="4381500" cy="5270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555797" cy="1143000"/>
          </a:xfrm>
        </p:spPr>
        <p:txBody>
          <a:bodyPr>
            <a:normAutofit/>
          </a:bodyPr>
          <a:lstStyle/>
          <a:p>
            <a:pPr algn="l"/>
            <a:r>
              <a:rPr lang="en-US" sz="5400" dirty="0" smtClean="0">
                <a:latin typeface="Futura"/>
                <a:cs typeface="Futura"/>
              </a:rPr>
              <a:t>What I found so far</a:t>
            </a:r>
            <a:endParaRPr lang="en-US" sz="5400" dirty="0">
              <a:latin typeface="Futura"/>
              <a:cs typeface="Futura"/>
            </a:endParaRPr>
          </a:p>
        </p:txBody>
      </p:sp>
      <p:pic>
        <p:nvPicPr>
          <p:cNvPr id="5" name="Picture 4" descr="Screen Shot 2016-11-17 at 6.02.48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3" t="2018" r="9543" b="17986"/>
          <a:stretch/>
        </p:blipFill>
        <p:spPr>
          <a:xfrm>
            <a:off x="4612307" y="1682516"/>
            <a:ext cx="4241412" cy="5079739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-863078" y="4243454"/>
            <a:ext cx="10541878" cy="75007"/>
          </a:xfrm>
          <a:prstGeom prst="rightArrow">
            <a:avLst/>
          </a:prstGeom>
          <a:solidFill>
            <a:schemeClr val="tx1"/>
          </a:solidFill>
          <a:ln w="952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739712" y="1036185"/>
            <a:ext cx="2404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Futura"/>
                <a:cs typeface="Futura"/>
              </a:rPr>
              <a:t>Don’t trust anything below this point!</a:t>
            </a:r>
            <a:endParaRPr lang="en-US" dirty="0">
              <a:latin typeface="Futura"/>
              <a:cs typeface="Futura"/>
            </a:endParaRPr>
          </a:p>
        </p:txBody>
      </p:sp>
      <p:sp>
        <p:nvSpPr>
          <p:cNvPr id="11" name="Right Arrow 10"/>
          <p:cNvSpPr/>
          <p:nvPr/>
        </p:nvSpPr>
        <p:spPr>
          <a:xfrm rot="5400000">
            <a:off x="7656576" y="2531827"/>
            <a:ext cx="2684566" cy="29028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81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119</Words>
  <Application>Microsoft Macintosh PowerPoint</Application>
  <PresentationFormat>On-screen Show (4:3)</PresentationFormat>
  <Paragraphs>30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Lending Club underwriting criteria</vt:lpstr>
      <vt:lpstr>The Question</vt:lpstr>
      <vt:lpstr>Crash Course: Lending Club</vt:lpstr>
      <vt:lpstr>Crash Course: Lending Club</vt:lpstr>
      <vt:lpstr>Impact of Defaults</vt:lpstr>
      <vt:lpstr>The Data</vt:lpstr>
      <vt:lpstr>The Tree</vt:lpstr>
      <vt:lpstr>What I found so far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Underwriting Criteria</dc:title>
  <dc:creator>Giulianna Perrotti</dc:creator>
  <cp:lastModifiedBy>Giulianna Perrotti</cp:lastModifiedBy>
  <cp:revision>9</cp:revision>
  <dcterms:created xsi:type="dcterms:W3CDTF">2016-11-18T01:25:36Z</dcterms:created>
  <dcterms:modified xsi:type="dcterms:W3CDTF">2016-11-18T03:09:40Z</dcterms:modified>
</cp:coreProperties>
</file>