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9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24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C74BE-AF75-43B7-9F89-55BC72ED4AC4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D7570-ADC8-46B7-8591-6F81927E3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D7570-ADC8-46B7-8591-6F81927E3C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ACB-CF89-44D4-939A-D95387BFEE6D}" type="datetime1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8C9A-CF3B-4DDC-9AAA-9EBB7A1267FA}" type="datetime1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D1D-3FD4-4682-A12B-5573000DB135}" type="datetime1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2ED9-6004-4581-9CA6-2F411BCA81E9}" type="datetime1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7C1-6775-40D5-B7CB-8F9D1244D06F}" type="datetime1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C829-739C-4155-80A6-B1A12AAA1313}" type="datetime1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1532-AAF1-4241-AF9F-3C072A48EA27}" type="datetime1">
              <a:rPr lang="en-US" smtClean="0"/>
              <a:t>04-Nov-19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185-0C52-474A-A80D-EBFAC68473BB}" type="datetime1">
              <a:rPr lang="en-US" smtClean="0"/>
              <a:t>04-Nov-19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5516-2993-4660-88F8-748CD49CD444}" type="datetime1">
              <a:rPr lang="en-US" smtClean="0"/>
              <a:t>04-Nov-19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57A4-E351-45F6-AD39-B420664580B3}" type="datetime1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CECE-2B7B-4742-B4AB-B113CF52D333}" type="datetime1">
              <a:rPr lang="en-US" smtClean="0"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DCC4-B64D-4CFB-A501-2C9D013BCCA7}" type="datetime1">
              <a:rPr lang="en-US" smtClean="0"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Lab Notes 09 MS SQL Server Database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Lab Notes 09 M</a:t>
            </a:r>
            <a:r>
              <a:rPr lang="ro-RO" dirty="0"/>
              <a:t>S</a:t>
            </a:r>
            <a:r>
              <a:rPr lang="en-US" dirty="0"/>
              <a:t> SQL Server Database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– </a:t>
            </a:r>
            <a:r>
              <a:rPr lang="en-US" dirty="0" err="1"/>
              <a:t>VarChar</a:t>
            </a:r>
            <a:r>
              <a:rPr lang="en-US" dirty="0"/>
              <a:t>(150) –NULL allow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371600"/>
            <a:ext cx="7998524" cy="41550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292209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 / Keys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797"/>
            <a:ext cx="5772150" cy="41505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25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for PK already created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23326" cy="46184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34987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– New Index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4480"/>
            <a:ext cx="8323326" cy="46405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319275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Columns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4480"/>
            <a:ext cx="7912608" cy="43769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346778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54480"/>
            <a:ext cx="8275320" cy="44529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27456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Unique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4480"/>
            <a:ext cx="8222742" cy="453885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98713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ID_Publisher</a:t>
            </a:r>
            <a:r>
              <a:rPr lang="en-US" dirty="0"/>
              <a:t> – </a:t>
            </a:r>
            <a:r>
              <a:rPr lang="en-US" dirty="0" err="1"/>
              <a:t>INTeger</a:t>
            </a:r>
            <a:r>
              <a:rPr lang="en-US" dirty="0"/>
              <a:t> – Identity – Primary Key (Not allow NULL)</a:t>
            </a:r>
          </a:p>
          <a:p>
            <a:r>
              <a:rPr lang="en-US" dirty="0"/>
              <a:t>Publisher – </a:t>
            </a:r>
            <a:r>
              <a:rPr lang="en-US" dirty="0" err="1"/>
              <a:t>VarChar</a:t>
            </a:r>
            <a:r>
              <a:rPr lang="en-US" dirty="0"/>
              <a:t>(50) - Alternate Key (Is Unique, Not allow NULL)</a:t>
            </a:r>
          </a:p>
          <a:p>
            <a:r>
              <a:rPr lang="en-US" dirty="0"/>
              <a:t>Address – </a:t>
            </a:r>
            <a:r>
              <a:rPr lang="en-US" dirty="0" err="1"/>
              <a:t>VarChar</a:t>
            </a:r>
            <a:r>
              <a:rPr lang="en-US" dirty="0"/>
              <a:t>(150) – allow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420552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Table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6" y="1554477"/>
            <a:ext cx="7886700" cy="456361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208688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Publisher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1554470"/>
            <a:ext cx="8331327" cy="40290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145393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install </a:t>
            </a:r>
            <a:r>
              <a:rPr lang="en-US" dirty="0" err="1"/>
              <a:t>MicrosSoft</a:t>
            </a:r>
            <a:r>
              <a:rPr lang="en-US" dirty="0"/>
              <a:t> SQL Server read </a:t>
            </a:r>
            <a:r>
              <a:rPr lang="en-US" dirty="0" err="1"/>
              <a:t>slides:DBD</a:t>
            </a:r>
            <a:r>
              <a:rPr lang="en-US" dirty="0"/>
              <a:t> Course07 </a:t>
            </a:r>
            <a:r>
              <a:rPr lang="en-US" dirty="0" err="1"/>
              <a:t>DataBase</a:t>
            </a:r>
            <a:r>
              <a:rPr lang="en-US" dirty="0"/>
              <a:t> Administration</a:t>
            </a:r>
          </a:p>
          <a:p>
            <a:r>
              <a:rPr lang="en-US" dirty="0"/>
              <a:t>.</a:t>
            </a:r>
            <a:r>
              <a:rPr lang="en-US" dirty="0" err="1"/>
              <a:t>pptx</a:t>
            </a:r>
            <a:r>
              <a:rPr lang="en-US" dirty="0"/>
              <a:t>, …</a:t>
            </a:r>
            <a:r>
              <a:rPr lang="en-US" dirty="0" err="1"/>
              <a:t>pag</a:t>
            </a:r>
            <a:r>
              <a:rPr lang="en-US" dirty="0"/>
              <a:t>. 60: </a:t>
            </a:r>
          </a:p>
          <a:p>
            <a:pPr lvl="1"/>
            <a:r>
              <a:rPr lang="en-US" sz="3000" dirty="0"/>
              <a:t>Preferably mixed mode authentication</a:t>
            </a:r>
          </a:p>
          <a:p>
            <a:pPr lvl="1"/>
            <a:r>
              <a:rPr lang="en-US" sz="3000" dirty="0"/>
              <a:t>Remember password for System Administrator</a:t>
            </a:r>
          </a:p>
          <a:p>
            <a:pPr lvl="1"/>
            <a:r>
              <a:rPr lang="en-US" sz="3000" dirty="0"/>
              <a:t>Make at least current user administrator</a:t>
            </a:r>
          </a:p>
          <a:p>
            <a:pPr lvl="1"/>
            <a:r>
              <a:rPr lang="en-US" sz="3000" dirty="0"/>
              <a:t>Make another user administrator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126965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Table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1" y="1554470"/>
            <a:ext cx="8335899" cy="45079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143200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].[Publisher](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].[Publisher](</a:t>
            </a:r>
          </a:p>
          <a:p>
            <a:r>
              <a:rPr lang="en-US" dirty="0"/>
              <a:t>	[</a:t>
            </a:r>
            <a:r>
              <a:rPr lang="en-US" dirty="0" err="1"/>
              <a:t>ID_Publisher</a:t>
            </a:r>
            <a:r>
              <a:rPr lang="en-US" dirty="0"/>
              <a:t>] [</a:t>
            </a:r>
            <a:r>
              <a:rPr lang="en-US" dirty="0" err="1"/>
              <a:t>int</a:t>
            </a:r>
            <a:r>
              <a:rPr lang="en-US" dirty="0"/>
              <a:t>] IDENTITY(1,1) NOT NULL,</a:t>
            </a:r>
          </a:p>
          <a:p>
            <a:r>
              <a:rPr lang="en-US" dirty="0"/>
              <a:t>	[Publisher] [</a:t>
            </a:r>
            <a:r>
              <a:rPr lang="en-US" dirty="0" err="1"/>
              <a:t>varchar</a:t>
            </a:r>
            <a:r>
              <a:rPr lang="en-US" dirty="0"/>
              <a:t>](50) NOT NULL,</a:t>
            </a:r>
          </a:p>
          <a:p>
            <a:r>
              <a:rPr lang="en-US" dirty="0"/>
              <a:t>	[Address] [</a:t>
            </a:r>
            <a:r>
              <a:rPr lang="en-US" dirty="0" err="1"/>
              <a:t>varchar</a:t>
            </a:r>
            <a:r>
              <a:rPr lang="en-US" dirty="0"/>
              <a:t>](150) NULL,</a:t>
            </a:r>
          </a:p>
          <a:p>
            <a:r>
              <a:rPr lang="en-US" dirty="0"/>
              <a:t> CONSTRAINT [</a:t>
            </a:r>
            <a:r>
              <a:rPr lang="en-US" dirty="0" err="1"/>
              <a:t>PK_Publisher</a:t>
            </a:r>
            <a:r>
              <a:rPr lang="en-US" dirty="0"/>
              <a:t>] PRIMARY KEY CLUSTERED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	[</a:t>
            </a:r>
            <a:r>
              <a:rPr lang="en-US" dirty="0" err="1"/>
              <a:t>ID_Publisher</a:t>
            </a:r>
            <a:r>
              <a:rPr lang="en-US" dirty="0"/>
              <a:t>] ASC</a:t>
            </a:r>
          </a:p>
          <a:p>
            <a:r>
              <a:rPr lang="en-US" dirty="0"/>
              <a:t>)WITH (PAD_INDEX  = OFF, STATISTICS_NORECOMPUTE  = OFF, IGNORE_DUP_KEY = OFF, ALLOW_ROW_LOCKS  = ON, ALLOW_PAGE_LOCKS  = ON) ON [PRIMARY]</a:t>
            </a:r>
          </a:p>
          <a:p>
            <a:r>
              <a:rPr lang="en-US" dirty="0"/>
              <a:t>) ON [PRIMARY]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136948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].[Publisher](</a:t>
            </a:r>
          </a:p>
          <a:p>
            <a:r>
              <a:rPr lang="en-US" dirty="0" err="1"/>
              <a:t>ID_Publisher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IDENTITY(1,1) NOT NULL,</a:t>
            </a:r>
          </a:p>
          <a:p>
            <a:r>
              <a:rPr lang="en-US" dirty="0"/>
              <a:t>Publisher </a:t>
            </a:r>
            <a:r>
              <a:rPr lang="en-US" dirty="0" err="1"/>
              <a:t>varchar</a:t>
            </a:r>
            <a:r>
              <a:rPr lang="en-US" dirty="0"/>
              <a:t> (50) NOT NULL,</a:t>
            </a:r>
          </a:p>
          <a:p>
            <a:r>
              <a:rPr lang="en-US" dirty="0"/>
              <a:t>Address </a:t>
            </a:r>
            <a:r>
              <a:rPr lang="en-US" dirty="0" err="1"/>
              <a:t>varchar</a:t>
            </a:r>
            <a:r>
              <a:rPr lang="en-US" dirty="0"/>
              <a:t> (150) NULL,</a:t>
            </a:r>
          </a:p>
          <a:p>
            <a:r>
              <a:rPr lang="en-US" dirty="0"/>
              <a:t> CONSTRAINT [</a:t>
            </a:r>
            <a:r>
              <a:rPr lang="en-US" dirty="0" err="1"/>
              <a:t>PK_Publisher</a:t>
            </a:r>
            <a:r>
              <a:rPr lang="en-US" dirty="0"/>
              <a:t>] PRIMARY KEY (</a:t>
            </a:r>
          </a:p>
          <a:p>
            <a:r>
              <a:rPr lang="en-US" dirty="0"/>
              <a:t>	[</a:t>
            </a:r>
            <a:r>
              <a:rPr lang="en-US" dirty="0" err="1"/>
              <a:t>ID_Publisher</a:t>
            </a:r>
            <a:r>
              <a:rPr lang="en-US" dirty="0"/>
              <a:t>] ASC</a:t>
            </a:r>
          </a:p>
          <a:p>
            <a:r>
              <a:rPr lang="en-US" dirty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89589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].[Author](</a:t>
            </a:r>
          </a:p>
          <a:p>
            <a:r>
              <a:rPr lang="en-US" dirty="0"/>
              <a:t>	[</a:t>
            </a:r>
            <a:r>
              <a:rPr lang="en-US" dirty="0" err="1"/>
              <a:t>ID_Author</a:t>
            </a:r>
            <a:r>
              <a:rPr lang="en-US" dirty="0"/>
              <a:t>] [</a:t>
            </a:r>
            <a:r>
              <a:rPr lang="en-US" dirty="0" err="1"/>
              <a:t>int</a:t>
            </a:r>
            <a:r>
              <a:rPr lang="en-US" dirty="0"/>
              <a:t>] IDENTITY(1,1) NOT NULL,</a:t>
            </a:r>
          </a:p>
          <a:p>
            <a:r>
              <a:rPr lang="en-US" dirty="0"/>
              <a:t>	[Author] [</a:t>
            </a:r>
            <a:r>
              <a:rPr lang="en-US" dirty="0" err="1"/>
              <a:t>nvarchar</a:t>
            </a:r>
            <a:r>
              <a:rPr lang="en-US" dirty="0"/>
              <a:t>](50) NOT NULL,</a:t>
            </a:r>
          </a:p>
          <a:p>
            <a:r>
              <a:rPr lang="en-US" dirty="0"/>
              <a:t> CONSTRAINT [</a:t>
            </a:r>
            <a:r>
              <a:rPr lang="en-US" dirty="0" err="1"/>
              <a:t>PK_Author</a:t>
            </a:r>
            <a:r>
              <a:rPr lang="en-US" dirty="0"/>
              <a:t>] PRIMARY KEY CLUSTERED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	[</a:t>
            </a:r>
            <a:r>
              <a:rPr lang="en-US" dirty="0" err="1"/>
              <a:t>ID_Author</a:t>
            </a:r>
            <a:r>
              <a:rPr lang="en-US" dirty="0"/>
              <a:t>] ASC</a:t>
            </a:r>
          </a:p>
          <a:p>
            <a:r>
              <a:rPr lang="en-US" dirty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].[Genre](</a:t>
            </a:r>
          </a:p>
          <a:p>
            <a:r>
              <a:rPr lang="en-US" dirty="0"/>
              <a:t>	[</a:t>
            </a:r>
            <a:r>
              <a:rPr lang="en-US" dirty="0" err="1"/>
              <a:t>ID_Genre</a:t>
            </a:r>
            <a:r>
              <a:rPr lang="en-US" dirty="0"/>
              <a:t>] [</a:t>
            </a:r>
            <a:r>
              <a:rPr lang="en-US" dirty="0" err="1"/>
              <a:t>int</a:t>
            </a:r>
            <a:r>
              <a:rPr lang="en-US" dirty="0"/>
              <a:t>] IDENTITY(1,1) NOT NULL,</a:t>
            </a:r>
          </a:p>
          <a:p>
            <a:r>
              <a:rPr lang="en-US" dirty="0"/>
              <a:t>	[Genre] [</a:t>
            </a:r>
            <a:r>
              <a:rPr lang="en-US" dirty="0" err="1"/>
              <a:t>varchar</a:t>
            </a:r>
            <a:r>
              <a:rPr lang="en-US" dirty="0"/>
              <a:t>](50) NOT NULL,</a:t>
            </a:r>
          </a:p>
          <a:p>
            <a:r>
              <a:rPr lang="en-US" dirty="0"/>
              <a:t> CONSTRAINT [</a:t>
            </a:r>
            <a:r>
              <a:rPr lang="en-US" dirty="0" err="1"/>
              <a:t>PK_Genre</a:t>
            </a:r>
            <a:r>
              <a:rPr lang="en-US" dirty="0"/>
              <a:t>] PRIMARY KEY CLUSTERED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	[</a:t>
            </a:r>
            <a:r>
              <a:rPr lang="en-US" dirty="0" err="1"/>
              <a:t>ID_Genre</a:t>
            </a:r>
            <a:r>
              <a:rPr lang="en-US" dirty="0"/>
              <a:t>] ASC</a:t>
            </a:r>
          </a:p>
          <a:p>
            <a:r>
              <a:rPr lang="en-US" dirty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].[Book](</a:t>
            </a:r>
          </a:p>
          <a:p>
            <a:r>
              <a:rPr lang="en-US" dirty="0"/>
              <a:t>	[ISBN] [char](13) NOT NULL,</a:t>
            </a:r>
          </a:p>
          <a:p>
            <a:r>
              <a:rPr lang="en-US" dirty="0"/>
              <a:t>	[Title] [</a:t>
            </a:r>
            <a:r>
              <a:rPr lang="en-US" dirty="0" err="1"/>
              <a:t>varchar</a:t>
            </a:r>
            <a:r>
              <a:rPr lang="en-US" dirty="0"/>
              <a:t>](50) NOT NULL,</a:t>
            </a:r>
          </a:p>
          <a:p>
            <a:r>
              <a:rPr lang="en-US" dirty="0"/>
              <a:t>	[</a:t>
            </a:r>
            <a:r>
              <a:rPr lang="en-US" dirty="0" err="1"/>
              <a:t>Publisher_ID</a:t>
            </a:r>
            <a:r>
              <a:rPr lang="en-US" dirty="0"/>
              <a:t>] [</a:t>
            </a:r>
            <a:r>
              <a:rPr lang="en-US" dirty="0" err="1"/>
              <a:t>int</a:t>
            </a:r>
            <a:r>
              <a:rPr lang="en-US" dirty="0"/>
              <a:t>] NOT NULL,</a:t>
            </a:r>
          </a:p>
          <a:p>
            <a:r>
              <a:rPr lang="en-US" dirty="0"/>
              <a:t>	[</a:t>
            </a:r>
            <a:r>
              <a:rPr lang="en-US" dirty="0" err="1"/>
              <a:t>Author_ID</a:t>
            </a:r>
            <a:r>
              <a:rPr lang="en-US" dirty="0"/>
              <a:t>] [</a:t>
            </a:r>
            <a:r>
              <a:rPr lang="en-US" dirty="0" err="1"/>
              <a:t>int</a:t>
            </a:r>
            <a:r>
              <a:rPr lang="en-US" dirty="0"/>
              <a:t>] NULL,</a:t>
            </a:r>
          </a:p>
          <a:p>
            <a:r>
              <a:rPr lang="en-US" dirty="0"/>
              <a:t>	[Price] [money] NOT NULL,</a:t>
            </a:r>
          </a:p>
          <a:p>
            <a:r>
              <a:rPr lang="en-US" dirty="0"/>
              <a:t>	[Pages] [</a:t>
            </a:r>
            <a:r>
              <a:rPr lang="en-US" dirty="0" err="1"/>
              <a:t>int</a:t>
            </a:r>
            <a:r>
              <a:rPr lang="en-US" dirty="0"/>
              <a:t>] NULL,</a:t>
            </a:r>
          </a:p>
          <a:p>
            <a:r>
              <a:rPr lang="en-US" dirty="0"/>
              <a:t>	[</a:t>
            </a:r>
            <a:r>
              <a:rPr lang="en-US" dirty="0" err="1"/>
              <a:t>PubDate</a:t>
            </a:r>
            <a:r>
              <a:rPr lang="en-US" dirty="0"/>
              <a:t>] [date] NULL, </a:t>
            </a:r>
          </a:p>
          <a:p>
            <a:r>
              <a:rPr lang="en-US" dirty="0"/>
              <a:t>	[Description] [</a:t>
            </a:r>
            <a:r>
              <a:rPr lang="en-US" dirty="0" err="1"/>
              <a:t>varchar</a:t>
            </a:r>
            <a:r>
              <a:rPr lang="en-US" dirty="0"/>
              <a:t>](max) NULL,</a:t>
            </a:r>
          </a:p>
          <a:p>
            <a:r>
              <a:rPr lang="en-US" dirty="0"/>
              <a:t> CONSTRAINT [</a:t>
            </a:r>
            <a:r>
              <a:rPr lang="en-US" dirty="0" err="1"/>
              <a:t>PK_Book</a:t>
            </a:r>
            <a:r>
              <a:rPr lang="en-US" dirty="0"/>
              <a:t>] PRIMARY KEY CLUSTERED </a:t>
            </a:r>
          </a:p>
          <a:p>
            <a:r>
              <a:rPr lang="en-US" dirty="0"/>
              <a:t>(	[ISBN] ASC 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Varchar</a:t>
            </a:r>
            <a:r>
              <a:rPr lang="en-US" dirty="0"/>
              <a:t>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is </a:t>
            </a:r>
            <a:r>
              <a:rPr lang="en-US" dirty="0" err="1"/>
              <a:t>VarChar</a:t>
            </a:r>
            <a:r>
              <a:rPr lang="en-US" dirty="0"/>
              <a:t>(MAX) to replace deprecated TEXT, TLOB (Text Large </a:t>
            </a:r>
            <a:r>
              <a:rPr lang="en-US" dirty="0" err="1"/>
              <a:t>OBject</a:t>
            </a:r>
            <a:r>
              <a:rPr lang="en-US" dirty="0"/>
              <a:t>)</a:t>
            </a:r>
          </a:p>
          <a:p>
            <a:r>
              <a:rPr lang="en-US" dirty="0" err="1"/>
              <a:t>VarBinary</a:t>
            </a:r>
            <a:r>
              <a:rPr lang="en-US" dirty="0"/>
              <a:t>(MAX) replace deprecated IMAGE, BLOB (Binary Large </a:t>
            </a:r>
            <a:r>
              <a:rPr lang="en-US" dirty="0" err="1"/>
              <a:t>OBject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 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554480"/>
            <a:ext cx="7168896" cy="43784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Check Constraint 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7" y="1554478"/>
            <a:ext cx="7802594" cy="45145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4478"/>
            <a:ext cx="8305800" cy="45039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 SQL Server Management Studio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2913027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Price &gt; 0</a:t>
            </a:r>
          </a:p>
          <a:p>
            <a:r>
              <a:rPr lang="fr-FR" dirty="0"/>
              <a:t>Pages &gt; 0 OR Pages IS NULL</a:t>
            </a:r>
          </a:p>
          <a:p>
            <a:r>
              <a:rPr lang="fr-FR" dirty="0"/>
              <a:t>ISBN LIKE '[0-9][0-9][0-9][0-9][0-9][0-9][0-9][0-9][0-9][0-9][0-9][0-9][0-9]'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Book_Genre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Book_Genre</a:t>
            </a:r>
            <a:r>
              <a:rPr lang="en-US" dirty="0"/>
              <a:t>](</a:t>
            </a:r>
          </a:p>
          <a:p>
            <a:r>
              <a:rPr lang="en-US" dirty="0"/>
              <a:t>	[ISBN] [char](13) NOT NULL,</a:t>
            </a:r>
          </a:p>
          <a:p>
            <a:r>
              <a:rPr lang="en-US" dirty="0"/>
              <a:t>	[</a:t>
            </a:r>
            <a:r>
              <a:rPr lang="en-US" dirty="0" err="1"/>
              <a:t>Genre_ID</a:t>
            </a:r>
            <a:r>
              <a:rPr lang="en-US" dirty="0"/>
              <a:t>] [</a:t>
            </a:r>
            <a:r>
              <a:rPr lang="en-US" dirty="0" err="1"/>
              <a:t>int</a:t>
            </a:r>
            <a:r>
              <a:rPr lang="en-US" dirty="0"/>
              <a:t>] NOT NULL,</a:t>
            </a:r>
          </a:p>
          <a:p>
            <a:r>
              <a:rPr lang="en-US" dirty="0"/>
              <a:t> CONSTRAINT [</a:t>
            </a:r>
            <a:r>
              <a:rPr lang="en-US" dirty="0" err="1"/>
              <a:t>PK_Book_Genre</a:t>
            </a:r>
            <a:r>
              <a:rPr lang="en-US" dirty="0"/>
              <a:t>] PRIMARY KEY CLUSTERED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	[ISBN] ASC,</a:t>
            </a:r>
          </a:p>
          <a:p>
            <a:r>
              <a:rPr lang="en-US" dirty="0"/>
              <a:t>	[</a:t>
            </a:r>
            <a:r>
              <a:rPr lang="en-US" dirty="0" err="1"/>
              <a:t>Genre_ID</a:t>
            </a:r>
            <a:r>
              <a:rPr lang="en-US" dirty="0"/>
              <a:t>] ASC</a:t>
            </a:r>
          </a:p>
          <a:p>
            <a:r>
              <a:rPr lang="en-US" dirty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4480"/>
            <a:ext cx="7520940" cy="46405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is over …</a:t>
            </a:r>
          </a:p>
          <a:p>
            <a:r>
              <a:rPr lang="en-US" dirty="0"/>
              <a:t>Let’s try to fill some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NVarChar</a:t>
            </a:r>
            <a:r>
              <a:rPr lang="en-US" dirty="0"/>
              <a:t> …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72" y="1554472"/>
            <a:ext cx="7929563" cy="44334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VBookGenre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       </a:t>
            </a:r>
            <a:r>
              <a:rPr lang="en-US" dirty="0" err="1"/>
              <a:t>dbo.Book.ISBN</a:t>
            </a:r>
            <a:r>
              <a:rPr lang="en-US" dirty="0"/>
              <a:t>, </a:t>
            </a:r>
            <a:r>
              <a:rPr lang="en-US" dirty="0" err="1"/>
              <a:t>dbo.Book.Title</a:t>
            </a:r>
            <a:r>
              <a:rPr lang="en-US" dirty="0"/>
              <a:t>, </a:t>
            </a:r>
            <a:r>
              <a:rPr lang="en-US" dirty="0" err="1"/>
              <a:t>dbo.Genre.Genre</a:t>
            </a:r>
            <a:endParaRPr lang="en-US" dirty="0"/>
          </a:p>
          <a:p>
            <a:r>
              <a:rPr lang="en-US" dirty="0"/>
              <a:t>FROM            </a:t>
            </a:r>
            <a:r>
              <a:rPr lang="en-US" dirty="0" err="1"/>
              <a:t>dbo.Book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dbo.Book_Genre</a:t>
            </a:r>
            <a:r>
              <a:rPr lang="en-US" dirty="0"/>
              <a:t> ON </a:t>
            </a:r>
            <a:r>
              <a:rPr lang="en-US" dirty="0" err="1"/>
              <a:t>Book.ISBN</a:t>
            </a:r>
            <a:r>
              <a:rPr lang="en-US" dirty="0"/>
              <a:t> = </a:t>
            </a:r>
            <a:r>
              <a:rPr lang="en-US" dirty="0" err="1"/>
              <a:t>Book_Genre.ISBN</a:t>
            </a:r>
            <a:r>
              <a:rPr lang="en-US" dirty="0"/>
              <a:t> INNER JOIN</a:t>
            </a:r>
          </a:p>
          <a:p>
            <a:r>
              <a:rPr lang="en-US" dirty="0"/>
              <a:t>Genre ON </a:t>
            </a:r>
            <a:r>
              <a:rPr lang="en-US" dirty="0" err="1"/>
              <a:t>Book_Genre.Genre_ID</a:t>
            </a:r>
            <a:r>
              <a:rPr lang="en-US" dirty="0"/>
              <a:t> = </a:t>
            </a:r>
            <a:r>
              <a:rPr lang="en-US" dirty="0" err="1"/>
              <a:t>dbo.Genre.ID_Genre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VBook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       </a:t>
            </a:r>
            <a:r>
              <a:rPr lang="en-US" dirty="0" err="1"/>
              <a:t>dbo.Book.ISBN</a:t>
            </a:r>
            <a:r>
              <a:rPr lang="en-US" dirty="0"/>
              <a:t>, </a:t>
            </a:r>
            <a:r>
              <a:rPr lang="en-US" dirty="0" err="1"/>
              <a:t>dbo.Book.Title</a:t>
            </a:r>
            <a:r>
              <a:rPr lang="en-US" dirty="0"/>
              <a:t>, </a:t>
            </a:r>
            <a:r>
              <a:rPr lang="en-US" dirty="0" err="1"/>
              <a:t>dbo.Author.Author</a:t>
            </a:r>
            <a:r>
              <a:rPr lang="en-US" dirty="0"/>
              <a:t>, </a:t>
            </a:r>
            <a:r>
              <a:rPr lang="en-US" dirty="0" err="1"/>
              <a:t>dbo.Publisher.Publisher</a:t>
            </a:r>
            <a:r>
              <a:rPr lang="en-US" dirty="0"/>
              <a:t>, </a:t>
            </a:r>
            <a:r>
              <a:rPr lang="en-US" dirty="0" err="1"/>
              <a:t>dbo.Book.Price</a:t>
            </a:r>
            <a:r>
              <a:rPr lang="en-US" dirty="0"/>
              <a:t>, </a:t>
            </a:r>
            <a:r>
              <a:rPr lang="en-US" dirty="0" err="1"/>
              <a:t>dbo.Book.Pages</a:t>
            </a:r>
            <a:r>
              <a:rPr lang="en-US" dirty="0"/>
              <a:t>, </a:t>
            </a:r>
            <a:r>
              <a:rPr lang="en-US" dirty="0" err="1"/>
              <a:t>dbo.Book.PubDate</a:t>
            </a:r>
            <a:r>
              <a:rPr lang="en-US" dirty="0"/>
              <a:t>, </a:t>
            </a:r>
            <a:r>
              <a:rPr lang="en-US" dirty="0" err="1"/>
              <a:t>dbo.Book.Description</a:t>
            </a:r>
            <a:endParaRPr lang="en-US" dirty="0"/>
          </a:p>
          <a:p>
            <a:r>
              <a:rPr lang="en-US" dirty="0"/>
              <a:t>FROM            </a:t>
            </a:r>
            <a:r>
              <a:rPr lang="en-US" dirty="0" err="1"/>
              <a:t>dbo.Author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dbo.Book</a:t>
            </a:r>
            <a:r>
              <a:rPr lang="en-US" dirty="0"/>
              <a:t> ON </a:t>
            </a:r>
            <a:r>
              <a:rPr lang="en-US" dirty="0" err="1"/>
              <a:t>dbo.Author.ID_Author</a:t>
            </a:r>
            <a:r>
              <a:rPr lang="en-US" dirty="0"/>
              <a:t> = </a:t>
            </a:r>
            <a:r>
              <a:rPr lang="en-US" dirty="0" err="1"/>
              <a:t>dbo.Book.Author_ID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dbo.Publisher</a:t>
            </a:r>
            <a:r>
              <a:rPr lang="en-US" dirty="0"/>
              <a:t> ON </a:t>
            </a:r>
            <a:r>
              <a:rPr lang="en-US" dirty="0" err="1"/>
              <a:t>dbo.Book.Publisher_ID</a:t>
            </a:r>
            <a:r>
              <a:rPr lang="en-US" dirty="0"/>
              <a:t> = </a:t>
            </a:r>
            <a:r>
              <a:rPr lang="en-US" dirty="0" err="1"/>
              <a:t>dbo.Publisher.ID_Publisher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Design – checked</a:t>
            </a:r>
          </a:p>
          <a:p>
            <a:r>
              <a:rPr lang="en-US" dirty="0"/>
              <a:t>Data – checked</a:t>
            </a:r>
          </a:p>
          <a:p>
            <a:r>
              <a:rPr lang="en-US" dirty="0"/>
              <a:t>External level – Views – checked</a:t>
            </a:r>
          </a:p>
          <a:p>
            <a:endParaRPr lang="en-US" dirty="0"/>
          </a:p>
          <a:p>
            <a:r>
              <a:rPr lang="en-US" dirty="0"/>
              <a:t>Spread the …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BackUp</a:t>
            </a:r>
            <a:r>
              <a:rPr lang="en-US" dirty="0"/>
              <a:t> &amp; </a:t>
            </a:r>
            <a:r>
              <a:rPr lang="en-US" dirty="0" err="1"/>
              <a:t>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Correct way</a:t>
            </a:r>
          </a:p>
          <a:p>
            <a:pPr lvl="1"/>
            <a:r>
              <a:rPr lang="en-US" dirty="0"/>
              <a:t>Backup &amp; restore</a:t>
            </a:r>
          </a:p>
          <a:p>
            <a:pPr lvl="1"/>
            <a:r>
              <a:rPr lang="en-US" dirty="0"/>
              <a:t>2008 backup could be restored in 2012</a:t>
            </a:r>
          </a:p>
          <a:p>
            <a:pPr lvl="1"/>
            <a:r>
              <a:rPr lang="en-US" dirty="0"/>
              <a:t>2012 backup could not be restored in 2018</a:t>
            </a:r>
          </a:p>
          <a:p>
            <a:r>
              <a:rPr lang="en-US" dirty="0"/>
              <a:t>Script database way</a:t>
            </a:r>
          </a:p>
          <a:p>
            <a:pPr lvl="1"/>
            <a:r>
              <a:rPr lang="en-US" dirty="0"/>
              <a:t>Works for small database</a:t>
            </a:r>
          </a:p>
          <a:p>
            <a:pPr lvl="1"/>
            <a:r>
              <a:rPr lang="en-US" dirty="0"/>
              <a:t>Works both ways between different versions</a:t>
            </a:r>
          </a:p>
          <a:p>
            <a:r>
              <a:rPr lang="en-US" sz="2800" dirty="0"/>
              <a:t>Barbaric way</a:t>
            </a:r>
          </a:p>
          <a:p>
            <a:pPr lvl="1"/>
            <a:r>
              <a:rPr lang="en-US" sz="2400" dirty="0"/>
              <a:t>Attach, Detach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2" y="1554471"/>
            <a:ext cx="8071866" cy="46745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to Create New 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48681"/>
            <a:ext cx="3714750" cy="342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414309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forget to Remove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4480"/>
            <a:ext cx="8153400" cy="4730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5" y="1554479"/>
            <a:ext cx="7986522" cy="46352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- device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5" y="1554479"/>
            <a:ext cx="8183880" cy="45288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OverWrite</a:t>
            </a:r>
            <a:r>
              <a:rPr lang="en-US" dirty="0"/>
              <a:t> the existing database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8" y="1554470"/>
            <a:ext cx="8572500" cy="36435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Scripts</a:t>
            </a:r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54471"/>
            <a:ext cx="8107680" cy="41356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8" y="1554479"/>
            <a:ext cx="8179879" cy="47490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89" y="1554479"/>
            <a:ext cx="8158543" cy="4762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lipboard0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2" y="1554478"/>
            <a:ext cx="7943278" cy="47907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entire database and </a:t>
            </a:r>
            <a:br>
              <a:rPr lang="en-US" dirty="0"/>
            </a:br>
            <a:r>
              <a:rPr lang="en-US" dirty="0"/>
              <a:t>all database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amazon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148352" cy="49146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394388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amazon</a:t>
            </a:r>
            <a:br>
              <a:rPr lang="en-US" dirty="0"/>
            </a:br>
            <a:r>
              <a:rPr lang="en-US" dirty="0"/>
              <a:t>Create New Table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24813" cy="48348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353989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ID_Publisher</a:t>
            </a:r>
            <a:r>
              <a:rPr lang="en-US" dirty="0"/>
              <a:t> – </a:t>
            </a:r>
            <a:r>
              <a:rPr lang="en-US" dirty="0" err="1"/>
              <a:t>INTeger</a:t>
            </a:r>
            <a:br>
              <a:rPr lang="en-US" dirty="0"/>
            </a:br>
            <a:r>
              <a:rPr lang="en-US" dirty="0"/>
              <a:t>right click – Set Primary Key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772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21000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ID_Publisher</a:t>
            </a:r>
            <a:r>
              <a:rPr lang="en-US" dirty="0"/>
              <a:t> – surrogate key</a:t>
            </a:r>
            <a:br>
              <a:rPr lang="en-US" dirty="0"/>
            </a:br>
            <a:r>
              <a:rPr lang="en-US" dirty="0"/>
              <a:t>Identity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71598"/>
            <a:ext cx="8322278" cy="45462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31463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Publisher – </a:t>
            </a:r>
            <a:r>
              <a:rPr lang="en-US" dirty="0" err="1"/>
              <a:t>VarChar</a:t>
            </a:r>
            <a:r>
              <a:rPr lang="en-US" dirty="0"/>
              <a:t>(50) – Not NULL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371600"/>
            <a:ext cx="7998524" cy="41550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Notes 09 MS SQL Server Database </a:t>
            </a:r>
          </a:p>
        </p:txBody>
      </p:sp>
    </p:spTree>
    <p:extLst>
      <p:ext uri="{BB962C8B-B14F-4D97-AF65-F5344CB8AC3E}">
        <p14:creationId xmlns:p14="http://schemas.microsoft.com/office/powerpoint/2010/main" val="100322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89093C7D00C49A550BEBDB0615017" ma:contentTypeVersion="2" ma:contentTypeDescription="Create a new document." ma:contentTypeScope="" ma:versionID="23c15e27991ed4abc70e95fc0bd3a859">
  <xsd:schema xmlns:xsd="http://www.w3.org/2001/XMLSchema" xmlns:xs="http://www.w3.org/2001/XMLSchema" xmlns:p="http://schemas.microsoft.com/office/2006/metadata/properties" xmlns:ns2="67a41c60-173e-4a1c-bd7b-15e498712f73" targetNamespace="http://schemas.microsoft.com/office/2006/metadata/properties" ma:root="true" ma:fieldsID="ef1e6b00ffbd8132ffafc06894784fcc" ns2:_="">
    <xsd:import namespace="67a41c60-173e-4a1c-bd7b-15e498712f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41c60-173e-4a1c-bd7b-15e498712f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EA8CE-2BFA-4734-9F32-E077C0FA9547}"/>
</file>

<file path=customXml/itemProps2.xml><?xml version="1.0" encoding="utf-8"?>
<ds:datastoreItem xmlns:ds="http://schemas.openxmlformats.org/officeDocument/2006/customXml" ds:itemID="{29FA74CC-F638-41A0-B0A6-49689FBE93FF}"/>
</file>

<file path=customXml/itemProps3.xml><?xml version="1.0" encoding="utf-8"?>
<ds:datastoreItem xmlns:ds="http://schemas.openxmlformats.org/officeDocument/2006/customXml" ds:itemID="{EF6DA5BB-FA48-42F1-B81E-C19C6D4C6C94}"/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1303</Words>
  <Application>Microsoft Office PowerPoint</Application>
  <PresentationFormat>On-screen Show (4:3)</PresentationFormat>
  <Paragraphs>177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Database</vt:lpstr>
      <vt:lpstr>PowerPoint Presentation</vt:lpstr>
      <vt:lpstr>MS SQL Server Management Studio</vt:lpstr>
      <vt:lpstr>Right click to Create New Database</vt:lpstr>
      <vt:lpstr>Create Database amazon</vt:lpstr>
      <vt:lpstr>Database amazon Create New Table</vt:lpstr>
      <vt:lpstr>ID_Publisher – INTeger right click – Set Primary Key</vt:lpstr>
      <vt:lpstr>ID_Publisher – surrogate key Identity</vt:lpstr>
      <vt:lpstr>Publisher – VarChar(50) – Not NULL</vt:lpstr>
      <vt:lpstr>Address – VarChar(150) –NULL allow</vt:lpstr>
      <vt:lpstr>Create Index / Keys</vt:lpstr>
      <vt:lpstr>Index for PK already created</vt:lpstr>
      <vt:lpstr>Add – New Index</vt:lpstr>
      <vt:lpstr>Choose Columns</vt:lpstr>
      <vt:lpstr>Publisher</vt:lpstr>
      <vt:lpstr>Is Unique</vt:lpstr>
      <vt:lpstr>Publisher</vt:lpstr>
      <vt:lpstr>Save Table</vt:lpstr>
      <vt:lpstr>Table Publisher</vt:lpstr>
      <vt:lpstr>Script Table</vt:lpstr>
      <vt:lpstr>CREATE TABLE [dbo].[Publisher](</vt:lpstr>
      <vt:lpstr>CREATE TABLE Publisher</vt:lpstr>
      <vt:lpstr>CREATE TABLE Author</vt:lpstr>
      <vt:lpstr>CREATE TABLE Genre</vt:lpstr>
      <vt:lpstr>CREATE TABLE Books</vt:lpstr>
      <vt:lpstr>Varchar(MAX)</vt:lpstr>
      <vt:lpstr>Check Constraint </vt:lpstr>
      <vt:lpstr>Add Check Constraint </vt:lpstr>
      <vt:lpstr>Expression</vt:lpstr>
      <vt:lpstr>Constraints</vt:lpstr>
      <vt:lpstr>CREATE TABLE Book_Genre</vt:lpstr>
      <vt:lpstr>DataBase Diagram</vt:lpstr>
      <vt:lpstr>PowerPoint Presentation</vt:lpstr>
      <vt:lpstr>NVarChar …</vt:lpstr>
      <vt:lpstr>View VBookGenre</vt:lpstr>
      <vt:lpstr>View VBook</vt:lpstr>
      <vt:lpstr>PowerPoint Presentation</vt:lpstr>
      <vt:lpstr>BackUp &amp; ReStore</vt:lpstr>
      <vt:lpstr>PowerPoint Presentation</vt:lpstr>
      <vt:lpstr>Never forget to Remove</vt:lpstr>
      <vt:lpstr>Add</vt:lpstr>
      <vt:lpstr>Restore - device</vt:lpstr>
      <vt:lpstr>OverWrite the existing database</vt:lpstr>
      <vt:lpstr>Generate Scripts</vt:lpstr>
      <vt:lpstr>PowerPoint Presentation</vt:lpstr>
      <vt:lpstr>PowerPoint Presentation</vt:lpstr>
      <vt:lpstr>PowerPoint Presentation</vt:lpstr>
      <vt:lpstr>Script entire database and  all database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Calin</dc:creator>
  <cp:lastModifiedBy>Calin Cenan</cp:lastModifiedBy>
  <cp:revision>66</cp:revision>
  <dcterms:created xsi:type="dcterms:W3CDTF">2006-08-16T00:00:00Z</dcterms:created>
  <dcterms:modified xsi:type="dcterms:W3CDTF">2019-11-04T12:11:51Z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0x010100CD289093C7D00C49A550BEBDB0615017</vt:lpwstr>
  </property>
</Properties>
</file>