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0"/>
  </p:notesMasterIdLst>
  <p:sldIdLst>
    <p:sldId id="898" r:id="rId2"/>
    <p:sldId id="901" r:id="rId3"/>
    <p:sldId id="900" r:id="rId4"/>
    <p:sldId id="899" r:id="rId5"/>
    <p:sldId id="697" r:id="rId6"/>
    <p:sldId id="698" r:id="rId7"/>
    <p:sldId id="699" r:id="rId8"/>
    <p:sldId id="700" r:id="rId9"/>
    <p:sldId id="263" r:id="rId10"/>
    <p:sldId id="264" r:id="rId11"/>
    <p:sldId id="260" r:id="rId12"/>
    <p:sldId id="261" r:id="rId13"/>
    <p:sldId id="262" r:id="rId14"/>
    <p:sldId id="265" r:id="rId15"/>
    <p:sldId id="266" r:id="rId16"/>
    <p:sldId id="267" r:id="rId17"/>
    <p:sldId id="268" r:id="rId18"/>
    <p:sldId id="269" r:id="rId19"/>
    <p:sldId id="270" r:id="rId20"/>
    <p:sldId id="271" r:id="rId21"/>
    <p:sldId id="272" r:id="rId22"/>
    <p:sldId id="274" r:id="rId23"/>
    <p:sldId id="275" r:id="rId24"/>
    <p:sldId id="273" r:id="rId25"/>
    <p:sldId id="276" r:id="rId26"/>
    <p:sldId id="277" r:id="rId27"/>
    <p:sldId id="278" r:id="rId28"/>
    <p:sldId id="279" r:id="rId29"/>
    <p:sldId id="280" r:id="rId30"/>
    <p:sldId id="281" r:id="rId31"/>
    <p:sldId id="283" r:id="rId32"/>
    <p:sldId id="284" r:id="rId33"/>
    <p:sldId id="285" r:id="rId34"/>
    <p:sldId id="286" r:id="rId35"/>
    <p:sldId id="288" r:id="rId36"/>
    <p:sldId id="290" r:id="rId37"/>
    <p:sldId id="291" r:id="rId38"/>
    <p:sldId id="282" r:id="rId39"/>
    <p:sldId id="292" r:id="rId40"/>
    <p:sldId id="293" r:id="rId41"/>
    <p:sldId id="294" r:id="rId42"/>
    <p:sldId id="295" r:id="rId43"/>
    <p:sldId id="296" r:id="rId44"/>
    <p:sldId id="297" r:id="rId45"/>
    <p:sldId id="299" r:id="rId46"/>
    <p:sldId id="298"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3" r:id="rId60"/>
    <p:sldId id="314" r:id="rId61"/>
    <p:sldId id="315" r:id="rId62"/>
    <p:sldId id="316" r:id="rId63"/>
    <p:sldId id="317" r:id="rId64"/>
    <p:sldId id="318" r:id="rId65"/>
    <p:sldId id="319" r:id="rId66"/>
    <p:sldId id="320" r:id="rId67"/>
    <p:sldId id="321" r:id="rId68"/>
    <p:sldId id="323" r:id="rId69"/>
    <p:sldId id="324" r:id="rId70"/>
    <p:sldId id="325" r:id="rId71"/>
    <p:sldId id="322"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41" r:id="rId86"/>
    <p:sldId id="342" r:id="rId87"/>
    <p:sldId id="343" r:id="rId88"/>
    <p:sldId id="344" r:id="rId89"/>
    <p:sldId id="345" r:id="rId90"/>
    <p:sldId id="346" r:id="rId91"/>
    <p:sldId id="347" r:id="rId92"/>
    <p:sldId id="355" r:id="rId93"/>
    <p:sldId id="348" r:id="rId94"/>
    <p:sldId id="349" r:id="rId95"/>
    <p:sldId id="356" r:id="rId96"/>
    <p:sldId id="350" r:id="rId97"/>
    <p:sldId id="351" r:id="rId98"/>
    <p:sldId id="352" r:id="rId99"/>
    <p:sldId id="353" r:id="rId100"/>
    <p:sldId id="354" r:id="rId101"/>
    <p:sldId id="701" r:id="rId102"/>
    <p:sldId id="702" r:id="rId103"/>
    <p:sldId id="703" r:id="rId104"/>
    <p:sldId id="704" r:id="rId105"/>
    <p:sldId id="705" r:id="rId106"/>
    <p:sldId id="706" r:id="rId107"/>
    <p:sldId id="707" r:id="rId108"/>
    <p:sldId id="708" r:id="rId109"/>
    <p:sldId id="709" r:id="rId110"/>
    <p:sldId id="710" r:id="rId111"/>
    <p:sldId id="711" r:id="rId112"/>
    <p:sldId id="712" r:id="rId113"/>
    <p:sldId id="714" r:id="rId114"/>
    <p:sldId id="715" r:id="rId115"/>
    <p:sldId id="716" r:id="rId116"/>
    <p:sldId id="717" r:id="rId117"/>
    <p:sldId id="718" r:id="rId118"/>
    <p:sldId id="719" r:id="rId119"/>
    <p:sldId id="720" r:id="rId120"/>
    <p:sldId id="796" r:id="rId121"/>
    <p:sldId id="797" r:id="rId122"/>
    <p:sldId id="798" r:id="rId123"/>
    <p:sldId id="799" r:id="rId124"/>
    <p:sldId id="800" r:id="rId125"/>
    <p:sldId id="801" r:id="rId126"/>
    <p:sldId id="802" r:id="rId127"/>
    <p:sldId id="803" r:id="rId128"/>
    <p:sldId id="804" r:id="rId129"/>
    <p:sldId id="805" r:id="rId130"/>
    <p:sldId id="806" r:id="rId131"/>
    <p:sldId id="807" r:id="rId132"/>
    <p:sldId id="808" r:id="rId133"/>
    <p:sldId id="809" r:id="rId134"/>
    <p:sldId id="810" r:id="rId135"/>
    <p:sldId id="811" r:id="rId136"/>
    <p:sldId id="812" r:id="rId137"/>
    <p:sldId id="813" r:id="rId138"/>
    <p:sldId id="814" r:id="rId139"/>
    <p:sldId id="815" r:id="rId140"/>
    <p:sldId id="816" r:id="rId141"/>
    <p:sldId id="817" r:id="rId142"/>
    <p:sldId id="818" r:id="rId143"/>
    <p:sldId id="819" r:id="rId144"/>
    <p:sldId id="820" r:id="rId145"/>
    <p:sldId id="821" r:id="rId146"/>
    <p:sldId id="822" r:id="rId147"/>
    <p:sldId id="823" r:id="rId148"/>
    <p:sldId id="824" r:id="rId149"/>
    <p:sldId id="825" r:id="rId150"/>
    <p:sldId id="826" r:id="rId151"/>
    <p:sldId id="827" r:id="rId152"/>
    <p:sldId id="828" r:id="rId153"/>
    <p:sldId id="832" r:id="rId154"/>
    <p:sldId id="833" r:id="rId155"/>
    <p:sldId id="834" r:id="rId156"/>
    <p:sldId id="835" r:id="rId157"/>
    <p:sldId id="836" r:id="rId158"/>
    <p:sldId id="837" r:id="rId159"/>
    <p:sldId id="838" r:id="rId160"/>
    <p:sldId id="839" r:id="rId161"/>
    <p:sldId id="840" r:id="rId162"/>
    <p:sldId id="841" r:id="rId163"/>
    <p:sldId id="842" r:id="rId164"/>
    <p:sldId id="843" r:id="rId165"/>
    <p:sldId id="844" r:id="rId166"/>
    <p:sldId id="845" r:id="rId167"/>
    <p:sldId id="846" r:id="rId168"/>
    <p:sldId id="847" r:id="rId169"/>
    <p:sldId id="848" r:id="rId170"/>
    <p:sldId id="849" r:id="rId171"/>
    <p:sldId id="850" r:id="rId172"/>
    <p:sldId id="851" r:id="rId173"/>
    <p:sldId id="852" r:id="rId174"/>
    <p:sldId id="853" r:id="rId175"/>
    <p:sldId id="854" r:id="rId176"/>
    <p:sldId id="855" r:id="rId177"/>
    <p:sldId id="856" r:id="rId178"/>
    <p:sldId id="857" r:id="rId179"/>
    <p:sldId id="858" r:id="rId180"/>
    <p:sldId id="859" r:id="rId181"/>
    <p:sldId id="860" r:id="rId182"/>
    <p:sldId id="861" r:id="rId183"/>
    <p:sldId id="862" r:id="rId184"/>
    <p:sldId id="863" r:id="rId185"/>
    <p:sldId id="864" r:id="rId186"/>
    <p:sldId id="865" r:id="rId187"/>
    <p:sldId id="866" r:id="rId188"/>
    <p:sldId id="867" r:id="rId189"/>
    <p:sldId id="868" r:id="rId190"/>
    <p:sldId id="869" r:id="rId191"/>
    <p:sldId id="870" r:id="rId192"/>
    <p:sldId id="871" r:id="rId193"/>
    <p:sldId id="872" r:id="rId194"/>
    <p:sldId id="873" r:id="rId195"/>
    <p:sldId id="874" r:id="rId196"/>
    <p:sldId id="875" r:id="rId197"/>
    <p:sldId id="876" r:id="rId198"/>
    <p:sldId id="877" r:id="rId199"/>
    <p:sldId id="878" r:id="rId200"/>
    <p:sldId id="879" r:id="rId201"/>
    <p:sldId id="880" r:id="rId202"/>
    <p:sldId id="881" r:id="rId203"/>
    <p:sldId id="882" r:id="rId204"/>
    <p:sldId id="883" r:id="rId205"/>
    <p:sldId id="884" r:id="rId206"/>
    <p:sldId id="885" r:id="rId207"/>
    <p:sldId id="886" r:id="rId208"/>
    <p:sldId id="887" r:id="rId209"/>
    <p:sldId id="888" r:id="rId210"/>
    <p:sldId id="889" r:id="rId211"/>
    <p:sldId id="890" r:id="rId212"/>
    <p:sldId id="891" r:id="rId213"/>
    <p:sldId id="892" r:id="rId214"/>
    <p:sldId id="893" r:id="rId215"/>
    <p:sldId id="894" r:id="rId216"/>
    <p:sldId id="895" r:id="rId217"/>
    <p:sldId id="896" r:id="rId218"/>
    <p:sldId id="897" r:id="rId2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04" autoAdjust="0"/>
  </p:normalViewPr>
  <p:slideViewPr>
    <p:cSldViewPr>
      <p:cViewPr varScale="1">
        <p:scale>
          <a:sx n="108" d="100"/>
          <a:sy n="108" d="100"/>
        </p:scale>
        <p:origin x="1278"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customXml" Target="../customXml/item2.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customXml" Target="../customXml/item3.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notesMaster" Target="notesMasters/notesMaster1.xml"/><Relationship Id="rId225" Type="http://schemas.openxmlformats.org/officeDocument/2006/relationships/customXml" Target="../customXml/item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15D9B5-564F-4F6A-ACAC-134F14C3B87D}" type="slidenum">
              <a:rPr lang="en-US"/>
              <a:pPr>
                <a:defRPr/>
              </a:pPr>
              <a:t>‹#›</a:t>
            </a:fld>
            <a:endParaRPr lang="en-US"/>
          </a:p>
        </p:txBody>
      </p:sp>
    </p:spTree>
    <p:extLst>
      <p:ext uri="{BB962C8B-B14F-4D97-AF65-F5344CB8AC3E}">
        <p14:creationId xmlns:p14="http://schemas.microsoft.com/office/powerpoint/2010/main" val="3437083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2B3889C-C929-4710-A2CC-9D02944298E3}" type="slidenum">
              <a:rPr lang="en-US" smtClean="0"/>
              <a:pPr>
                <a:defRPr/>
              </a:pPr>
              <a:t>24</a:t>
            </a:fld>
            <a:endParaRPr lang="en-US"/>
          </a:p>
        </p:txBody>
      </p:sp>
    </p:spTree>
    <p:extLst>
      <p:ext uri="{BB962C8B-B14F-4D97-AF65-F5344CB8AC3E}">
        <p14:creationId xmlns:p14="http://schemas.microsoft.com/office/powerpoint/2010/main" val="227623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a:p>
        </p:txBody>
      </p:sp>
      <p:sp>
        <p:nvSpPr>
          <p:cNvPr id="93188" name="Slide Number Placeholder 3"/>
          <p:cNvSpPr>
            <a:spLocks noGrp="1"/>
          </p:cNvSpPr>
          <p:nvPr>
            <p:ph type="sldNum" sz="quarter" idx="5"/>
          </p:nvPr>
        </p:nvSpPr>
        <p:spPr>
          <a:noFill/>
        </p:spPr>
        <p:txBody>
          <a:bodyPr/>
          <a:lstStyle/>
          <a:p>
            <a:fld id="{3DFEC925-A795-4885-BB7E-37ADD24B4B0B}" type="slidenum">
              <a:rPr lang="en-US" smtClean="0"/>
              <a:pPr/>
              <a:t>103</a:t>
            </a:fld>
            <a:endParaRPr lang="en-US"/>
          </a:p>
        </p:txBody>
      </p:sp>
    </p:spTree>
    <p:extLst>
      <p:ext uri="{BB962C8B-B14F-4D97-AF65-F5344CB8AC3E}">
        <p14:creationId xmlns:p14="http://schemas.microsoft.com/office/powerpoint/2010/main" val="1197124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6" name="Rectangle 6"/>
          <p:cNvSpPr>
            <a:spLocks noGrp="1" noChangeArrowheads="1"/>
          </p:cNvSpPr>
          <p:nvPr>
            <p:ph type="sldNum" sz="quarter" idx="12"/>
          </p:nvPr>
        </p:nvSpPr>
        <p:spPr>
          <a:ln/>
        </p:spPr>
        <p:txBody>
          <a:bodyPr/>
          <a:lstStyle>
            <a:lvl1pPr>
              <a:defRPr/>
            </a:lvl1pPr>
          </a:lstStyle>
          <a:p>
            <a:pPr>
              <a:defRPr/>
            </a:pPr>
            <a:fld id="{30AB5E0A-44F7-4403-A0CC-481FEEEECB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6" name="Rectangle 6"/>
          <p:cNvSpPr>
            <a:spLocks noGrp="1" noChangeArrowheads="1"/>
          </p:cNvSpPr>
          <p:nvPr>
            <p:ph type="sldNum" sz="quarter" idx="12"/>
          </p:nvPr>
        </p:nvSpPr>
        <p:spPr>
          <a:ln/>
        </p:spPr>
        <p:txBody>
          <a:bodyPr/>
          <a:lstStyle>
            <a:lvl1pPr>
              <a:defRPr/>
            </a:lvl1pPr>
          </a:lstStyle>
          <a:p>
            <a:pPr>
              <a:defRPr/>
            </a:pPr>
            <a:fld id="{F6A0BD27-0505-4B91-8111-BE46EA23AEA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6" name="Rectangle 6"/>
          <p:cNvSpPr>
            <a:spLocks noGrp="1" noChangeArrowheads="1"/>
          </p:cNvSpPr>
          <p:nvPr>
            <p:ph type="sldNum" sz="quarter" idx="12"/>
          </p:nvPr>
        </p:nvSpPr>
        <p:spPr>
          <a:ln/>
        </p:spPr>
        <p:txBody>
          <a:bodyPr/>
          <a:lstStyle>
            <a:lvl1pPr>
              <a:defRPr/>
            </a:lvl1pPr>
          </a:lstStyle>
          <a:p>
            <a:pPr>
              <a:defRPr/>
            </a:pPr>
            <a:fld id="{25EE9077-F3F9-40E9-9476-5E4073ADA0C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6" name="Rectangle 6"/>
          <p:cNvSpPr>
            <a:spLocks noGrp="1" noChangeArrowheads="1"/>
          </p:cNvSpPr>
          <p:nvPr>
            <p:ph type="sldNum" sz="quarter" idx="12"/>
          </p:nvPr>
        </p:nvSpPr>
        <p:spPr>
          <a:ln/>
        </p:spPr>
        <p:txBody>
          <a:bodyPr/>
          <a:lstStyle>
            <a:lvl1pPr>
              <a:defRPr/>
            </a:lvl1pPr>
          </a:lstStyle>
          <a:p>
            <a:pPr>
              <a:defRPr/>
            </a:pPr>
            <a:fld id="{66350268-9CA4-4D89-B8EF-522C6954731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6" name="Rectangle 6"/>
          <p:cNvSpPr>
            <a:spLocks noGrp="1" noChangeArrowheads="1"/>
          </p:cNvSpPr>
          <p:nvPr>
            <p:ph type="sldNum" sz="quarter" idx="12"/>
          </p:nvPr>
        </p:nvSpPr>
        <p:spPr>
          <a:ln/>
        </p:spPr>
        <p:txBody>
          <a:bodyPr/>
          <a:lstStyle>
            <a:lvl1pPr>
              <a:defRPr/>
            </a:lvl1pPr>
          </a:lstStyle>
          <a:p>
            <a:pPr>
              <a:defRPr/>
            </a:pPr>
            <a:fld id="{6653E6B3-F591-48D9-B091-76FAD72FFFE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7" name="Rectangle 6"/>
          <p:cNvSpPr>
            <a:spLocks noGrp="1" noChangeArrowheads="1"/>
          </p:cNvSpPr>
          <p:nvPr>
            <p:ph type="sldNum" sz="quarter" idx="12"/>
          </p:nvPr>
        </p:nvSpPr>
        <p:spPr>
          <a:ln/>
        </p:spPr>
        <p:txBody>
          <a:bodyPr/>
          <a:lstStyle>
            <a:lvl1pPr>
              <a:defRPr/>
            </a:lvl1pPr>
          </a:lstStyle>
          <a:p>
            <a:pPr>
              <a:defRPr/>
            </a:pPr>
            <a:fld id="{EB7C6601-9124-4F91-AC56-4D7B464434F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9" name="Rectangle 6"/>
          <p:cNvSpPr>
            <a:spLocks noGrp="1" noChangeArrowheads="1"/>
          </p:cNvSpPr>
          <p:nvPr>
            <p:ph type="sldNum" sz="quarter" idx="12"/>
          </p:nvPr>
        </p:nvSpPr>
        <p:spPr>
          <a:ln/>
        </p:spPr>
        <p:txBody>
          <a:bodyPr/>
          <a:lstStyle>
            <a:lvl1pPr>
              <a:defRPr/>
            </a:lvl1pPr>
          </a:lstStyle>
          <a:p>
            <a:pPr>
              <a:defRPr/>
            </a:pPr>
            <a:fld id="{D53C7C11-4236-43A2-8C71-FA5856CD9E0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5" name="Rectangle 6"/>
          <p:cNvSpPr>
            <a:spLocks noGrp="1" noChangeArrowheads="1"/>
          </p:cNvSpPr>
          <p:nvPr>
            <p:ph type="sldNum" sz="quarter" idx="12"/>
          </p:nvPr>
        </p:nvSpPr>
        <p:spPr>
          <a:ln/>
        </p:spPr>
        <p:txBody>
          <a:bodyPr/>
          <a:lstStyle>
            <a:lvl1pPr>
              <a:defRPr/>
            </a:lvl1pPr>
          </a:lstStyle>
          <a:p>
            <a:pPr>
              <a:defRPr/>
            </a:pPr>
            <a:fld id="{BC257443-29B0-4DDB-8910-4F099132CE3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4" name="Rectangle 6"/>
          <p:cNvSpPr>
            <a:spLocks noGrp="1" noChangeArrowheads="1"/>
          </p:cNvSpPr>
          <p:nvPr>
            <p:ph type="sldNum" sz="quarter" idx="12"/>
          </p:nvPr>
        </p:nvSpPr>
        <p:spPr>
          <a:ln/>
        </p:spPr>
        <p:txBody>
          <a:bodyPr/>
          <a:lstStyle>
            <a:lvl1pPr>
              <a:defRPr/>
            </a:lvl1pPr>
          </a:lstStyle>
          <a:p>
            <a:pPr>
              <a:defRPr/>
            </a:pPr>
            <a:fld id="{25261EE3-2DBA-4CF5-A866-DEEB1874E6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7" name="Rectangle 6"/>
          <p:cNvSpPr>
            <a:spLocks noGrp="1" noChangeArrowheads="1"/>
          </p:cNvSpPr>
          <p:nvPr>
            <p:ph type="sldNum" sz="quarter" idx="12"/>
          </p:nvPr>
        </p:nvSpPr>
        <p:spPr>
          <a:ln/>
        </p:spPr>
        <p:txBody>
          <a:bodyPr/>
          <a:lstStyle>
            <a:lvl1pPr>
              <a:defRPr/>
            </a:lvl1pPr>
          </a:lstStyle>
          <a:p>
            <a:pPr>
              <a:defRPr/>
            </a:pPr>
            <a:fld id="{77B98734-2ABB-4B16-9842-83CAC1AA8B8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7" name="Rectangle 6"/>
          <p:cNvSpPr>
            <a:spLocks noGrp="1" noChangeArrowheads="1"/>
          </p:cNvSpPr>
          <p:nvPr>
            <p:ph type="sldNum" sz="quarter" idx="12"/>
          </p:nvPr>
        </p:nvSpPr>
        <p:spPr>
          <a:ln/>
        </p:spPr>
        <p:txBody>
          <a:bodyPr/>
          <a:lstStyle>
            <a:lvl1pPr>
              <a:defRPr/>
            </a:lvl1pPr>
          </a:lstStyle>
          <a:p>
            <a:pPr>
              <a:defRPr/>
            </a:pPr>
            <a:fld id="{B2EB1D68-9C9E-4AA0-9101-5D9A5D5A70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DataBase Course Notes  11- Relational Model -  Relational Algebra &amp; Calculus</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499B2CC-0DA1-49CE-B662-74FEDF7E092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p>
            <a:r>
              <a:rPr lang="en-US"/>
              <a:t>DataBase Course Notes  11- Relational Model -  Relational Algebra &amp; Calculus</a:t>
            </a:r>
            <a:endParaRPr lang="en-US" dirty="0"/>
          </a:p>
        </p:txBody>
      </p:sp>
      <p:sp>
        <p:nvSpPr>
          <p:cNvPr id="2051" name="Rectangle 2"/>
          <p:cNvSpPr>
            <a:spLocks noGrp="1" noChangeArrowheads="1"/>
          </p:cNvSpPr>
          <p:nvPr>
            <p:ph type="ctrTitle"/>
          </p:nvPr>
        </p:nvSpPr>
        <p:spPr/>
        <p:txBody>
          <a:bodyPr/>
          <a:lstStyle/>
          <a:p>
            <a:pPr eaLnBrk="1" hangingPunct="1"/>
            <a:r>
              <a:rPr lang="en-US"/>
              <a:t>DataBases</a:t>
            </a:r>
          </a:p>
        </p:txBody>
      </p:sp>
      <p:sp>
        <p:nvSpPr>
          <p:cNvPr id="2052" name="Rectangle 3"/>
          <p:cNvSpPr>
            <a:spLocks noGrp="1" noChangeArrowheads="1"/>
          </p:cNvSpPr>
          <p:nvPr>
            <p:ph type="subTitle" idx="1"/>
          </p:nvPr>
        </p:nvSpPr>
        <p:spPr/>
        <p:txBody>
          <a:bodyPr/>
          <a:lstStyle/>
          <a:p>
            <a:pPr eaLnBrk="1" hangingPunct="1"/>
            <a:r>
              <a:rPr lang="en-US" dirty="0"/>
              <a:t>Relational Model - </a:t>
            </a:r>
          </a:p>
          <a:p>
            <a:pPr eaLnBrk="1" hangingPunct="1"/>
            <a:r>
              <a:rPr lang="en-US" dirty="0"/>
              <a:t>Relational Algebra @ Calculus</a:t>
            </a:r>
          </a:p>
        </p:txBody>
      </p:sp>
      <p:sp>
        <p:nvSpPr>
          <p:cNvPr id="2053" name="Slide Number Placeholder 5"/>
          <p:cNvSpPr>
            <a:spLocks noGrp="1"/>
          </p:cNvSpPr>
          <p:nvPr>
            <p:ph type="sldNum" sz="quarter" idx="12"/>
          </p:nvPr>
        </p:nvSpPr>
        <p:spPr>
          <a:noFill/>
        </p:spPr>
        <p:txBody>
          <a:bodyPr/>
          <a:lstStyle/>
          <a:p>
            <a:fld id="{FDF62E53-989F-450D-BE5D-483D50B22CF8}" type="slidenum">
              <a:rPr lang="en-US" smtClean="0"/>
              <a:pPr/>
              <a:t>1</a:t>
            </a:fld>
            <a:endParaRPr lang="en-US"/>
          </a:p>
        </p:txBody>
      </p:sp>
    </p:spTree>
    <p:extLst>
      <p:ext uri="{BB962C8B-B14F-4D97-AF65-F5344CB8AC3E}">
        <p14:creationId xmlns:p14="http://schemas.microsoft.com/office/powerpoint/2010/main" val="768758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Historical perspective</a:t>
            </a:r>
            <a:endParaRPr lang="en-US" dirty="0"/>
          </a:p>
        </p:txBody>
      </p:sp>
      <p:sp>
        <p:nvSpPr>
          <p:cNvPr id="3" name="Content Placeholder 2"/>
          <p:cNvSpPr>
            <a:spLocks noGrp="1"/>
          </p:cNvSpPr>
          <p:nvPr>
            <p:ph idx="1"/>
          </p:nvPr>
        </p:nvSpPr>
        <p:spPr/>
        <p:txBody>
          <a:bodyPr/>
          <a:lstStyle/>
          <a:p>
            <a:r>
              <a:rPr lang="en-US" dirty="0"/>
              <a:t>in relational model, all data is logically structured within relations (tables); each </a:t>
            </a:r>
            <a:r>
              <a:rPr lang="en-US" b="1" i="1" dirty="0"/>
              <a:t>relation</a:t>
            </a:r>
            <a:r>
              <a:rPr lang="en-US" b="1" dirty="0"/>
              <a:t> </a:t>
            </a:r>
            <a:r>
              <a:rPr lang="en-US" dirty="0"/>
              <a:t>has name and is made up of named </a:t>
            </a:r>
            <a:r>
              <a:rPr lang="en-US" b="1" i="1" dirty="0"/>
              <a:t>attributes</a:t>
            </a:r>
            <a:r>
              <a:rPr lang="en-US" b="1" dirty="0"/>
              <a:t> </a:t>
            </a:r>
            <a:r>
              <a:rPr lang="en-US" dirty="0"/>
              <a:t>(columns) of data; each </a:t>
            </a:r>
            <a:r>
              <a:rPr lang="en-US" b="1" i="1" dirty="0"/>
              <a:t>tuple</a:t>
            </a:r>
            <a:r>
              <a:rPr lang="en-US" b="1" dirty="0"/>
              <a:t> </a:t>
            </a:r>
            <a:r>
              <a:rPr lang="en-US" dirty="0"/>
              <a:t>(row) contains one value per attribute</a:t>
            </a:r>
          </a:p>
          <a:p>
            <a:r>
              <a:rPr lang="en-US" sz="2800" dirty="0"/>
              <a:t>great strength of relational model is this simple logical structure; behind this structure is sound theoretical foundation that is lacking in first generation of DBMSs (network &amp; hierarchical)</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10</a:t>
            </a:fld>
            <a:endParaRPr lang="en-US"/>
          </a:p>
        </p:txBody>
      </p:sp>
    </p:spTree>
    <p:extLst>
      <p:ext uri="{BB962C8B-B14F-4D97-AF65-F5344CB8AC3E}">
        <p14:creationId xmlns:p14="http://schemas.microsoft.com/office/powerpoint/2010/main" val="9831674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12: Non-Subversion Rule</a:t>
            </a:r>
          </a:p>
        </p:txBody>
      </p:sp>
      <p:sp>
        <p:nvSpPr>
          <p:cNvPr id="3" name="Content Placeholder 2"/>
          <p:cNvSpPr>
            <a:spLocks noGrp="1"/>
          </p:cNvSpPr>
          <p:nvPr>
            <p:ph idx="1"/>
          </p:nvPr>
        </p:nvSpPr>
        <p:spPr/>
        <p:txBody>
          <a:bodyPr/>
          <a:lstStyle/>
          <a:p>
            <a:r>
              <a:rPr lang="en-US" sz="3000" dirty="0"/>
              <a:t>if system provides low-level (record-at-a-time) interface, then that interface cannot be used to subvert system; bypassing relational security or integrity constraint</a:t>
            </a:r>
            <a:r>
              <a:rPr lang="en-US" sz="3000" b="1" dirty="0"/>
              <a:t> </a:t>
            </a:r>
          </a:p>
          <a:p>
            <a:r>
              <a:rPr lang="en-US" sz="3000" dirty="0"/>
              <a:t>if system has an interface that provides access to low-level records, then interface must not be able to subvert system and bypass security and integrity constraints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Relational model</a:t>
            </a:r>
            <a:br>
              <a:rPr lang="en-US"/>
            </a:br>
            <a:r>
              <a:rPr lang="en-US"/>
              <a:t>three major components</a:t>
            </a:r>
          </a:p>
        </p:txBody>
      </p:sp>
      <p:sp>
        <p:nvSpPr>
          <p:cNvPr id="7171" name="Content Placeholder 2"/>
          <p:cNvSpPr>
            <a:spLocks noGrp="1"/>
          </p:cNvSpPr>
          <p:nvPr>
            <p:ph idx="1"/>
          </p:nvPr>
        </p:nvSpPr>
        <p:spPr/>
        <p:txBody>
          <a:bodyPr/>
          <a:lstStyle/>
          <a:p>
            <a:r>
              <a:rPr lang="en-US"/>
              <a:t>structure</a:t>
            </a:r>
          </a:p>
          <a:p>
            <a:r>
              <a:rPr lang="en-US"/>
              <a:t>integrity</a:t>
            </a:r>
          </a:p>
          <a:p>
            <a:r>
              <a:rPr lang="en-US"/>
              <a:t>manipulation</a:t>
            </a:r>
          </a:p>
          <a:p>
            <a:endParaRPr lang="en-US"/>
          </a:p>
        </p:txBody>
      </p:sp>
      <p:sp>
        <p:nvSpPr>
          <p:cNvPr id="717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173" name="Slide Number Placeholder 4"/>
          <p:cNvSpPr>
            <a:spLocks noGrp="1"/>
          </p:cNvSpPr>
          <p:nvPr>
            <p:ph type="sldNum" sz="quarter" idx="12"/>
          </p:nvPr>
        </p:nvSpPr>
        <p:spPr>
          <a:noFill/>
        </p:spPr>
        <p:txBody>
          <a:bodyPr/>
          <a:lstStyle/>
          <a:p>
            <a:fld id="{09FB5625-EC6A-4DCF-B49E-D1C368C38141}" type="slidenum">
              <a:rPr lang="en-US" smtClean="0"/>
              <a:pPr/>
              <a:t>101</a:t>
            </a:fld>
            <a:endParaRPr lang="en-US"/>
          </a:p>
        </p:txBody>
      </p:sp>
    </p:spTree>
    <p:extLst>
      <p:ext uri="{BB962C8B-B14F-4D97-AF65-F5344CB8AC3E}">
        <p14:creationId xmlns:p14="http://schemas.microsoft.com/office/powerpoint/2010/main" val="10086044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Relation</a:t>
            </a:r>
          </a:p>
        </p:txBody>
      </p:sp>
      <p:sp>
        <p:nvSpPr>
          <p:cNvPr id="8195" name="Content Placeholder 2"/>
          <p:cNvSpPr>
            <a:spLocks noGrp="1"/>
          </p:cNvSpPr>
          <p:nvPr>
            <p:ph idx="1"/>
          </p:nvPr>
        </p:nvSpPr>
        <p:spPr/>
        <p:txBody>
          <a:bodyPr/>
          <a:lstStyle/>
          <a:p>
            <a:r>
              <a:rPr lang="en-US"/>
              <a:t>are defined over domains, (data types)</a:t>
            </a:r>
          </a:p>
          <a:p>
            <a:r>
              <a:rPr lang="en-US"/>
              <a:t>domain set of values from which actual attributes in actual relations take their actual values</a:t>
            </a:r>
          </a:p>
          <a:p>
            <a:r>
              <a:rPr lang="en-US"/>
              <a:t>n-ary relations can be pictured as table with </a:t>
            </a:r>
            <a:r>
              <a:rPr lang="en-US" i="1"/>
              <a:t>n</a:t>
            </a:r>
            <a:r>
              <a:rPr lang="en-US"/>
              <a:t> columns</a:t>
            </a:r>
          </a:p>
          <a:p>
            <a:pPr lvl="1"/>
            <a:r>
              <a:rPr lang="en-US"/>
              <a:t>columns correspond to attributes of relation</a:t>
            </a:r>
          </a:p>
          <a:p>
            <a:pPr lvl="1"/>
            <a:r>
              <a:rPr lang="en-US"/>
              <a:t>rows correspond to tuples</a:t>
            </a:r>
          </a:p>
        </p:txBody>
      </p:sp>
      <p:sp>
        <p:nvSpPr>
          <p:cNvPr id="819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197" name="Slide Number Placeholder 4"/>
          <p:cNvSpPr>
            <a:spLocks noGrp="1"/>
          </p:cNvSpPr>
          <p:nvPr>
            <p:ph type="sldNum" sz="quarter" idx="12"/>
          </p:nvPr>
        </p:nvSpPr>
        <p:spPr>
          <a:noFill/>
        </p:spPr>
        <p:txBody>
          <a:bodyPr/>
          <a:lstStyle/>
          <a:p>
            <a:fld id="{87E3381A-B3D7-4A8A-B8C6-A7103B9E851A}" type="slidenum">
              <a:rPr lang="en-US" smtClean="0"/>
              <a:pPr/>
              <a:t>102</a:t>
            </a:fld>
            <a:endParaRPr lang="en-US"/>
          </a:p>
        </p:txBody>
      </p:sp>
    </p:spTree>
    <p:extLst>
      <p:ext uri="{BB962C8B-B14F-4D97-AF65-F5344CB8AC3E}">
        <p14:creationId xmlns:p14="http://schemas.microsoft.com/office/powerpoint/2010/main" val="24169129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b="1"/>
              <a:t>Departments and Employees database sample values</a:t>
            </a:r>
            <a:endParaRPr lang="en-US"/>
          </a:p>
        </p:txBody>
      </p:sp>
      <p:pic>
        <p:nvPicPr>
          <p:cNvPr id="9219" name="Content Placeholder 5" descr="untitled.bmp"/>
          <p:cNvPicPr>
            <a:picLocks noGrp="1" noChangeAspect="1"/>
          </p:cNvPicPr>
          <p:nvPr>
            <p:ph idx="1"/>
          </p:nvPr>
        </p:nvPicPr>
        <p:blipFill>
          <a:blip r:embed="rId3" cstate="print"/>
          <a:srcRect/>
          <a:stretch>
            <a:fillRect/>
          </a:stretch>
        </p:blipFill>
        <p:spPr>
          <a:xfrm>
            <a:off x="914400" y="1828800"/>
            <a:ext cx="7323138" cy="2309813"/>
          </a:xfrm>
        </p:spPr>
      </p:pic>
      <p:sp>
        <p:nvSpPr>
          <p:cNvPr id="922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221" name="Slide Number Placeholder 4"/>
          <p:cNvSpPr>
            <a:spLocks noGrp="1"/>
          </p:cNvSpPr>
          <p:nvPr>
            <p:ph type="sldNum" sz="quarter" idx="12"/>
          </p:nvPr>
        </p:nvSpPr>
        <p:spPr>
          <a:noFill/>
        </p:spPr>
        <p:txBody>
          <a:bodyPr/>
          <a:lstStyle/>
          <a:p>
            <a:fld id="{CB918A71-281C-45B2-8A1A-13D99D5DE46A}" type="slidenum">
              <a:rPr lang="en-US" smtClean="0"/>
              <a:pPr/>
              <a:t>103</a:t>
            </a:fld>
            <a:endParaRPr lang="en-US"/>
          </a:p>
        </p:txBody>
      </p:sp>
    </p:spTree>
    <p:extLst>
      <p:ext uri="{BB962C8B-B14F-4D97-AF65-F5344CB8AC3E}">
        <p14:creationId xmlns:p14="http://schemas.microsoft.com/office/powerpoint/2010/main" val="14732124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Keys</a:t>
            </a:r>
          </a:p>
        </p:txBody>
      </p:sp>
      <p:sp>
        <p:nvSpPr>
          <p:cNvPr id="10243" name="Content Placeholder 2"/>
          <p:cNvSpPr>
            <a:spLocks noGrp="1"/>
          </p:cNvSpPr>
          <p:nvPr>
            <p:ph idx="1"/>
          </p:nvPr>
        </p:nvSpPr>
        <p:spPr/>
        <p:txBody>
          <a:bodyPr/>
          <a:lstStyle/>
          <a:p>
            <a:r>
              <a:rPr lang="en-US"/>
              <a:t>every relation has at least one </a:t>
            </a:r>
            <a:r>
              <a:rPr lang="en-US" i="1"/>
              <a:t>candidate key</a:t>
            </a:r>
            <a:r>
              <a:rPr lang="en-US"/>
              <a:t> - unique identifier</a:t>
            </a:r>
          </a:p>
          <a:p>
            <a:r>
              <a:rPr lang="en-US"/>
              <a:t>combination of attributes such that every tuple in relation has unique value for combination in question</a:t>
            </a:r>
          </a:p>
          <a:p>
            <a:r>
              <a:rPr lang="en-US" i="1"/>
              <a:t>primary key </a:t>
            </a:r>
            <a:r>
              <a:rPr lang="en-US"/>
              <a:t>is candidate key that's been singled out for special treatment</a:t>
            </a:r>
          </a:p>
        </p:txBody>
      </p:sp>
      <p:sp>
        <p:nvSpPr>
          <p:cNvPr id="1024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245" name="Slide Number Placeholder 4"/>
          <p:cNvSpPr>
            <a:spLocks noGrp="1"/>
          </p:cNvSpPr>
          <p:nvPr>
            <p:ph type="sldNum" sz="quarter" idx="12"/>
          </p:nvPr>
        </p:nvSpPr>
        <p:spPr>
          <a:noFill/>
        </p:spPr>
        <p:txBody>
          <a:bodyPr/>
          <a:lstStyle/>
          <a:p>
            <a:fld id="{4BD6F536-915C-4437-B6F0-7D986257F0D7}" type="slidenum">
              <a:rPr lang="en-US" smtClean="0"/>
              <a:pPr/>
              <a:t>104</a:t>
            </a:fld>
            <a:endParaRPr lang="en-US"/>
          </a:p>
        </p:txBody>
      </p:sp>
    </p:spTree>
    <p:extLst>
      <p:ext uri="{BB962C8B-B14F-4D97-AF65-F5344CB8AC3E}">
        <p14:creationId xmlns:p14="http://schemas.microsoft.com/office/powerpoint/2010/main" val="37563361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Keys</a:t>
            </a:r>
          </a:p>
        </p:txBody>
      </p:sp>
      <p:sp>
        <p:nvSpPr>
          <p:cNvPr id="11267" name="Content Placeholder 2"/>
          <p:cNvSpPr>
            <a:spLocks noGrp="1"/>
          </p:cNvSpPr>
          <p:nvPr>
            <p:ph idx="1"/>
          </p:nvPr>
        </p:nvSpPr>
        <p:spPr/>
        <p:txBody>
          <a:bodyPr/>
          <a:lstStyle/>
          <a:p>
            <a:r>
              <a:rPr lang="en-US"/>
              <a:t>candidate keys, not primary keys, are significant from relational point of view</a:t>
            </a:r>
          </a:p>
          <a:p>
            <a:r>
              <a:rPr lang="en-US" i="1"/>
              <a:t>foreign key </a:t>
            </a:r>
            <a:r>
              <a:rPr lang="en-US"/>
              <a:t>is set of attributes in one relation whose values are required to match values of some candidate key in some other relation (or possibly in same relation)</a:t>
            </a:r>
          </a:p>
        </p:txBody>
      </p:sp>
      <p:sp>
        <p:nvSpPr>
          <p:cNvPr id="1126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269" name="Slide Number Placeholder 4"/>
          <p:cNvSpPr>
            <a:spLocks noGrp="1"/>
          </p:cNvSpPr>
          <p:nvPr>
            <p:ph type="sldNum" sz="quarter" idx="12"/>
          </p:nvPr>
        </p:nvSpPr>
        <p:spPr>
          <a:noFill/>
        </p:spPr>
        <p:txBody>
          <a:bodyPr/>
          <a:lstStyle/>
          <a:p>
            <a:fld id="{D111F062-162A-446E-9A3B-618451017AC5}" type="slidenum">
              <a:rPr lang="en-US" smtClean="0"/>
              <a:pPr/>
              <a:t>105</a:t>
            </a:fld>
            <a:endParaRPr lang="en-US"/>
          </a:p>
        </p:txBody>
      </p:sp>
    </p:spTree>
    <p:extLst>
      <p:ext uri="{BB962C8B-B14F-4D97-AF65-F5344CB8AC3E}">
        <p14:creationId xmlns:p14="http://schemas.microsoft.com/office/powerpoint/2010/main" val="13363484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Integrity Constraint</a:t>
            </a:r>
          </a:p>
        </p:txBody>
      </p:sp>
      <p:sp>
        <p:nvSpPr>
          <p:cNvPr id="12291" name="Content Placeholder 2"/>
          <p:cNvSpPr>
            <a:spLocks noGrp="1"/>
          </p:cNvSpPr>
          <p:nvPr>
            <p:ph idx="1"/>
          </p:nvPr>
        </p:nvSpPr>
        <p:spPr/>
        <p:txBody>
          <a:bodyPr/>
          <a:lstStyle/>
          <a:p>
            <a:r>
              <a:rPr lang="en-US" sz="2800"/>
              <a:t>basically just boolean expression that must evaluate to TRUE</a:t>
            </a:r>
          </a:p>
          <a:p>
            <a:pPr lvl="1"/>
            <a:r>
              <a:rPr lang="en-US" sz="2400"/>
              <a:t>in case of departments and employees, for example, we might have constraint to  effect that SALARY values must be greater than 0</a:t>
            </a:r>
          </a:p>
          <a:p>
            <a:r>
              <a:rPr lang="en-US" sz="2800"/>
              <a:t>Entity integrity </a:t>
            </a:r>
          </a:p>
          <a:p>
            <a:pPr lvl="1"/>
            <a:r>
              <a:rPr lang="en-US" sz="2400"/>
              <a:t>primary key attributes don't permit nulls.</a:t>
            </a:r>
          </a:p>
          <a:p>
            <a:r>
              <a:rPr lang="en-US" sz="2800"/>
              <a:t>Referential integrity </a:t>
            </a:r>
          </a:p>
          <a:p>
            <a:pPr lvl="1"/>
            <a:r>
              <a:rPr lang="en-US" sz="2400"/>
              <a:t>there mustn't be any unmatched foreign key values</a:t>
            </a:r>
          </a:p>
          <a:p>
            <a:r>
              <a:rPr lang="en-US"/>
              <a:t>null is "marker" that means value unknown </a:t>
            </a:r>
          </a:p>
        </p:txBody>
      </p:sp>
      <p:sp>
        <p:nvSpPr>
          <p:cNvPr id="1229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2293" name="Slide Number Placeholder 4"/>
          <p:cNvSpPr>
            <a:spLocks noGrp="1"/>
          </p:cNvSpPr>
          <p:nvPr>
            <p:ph type="sldNum" sz="quarter" idx="12"/>
          </p:nvPr>
        </p:nvSpPr>
        <p:spPr>
          <a:noFill/>
        </p:spPr>
        <p:txBody>
          <a:bodyPr/>
          <a:lstStyle/>
          <a:p>
            <a:fld id="{0E5D441B-D0F1-4F68-AF0A-5FC337008591}" type="slidenum">
              <a:rPr lang="en-US" smtClean="0"/>
              <a:pPr/>
              <a:t>106</a:t>
            </a:fld>
            <a:endParaRPr lang="en-US"/>
          </a:p>
        </p:txBody>
      </p:sp>
    </p:spTree>
    <p:extLst>
      <p:ext uri="{BB962C8B-B14F-4D97-AF65-F5344CB8AC3E}">
        <p14:creationId xmlns:p14="http://schemas.microsoft.com/office/powerpoint/2010/main" val="21349280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Manipulation</a:t>
            </a:r>
          </a:p>
        </p:txBody>
      </p:sp>
      <p:sp>
        <p:nvSpPr>
          <p:cNvPr id="13315" name="Content Placeholder 2"/>
          <p:cNvSpPr>
            <a:spLocks noGrp="1"/>
          </p:cNvSpPr>
          <p:nvPr>
            <p:ph idx="1"/>
          </p:nvPr>
        </p:nvSpPr>
        <p:spPr/>
        <p:txBody>
          <a:bodyPr/>
          <a:lstStyle/>
          <a:p>
            <a:r>
              <a:rPr lang="en-US"/>
              <a:t>set of relational operators, collectively called relational algebra</a:t>
            </a:r>
          </a:p>
          <a:p>
            <a:r>
              <a:rPr lang="en-US"/>
              <a:t>relational assignment operator </a:t>
            </a:r>
          </a:p>
          <a:p>
            <a:endParaRPr lang="en-US"/>
          </a:p>
        </p:txBody>
      </p:sp>
      <p:sp>
        <p:nvSpPr>
          <p:cNvPr id="1331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3317" name="Slide Number Placeholder 4"/>
          <p:cNvSpPr>
            <a:spLocks noGrp="1"/>
          </p:cNvSpPr>
          <p:nvPr>
            <p:ph type="sldNum" sz="quarter" idx="12"/>
          </p:nvPr>
        </p:nvSpPr>
        <p:spPr>
          <a:noFill/>
        </p:spPr>
        <p:txBody>
          <a:bodyPr/>
          <a:lstStyle/>
          <a:p>
            <a:fld id="{271A84EC-230E-4A18-9A28-BEC20ABD69E5}" type="slidenum">
              <a:rPr lang="en-US" smtClean="0"/>
              <a:pPr/>
              <a:t>107</a:t>
            </a:fld>
            <a:endParaRPr lang="en-US"/>
          </a:p>
        </p:txBody>
      </p:sp>
    </p:spTree>
    <p:extLst>
      <p:ext uri="{BB962C8B-B14F-4D97-AF65-F5344CB8AC3E}">
        <p14:creationId xmlns:p14="http://schemas.microsoft.com/office/powerpoint/2010/main" val="39818223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a:t>Relational Algebra</a:t>
            </a:r>
            <a:endParaRPr lang="en-US"/>
          </a:p>
        </p:txBody>
      </p:sp>
      <p:pic>
        <p:nvPicPr>
          <p:cNvPr id="14339" name="Content Placeholder 5" descr="untitled.bmp"/>
          <p:cNvPicPr>
            <a:picLocks noGrp="1" noChangeAspect="1"/>
          </p:cNvPicPr>
          <p:nvPr>
            <p:ph idx="1"/>
          </p:nvPr>
        </p:nvPicPr>
        <p:blipFill>
          <a:blip r:embed="rId2" cstate="print"/>
          <a:srcRect/>
          <a:stretch>
            <a:fillRect/>
          </a:stretch>
        </p:blipFill>
        <p:spPr>
          <a:xfrm>
            <a:off x="2743200" y="1371600"/>
            <a:ext cx="3862388" cy="4846638"/>
          </a:xfrm>
        </p:spPr>
      </p:pic>
      <p:sp>
        <p:nvSpPr>
          <p:cNvPr id="1434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4341" name="Slide Number Placeholder 4"/>
          <p:cNvSpPr>
            <a:spLocks noGrp="1"/>
          </p:cNvSpPr>
          <p:nvPr>
            <p:ph type="sldNum" sz="quarter" idx="12"/>
          </p:nvPr>
        </p:nvSpPr>
        <p:spPr>
          <a:noFill/>
        </p:spPr>
        <p:txBody>
          <a:bodyPr/>
          <a:lstStyle/>
          <a:p>
            <a:fld id="{38F7E720-8BF6-468F-B816-0D2B03DF14CB}" type="slidenum">
              <a:rPr lang="en-US" smtClean="0"/>
              <a:pPr/>
              <a:t>108</a:t>
            </a:fld>
            <a:endParaRPr lang="en-US"/>
          </a:p>
        </p:txBody>
      </p:sp>
    </p:spTree>
    <p:extLst>
      <p:ext uri="{BB962C8B-B14F-4D97-AF65-F5344CB8AC3E}">
        <p14:creationId xmlns:p14="http://schemas.microsoft.com/office/powerpoint/2010/main" val="34473929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Properties of Relations</a:t>
            </a:r>
          </a:p>
        </p:txBody>
      </p:sp>
      <p:sp>
        <p:nvSpPr>
          <p:cNvPr id="15363" name="Content Placeholder 2"/>
          <p:cNvSpPr>
            <a:spLocks noGrp="1"/>
          </p:cNvSpPr>
          <p:nvPr>
            <p:ph idx="1"/>
          </p:nvPr>
        </p:nvSpPr>
        <p:spPr/>
        <p:txBody>
          <a:bodyPr/>
          <a:lstStyle/>
          <a:p>
            <a:r>
              <a:rPr lang="en-US"/>
              <a:t>every relation has </a:t>
            </a:r>
            <a:r>
              <a:rPr lang="en-US" i="1"/>
              <a:t>heading</a:t>
            </a:r>
            <a:r>
              <a:rPr lang="en-US"/>
              <a:t> and </a:t>
            </a:r>
            <a:r>
              <a:rPr lang="en-US" i="1"/>
              <a:t>body</a:t>
            </a:r>
          </a:p>
          <a:p>
            <a:r>
              <a:rPr lang="en-US"/>
              <a:t>heading is set of attributes (name, type pair)</a:t>
            </a:r>
          </a:p>
          <a:p>
            <a:r>
              <a:rPr lang="en-US"/>
              <a:t>body is set of tuples that conform to that heading</a:t>
            </a:r>
          </a:p>
          <a:p>
            <a:r>
              <a:rPr lang="en-US"/>
              <a:t>relation doesn't really contain tuples, it contains body, and that body in turn contains tuples</a:t>
            </a:r>
          </a:p>
        </p:txBody>
      </p:sp>
      <p:sp>
        <p:nvSpPr>
          <p:cNvPr id="1536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5365" name="Slide Number Placeholder 4"/>
          <p:cNvSpPr>
            <a:spLocks noGrp="1"/>
          </p:cNvSpPr>
          <p:nvPr>
            <p:ph type="sldNum" sz="quarter" idx="12"/>
          </p:nvPr>
        </p:nvSpPr>
        <p:spPr>
          <a:noFill/>
        </p:spPr>
        <p:txBody>
          <a:bodyPr/>
          <a:lstStyle/>
          <a:p>
            <a:fld id="{70EB49FF-A018-4432-BD94-EDD97355C339}" type="slidenum">
              <a:rPr lang="en-US" smtClean="0"/>
              <a:pPr/>
              <a:t>109</a:t>
            </a:fld>
            <a:endParaRPr lang="en-US"/>
          </a:p>
        </p:txBody>
      </p:sp>
    </p:spTree>
    <p:extLst>
      <p:ext uri="{BB962C8B-B14F-4D97-AF65-F5344CB8AC3E}">
        <p14:creationId xmlns:p14="http://schemas.microsoft.com/office/powerpoint/2010/main" val="149152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solidFill>
                  <a:schemeClr val="tx1"/>
                </a:solidFill>
              </a:rPr>
              <a:t>Mathematics</a:t>
            </a:r>
            <a:endParaRPr lang="en-US" altLang="en-US" dirty="0"/>
          </a:p>
        </p:txBody>
      </p:sp>
      <p:sp>
        <p:nvSpPr>
          <p:cNvPr id="3" name="Content Placeholder 2"/>
          <p:cNvSpPr>
            <a:spLocks noGrp="1"/>
          </p:cNvSpPr>
          <p:nvPr>
            <p:ph idx="1"/>
          </p:nvPr>
        </p:nvSpPr>
        <p:spPr/>
        <p:txBody>
          <a:bodyPr/>
          <a:lstStyle/>
          <a:p>
            <a:pPr>
              <a:defRPr/>
            </a:pPr>
            <a:r>
              <a:rPr lang="en-US" sz="2800" dirty="0"/>
              <a:t>always strive for elegance and orthogonality </a:t>
            </a:r>
            <a:r>
              <a:rPr lang="it-IT" sz="2800" dirty="0"/>
              <a:t>- </a:t>
            </a:r>
            <a:r>
              <a:rPr lang="en-US" sz="2800" dirty="0"/>
              <a:t>dislike exceptions</a:t>
            </a:r>
          </a:p>
          <a:p>
            <a:pPr>
              <a:defRPr/>
            </a:pPr>
            <a:r>
              <a:rPr lang="en-US" sz="2800" dirty="0"/>
              <a:t>system is said to be designed in an </a:t>
            </a:r>
            <a:r>
              <a:rPr lang="en-US" sz="2800" i="1" dirty="0"/>
              <a:t>orthogonal</a:t>
            </a:r>
            <a:r>
              <a:rPr lang="en-US" sz="2800" dirty="0"/>
              <a:t> way if its set of components that together make up whole system capability are </a:t>
            </a:r>
            <a:r>
              <a:rPr lang="en-US" sz="2800" i="1" dirty="0"/>
              <a:t>non-overlapping</a:t>
            </a:r>
            <a:r>
              <a:rPr lang="en-US" sz="2800" dirty="0"/>
              <a:t> and </a:t>
            </a:r>
            <a:r>
              <a:rPr lang="en-US" sz="2800" i="1" dirty="0"/>
              <a:t>mutually independent</a:t>
            </a:r>
          </a:p>
          <a:p>
            <a:pPr lvl="1">
              <a:defRPr/>
            </a:pPr>
            <a:r>
              <a:rPr lang="en-US" sz="2400" dirty="0"/>
              <a:t>e</a:t>
            </a:r>
            <a:r>
              <a:rPr lang="en-US" sz="2400" dirty="0">
                <a:ea typeface="+mn-ea"/>
                <a:cs typeface="+mn-cs"/>
              </a:rPr>
              <a:t>ach capability should be implemented by only one component</a:t>
            </a:r>
          </a:p>
          <a:p>
            <a:pPr lvl="1">
              <a:defRPr/>
            </a:pPr>
            <a:r>
              <a:rPr lang="en-US" sz="2400" dirty="0">
                <a:ea typeface="+mn-ea"/>
                <a:cs typeface="+mn-cs"/>
              </a:rPr>
              <a:t>one component should only implement one capability of system</a:t>
            </a:r>
          </a:p>
        </p:txBody>
      </p:sp>
      <p:sp>
        <p:nvSpPr>
          <p:cNvPr id="430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en-US"/>
              <a:t>DataBase Course Notes  11- Relational Model -  Relational Algebra &amp; Calculus</a:t>
            </a:r>
            <a:endParaRPr lang="en-US" altLang="en-US"/>
          </a:p>
        </p:txBody>
      </p:sp>
      <p:sp>
        <p:nvSpPr>
          <p:cNvPr id="430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91526A-076A-4F9D-8F7E-0DEF459D516D}" type="slidenum">
              <a:rPr lang="en-US" altLang="en-US" smtClean="0"/>
              <a:pPr eaLnBrk="1" hangingPunct="1"/>
              <a:t>11</a:t>
            </a:fld>
            <a:endParaRPr lang="en-US" altLang="en-US"/>
          </a:p>
        </p:txBody>
      </p:sp>
    </p:spTree>
    <p:extLst>
      <p:ext uri="{BB962C8B-B14F-4D97-AF65-F5344CB8AC3E}">
        <p14:creationId xmlns:p14="http://schemas.microsoft.com/office/powerpoint/2010/main" val="1691229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Properties of Relations</a:t>
            </a:r>
          </a:p>
        </p:txBody>
      </p:sp>
      <p:sp>
        <p:nvSpPr>
          <p:cNvPr id="16387" name="Content Placeholder 2"/>
          <p:cNvSpPr>
            <a:spLocks noGrp="1"/>
          </p:cNvSpPr>
          <p:nvPr>
            <p:ph idx="1"/>
          </p:nvPr>
        </p:nvSpPr>
        <p:spPr/>
        <p:txBody>
          <a:bodyPr/>
          <a:lstStyle/>
          <a:p>
            <a:r>
              <a:rPr lang="en-US"/>
              <a:t>number of attributes in heading is the </a:t>
            </a:r>
            <a:r>
              <a:rPr lang="en-US" i="1"/>
              <a:t>degree </a:t>
            </a:r>
            <a:r>
              <a:rPr lang="en-US"/>
              <a:t>(</a:t>
            </a:r>
            <a:r>
              <a:rPr lang="en-US" i="1"/>
              <a:t>arity</a:t>
            </a:r>
            <a:r>
              <a:rPr lang="en-US"/>
              <a:t>), and number of tuples in body is the </a:t>
            </a:r>
            <a:r>
              <a:rPr lang="en-US" i="1"/>
              <a:t>cardinality</a:t>
            </a:r>
          </a:p>
          <a:p>
            <a:r>
              <a:rPr lang="en-US"/>
              <a:t>tuples of relation are unordered; follows because body is set, and sets in mathematics have no ordering to their elements</a:t>
            </a:r>
          </a:p>
          <a:p>
            <a:r>
              <a:rPr lang="en-US"/>
              <a:t>attributes of relation are also unordered because heading too is mathematical set</a:t>
            </a:r>
          </a:p>
          <a:p>
            <a:endParaRPr lang="en-US"/>
          </a:p>
          <a:p>
            <a:endParaRPr lang="en-US" i="1"/>
          </a:p>
          <a:p>
            <a:endParaRPr lang="en-US" sz="2800" i="1"/>
          </a:p>
        </p:txBody>
      </p:sp>
      <p:sp>
        <p:nvSpPr>
          <p:cNvPr id="1638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6389" name="Slide Number Placeholder 4"/>
          <p:cNvSpPr>
            <a:spLocks noGrp="1"/>
          </p:cNvSpPr>
          <p:nvPr>
            <p:ph type="sldNum" sz="quarter" idx="12"/>
          </p:nvPr>
        </p:nvSpPr>
        <p:spPr>
          <a:noFill/>
        </p:spPr>
        <p:txBody>
          <a:bodyPr/>
          <a:lstStyle/>
          <a:p>
            <a:fld id="{FD189DF1-782B-4589-9887-2463AD2A9719}" type="slidenum">
              <a:rPr lang="en-US" smtClean="0"/>
              <a:pPr/>
              <a:t>110</a:t>
            </a:fld>
            <a:endParaRPr lang="en-US"/>
          </a:p>
        </p:txBody>
      </p:sp>
    </p:spTree>
    <p:extLst>
      <p:ext uri="{BB962C8B-B14F-4D97-AF65-F5344CB8AC3E}">
        <p14:creationId xmlns:p14="http://schemas.microsoft.com/office/powerpoint/2010/main" val="874800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Properties of Relations</a:t>
            </a:r>
          </a:p>
        </p:txBody>
      </p:sp>
      <p:sp>
        <p:nvSpPr>
          <p:cNvPr id="17411" name="Content Placeholder 2"/>
          <p:cNvSpPr>
            <a:spLocks noGrp="1"/>
          </p:cNvSpPr>
          <p:nvPr>
            <p:ph idx="1"/>
          </p:nvPr>
        </p:nvSpPr>
        <p:spPr/>
        <p:txBody>
          <a:bodyPr/>
          <a:lstStyle/>
          <a:p>
            <a:r>
              <a:rPr lang="en-US"/>
              <a:t>relations never contain duplicate tuples; follows because body is set of tuples, and sets in mathematics do not contain duplicate elements</a:t>
            </a:r>
          </a:p>
          <a:p>
            <a:r>
              <a:rPr lang="en-US"/>
              <a:t>relational operations always produce result without duplicate tuples</a:t>
            </a:r>
          </a:p>
          <a:p>
            <a:r>
              <a:rPr lang="en-US"/>
              <a:t>SQL results are allowed to contain duplicate rows</a:t>
            </a:r>
          </a:p>
        </p:txBody>
      </p:sp>
      <p:sp>
        <p:nvSpPr>
          <p:cNvPr id="1741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7413" name="Slide Number Placeholder 4"/>
          <p:cNvSpPr>
            <a:spLocks noGrp="1"/>
          </p:cNvSpPr>
          <p:nvPr>
            <p:ph type="sldNum" sz="quarter" idx="12"/>
          </p:nvPr>
        </p:nvSpPr>
        <p:spPr>
          <a:noFill/>
        </p:spPr>
        <p:txBody>
          <a:bodyPr/>
          <a:lstStyle/>
          <a:p>
            <a:fld id="{6D257A0B-B6F8-473A-9C65-00B435F4686C}" type="slidenum">
              <a:rPr lang="en-US" smtClean="0"/>
              <a:pPr/>
              <a:t>111</a:t>
            </a:fld>
            <a:endParaRPr lang="en-US"/>
          </a:p>
        </p:txBody>
      </p:sp>
    </p:spTree>
    <p:extLst>
      <p:ext uri="{BB962C8B-B14F-4D97-AF65-F5344CB8AC3E}">
        <p14:creationId xmlns:p14="http://schemas.microsoft.com/office/powerpoint/2010/main" val="11717217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Properties of Relations</a:t>
            </a:r>
          </a:p>
        </p:txBody>
      </p:sp>
      <p:sp>
        <p:nvSpPr>
          <p:cNvPr id="18435" name="Content Placeholder 2"/>
          <p:cNvSpPr>
            <a:spLocks noGrp="1"/>
          </p:cNvSpPr>
          <p:nvPr>
            <p:ph idx="1"/>
          </p:nvPr>
        </p:nvSpPr>
        <p:spPr/>
        <p:txBody>
          <a:bodyPr/>
          <a:lstStyle/>
          <a:p>
            <a:r>
              <a:rPr lang="en-US"/>
              <a:t>relations are always normalized (1NF); at every row-and-column intersection we always see just single value</a:t>
            </a:r>
          </a:p>
        </p:txBody>
      </p:sp>
      <p:sp>
        <p:nvSpPr>
          <p:cNvPr id="1843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8437" name="Slide Number Placeholder 4"/>
          <p:cNvSpPr>
            <a:spLocks noGrp="1"/>
          </p:cNvSpPr>
          <p:nvPr>
            <p:ph type="sldNum" sz="quarter" idx="12"/>
          </p:nvPr>
        </p:nvSpPr>
        <p:spPr>
          <a:noFill/>
        </p:spPr>
        <p:txBody>
          <a:bodyPr/>
          <a:lstStyle/>
          <a:p>
            <a:fld id="{8448792F-B980-4F26-B005-CCCD8305D5CC}" type="slidenum">
              <a:rPr lang="en-US" smtClean="0"/>
              <a:pPr/>
              <a:t>112</a:t>
            </a:fld>
            <a:endParaRPr lang="en-US"/>
          </a:p>
        </p:txBody>
      </p:sp>
    </p:spTree>
    <p:extLst>
      <p:ext uri="{BB962C8B-B14F-4D97-AF65-F5344CB8AC3E}">
        <p14:creationId xmlns:p14="http://schemas.microsoft.com/office/powerpoint/2010/main" val="27756026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Tuple</a:t>
            </a:r>
          </a:p>
        </p:txBody>
      </p:sp>
      <p:sp>
        <p:nvSpPr>
          <p:cNvPr id="20483" name="Content Placeholder 2"/>
          <p:cNvSpPr>
            <a:spLocks noGrp="1"/>
          </p:cNvSpPr>
          <p:nvPr>
            <p:ph idx="1"/>
          </p:nvPr>
        </p:nvSpPr>
        <p:spPr/>
        <p:txBody>
          <a:bodyPr/>
          <a:lstStyle/>
          <a:p>
            <a:r>
              <a:rPr lang="en-US" sz="2400"/>
              <a:t>Let T</a:t>
            </a:r>
            <a:r>
              <a:rPr lang="en-US" sz="2400" baseline="-25000"/>
              <a:t>1</a:t>
            </a:r>
            <a:r>
              <a:rPr lang="en-US" sz="2400"/>
              <a:t>, T</a:t>
            </a:r>
            <a:r>
              <a:rPr lang="en-US" sz="2400" baseline="-25000"/>
              <a:t>2</a:t>
            </a:r>
            <a:r>
              <a:rPr lang="en-US" sz="2400"/>
              <a:t>, ... , T</a:t>
            </a:r>
            <a:r>
              <a:rPr lang="en-US" sz="2400" baseline="-25000"/>
              <a:t>n</a:t>
            </a:r>
            <a:r>
              <a:rPr lang="en-US" sz="2400"/>
              <a:t>, (</a:t>
            </a:r>
            <a:r>
              <a:rPr lang="en-US" sz="2400" i="1"/>
              <a:t>n</a:t>
            </a:r>
            <a:r>
              <a:rPr lang="en-US" sz="2400"/>
              <a:t> &gt; 0) be type names, not necessarily all distinct.</a:t>
            </a:r>
          </a:p>
          <a:p>
            <a:r>
              <a:rPr lang="en-US" sz="2400"/>
              <a:t>Associate with each T</a:t>
            </a:r>
            <a:r>
              <a:rPr lang="en-US" sz="2400" baseline="-25000"/>
              <a:t>i</a:t>
            </a:r>
            <a:r>
              <a:rPr lang="en-US" sz="2400"/>
              <a:t> a distinct attribute name, A</a:t>
            </a:r>
            <a:r>
              <a:rPr lang="en-US" sz="2400" baseline="-25000"/>
              <a:t>i</a:t>
            </a:r>
            <a:r>
              <a:rPr lang="en-US" sz="2400"/>
              <a:t>; each of the </a:t>
            </a:r>
            <a:r>
              <a:rPr lang="en-US" sz="2400" i="1"/>
              <a:t>n</a:t>
            </a:r>
            <a:r>
              <a:rPr lang="en-US" sz="2400"/>
              <a:t> attribute-name : type-name combinations that results is an attribute. </a:t>
            </a:r>
          </a:p>
          <a:p>
            <a:r>
              <a:rPr lang="en-US" sz="2400"/>
              <a:t>Associate with each attribute a value v</a:t>
            </a:r>
            <a:r>
              <a:rPr lang="en-US" sz="2400" baseline="-25000"/>
              <a:t>i</a:t>
            </a:r>
            <a:r>
              <a:rPr lang="en-US" sz="2400"/>
              <a:t> of type T</a:t>
            </a:r>
            <a:r>
              <a:rPr lang="en-US" sz="2400" baseline="-25000"/>
              <a:t>i</a:t>
            </a:r>
            <a:r>
              <a:rPr lang="en-US" sz="2400"/>
              <a:t>; each of the </a:t>
            </a:r>
            <a:r>
              <a:rPr lang="en-US" sz="2400" i="1"/>
              <a:t>n</a:t>
            </a:r>
            <a:r>
              <a:rPr lang="en-US" sz="2400"/>
              <a:t> attribute : value combinations that results is component.</a:t>
            </a:r>
          </a:p>
          <a:p>
            <a:r>
              <a:rPr lang="en-US" sz="2400"/>
              <a:t>set of all </a:t>
            </a:r>
            <a:r>
              <a:rPr lang="en-US" sz="2400" i="1"/>
              <a:t>n</a:t>
            </a:r>
            <a:r>
              <a:rPr lang="en-US" sz="2400"/>
              <a:t> components thus defined, </a:t>
            </a:r>
            <a:r>
              <a:rPr lang="en-US" sz="2400" i="1"/>
              <a:t>t</a:t>
            </a:r>
            <a:r>
              <a:rPr lang="en-US" sz="2400"/>
              <a:t> say, is tuple value (or just tuple for short) over the attributes A</a:t>
            </a:r>
            <a:r>
              <a:rPr lang="en-US" sz="2400" baseline="-25000"/>
              <a:t>1</a:t>
            </a:r>
            <a:r>
              <a:rPr lang="en-US" sz="2400"/>
              <a:t>, A</a:t>
            </a:r>
            <a:r>
              <a:rPr lang="en-US" sz="2400" baseline="-25000"/>
              <a:t>2</a:t>
            </a:r>
            <a:r>
              <a:rPr lang="en-US" sz="2400"/>
              <a:t>, ... , A</a:t>
            </a:r>
            <a:r>
              <a:rPr lang="en-US" sz="2400" baseline="-25000"/>
              <a:t>n </a:t>
            </a:r>
          </a:p>
          <a:p>
            <a:r>
              <a:rPr lang="en-US" sz="2400"/>
              <a:t>value n is the degree of </a:t>
            </a:r>
            <a:r>
              <a:rPr lang="en-US" sz="2400" i="1"/>
              <a:t>t</a:t>
            </a:r>
            <a:r>
              <a:rPr lang="en-US" sz="2400"/>
              <a:t>; </a:t>
            </a:r>
          </a:p>
          <a:p>
            <a:r>
              <a:rPr lang="en-US" sz="2400"/>
              <a:t>set of all </a:t>
            </a:r>
            <a:r>
              <a:rPr lang="en-US" sz="2400" i="1"/>
              <a:t>n</a:t>
            </a:r>
            <a:r>
              <a:rPr lang="en-US" sz="2400"/>
              <a:t> attributes is the heading of </a:t>
            </a:r>
            <a:r>
              <a:rPr lang="en-US" sz="2400" i="1"/>
              <a:t>t</a:t>
            </a:r>
            <a:endParaRPr lang="en-US" sz="2400"/>
          </a:p>
        </p:txBody>
      </p:sp>
      <p:sp>
        <p:nvSpPr>
          <p:cNvPr id="2048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0485" name="Slide Number Placeholder 4"/>
          <p:cNvSpPr>
            <a:spLocks noGrp="1"/>
          </p:cNvSpPr>
          <p:nvPr>
            <p:ph type="sldNum" sz="quarter" idx="12"/>
          </p:nvPr>
        </p:nvSpPr>
        <p:spPr>
          <a:noFill/>
        </p:spPr>
        <p:txBody>
          <a:bodyPr/>
          <a:lstStyle/>
          <a:p>
            <a:fld id="{20AA3CC9-03D2-48A0-A564-469E8DDC4EC5}" type="slidenum">
              <a:rPr lang="en-US" smtClean="0"/>
              <a:pPr/>
              <a:t>113</a:t>
            </a:fld>
            <a:endParaRPr lang="en-US"/>
          </a:p>
        </p:txBody>
      </p:sp>
    </p:spTree>
    <p:extLst>
      <p:ext uri="{BB962C8B-B14F-4D97-AF65-F5344CB8AC3E}">
        <p14:creationId xmlns:p14="http://schemas.microsoft.com/office/powerpoint/2010/main" val="22801024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Relation</a:t>
            </a:r>
          </a:p>
        </p:txBody>
      </p:sp>
      <p:sp>
        <p:nvSpPr>
          <p:cNvPr id="21507" name="Content Placeholder 2"/>
          <p:cNvSpPr>
            <a:spLocks noGrp="1"/>
          </p:cNvSpPr>
          <p:nvPr>
            <p:ph idx="1"/>
          </p:nvPr>
        </p:nvSpPr>
        <p:spPr/>
        <p:txBody>
          <a:bodyPr/>
          <a:lstStyle/>
          <a:p>
            <a:r>
              <a:rPr lang="en-US" sz="2800"/>
              <a:t>Let {H} be a tuple heading and let t</a:t>
            </a:r>
            <a:r>
              <a:rPr lang="en-US" sz="2800" baseline="-25000"/>
              <a:t>1</a:t>
            </a:r>
            <a:r>
              <a:rPr lang="en-US" sz="2800"/>
              <a:t>, t</a:t>
            </a:r>
            <a:r>
              <a:rPr lang="en-US" sz="2800" baseline="-25000"/>
              <a:t>2</a:t>
            </a:r>
            <a:r>
              <a:rPr lang="en-US" sz="2800"/>
              <a:t>, ... , t</a:t>
            </a:r>
            <a:r>
              <a:rPr lang="en-US" sz="2800" baseline="-25000"/>
              <a:t>n</a:t>
            </a:r>
            <a:r>
              <a:rPr lang="en-US" sz="2800"/>
              <a:t>, (</a:t>
            </a:r>
            <a:r>
              <a:rPr lang="en-US" sz="2800" i="1"/>
              <a:t>n</a:t>
            </a:r>
            <a:r>
              <a:rPr lang="en-US" sz="2800"/>
              <a:t> &gt; 0) be distinct tuples with heading {H}. </a:t>
            </a:r>
          </a:p>
          <a:p>
            <a:r>
              <a:rPr lang="en-US" sz="2800"/>
              <a:t>The combination, </a:t>
            </a:r>
            <a:r>
              <a:rPr lang="en-US" sz="2800" i="1"/>
              <a:t>r</a:t>
            </a:r>
            <a:r>
              <a:rPr lang="en-US" sz="2800"/>
              <a:t> say, of {H} and the set of tuples {t</a:t>
            </a:r>
            <a:r>
              <a:rPr lang="en-US" sz="2800" baseline="-25000"/>
              <a:t>1</a:t>
            </a:r>
            <a:r>
              <a:rPr lang="en-US" sz="2800"/>
              <a:t>, t</a:t>
            </a:r>
            <a:r>
              <a:rPr lang="en-US" sz="2800" baseline="-25000"/>
              <a:t>2</a:t>
            </a:r>
            <a:r>
              <a:rPr lang="en-US" sz="2800"/>
              <a:t>, ... , t</a:t>
            </a:r>
            <a:r>
              <a:rPr lang="en-US" sz="2800" baseline="-25000"/>
              <a:t>n</a:t>
            </a:r>
            <a:r>
              <a:rPr lang="en-US" sz="2800"/>
              <a:t>} is a relation value (or just relation for short) over attributes A</a:t>
            </a:r>
            <a:r>
              <a:rPr lang="en-US" sz="2800" baseline="-25000"/>
              <a:t>1</a:t>
            </a:r>
            <a:r>
              <a:rPr lang="en-US" sz="2800"/>
              <a:t>, A</a:t>
            </a:r>
            <a:r>
              <a:rPr lang="en-US" sz="2800" baseline="-25000"/>
              <a:t>2</a:t>
            </a:r>
            <a:r>
              <a:rPr lang="en-US" sz="2800"/>
              <a:t>, ... , A</a:t>
            </a:r>
            <a:r>
              <a:rPr lang="en-US" sz="2800" baseline="-25000"/>
              <a:t>n</a:t>
            </a:r>
            <a:r>
              <a:rPr lang="en-US" sz="2800"/>
              <a:t>, where A</a:t>
            </a:r>
            <a:r>
              <a:rPr lang="en-US" sz="2800" baseline="-25000"/>
              <a:t>1</a:t>
            </a:r>
            <a:r>
              <a:rPr lang="en-US" sz="2800"/>
              <a:t>, A</a:t>
            </a:r>
            <a:r>
              <a:rPr lang="en-US" sz="2800" baseline="-25000"/>
              <a:t>2</a:t>
            </a:r>
            <a:r>
              <a:rPr lang="en-US" sz="2800"/>
              <a:t>, ... , A</a:t>
            </a:r>
            <a:r>
              <a:rPr lang="en-US" sz="2800" baseline="-25000"/>
              <a:t>n</a:t>
            </a:r>
            <a:r>
              <a:rPr lang="en-US" sz="2800"/>
              <a:t> are the attributes in {H}.</a:t>
            </a:r>
          </a:p>
          <a:p>
            <a:r>
              <a:rPr lang="en-US" sz="2800"/>
              <a:t>heading of r is {H}</a:t>
            </a:r>
          </a:p>
          <a:p>
            <a:r>
              <a:rPr lang="en-US" sz="2800" i="1"/>
              <a:t>r</a:t>
            </a:r>
            <a:r>
              <a:rPr lang="en-US" sz="2800"/>
              <a:t> has same attributes that heading does</a:t>
            </a:r>
          </a:p>
          <a:p>
            <a:r>
              <a:rPr lang="en-US" sz="2800"/>
              <a:t>body of </a:t>
            </a:r>
            <a:r>
              <a:rPr lang="en-US" sz="2800" i="1"/>
              <a:t>r </a:t>
            </a:r>
            <a:r>
              <a:rPr lang="en-US" sz="2800"/>
              <a:t>is set of tuples {t</a:t>
            </a:r>
            <a:r>
              <a:rPr lang="en-US" sz="2800" baseline="-25000"/>
              <a:t>1</a:t>
            </a:r>
            <a:r>
              <a:rPr lang="en-US" sz="2800"/>
              <a:t>, t</a:t>
            </a:r>
            <a:r>
              <a:rPr lang="en-US" sz="2800" baseline="-25000"/>
              <a:t>2</a:t>
            </a:r>
            <a:r>
              <a:rPr lang="en-US" sz="2800"/>
              <a:t>, ... , t</a:t>
            </a:r>
            <a:r>
              <a:rPr lang="en-US" sz="2800" baseline="-25000"/>
              <a:t>n</a:t>
            </a:r>
            <a:r>
              <a:rPr lang="en-US" sz="2800"/>
              <a:t>}</a:t>
            </a:r>
          </a:p>
        </p:txBody>
      </p:sp>
      <p:sp>
        <p:nvSpPr>
          <p:cNvPr id="2150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1509" name="Slide Number Placeholder 4"/>
          <p:cNvSpPr>
            <a:spLocks noGrp="1"/>
          </p:cNvSpPr>
          <p:nvPr>
            <p:ph type="sldNum" sz="quarter" idx="12"/>
          </p:nvPr>
        </p:nvSpPr>
        <p:spPr>
          <a:noFill/>
        </p:spPr>
        <p:txBody>
          <a:bodyPr/>
          <a:lstStyle/>
          <a:p>
            <a:fld id="{2BD4B2E9-ADAF-4699-BDE6-D6F21103B75E}" type="slidenum">
              <a:rPr lang="en-US" smtClean="0"/>
              <a:pPr/>
              <a:t>114</a:t>
            </a:fld>
            <a:endParaRPr lang="en-US"/>
          </a:p>
        </p:txBody>
      </p:sp>
    </p:spTree>
    <p:extLst>
      <p:ext uri="{BB962C8B-B14F-4D97-AF65-F5344CB8AC3E}">
        <p14:creationId xmlns:p14="http://schemas.microsoft.com/office/powerpoint/2010/main" val="216997248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endParaRPr lang="en-US"/>
          </a:p>
        </p:txBody>
      </p:sp>
      <p:sp>
        <p:nvSpPr>
          <p:cNvPr id="4099" name="Content Placeholder 2"/>
          <p:cNvSpPr>
            <a:spLocks noGrp="1"/>
          </p:cNvSpPr>
          <p:nvPr>
            <p:ph idx="1"/>
          </p:nvPr>
        </p:nvSpPr>
        <p:spPr/>
        <p:txBody>
          <a:bodyPr/>
          <a:lstStyle/>
          <a:p>
            <a:r>
              <a:rPr lang="en-US"/>
              <a:t>theory and practice of relational database</a:t>
            </a:r>
          </a:p>
          <a:p>
            <a:r>
              <a:rPr lang="en-US"/>
              <a:t>treatment of the theory</a:t>
            </a:r>
          </a:p>
          <a:p>
            <a:r>
              <a:rPr lang="en-US"/>
              <a:t>rigorous and mathematical</a:t>
            </a:r>
          </a:p>
          <a:p>
            <a:r>
              <a:rPr lang="en-US"/>
              <a:t>presents two formal query languages associated with relational model</a:t>
            </a:r>
          </a:p>
          <a:p>
            <a:r>
              <a:rPr lang="en-US"/>
              <a:t>query languages are specialized languages for asking questions that involve data in a database</a:t>
            </a:r>
          </a:p>
        </p:txBody>
      </p:sp>
      <p:sp>
        <p:nvSpPr>
          <p:cNvPr id="410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101" name="Slide Number Placeholder 4"/>
          <p:cNvSpPr>
            <a:spLocks noGrp="1"/>
          </p:cNvSpPr>
          <p:nvPr>
            <p:ph type="sldNum" sz="quarter" idx="12"/>
          </p:nvPr>
        </p:nvSpPr>
        <p:spPr>
          <a:noFill/>
        </p:spPr>
        <p:txBody>
          <a:bodyPr/>
          <a:lstStyle/>
          <a:p>
            <a:fld id="{85215AF3-2729-42B1-9BC6-06AAF0DB9124}" type="slidenum">
              <a:rPr lang="en-US" smtClean="0"/>
              <a:pPr/>
              <a:t>115</a:t>
            </a:fld>
            <a:endParaRPr lang="en-US"/>
          </a:p>
        </p:txBody>
      </p:sp>
    </p:spTree>
    <p:extLst>
      <p:ext uri="{BB962C8B-B14F-4D97-AF65-F5344CB8AC3E}">
        <p14:creationId xmlns:p14="http://schemas.microsoft.com/office/powerpoint/2010/main" val="4884724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US"/>
          </a:p>
        </p:txBody>
      </p:sp>
      <p:sp>
        <p:nvSpPr>
          <p:cNvPr id="5123" name="Content Placeholder 2"/>
          <p:cNvSpPr>
            <a:spLocks noGrp="1"/>
          </p:cNvSpPr>
          <p:nvPr>
            <p:ph idx="1"/>
          </p:nvPr>
        </p:nvSpPr>
        <p:spPr/>
        <p:txBody>
          <a:bodyPr/>
          <a:lstStyle/>
          <a:p>
            <a:r>
              <a:rPr lang="en-US"/>
              <a:t>convinced that familiarity with areas of mathematics that will be presented and on which the relational model of data is based, is a strong prerequisite for anybody who aims to be professionally involved with databases</a:t>
            </a:r>
          </a:p>
        </p:txBody>
      </p:sp>
      <p:sp>
        <p:nvSpPr>
          <p:cNvPr id="512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125" name="Slide Number Placeholder 4"/>
          <p:cNvSpPr>
            <a:spLocks noGrp="1"/>
          </p:cNvSpPr>
          <p:nvPr>
            <p:ph type="sldNum" sz="quarter" idx="12"/>
          </p:nvPr>
        </p:nvSpPr>
        <p:spPr>
          <a:noFill/>
        </p:spPr>
        <p:txBody>
          <a:bodyPr/>
          <a:lstStyle/>
          <a:p>
            <a:fld id="{B35CD9AE-D042-4362-9458-A663AD23184C}" type="slidenum">
              <a:rPr lang="en-US" smtClean="0"/>
              <a:pPr/>
              <a:t>116</a:t>
            </a:fld>
            <a:endParaRPr lang="en-US"/>
          </a:p>
        </p:txBody>
      </p:sp>
    </p:spTree>
    <p:extLst>
      <p:ext uri="{BB962C8B-B14F-4D97-AF65-F5344CB8AC3E}">
        <p14:creationId xmlns:p14="http://schemas.microsoft.com/office/powerpoint/2010/main" val="33797400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solidFill>
                  <a:schemeClr val="tx1"/>
                </a:solidFill>
              </a:rPr>
              <a:t>Mathematics</a:t>
            </a:r>
            <a:endParaRPr lang="en-US"/>
          </a:p>
        </p:txBody>
      </p:sp>
      <p:sp>
        <p:nvSpPr>
          <p:cNvPr id="3" name="Content Placeholder 2"/>
          <p:cNvSpPr>
            <a:spLocks noGrp="1"/>
          </p:cNvSpPr>
          <p:nvPr>
            <p:ph idx="1"/>
          </p:nvPr>
        </p:nvSpPr>
        <p:spPr/>
        <p:txBody>
          <a:bodyPr/>
          <a:lstStyle/>
          <a:p>
            <a:pPr>
              <a:defRPr/>
            </a:pPr>
            <a:r>
              <a:rPr lang="en-US" sz="2800" dirty="0"/>
              <a:t>always strive for elegance and </a:t>
            </a:r>
            <a:r>
              <a:rPr lang="en-US" sz="2800" dirty="0" err="1"/>
              <a:t>orthogonality</a:t>
            </a:r>
            <a:r>
              <a:rPr lang="en-US" sz="2800" dirty="0"/>
              <a:t> </a:t>
            </a:r>
            <a:r>
              <a:rPr lang="it-IT" sz="2800" dirty="0"/>
              <a:t>- </a:t>
            </a:r>
            <a:r>
              <a:rPr lang="en-US" sz="2800" dirty="0"/>
              <a:t>dislike exceptions</a:t>
            </a:r>
          </a:p>
          <a:p>
            <a:pPr>
              <a:defRPr/>
            </a:pPr>
            <a:r>
              <a:rPr lang="en-US" sz="2800" dirty="0"/>
              <a:t>system is said to be designed in an </a:t>
            </a:r>
            <a:r>
              <a:rPr lang="en-US" sz="2800" i="1" dirty="0"/>
              <a:t>orthogonal</a:t>
            </a:r>
            <a:r>
              <a:rPr lang="en-US" sz="2800" dirty="0"/>
              <a:t> way if its set of components that together make up whole system capability are </a:t>
            </a:r>
            <a:r>
              <a:rPr lang="en-US" sz="2800" i="1" dirty="0"/>
              <a:t>non-overlapping</a:t>
            </a:r>
            <a:r>
              <a:rPr lang="en-US" sz="2800" dirty="0"/>
              <a:t> and </a:t>
            </a:r>
            <a:r>
              <a:rPr lang="en-US" sz="2800" i="1" dirty="0"/>
              <a:t>mutually independent</a:t>
            </a:r>
          </a:p>
          <a:p>
            <a:pPr lvl="1">
              <a:defRPr/>
            </a:pPr>
            <a:r>
              <a:rPr lang="en-US" sz="2400" dirty="0"/>
              <a:t>e</a:t>
            </a:r>
            <a:r>
              <a:rPr lang="en-US" sz="2400" dirty="0">
                <a:ea typeface="+mn-ea"/>
                <a:cs typeface="+mn-cs"/>
              </a:rPr>
              <a:t>ach capability should be implemented by only one component</a:t>
            </a:r>
          </a:p>
          <a:p>
            <a:pPr lvl="1">
              <a:defRPr/>
            </a:pPr>
            <a:r>
              <a:rPr lang="en-US" sz="2400" dirty="0">
                <a:ea typeface="+mn-ea"/>
                <a:cs typeface="+mn-cs"/>
              </a:rPr>
              <a:t>one component should only implement one capability of system</a:t>
            </a:r>
          </a:p>
        </p:txBody>
      </p:sp>
      <p:sp>
        <p:nvSpPr>
          <p:cNvPr id="2253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2533" name="Slide Number Placeholder 4"/>
          <p:cNvSpPr>
            <a:spLocks noGrp="1"/>
          </p:cNvSpPr>
          <p:nvPr>
            <p:ph type="sldNum" sz="quarter" idx="12"/>
          </p:nvPr>
        </p:nvSpPr>
        <p:spPr>
          <a:noFill/>
        </p:spPr>
        <p:txBody>
          <a:bodyPr/>
          <a:lstStyle/>
          <a:p>
            <a:fld id="{EF4B2113-759A-48E5-99B1-5BD462FBC61E}" type="slidenum">
              <a:rPr lang="en-US" smtClean="0"/>
              <a:pPr/>
              <a:t>117</a:t>
            </a:fld>
            <a:endParaRPr lang="en-US"/>
          </a:p>
        </p:txBody>
      </p:sp>
    </p:spTree>
    <p:extLst>
      <p:ext uri="{BB962C8B-B14F-4D97-AF65-F5344CB8AC3E}">
        <p14:creationId xmlns:p14="http://schemas.microsoft.com/office/powerpoint/2010/main" val="17926576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solidFill>
                  <a:schemeClr val="tx1"/>
                </a:solidFill>
              </a:rPr>
              <a:t>Mathematics</a:t>
            </a:r>
            <a:endParaRPr lang="en-US"/>
          </a:p>
        </p:txBody>
      </p:sp>
      <p:sp>
        <p:nvSpPr>
          <p:cNvPr id="23555" name="Content Placeholder 2"/>
          <p:cNvSpPr>
            <a:spLocks noGrp="1"/>
          </p:cNvSpPr>
          <p:nvPr>
            <p:ph idx="1"/>
          </p:nvPr>
        </p:nvSpPr>
        <p:spPr/>
        <p:txBody>
          <a:bodyPr/>
          <a:lstStyle/>
          <a:p>
            <a:r>
              <a:rPr lang="en-US" sz="2800"/>
              <a:t>well-separated and independent components ensure that there are no side effects: using or even changing one component does not cause side effects in another area of system</a:t>
            </a:r>
          </a:p>
          <a:p>
            <a:endParaRPr lang="en-US" sz="1200"/>
          </a:p>
          <a:p>
            <a:r>
              <a:rPr lang="en-US"/>
              <a:t>two formal disciplines, most relevant ones in application of mathematics to field of databases</a:t>
            </a:r>
          </a:p>
          <a:p>
            <a:r>
              <a:rPr lang="en-US"/>
              <a:t>Logic</a:t>
            </a:r>
          </a:p>
          <a:p>
            <a:r>
              <a:rPr lang="en-US"/>
              <a:t>Set theory</a:t>
            </a:r>
            <a:endParaRPr lang="en-US" sz="2800"/>
          </a:p>
        </p:txBody>
      </p:sp>
      <p:sp>
        <p:nvSpPr>
          <p:cNvPr id="2355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3557" name="Slide Number Placeholder 4"/>
          <p:cNvSpPr>
            <a:spLocks noGrp="1"/>
          </p:cNvSpPr>
          <p:nvPr>
            <p:ph type="sldNum" sz="quarter" idx="12"/>
          </p:nvPr>
        </p:nvSpPr>
        <p:spPr>
          <a:noFill/>
        </p:spPr>
        <p:txBody>
          <a:bodyPr/>
          <a:lstStyle/>
          <a:p>
            <a:fld id="{5B816FF1-2E09-4264-AD2C-D57163660822}" type="slidenum">
              <a:rPr lang="en-US" smtClean="0"/>
              <a:pPr/>
              <a:t>118</a:t>
            </a:fld>
            <a:endParaRPr lang="en-US"/>
          </a:p>
        </p:txBody>
      </p:sp>
    </p:spTree>
    <p:extLst>
      <p:ext uri="{BB962C8B-B14F-4D97-AF65-F5344CB8AC3E}">
        <p14:creationId xmlns:p14="http://schemas.microsoft.com/office/powerpoint/2010/main" val="8877522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solidFill>
                  <a:schemeClr val="tx1"/>
                </a:solidFill>
              </a:rPr>
              <a:t>Mathematics</a:t>
            </a:r>
            <a:endParaRPr lang="en-US" sz="3200"/>
          </a:p>
        </p:txBody>
      </p:sp>
      <p:sp>
        <p:nvSpPr>
          <p:cNvPr id="24579" name="Content Placeholder 2"/>
          <p:cNvSpPr>
            <a:spLocks noGrp="1"/>
          </p:cNvSpPr>
          <p:nvPr>
            <p:ph idx="1"/>
          </p:nvPr>
        </p:nvSpPr>
        <p:spPr/>
        <p:txBody>
          <a:bodyPr/>
          <a:lstStyle/>
          <a:p>
            <a:r>
              <a:rPr lang="en-US" i="1"/>
              <a:t>Everything should be made as simple as possible, but not simpler.</a:t>
            </a:r>
          </a:p>
          <a:p>
            <a:pPr algn="r"/>
            <a:r>
              <a:rPr lang="en-US"/>
              <a:t>Albert Einstein (1879–1955)</a:t>
            </a:r>
          </a:p>
        </p:txBody>
      </p:sp>
      <p:sp>
        <p:nvSpPr>
          <p:cNvPr id="2458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4581" name="Slide Number Placeholder 4"/>
          <p:cNvSpPr>
            <a:spLocks noGrp="1"/>
          </p:cNvSpPr>
          <p:nvPr>
            <p:ph type="sldNum" sz="quarter" idx="12"/>
          </p:nvPr>
        </p:nvSpPr>
        <p:spPr>
          <a:noFill/>
        </p:spPr>
        <p:txBody>
          <a:bodyPr/>
          <a:lstStyle/>
          <a:p>
            <a:fld id="{F952B75B-0FDD-418F-B210-BD343CF1E2EF}" type="slidenum">
              <a:rPr lang="en-US" smtClean="0"/>
              <a:pPr/>
              <a:t>119</a:t>
            </a:fld>
            <a:endParaRPr lang="en-US"/>
          </a:p>
        </p:txBody>
      </p:sp>
    </p:spTree>
    <p:extLst>
      <p:ext uri="{BB962C8B-B14F-4D97-AF65-F5344CB8AC3E}">
        <p14:creationId xmlns:p14="http://schemas.microsoft.com/office/powerpoint/2010/main" val="277262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solidFill>
                  <a:schemeClr val="tx1"/>
                </a:solidFill>
              </a:rPr>
              <a:t>Mathematics</a:t>
            </a:r>
            <a:endParaRPr lang="en-US" altLang="en-US"/>
          </a:p>
        </p:txBody>
      </p:sp>
      <p:sp>
        <p:nvSpPr>
          <p:cNvPr id="44035" name="Content Placeholder 2"/>
          <p:cNvSpPr>
            <a:spLocks noGrp="1"/>
          </p:cNvSpPr>
          <p:nvPr>
            <p:ph idx="1"/>
          </p:nvPr>
        </p:nvSpPr>
        <p:spPr/>
        <p:txBody>
          <a:bodyPr/>
          <a:lstStyle/>
          <a:p>
            <a:r>
              <a:rPr lang="en-US" altLang="en-US" sz="2800"/>
              <a:t>well-separated and independent components ensure that there are no side effects: using or even changing one component does not cause side effects in another area of system</a:t>
            </a:r>
          </a:p>
          <a:p>
            <a:endParaRPr lang="en-US" altLang="en-US" sz="1200"/>
          </a:p>
          <a:p>
            <a:r>
              <a:rPr lang="en-US" altLang="en-US"/>
              <a:t>formal disciplines, most relevant ones in application of mathematics to field of databases</a:t>
            </a:r>
          </a:p>
          <a:p>
            <a:r>
              <a:rPr lang="en-US" altLang="en-US"/>
              <a:t>Set theory</a:t>
            </a:r>
            <a:endParaRPr lang="en-US" altLang="en-US" sz="2800"/>
          </a:p>
        </p:txBody>
      </p:sp>
      <p:sp>
        <p:nvSpPr>
          <p:cNvPr id="440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en-US"/>
              <a:t>DataBase Course Notes  11- Relational Model -  Relational Algebra &amp; Calculus</a:t>
            </a:r>
            <a:endParaRPr lang="en-US" altLang="en-US"/>
          </a:p>
        </p:txBody>
      </p:sp>
      <p:sp>
        <p:nvSpPr>
          <p:cNvPr id="440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540414-A97A-4FB4-8C91-4D062A89BD8A}" type="slidenum">
              <a:rPr lang="en-US" altLang="en-US" smtClean="0"/>
              <a:pPr eaLnBrk="1" hangingPunct="1"/>
              <a:t>12</a:t>
            </a:fld>
            <a:endParaRPr lang="en-US" altLang="en-US"/>
          </a:p>
        </p:txBody>
      </p:sp>
    </p:spTree>
    <p:extLst>
      <p:ext uri="{BB962C8B-B14F-4D97-AF65-F5344CB8AC3E}">
        <p14:creationId xmlns:p14="http://schemas.microsoft.com/office/powerpoint/2010/main" val="13616038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sz="4400" dirty="0"/>
              <a:t>Relations</a:t>
            </a:r>
            <a:endParaRPr lang="en-US" dirty="0"/>
          </a:p>
        </p:txBody>
      </p:sp>
      <p:sp>
        <p:nvSpPr>
          <p:cNvPr id="84995" name="Text Placeholder 2"/>
          <p:cNvSpPr>
            <a:spLocks noGrp="1"/>
          </p:cNvSpPr>
          <p:nvPr>
            <p:ph type="body" idx="1"/>
          </p:nvPr>
        </p:nvSpPr>
        <p:spPr/>
        <p:txBody>
          <a:bodyPr/>
          <a:lstStyle/>
          <a:p>
            <a:endParaRPr lang="en-US"/>
          </a:p>
        </p:txBody>
      </p:sp>
      <p:sp>
        <p:nvSpPr>
          <p:cNvPr id="8499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4997" name="Slide Number Placeholder 4"/>
          <p:cNvSpPr>
            <a:spLocks noGrp="1"/>
          </p:cNvSpPr>
          <p:nvPr>
            <p:ph type="sldNum" sz="quarter" idx="12"/>
          </p:nvPr>
        </p:nvSpPr>
        <p:spPr>
          <a:noFill/>
        </p:spPr>
        <p:txBody>
          <a:bodyPr/>
          <a:lstStyle/>
          <a:p>
            <a:fld id="{7CBB8F29-A7BE-43AA-AE69-DACA70F5D40E}" type="slidenum">
              <a:rPr lang="en-US" smtClean="0"/>
              <a:pPr/>
              <a:t>120</a:t>
            </a:fld>
            <a:endParaRPr lang="en-US"/>
          </a:p>
        </p:txBody>
      </p:sp>
    </p:spTree>
    <p:extLst>
      <p:ext uri="{BB962C8B-B14F-4D97-AF65-F5344CB8AC3E}">
        <p14:creationId xmlns:p14="http://schemas.microsoft.com/office/powerpoint/2010/main" val="39686977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5"/>
          <p:cNvSpPr>
            <a:spLocks noGrp="1"/>
          </p:cNvSpPr>
          <p:nvPr>
            <p:ph type="title"/>
          </p:nvPr>
        </p:nvSpPr>
        <p:spPr/>
        <p:txBody>
          <a:bodyPr/>
          <a:lstStyle/>
          <a:p>
            <a:r>
              <a:rPr lang="en-US"/>
              <a:t>Relation</a:t>
            </a:r>
          </a:p>
        </p:txBody>
      </p:sp>
      <p:sp>
        <p:nvSpPr>
          <p:cNvPr id="86019" name="Content Placeholder 6"/>
          <p:cNvSpPr>
            <a:spLocks noGrp="1"/>
          </p:cNvSpPr>
          <p:nvPr>
            <p:ph idx="1"/>
          </p:nvPr>
        </p:nvSpPr>
        <p:spPr/>
        <p:txBody>
          <a:bodyPr/>
          <a:lstStyle/>
          <a:p>
            <a:r>
              <a:rPr lang="en-GB"/>
              <a:t>common misconception that word relational in “relational model of data, relational database” refers to relationships” (many-to-one, many-to-many, and so on) that can exist between different entity types</a:t>
            </a:r>
          </a:p>
          <a:p>
            <a:endParaRPr lang="en-GB" sz="1600"/>
          </a:p>
          <a:p>
            <a:r>
              <a:rPr lang="en-GB"/>
              <a:t>nothing to do with R of ERD</a:t>
            </a:r>
          </a:p>
          <a:p>
            <a:r>
              <a:rPr lang="en-GB"/>
              <a:t>Entity Relationship Diagrams</a:t>
            </a:r>
          </a:p>
        </p:txBody>
      </p:sp>
      <p:sp>
        <p:nvSpPr>
          <p:cNvPr id="8602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6021" name="Slide Number Placeholder 4"/>
          <p:cNvSpPr>
            <a:spLocks noGrp="1"/>
          </p:cNvSpPr>
          <p:nvPr>
            <p:ph type="sldNum" sz="quarter" idx="12"/>
          </p:nvPr>
        </p:nvSpPr>
        <p:spPr>
          <a:noFill/>
        </p:spPr>
        <p:txBody>
          <a:bodyPr/>
          <a:lstStyle/>
          <a:p>
            <a:fld id="{4996161D-CB0D-4CF0-8830-3A6BFE3FB792}" type="slidenum">
              <a:rPr lang="en-US" smtClean="0"/>
              <a:pPr/>
              <a:t>121</a:t>
            </a:fld>
            <a:endParaRPr lang="en-US"/>
          </a:p>
        </p:txBody>
      </p:sp>
    </p:spTree>
    <p:extLst>
      <p:ext uri="{BB962C8B-B14F-4D97-AF65-F5344CB8AC3E}">
        <p14:creationId xmlns:p14="http://schemas.microsoft.com/office/powerpoint/2010/main" val="1987923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t>Relation</a:t>
            </a:r>
          </a:p>
        </p:txBody>
      </p:sp>
      <p:sp>
        <p:nvSpPr>
          <p:cNvPr id="87043" name="Content Placeholder 2"/>
          <p:cNvSpPr>
            <a:spLocks noGrp="1"/>
          </p:cNvSpPr>
          <p:nvPr>
            <p:ph idx="1"/>
          </p:nvPr>
        </p:nvSpPr>
        <p:spPr/>
        <p:txBody>
          <a:bodyPr/>
          <a:lstStyle/>
          <a:p>
            <a:r>
              <a:rPr lang="en-GB"/>
              <a:t>word refers to mathematical concept of a (n-ary) relation, mathematical, set-theory concept</a:t>
            </a:r>
          </a:p>
          <a:p>
            <a:endParaRPr lang="en-GB"/>
          </a:p>
          <a:p>
            <a:r>
              <a:rPr lang="en-US" b="1"/>
              <a:t>Binary Relations</a:t>
            </a:r>
            <a:endParaRPr lang="en-US"/>
          </a:p>
        </p:txBody>
      </p:sp>
      <p:sp>
        <p:nvSpPr>
          <p:cNvPr id="8704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7045" name="Slide Number Placeholder 4"/>
          <p:cNvSpPr>
            <a:spLocks noGrp="1"/>
          </p:cNvSpPr>
          <p:nvPr>
            <p:ph type="sldNum" sz="quarter" idx="12"/>
          </p:nvPr>
        </p:nvSpPr>
        <p:spPr>
          <a:noFill/>
        </p:spPr>
        <p:txBody>
          <a:bodyPr/>
          <a:lstStyle/>
          <a:p>
            <a:fld id="{3DBC005F-27A4-425A-9820-1F3961752603}" type="slidenum">
              <a:rPr lang="en-US" smtClean="0"/>
              <a:pPr/>
              <a:t>122</a:t>
            </a:fld>
            <a:endParaRPr lang="en-US"/>
          </a:p>
        </p:txBody>
      </p:sp>
    </p:spTree>
    <p:extLst>
      <p:ext uri="{BB962C8B-B14F-4D97-AF65-F5344CB8AC3E}">
        <p14:creationId xmlns:p14="http://schemas.microsoft.com/office/powerpoint/2010/main" val="22778057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solidFill>
                  <a:schemeClr val="tx1"/>
                </a:solidFill>
              </a:rPr>
              <a:t>Binary Relations</a:t>
            </a:r>
            <a:endParaRPr lang="en-US" sz="3200"/>
          </a:p>
        </p:txBody>
      </p:sp>
      <p:sp>
        <p:nvSpPr>
          <p:cNvPr id="88067" name="Content Placeholder 2"/>
          <p:cNvSpPr>
            <a:spLocks noGrp="1"/>
          </p:cNvSpPr>
          <p:nvPr>
            <p:ph idx="1"/>
          </p:nvPr>
        </p:nvSpPr>
        <p:spPr/>
        <p:txBody>
          <a:bodyPr/>
          <a:lstStyle/>
          <a:p>
            <a:r>
              <a:rPr lang="en-GB"/>
              <a:t>from set A to set B is defined as subset of Cartesian product A </a:t>
            </a:r>
            <a:r>
              <a:rPr lang="en-GB">
                <a:sym typeface="Symbol" pitchFamily="18" charset="2"/>
              </a:rPr>
              <a:t> </a:t>
            </a:r>
            <a:r>
              <a:rPr lang="en-GB"/>
              <a:t>B</a:t>
            </a:r>
          </a:p>
          <a:p>
            <a:r>
              <a:rPr lang="en-GB"/>
              <a:t>called binary relation because it deals with two sets (A and B)</a:t>
            </a:r>
          </a:p>
          <a:p>
            <a:r>
              <a:rPr lang="en-GB" sz="2800" i="1"/>
              <a:t>order of coordinates of ordered pair is important</a:t>
            </a:r>
          </a:p>
          <a:p>
            <a:r>
              <a:rPr lang="en-GB" sz="2800"/>
              <a:t>example based on </a:t>
            </a:r>
            <a:r>
              <a:rPr lang="en-US" sz="2800"/>
              <a:t>A := {X, Y ,Z}, B := {1, 2}</a:t>
            </a:r>
          </a:p>
          <a:p>
            <a:r>
              <a:rPr lang="pl-PL" sz="2800"/>
              <a:t>R1 := {(X;</a:t>
            </a:r>
            <a:r>
              <a:rPr lang="en-GB" sz="2800"/>
              <a:t> </a:t>
            </a:r>
            <a:r>
              <a:rPr lang="pl-PL" sz="2800"/>
              <a:t>1), (X;</a:t>
            </a:r>
            <a:r>
              <a:rPr lang="en-GB" sz="2800"/>
              <a:t> </a:t>
            </a:r>
            <a:r>
              <a:rPr lang="pl-PL" sz="2800"/>
              <a:t>2), (Y;</a:t>
            </a:r>
            <a:r>
              <a:rPr lang="en-GB" sz="2800"/>
              <a:t> </a:t>
            </a:r>
            <a:r>
              <a:rPr lang="pl-PL" sz="2800"/>
              <a:t>1), (Z;</a:t>
            </a:r>
            <a:r>
              <a:rPr lang="en-GB" sz="2800"/>
              <a:t> </a:t>
            </a:r>
            <a:r>
              <a:rPr lang="pl-PL" sz="2800"/>
              <a:t>2)}</a:t>
            </a:r>
          </a:p>
          <a:p>
            <a:r>
              <a:rPr lang="en-US"/>
              <a:t>(</a:t>
            </a:r>
            <a:r>
              <a:rPr lang="en-US">
                <a:sym typeface="Symbol" pitchFamily="18" charset="2"/>
              </a:rPr>
              <a:t> </a:t>
            </a:r>
            <a:r>
              <a:rPr lang="en-US"/>
              <a:t>p</a:t>
            </a:r>
            <a:r>
              <a:rPr lang="en-GB">
                <a:sym typeface="Symbol" pitchFamily="18" charset="2"/>
              </a:rPr>
              <a:t>  </a:t>
            </a:r>
            <a:r>
              <a:rPr lang="en-US"/>
              <a:t>R1: p</a:t>
            </a:r>
            <a:r>
              <a:rPr lang="en-GB">
                <a:sym typeface="Symbol" pitchFamily="18" charset="2"/>
              </a:rPr>
              <a:t>  </a:t>
            </a:r>
            <a:r>
              <a:rPr lang="en-US"/>
              <a:t>A</a:t>
            </a:r>
            <a:r>
              <a:rPr lang="en-GB">
                <a:sym typeface="Symbol" pitchFamily="18" charset="2"/>
              </a:rPr>
              <a:t>  </a:t>
            </a:r>
            <a:r>
              <a:rPr lang="en-US"/>
              <a:t>B )</a:t>
            </a:r>
          </a:p>
        </p:txBody>
      </p:sp>
      <p:sp>
        <p:nvSpPr>
          <p:cNvPr id="8806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8069" name="Slide Number Placeholder 4"/>
          <p:cNvSpPr>
            <a:spLocks noGrp="1"/>
          </p:cNvSpPr>
          <p:nvPr>
            <p:ph type="sldNum" sz="quarter" idx="12"/>
          </p:nvPr>
        </p:nvSpPr>
        <p:spPr>
          <a:noFill/>
        </p:spPr>
        <p:txBody>
          <a:bodyPr/>
          <a:lstStyle/>
          <a:p>
            <a:fld id="{1F57E3CB-FFBE-43C4-B5EA-1AF85E6EEB7E}" type="slidenum">
              <a:rPr lang="en-US" smtClean="0"/>
              <a:pPr/>
              <a:t>123</a:t>
            </a:fld>
            <a:endParaRPr lang="en-US"/>
          </a:p>
        </p:txBody>
      </p:sp>
    </p:spTree>
    <p:extLst>
      <p:ext uri="{BB962C8B-B14F-4D97-AF65-F5344CB8AC3E}">
        <p14:creationId xmlns:p14="http://schemas.microsoft.com/office/powerpoint/2010/main" val="26493791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solidFill>
                  <a:schemeClr val="tx1"/>
                </a:solidFill>
              </a:rPr>
              <a:t>Binary Relations</a:t>
            </a:r>
            <a:endParaRPr lang="en-US"/>
          </a:p>
        </p:txBody>
      </p:sp>
      <p:sp>
        <p:nvSpPr>
          <p:cNvPr id="89091" name="Content Placeholder 2"/>
          <p:cNvSpPr>
            <a:spLocks noGrp="1"/>
          </p:cNvSpPr>
          <p:nvPr>
            <p:ph idx="1"/>
          </p:nvPr>
        </p:nvSpPr>
        <p:spPr/>
        <p:txBody>
          <a:bodyPr/>
          <a:lstStyle/>
          <a:p>
            <a:r>
              <a:rPr lang="en-GB"/>
              <a:t>R is a binary relation from set A to set B</a:t>
            </a:r>
            <a:r>
              <a:rPr lang="en-US"/>
              <a:t> ↔ </a:t>
            </a:r>
            <a:r>
              <a:rPr lang="en-GB"/>
              <a:t>R</a:t>
            </a:r>
            <a:r>
              <a:rPr lang="en-GB">
                <a:sym typeface="Symbol" pitchFamily="18" charset="2"/>
              </a:rPr>
              <a:t>  </a:t>
            </a:r>
            <a:r>
              <a:rPr lang="en-US">
                <a:sym typeface="Symbol" pitchFamily="18" charset="2"/>
              </a:rPr>
              <a:t></a:t>
            </a:r>
            <a:r>
              <a:rPr lang="en-GB"/>
              <a:t>(A</a:t>
            </a:r>
            <a:r>
              <a:rPr lang="en-GB">
                <a:sym typeface="Symbol" pitchFamily="18" charset="2"/>
              </a:rPr>
              <a:t>  </a:t>
            </a:r>
            <a:r>
              <a:rPr lang="en-GB"/>
              <a:t>B)</a:t>
            </a:r>
          </a:p>
          <a:p>
            <a:endParaRPr lang="en-GB"/>
          </a:p>
          <a:p>
            <a:r>
              <a:rPr lang="en-US" b="1"/>
              <a:t>Functions</a:t>
            </a:r>
          </a:p>
        </p:txBody>
      </p:sp>
      <p:sp>
        <p:nvSpPr>
          <p:cNvPr id="8909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9093" name="Slide Number Placeholder 4"/>
          <p:cNvSpPr>
            <a:spLocks noGrp="1"/>
          </p:cNvSpPr>
          <p:nvPr>
            <p:ph type="sldNum" sz="quarter" idx="12"/>
          </p:nvPr>
        </p:nvSpPr>
        <p:spPr>
          <a:noFill/>
        </p:spPr>
        <p:txBody>
          <a:bodyPr/>
          <a:lstStyle/>
          <a:p>
            <a:fld id="{CFFD4F04-69AB-4C51-9C74-E12A29BD13D3}" type="slidenum">
              <a:rPr lang="en-US" smtClean="0"/>
              <a:pPr/>
              <a:t>124</a:t>
            </a:fld>
            <a:endParaRPr lang="en-US"/>
          </a:p>
        </p:txBody>
      </p:sp>
    </p:spTree>
    <p:extLst>
      <p:ext uri="{BB962C8B-B14F-4D97-AF65-F5344CB8AC3E}">
        <p14:creationId xmlns:p14="http://schemas.microsoft.com/office/powerpoint/2010/main" val="18261587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solidFill>
                  <a:schemeClr val="tx1"/>
                </a:solidFill>
              </a:rPr>
              <a:t>Functions</a:t>
            </a:r>
            <a:endParaRPr lang="en-US" sz="3200"/>
          </a:p>
        </p:txBody>
      </p:sp>
      <p:sp>
        <p:nvSpPr>
          <p:cNvPr id="90115" name="Content Placeholder 2"/>
          <p:cNvSpPr>
            <a:spLocks noGrp="1"/>
          </p:cNvSpPr>
          <p:nvPr>
            <p:ph idx="1"/>
          </p:nvPr>
        </p:nvSpPr>
        <p:spPr/>
        <p:txBody>
          <a:bodyPr/>
          <a:lstStyle/>
          <a:p>
            <a:r>
              <a:rPr lang="en-GB"/>
              <a:t>binary relation that doesn’t have two elements that have same first coordinate</a:t>
            </a:r>
          </a:p>
          <a:p>
            <a:r>
              <a:rPr lang="en-GB"/>
              <a:t>in function two distinct ordered pairs always have different first </a:t>
            </a:r>
            <a:r>
              <a:rPr lang="en-US"/>
              <a:t>coordinates</a:t>
            </a:r>
          </a:p>
          <a:p>
            <a:r>
              <a:rPr lang="en-GB"/>
              <a:t>F </a:t>
            </a:r>
            <a:r>
              <a:rPr lang="en-GB">
                <a:sym typeface="Symbol" pitchFamily="18" charset="2"/>
              </a:rPr>
              <a:t> </a:t>
            </a:r>
            <a:r>
              <a:rPr lang="en-US">
                <a:sym typeface="Symbol" pitchFamily="18" charset="2"/>
              </a:rPr>
              <a:t></a:t>
            </a:r>
            <a:r>
              <a:rPr lang="en-GB"/>
              <a:t>(A</a:t>
            </a:r>
            <a:r>
              <a:rPr lang="en-GB">
                <a:sym typeface="Symbol" pitchFamily="18" charset="2"/>
              </a:rPr>
              <a:t>  </a:t>
            </a:r>
            <a:r>
              <a:rPr lang="en-GB"/>
              <a:t>B)</a:t>
            </a:r>
            <a:r>
              <a:rPr lang="en-US">
                <a:sym typeface="Symbol" pitchFamily="18" charset="2"/>
              </a:rPr>
              <a:t>  </a:t>
            </a:r>
          </a:p>
          <a:p>
            <a:r>
              <a:rPr lang="en-US"/>
              <a:t>(</a:t>
            </a:r>
            <a:r>
              <a:rPr lang="en-US">
                <a:sym typeface="Symbol" pitchFamily="18" charset="2"/>
              </a:rPr>
              <a:t> </a:t>
            </a:r>
            <a:r>
              <a:rPr lang="en-US"/>
              <a:t>p1,p2</a:t>
            </a:r>
            <a:r>
              <a:rPr lang="en-GB">
                <a:sym typeface="Symbol" pitchFamily="18" charset="2"/>
              </a:rPr>
              <a:t>  </a:t>
            </a:r>
            <a:r>
              <a:rPr lang="en-US"/>
              <a:t>F: p1</a:t>
            </a:r>
            <a:r>
              <a:rPr lang="en-US">
                <a:sym typeface="Symbol" pitchFamily="18" charset="2"/>
              </a:rPr>
              <a:t></a:t>
            </a:r>
            <a:r>
              <a:rPr lang="en-US"/>
              <a:t>p2 →</a:t>
            </a:r>
            <a:r>
              <a:rPr lang="en-US">
                <a:sym typeface="Symbol" pitchFamily="18" charset="2"/>
              </a:rPr>
              <a:t></a:t>
            </a:r>
            <a:r>
              <a:rPr lang="en-US" baseline="-25000"/>
              <a:t>1</a:t>
            </a:r>
            <a:r>
              <a:rPr lang="en-US"/>
              <a:t>(p1)</a:t>
            </a:r>
            <a:r>
              <a:rPr lang="en-US">
                <a:sym typeface="Symbol" pitchFamily="18" charset="2"/>
              </a:rPr>
              <a:t> </a:t>
            </a:r>
            <a:r>
              <a:rPr lang="en-US"/>
              <a:t> </a:t>
            </a:r>
            <a:r>
              <a:rPr lang="en-US">
                <a:sym typeface="Symbol" pitchFamily="18" charset="2"/>
              </a:rPr>
              <a:t></a:t>
            </a:r>
            <a:r>
              <a:rPr lang="en-US" baseline="-25000"/>
              <a:t>1</a:t>
            </a:r>
            <a:r>
              <a:rPr lang="en-US"/>
              <a:t>(p2)) </a:t>
            </a:r>
            <a:r>
              <a:rPr lang="en-US">
                <a:sym typeface="Symbol" pitchFamily="18" charset="2"/>
              </a:rPr>
              <a:t></a:t>
            </a:r>
            <a:endParaRPr lang="en-US"/>
          </a:p>
          <a:p>
            <a:r>
              <a:rPr lang="en-US"/>
              <a:t>{</a:t>
            </a:r>
            <a:r>
              <a:rPr lang="en-US">
                <a:sym typeface="Symbol" pitchFamily="18" charset="2"/>
              </a:rPr>
              <a:t></a:t>
            </a:r>
            <a:r>
              <a:rPr lang="en-US" baseline="-25000"/>
              <a:t>1</a:t>
            </a:r>
            <a:r>
              <a:rPr lang="en-US"/>
              <a:t>(p1) | p</a:t>
            </a:r>
            <a:r>
              <a:rPr lang="en-GB">
                <a:sym typeface="Symbol" pitchFamily="18" charset="2"/>
              </a:rPr>
              <a:t>  </a:t>
            </a:r>
            <a:r>
              <a:rPr lang="en-US"/>
              <a:t>F } = A</a:t>
            </a:r>
          </a:p>
        </p:txBody>
      </p:sp>
      <p:sp>
        <p:nvSpPr>
          <p:cNvPr id="9011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0117" name="Slide Number Placeholder 4"/>
          <p:cNvSpPr>
            <a:spLocks noGrp="1"/>
          </p:cNvSpPr>
          <p:nvPr>
            <p:ph type="sldNum" sz="quarter" idx="12"/>
          </p:nvPr>
        </p:nvSpPr>
        <p:spPr>
          <a:noFill/>
        </p:spPr>
        <p:txBody>
          <a:bodyPr/>
          <a:lstStyle/>
          <a:p>
            <a:fld id="{AE8F8872-6BBF-4683-8526-AB151E24305C}" type="slidenum">
              <a:rPr lang="en-US" smtClean="0"/>
              <a:pPr/>
              <a:t>125</a:t>
            </a:fld>
            <a:endParaRPr lang="en-US"/>
          </a:p>
        </p:txBody>
      </p:sp>
    </p:spTree>
    <p:extLst>
      <p:ext uri="{BB962C8B-B14F-4D97-AF65-F5344CB8AC3E}">
        <p14:creationId xmlns:p14="http://schemas.microsoft.com/office/powerpoint/2010/main" val="38596296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solidFill>
                  <a:schemeClr val="tx1"/>
                </a:solidFill>
              </a:rPr>
              <a:t>Functions</a:t>
            </a:r>
            <a:endParaRPr lang="en-US"/>
          </a:p>
        </p:txBody>
      </p:sp>
      <p:sp>
        <p:nvSpPr>
          <p:cNvPr id="91139" name="Content Placeholder 2"/>
          <p:cNvSpPr>
            <a:spLocks noGrp="1"/>
          </p:cNvSpPr>
          <p:nvPr>
            <p:ph idx="1"/>
          </p:nvPr>
        </p:nvSpPr>
        <p:spPr/>
        <p:txBody>
          <a:bodyPr/>
          <a:lstStyle/>
          <a:p>
            <a:r>
              <a:rPr lang="en-US"/>
              <a:t>dom(F) = A</a:t>
            </a:r>
          </a:p>
          <a:p>
            <a:r>
              <a:rPr lang="en-US"/>
              <a:t>rng(F) </a:t>
            </a:r>
            <a:r>
              <a:rPr lang="en-US">
                <a:sym typeface="Symbol" pitchFamily="18" charset="2"/>
              </a:rPr>
              <a:t></a:t>
            </a:r>
            <a:r>
              <a:rPr lang="en-US"/>
              <a:t> B</a:t>
            </a:r>
          </a:p>
        </p:txBody>
      </p:sp>
      <p:sp>
        <p:nvSpPr>
          <p:cNvPr id="9114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1141" name="Slide Number Placeholder 4"/>
          <p:cNvSpPr>
            <a:spLocks noGrp="1"/>
          </p:cNvSpPr>
          <p:nvPr>
            <p:ph type="sldNum" sz="quarter" idx="12"/>
          </p:nvPr>
        </p:nvSpPr>
        <p:spPr>
          <a:noFill/>
        </p:spPr>
        <p:txBody>
          <a:bodyPr/>
          <a:lstStyle/>
          <a:p>
            <a:fld id="{2594DDF0-98F0-426F-A9A9-98C74D03A31E}" type="slidenum">
              <a:rPr lang="en-US" smtClean="0"/>
              <a:pPr/>
              <a:t>126</a:t>
            </a:fld>
            <a:endParaRPr lang="en-US"/>
          </a:p>
        </p:txBody>
      </p:sp>
    </p:spTree>
    <p:extLst>
      <p:ext uri="{BB962C8B-B14F-4D97-AF65-F5344CB8AC3E}">
        <p14:creationId xmlns:p14="http://schemas.microsoft.com/office/powerpoint/2010/main" val="19390089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solidFill>
                  <a:schemeClr val="tx1"/>
                </a:solidFill>
              </a:rPr>
              <a:t>Identity Function</a:t>
            </a:r>
            <a:endParaRPr lang="en-US" sz="3200"/>
          </a:p>
        </p:txBody>
      </p:sp>
      <p:sp>
        <p:nvSpPr>
          <p:cNvPr id="92163" name="Content Placeholder 2"/>
          <p:cNvSpPr>
            <a:spLocks noGrp="1"/>
          </p:cNvSpPr>
          <p:nvPr>
            <p:ph idx="1"/>
          </p:nvPr>
        </p:nvSpPr>
        <p:spPr/>
        <p:txBody>
          <a:bodyPr/>
          <a:lstStyle/>
          <a:p>
            <a:r>
              <a:rPr lang="en-GB"/>
              <a:t>over </a:t>
            </a:r>
            <a:r>
              <a:rPr lang="en-GB" i="1"/>
              <a:t>A</a:t>
            </a:r>
            <a:r>
              <a:rPr lang="en-GB"/>
              <a:t> if </a:t>
            </a:r>
            <a:r>
              <a:rPr lang="en-GB" i="1"/>
              <a:t>A</a:t>
            </a:r>
            <a:r>
              <a:rPr lang="en-GB"/>
              <a:t> is domain of </a:t>
            </a:r>
            <a:r>
              <a:rPr lang="en-GB" i="1"/>
              <a:t>f</a:t>
            </a:r>
            <a:r>
              <a:rPr lang="en-GB"/>
              <a:t>, and for all elements </a:t>
            </a:r>
            <a:r>
              <a:rPr lang="en-GB" i="1"/>
              <a:t>x</a:t>
            </a:r>
            <a:r>
              <a:rPr lang="en-GB"/>
              <a:t> in set </a:t>
            </a:r>
            <a:r>
              <a:rPr lang="en-GB" i="1"/>
              <a:t>A</a:t>
            </a:r>
            <a:r>
              <a:rPr lang="en-GB"/>
              <a:t>, </a:t>
            </a:r>
            <a:r>
              <a:rPr lang="en-GB" i="1"/>
              <a:t>f</a:t>
            </a:r>
            <a:r>
              <a:rPr lang="en-GB"/>
              <a:t> of </a:t>
            </a:r>
            <a:r>
              <a:rPr lang="en-GB" i="1"/>
              <a:t>x</a:t>
            </a:r>
            <a:r>
              <a:rPr lang="en-GB"/>
              <a:t> equals </a:t>
            </a:r>
            <a:r>
              <a:rPr lang="en-GB" i="1"/>
              <a:t>x</a:t>
            </a:r>
          </a:p>
          <a:p>
            <a:r>
              <a:rPr lang="en-GB" i="1"/>
              <a:t>id</a:t>
            </a:r>
            <a:r>
              <a:rPr lang="en-GB"/>
              <a:t>(</a:t>
            </a:r>
            <a:r>
              <a:rPr lang="en-GB" i="1"/>
              <a:t>A</a:t>
            </a:r>
            <a:r>
              <a:rPr lang="en-GB"/>
              <a:t>) to represent identity function over </a:t>
            </a:r>
            <a:r>
              <a:rPr lang="en-GB" i="1"/>
              <a:t>A</a:t>
            </a:r>
            <a:endParaRPr lang="en-US" i="1"/>
          </a:p>
        </p:txBody>
      </p:sp>
      <p:sp>
        <p:nvSpPr>
          <p:cNvPr id="9216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2165" name="Slide Number Placeholder 4"/>
          <p:cNvSpPr>
            <a:spLocks noGrp="1"/>
          </p:cNvSpPr>
          <p:nvPr>
            <p:ph type="sldNum" sz="quarter" idx="12"/>
          </p:nvPr>
        </p:nvSpPr>
        <p:spPr>
          <a:noFill/>
        </p:spPr>
        <p:txBody>
          <a:bodyPr/>
          <a:lstStyle/>
          <a:p>
            <a:fld id="{5BFD4AEC-F953-41CC-BAA6-9DED2E763150}" type="slidenum">
              <a:rPr lang="en-US" smtClean="0"/>
              <a:pPr/>
              <a:t>127</a:t>
            </a:fld>
            <a:endParaRPr lang="en-US"/>
          </a:p>
        </p:txBody>
      </p:sp>
    </p:spTree>
    <p:extLst>
      <p:ext uri="{BB962C8B-B14F-4D97-AF65-F5344CB8AC3E}">
        <p14:creationId xmlns:p14="http://schemas.microsoft.com/office/powerpoint/2010/main" val="25755749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solidFill>
                  <a:schemeClr val="tx1"/>
                </a:solidFill>
              </a:rPr>
              <a:t>Subset of Function</a:t>
            </a:r>
            <a:endParaRPr lang="en-US" sz="3200"/>
          </a:p>
        </p:txBody>
      </p:sp>
      <p:sp>
        <p:nvSpPr>
          <p:cNvPr id="93187" name="Content Placeholder 2"/>
          <p:cNvSpPr>
            <a:spLocks noGrp="1"/>
          </p:cNvSpPr>
          <p:nvPr>
            <p:ph idx="1"/>
          </p:nvPr>
        </p:nvSpPr>
        <p:spPr/>
        <p:txBody>
          <a:bodyPr/>
          <a:lstStyle/>
          <a:p>
            <a:r>
              <a:rPr lang="en-GB"/>
              <a:t>every proper subset of function F is again a function</a:t>
            </a:r>
            <a:endParaRPr lang="en-US"/>
          </a:p>
        </p:txBody>
      </p:sp>
      <p:sp>
        <p:nvSpPr>
          <p:cNvPr id="9318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3189" name="Slide Number Placeholder 4"/>
          <p:cNvSpPr>
            <a:spLocks noGrp="1"/>
          </p:cNvSpPr>
          <p:nvPr>
            <p:ph type="sldNum" sz="quarter" idx="12"/>
          </p:nvPr>
        </p:nvSpPr>
        <p:spPr>
          <a:noFill/>
        </p:spPr>
        <p:txBody>
          <a:bodyPr/>
          <a:lstStyle/>
          <a:p>
            <a:fld id="{30FC4C1A-2F01-4BA4-A78A-6EEE0AB4FEE1}" type="slidenum">
              <a:rPr lang="en-US" smtClean="0"/>
              <a:pPr/>
              <a:t>128</a:t>
            </a:fld>
            <a:endParaRPr lang="en-US"/>
          </a:p>
        </p:txBody>
      </p:sp>
    </p:spTree>
    <p:extLst>
      <p:ext uri="{BB962C8B-B14F-4D97-AF65-F5344CB8AC3E}">
        <p14:creationId xmlns:p14="http://schemas.microsoft.com/office/powerpoint/2010/main" val="12986340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GB">
                <a:solidFill>
                  <a:schemeClr val="tx1"/>
                </a:solidFill>
              </a:rPr>
              <a:t>N-ary Relation</a:t>
            </a:r>
            <a:endParaRPr lang="en-US" sz="3200"/>
          </a:p>
        </p:txBody>
      </p:sp>
      <p:sp>
        <p:nvSpPr>
          <p:cNvPr id="94211" name="Content Placeholder 2"/>
          <p:cNvSpPr>
            <a:spLocks noGrp="1"/>
          </p:cNvSpPr>
          <p:nvPr>
            <p:ph idx="1"/>
          </p:nvPr>
        </p:nvSpPr>
        <p:spPr/>
        <p:txBody>
          <a:bodyPr/>
          <a:lstStyle/>
          <a:p>
            <a:r>
              <a:rPr lang="en-GB"/>
              <a:t>more general concept of n-ary relation (that is, not just a binary one)</a:t>
            </a:r>
          </a:p>
          <a:p>
            <a:r>
              <a:rPr lang="en-GB"/>
              <a:t>concept introduced by database field</a:t>
            </a:r>
            <a:endParaRPr lang="en-US"/>
          </a:p>
        </p:txBody>
      </p:sp>
      <p:sp>
        <p:nvSpPr>
          <p:cNvPr id="9421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4213" name="Slide Number Placeholder 4"/>
          <p:cNvSpPr>
            <a:spLocks noGrp="1"/>
          </p:cNvSpPr>
          <p:nvPr>
            <p:ph type="sldNum" sz="quarter" idx="12"/>
          </p:nvPr>
        </p:nvSpPr>
        <p:spPr>
          <a:noFill/>
        </p:spPr>
        <p:txBody>
          <a:bodyPr/>
          <a:lstStyle/>
          <a:p>
            <a:fld id="{DBB948B5-C10A-4E39-84CA-F5F379B957D2}" type="slidenum">
              <a:rPr lang="en-US" smtClean="0"/>
              <a:pPr/>
              <a:t>129</a:t>
            </a:fld>
            <a:endParaRPr lang="en-US"/>
          </a:p>
        </p:txBody>
      </p:sp>
    </p:spTree>
    <p:extLst>
      <p:ext uri="{BB962C8B-B14F-4D97-AF65-F5344CB8AC3E}">
        <p14:creationId xmlns:p14="http://schemas.microsoft.com/office/powerpoint/2010/main" val="221777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solidFill>
                  <a:schemeClr val="tx1"/>
                </a:solidFill>
              </a:rPr>
              <a:t>Mathematics</a:t>
            </a:r>
            <a:endParaRPr lang="en-US" altLang="en-US" sz="3200"/>
          </a:p>
        </p:txBody>
      </p:sp>
      <p:sp>
        <p:nvSpPr>
          <p:cNvPr id="45059" name="Content Placeholder 2"/>
          <p:cNvSpPr>
            <a:spLocks noGrp="1"/>
          </p:cNvSpPr>
          <p:nvPr>
            <p:ph idx="1"/>
          </p:nvPr>
        </p:nvSpPr>
        <p:spPr/>
        <p:txBody>
          <a:bodyPr/>
          <a:lstStyle/>
          <a:p>
            <a:r>
              <a:rPr lang="en-US" altLang="en-US" i="1"/>
              <a:t>Everything should be made as simple as possible, but not simpler.</a:t>
            </a:r>
          </a:p>
          <a:p>
            <a:pPr algn="r"/>
            <a:r>
              <a:rPr lang="en-US" altLang="en-US"/>
              <a:t>Albert Einstein (1879–1955)</a:t>
            </a:r>
          </a:p>
        </p:txBody>
      </p:sp>
      <p:sp>
        <p:nvSpPr>
          <p:cNvPr id="4506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en-US"/>
              <a:t>DataBase Course Notes  11- Relational Model -  Relational Algebra &amp; Calculus</a:t>
            </a:r>
            <a:endParaRPr lang="en-US" altLang="en-US"/>
          </a:p>
        </p:txBody>
      </p:sp>
      <p:sp>
        <p:nvSpPr>
          <p:cNvPr id="4506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92B54C5-A79E-4CF5-A5AA-D1800962209E}" type="slidenum">
              <a:rPr lang="en-US" altLang="en-US" smtClean="0"/>
              <a:pPr eaLnBrk="1" hangingPunct="1"/>
              <a:t>13</a:t>
            </a:fld>
            <a:endParaRPr lang="en-US" altLang="en-US"/>
          </a:p>
        </p:txBody>
      </p:sp>
    </p:spTree>
    <p:extLst>
      <p:ext uri="{BB962C8B-B14F-4D97-AF65-F5344CB8AC3E}">
        <p14:creationId xmlns:p14="http://schemas.microsoft.com/office/powerpoint/2010/main" val="42214443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solidFill>
                  <a:schemeClr val="tx1"/>
                </a:solidFill>
              </a:rPr>
              <a:t>Operations on Functions</a:t>
            </a:r>
            <a:endParaRPr lang="en-US" sz="3200"/>
          </a:p>
        </p:txBody>
      </p:sp>
      <p:sp>
        <p:nvSpPr>
          <p:cNvPr id="95235" name="Content Placeholder 2"/>
          <p:cNvSpPr>
            <a:spLocks noGrp="1"/>
          </p:cNvSpPr>
          <p:nvPr>
            <p:ph idx="1"/>
          </p:nvPr>
        </p:nvSpPr>
        <p:spPr/>
        <p:txBody>
          <a:bodyPr/>
          <a:lstStyle/>
          <a:p>
            <a:r>
              <a:rPr lang="en-GB"/>
              <a:t>functions are sets, can apply set operators union, intersection, and difference</a:t>
            </a:r>
          </a:p>
          <a:p>
            <a:endParaRPr lang="en-GB"/>
          </a:p>
        </p:txBody>
      </p:sp>
      <p:sp>
        <p:nvSpPr>
          <p:cNvPr id="9523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5237" name="Slide Number Placeholder 4"/>
          <p:cNvSpPr>
            <a:spLocks noGrp="1"/>
          </p:cNvSpPr>
          <p:nvPr>
            <p:ph type="sldNum" sz="quarter" idx="12"/>
          </p:nvPr>
        </p:nvSpPr>
        <p:spPr>
          <a:noFill/>
        </p:spPr>
        <p:txBody>
          <a:bodyPr/>
          <a:lstStyle/>
          <a:p>
            <a:fld id="{5940262B-3823-4B38-94FD-50004A82AF7A}" type="slidenum">
              <a:rPr lang="en-US" smtClean="0"/>
              <a:pPr/>
              <a:t>130</a:t>
            </a:fld>
            <a:endParaRPr lang="en-US"/>
          </a:p>
        </p:txBody>
      </p:sp>
    </p:spTree>
    <p:extLst>
      <p:ext uri="{BB962C8B-B14F-4D97-AF65-F5344CB8AC3E}">
        <p14:creationId xmlns:p14="http://schemas.microsoft.com/office/powerpoint/2010/main" val="11457058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GB">
                <a:solidFill>
                  <a:schemeClr val="tx1"/>
                </a:solidFill>
              </a:rPr>
              <a:t>Compatible (Joinable) Functions</a:t>
            </a:r>
            <a:endParaRPr lang="en-US" sz="3200"/>
          </a:p>
        </p:txBody>
      </p:sp>
      <p:sp>
        <p:nvSpPr>
          <p:cNvPr id="96259" name="Content Placeholder 2"/>
          <p:cNvSpPr>
            <a:spLocks noGrp="1"/>
          </p:cNvSpPr>
          <p:nvPr>
            <p:ph idx="1"/>
          </p:nvPr>
        </p:nvSpPr>
        <p:spPr/>
        <p:txBody>
          <a:bodyPr/>
          <a:lstStyle/>
          <a:p>
            <a:r>
              <a:rPr lang="en-GB"/>
              <a:t>generic property that two functions F and G should have for union of those two functions to result in a function</a:t>
            </a:r>
          </a:p>
          <a:p>
            <a:r>
              <a:rPr lang="en-GB"/>
              <a:t>function F is compatible with function G </a:t>
            </a:r>
            <a:r>
              <a:rPr lang="en-US"/>
              <a:t>↔</a:t>
            </a:r>
            <a:endParaRPr lang="en-GB"/>
          </a:p>
          <a:p>
            <a:r>
              <a:rPr lang="en-US"/>
              <a:t>(</a:t>
            </a:r>
            <a:r>
              <a:rPr lang="en-US">
                <a:sym typeface="Symbol" pitchFamily="18" charset="2"/>
              </a:rPr>
              <a:t> </a:t>
            </a:r>
            <a:r>
              <a:rPr lang="en-US"/>
              <a:t>c</a:t>
            </a:r>
            <a:r>
              <a:rPr lang="en-GB">
                <a:sym typeface="Symbol" pitchFamily="18" charset="2"/>
              </a:rPr>
              <a:t> </a:t>
            </a:r>
            <a:r>
              <a:rPr lang="en-US"/>
              <a:t>(dom(F)</a:t>
            </a:r>
            <a:r>
              <a:rPr lang="it-IT">
                <a:sym typeface="Symbol" pitchFamily="18" charset="2"/>
              </a:rPr>
              <a:t>  </a:t>
            </a:r>
            <a:r>
              <a:rPr lang="en-US"/>
              <a:t>dom(G)): F(c)=G(c))</a:t>
            </a:r>
          </a:p>
        </p:txBody>
      </p:sp>
      <p:sp>
        <p:nvSpPr>
          <p:cNvPr id="9626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6261" name="Slide Number Placeholder 4"/>
          <p:cNvSpPr>
            <a:spLocks noGrp="1"/>
          </p:cNvSpPr>
          <p:nvPr>
            <p:ph type="sldNum" sz="quarter" idx="12"/>
          </p:nvPr>
        </p:nvSpPr>
        <p:spPr>
          <a:noFill/>
        </p:spPr>
        <p:txBody>
          <a:bodyPr/>
          <a:lstStyle/>
          <a:p>
            <a:fld id="{82F94D79-1BE7-406A-8E0E-15C12700AD66}" type="slidenum">
              <a:rPr lang="en-US" smtClean="0"/>
              <a:pPr/>
              <a:t>131</a:t>
            </a:fld>
            <a:endParaRPr lang="en-US"/>
          </a:p>
        </p:txBody>
      </p:sp>
    </p:spTree>
    <p:extLst>
      <p:ext uri="{BB962C8B-B14F-4D97-AF65-F5344CB8AC3E}">
        <p14:creationId xmlns:p14="http://schemas.microsoft.com/office/powerpoint/2010/main" val="35633827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GB">
                <a:solidFill>
                  <a:schemeClr val="tx1"/>
                </a:solidFill>
              </a:rPr>
              <a:t>Function Composition</a:t>
            </a:r>
            <a:endParaRPr lang="en-US" sz="3200"/>
          </a:p>
        </p:txBody>
      </p:sp>
      <p:sp>
        <p:nvSpPr>
          <p:cNvPr id="97283" name="Content Placeholder 2"/>
          <p:cNvSpPr>
            <a:spLocks noGrp="1"/>
          </p:cNvSpPr>
          <p:nvPr>
            <p:ph idx="1"/>
          </p:nvPr>
        </p:nvSpPr>
        <p:spPr/>
        <p:txBody>
          <a:bodyPr/>
          <a:lstStyle/>
          <a:p>
            <a:r>
              <a:rPr lang="en-GB"/>
              <a:t>let </a:t>
            </a:r>
            <a:r>
              <a:rPr lang="en-GB" i="1"/>
              <a:t>A</a:t>
            </a:r>
            <a:r>
              <a:rPr lang="en-GB"/>
              <a:t>, </a:t>
            </a:r>
            <a:r>
              <a:rPr lang="en-GB" i="1"/>
              <a:t>B</a:t>
            </a:r>
            <a:r>
              <a:rPr lang="en-GB"/>
              <a:t>, and </a:t>
            </a:r>
            <a:r>
              <a:rPr lang="en-GB" i="1"/>
              <a:t>C</a:t>
            </a:r>
            <a:r>
              <a:rPr lang="en-GB"/>
              <a:t> be sets</a:t>
            </a:r>
          </a:p>
          <a:p>
            <a:r>
              <a:rPr lang="en-GB"/>
              <a:t>let </a:t>
            </a:r>
            <a:r>
              <a:rPr lang="en-GB" i="1"/>
              <a:t>f</a:t>
            </a:r>
            <a:r>
              <a:rPr lang="en-GB"/>
              <a:t> be a function over </a:t>
            </a:r>
            <a:r>
              <a:rPr lang="en-GB" i="1"/>
              <a:t>A</a:t>
            </a:r>
            <a:r>
              <a:rPr lang="en-GB"/>
              <a:t> into </a:t>
            </a:r>
            <a:r>
              <a:rPr lang="en-GB" i="1"/>
              <a:t>B</a:t>
            </a:r>
          </a:p>
          <a:p>
            <a:r>
              <a:rPr lang="en-GB"/>
              <a:t>let </a:t>
            </a:r>
            <a:r>
              <a:rPr lang="en-GB" i="1"/>
              <a:t>g</a:t>
            </a:r>
            <a:r>
              <a:rPr lang="en-GB"/>
              <a:t> be a function over </a:t>
            </a:r>
            <a:r>
              <a:rPr lang="en-GB" i="1"/>
              <a:t>rng</a:t>
            </a:r>
            <a:r>
              <a:rPr lang="en-GB"/>
              <a:t>(</a:t>
            </a:r>
            <a:r>
              <a:rPr lang="en-GB" i="1"/>
              <a:t>f</a:t>
            </a:r>
            <a:r>
              <a:rPr lang="en-GB"/>
              <a:t>) into </a:t>
            </a:r>
            <a:r>
              <a:rPr lang="en-GB" i="1"/>
              <a:t>C</a:t>
            </a:r>
          </a:p>
          <a:p>
            <a:r>
              <a:rPr lang="en-GB"/>
              <a:t>composition of functions </a:t>
            </a:r>
            <a:r>
              <a:rPr lang="en-GB" i="1"/>
              <a:t>f </a:t>
            </a:r>
            <a:r>
              <a:rPr lang="en-GB"/>
              <a:t>and </a:t>
            </a:r>
            <a:r>
              <a:rPr lang="en-GB" i="1"/>
              <a:t>g</a:t>
            </a:r>
            <a:r>
              <a:rPr lang="en-GB"/>
              <a:t>, notation </a:t>
            </a:r>
            <a:r>
              <a:rPr lang="en-GB" i="1"/>
              <a:t>g</a:t>
            </a:r>
            <a:r>
              <a:rPr lang="en-GB">
                <a:sym typeface="Symbol" pitchFamily="18" charset="2"/>
              </a:rPr>
              <a:t>○</a:t>
            </a:r>
            <a:r>
              <a:rPr lang="en-GB" i="1"/>
              <a:t>f</a:t>
            </a:r>
            <a:r>
              <a:rPr lang="en-GB"/>
              <a:t>, is defined as </a:t>
            </a:r>
          </a:p>
          <a:p>
            <a:r>
              <a:rPr lang="en-GB" i="1"/>
              <a:t>g</a:t>
            </a:r>
            <a:r>
              <a:rPr lang="en-GB">
                <a:sym typeface="Symbol" pitchFamily="18" charset="2"/>
              </a:rPr>
              <a:t>○</a:t>
            </a:r>
            <a:r>
              <a:rPr lang="en-GB" i="1"/>
              <a:t>f</a:t>
            </a:r>
            <a:r>
              <a:rPr lang="en-GB"/>
              <a:t> := {(</a:t>
            </a:r>
            <a:r>
              <a:rPr lang="en-GB" i="1"/>
              <a:t>a</a:t>
            </a:r>
            <a:r>
              <a:rPr lang="en-GB"/>
              <a:t>; </a:t>
            </a:r>
            <a:r>
              <a:rPr lang="en-GB" i="1"/>
              <a:t>g</a:t>
            </a:r>
            <a:r>
              <a:rPr lang="en-GB"/>
              <a:t>(</a:t>
            </a:r>
            <a:r>
              <a:rPr lang="en-GB" i="1"/>
              <a:t>f</a:t>
            </a:r>
            <a:r>
              <a:rPr lang="en-GB"/>
              <a:t>(</a:t>
            </a:r>
            <a:r>
              <a:rPr lang="en-GB" i="1"/>
              <a:t>a</a:t>
            </a:r>
            <a:r>
              <a:rPr lang="en-GB"/>
              <a:t>)) | </a:t>
            </a:r>
            <a:r>
              <a:rPr lang="en-GB" i="1"/>
              <a:t>a</a:t>
            </a:r>
            <a:r>
              <a:rPr lang="en-GB">
                <a:sym typeface="Symbol" pitchFamily="18" charset="2"/>
              </a:rPr>
              <a:t>  </a:t>
            </a:r>
            <a:r>
              <a:rPr lang="en-GB" i="1"/>
              <a:t>dom</a:t>
            </a:r>
            <a:r>
              <a:rPr lang="en-GB"/>
              <a:t>(</a:t>
            </a:r>
            <a:r>
              <a:rPr lang="en-GB" i="1"/>
              <a:t>f</a:t>
            </a:r>
            <a:r>
              <a:rPr lang="en-GB"/>
              <a:t>) </a:t>
            </a:r>
            <a:r>
              <a:rPr lang="en-US">
                <a:sym typeface="Symbol" pitchFamily="18" charset="2"/>
              </a:rPr>
              <a:t></a:t>
            </a:r>
            <a:r>
              <a:rPr lang="en-GB"/>
              <a:t> </a:t>
            </a:r>
            <a:r>
              <a:rPr lang="en-GB" i="1"/>
              <a:t>f</a:t>
            </a:r>
            <a:r>
              <a:rPr lang="en-GB"/>
              <a:t>(</a:t>
            </a:r>
            <a:r>
              <a:rPr lang="en-GB" i="1"/>
              <a:t>a</a:t>
            </a:r>
            <a:r>
              <a:rPr lang="en-GB"/>
              <a:t>) </a:t>
            </a:r>
            <a:r>
              <a:rPr lang="en-GB">
                <a:sym typeface="Symbol" pitchFamily="18" charset="2"/>
              </a:rPr>
              <a:t> </a:t>
            </a:r>
            <a:r>
              <a:rPr lang="en-GB" i="1"/>
              <a:t>dom</a:t>
            </a:r>
            <a:r>
              <a:rPr lang="en-GB"/>
              <a:t>(</a:t>
            </a:r>
            <a:r>
              <a:rPr lang="en-GB" i="1"/>
              <a:t>g</a:t>
            </a:r>
            <a:r>
              <a:rPr lang="en-GB"/>
              <a:t>)}</a:t>
            </a:r>
            <a:endParaRPr lang="en-US"/>
          </a:p>
        </p:txBody>
      </p:sp>
      <p:sp>
        <p:nvSpPr>
          <p:cNvPr id="9728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7285" name="Slide Number Placeholder 4"/>
          <p:cNvSpPr>
            <a:spLocks noGrp="1"/>
          </p:cNvSpPr>
          <p:nvPr>
            <p:ph type="sldNum" sz="quarter" idx="12"/>
          </p:nvPr>
        </p:nvSpPr>
        <p:spPr>
          <a:noFill/>
        </p:spPr>
        <p:txBody>
          <a:bodyPr/>
          <a:lstStyle/>
          <a:p>
            <a:fld id="{524B4945-DAB9-44DF-93C9-8D6057A96EE5}" type="slidenum">
              <a:rPr lang="en-US" smtClean="0"/>
              <a:pPr/>
              <a:t>132</a:t>
            </a:fld>
            <a:endParaRPr lang="en-US"/>
          </a:p>
        </p:txBody>
      </p:sp>
    </p:spTree>
    <p:extLst>
      <p:ext uri="{BB962C8B-B14F-4D97-AF65-F5344CB8AC3E}">
        <p14:creationId xmlns:p14="http://schemas.microsoft.com/office/powerpoint/2010/main" val="58839533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solidFill>
                  <a:schemeClr val="tx1"/>
                </a:solidFill>
              </a:rPr>
              <a:t>Limitation of Function</a:t>
            </a:r>
            <a:endParaRPr lang="en-US" sz="3200"/>
          </a:p>
        </p:txBody>
      </p:sp>
      <p:sp>
        <p:nvSpPr>
          <p:cNvPr id="98307" name="Content Placeholder 2"/>
          <p:cNvSpPr>
            <a:spLocks noGrp="1"/>
          </p:cNvSpPr>
          <p:nvPr>
            <p:ph idx="1"/>
          </p:nvPr>
        </p:nvSpPr>
        <p:spPr/>
        <p:txBody>
          <a:bodyPr/>
          <a:lstStyle/>
          <a:p>
            <a:r>
              <a:rPr lang="en-GB"/>
              <a:t>subset of given function, want to consider those ordered pairs whose first coordinate can be chosen from some given subset of the domain of the function</a:t>
            </a:r>
          </a:p>
          <a:p>
            <a:r>
              <a:rPr lang="en-US"/>
              <a:t>F</a:t>
            </a:r>
            <a:r>
              <a:rPr lang="en-US">
                <a:sym typeface="Symbol" pitchFamily="18" charset="2"/>
              </a:rPr>
              <a:t></a:t>
            </a:r>
            <a:r>
              <a:rPr lang="en-US"/>
              <a:t>A := { p | p</a:t>
            </a:r>
            <a:r>
              <a:rPr lang="en-GB">
                <a:sym typeface="Symbol" pitchFamily="18" charset="2"/>
              </a:rPr>
              <a:t>  </a:t>
            </a:r>
            <a:r>
              <a:rPr lang="en-US"/>
              <a:t>F </a:t>
            </a:r>
            <a:r>
              <a:rPr lang="en-US">
                <a:sym typeface="Symbol" pitchFamily="18" charset="2"/>
              </a:rPr>
              <a:t></a:t>
            </a:r>
            <a:r>
              <a:rPr lang="en-US"/>
              <a:t> </a:t>
            </a:r>
            <a:r>
              <a:rPr lang="en-US">
                <a:sym typeface="Symbol" pitchFamily="18" charset="2"/>
              </a:rPr>
              <a:t></a:t>
            </a:r>
            <a:r>
              <a:rPr lang="en-US" baseline="-25000"/>
              <a:t>1</a:t>
            </a:r>
            <a:r>
              <a:rPr lang="en-US"/>
              <a:t>(p)</a:t>
            </a:r>
            <a:r>
              <a:rPr lang="en-US">
                <a:sym typeface="Symbol" pitchFamily="18" charset="2"/>
              </a:rPr>
              <a:t> </a:t>
            </a:r>
            <a:r>
              <a:rPr lang="en-GB">
                <a:sym typeface="Symbol" pitchFamily="18" charset="2"/>
              </a:rPr>
              <a:t> </a:t>
            </a:r>
            <a:r>
              <a:rPr lang="en-US"/>
              <a:t>A}</a:t>
            </a:r>
            <a:endParaRPr lang="en-GB"/>
          </a:p>
        </p:txBody>
      </p:sp>
      <p:sp>
        <p:nvSpPr>
          <p:cNvPr id="9830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8309" name="Slide Number Placeholder 4"/>
          <p:cNvSpPr>
            <a:spLocks noGrp="1"/>
          </p:cNvSpPr>
          <p:nvPr>
            <p:ph type="sldNum" sz="quarter" idx="12"/>
          </p:nvPr>
        </p:nvSpPr>
        <p:spPr>
          <a:noFill/>
        </p:spPr>
        <p:txBody>
          <a:bodyPr/>
          <a:lstStyle/>
          <a:p>
            <a:fld id="{1057E17D-E2D2-46E6-9DAF-A6B6B2C021F2}" type="slidenum">
              <a:rPr lang="en-US" smtClean="0"/>
              <a:pPr/>
              <a:t>133</a:t>
            </a:fld>
            <a:endParaRPr lang="en-US"/>
          </a:p>
        </p:txBody>
      </p:sp>
    </p:spTree>
    <p:extLst>
      <p:ext uri="{BB962C8B-B14F-4D97-AF65-F5344CB8AC3E}">
        <p14:creationId xmlns:p14="http://schemas.microsoft.com/office/powerpoint/2010/main" val="14513639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solidFill>
                  <a:schemeClr val="tx1"/>
                </a:solidFill>
              </a:rPr>
              <a:t>Set Functions</a:t>
            </a:r>
            <a:endParaRPr lang="en-US" sz="3200"/>
          </a:p>
        </p:txBody>
      </p:sp>
      <p:sp>
        <p:nvSpPr>
          <p:cNvPr id="99331" name="Content Placeholder 2"/>
          <p:cNvSpPr>
            <a:spLocks noGrp="1"/>
          </p:cNvSpPr>
          <p:nvPr>
            <p:ph idx="1"/>
          </p:nvPr>
        </p:nvSpPr>
        <p:spPr/>
        <p:txBody>
          <a:bodyPr/>
          <a:lstStyle/>
          <a:p>
            <a:r>
              <a:rPr lang="en-GB"/>
              <a:t>function in which every ordered pair holds a set as its second coordinate</a:t>
            </a:r>
          </a:p>
          <a:p>
            <a:endParaRPr lang="en-GB"/>
          </a:p>
          <a:p>
            <a:r>
              <a:rPr lang="en-US"/>
              <a:t>H := { (team; {'Cowboys', 'Vikings', 'Saints', 'Cardinals'}), location; {'Dallas', 'Minnesota', 'New Orleans', 'Arizona'})}</a:t>
            </a:r>
          </a:p>
        </p:txBody>
      </p:sp>
      <p:sp>
        <p:nvSpPr>
          <p:cNvPr id="9933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9333" name="Slide Number Placeholder 4"/>
          <p:cNvSpPr>
            <a:spLocks noGrp="1"/>
          </p:cNvSpPr>
          <p:nvPr>
            <p:ph type="sldNum" sz="quarter" idx="12"/>
          </p:nvPr>
        </p:nvSpPr>
        <p:spPr>
          <a:noFill/>
        </p:spPr>
        <p:txBody>
          <a:bodyPr/>
          <a:lstStyle/>
          <a:p>
            <a:fld id="{ABFDC014-0C60-4392-AA79-5DB70C85334D}" type="slidenum">
              <a:rPr lang="en-US" smtClean="0"/>
              <a:pPr/>
              <a:t>134</a:t>
            </a:fld>
            <a:endParaRPr lang="en-US"/>
          </a:p>
        </p:txBody>
      </p:sp>
    </p:spTree>
    <p:extLst>
      <p:ext uri="{BB962C8B-B14F-4D97-AF65-F5344CB8AC3E}">
        <p14:creationId xmlns:p14="http://schemas.microsoft.com/office/powerpoint/2010/main" val="369185648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endParaRPr lang="en-US"/>
          </a:p>
        </p:txBody>
      </p:sp>
      <p:sp>
        <p:nvSpPr>
          <p:cNvPr id="100355" name="Content Placeholder 2"/>
          <p:cNvSpPr>
            <a:spLocks noGrp="1"/>
          </p:cNvSpPr>
          <p:nvPr>
            <p:ph idx="1"/>
          </p:nvPr>
        </p:nvSpPr>
        <p:spPr/>
        <p:txBody>
          <a:bodyPr/>
          <a:lstStyle/>
          <a:p>
            <a:r>
              <a:rPr lang="en-GB" sz="2800"/>
              <a:t>can consider set function </a:t>
            </a:r>
            <a:r>
              <a:rPr lang="en-GB" sz="2800" i="1"/>
              <a:t>H</a:t>
            </a:r>
            <a:r>
              <a:rPr lang="en-GB" sz="2800"/>
              <a:t> to enumerate, through first coordinates of its ordered pairs, two aspects of team: name of team (coordinate team) and </a:t>
            </a:r>
            <a:r>
              <a:rPr lang="en-US" sz="2800"/>
              <a:t>location </a:t>
            </a:r>
            <a:r>
              <a:rPr lang="en-GB" sz="2800"/>
              <a:t>of team (coordinate location)</a:t>
            </a:r>
          </a:p>
          <a:p>
            <a:r>
              <a:rPr lang="en-GB" sz="2800"/>
              <a:t>such first coordinates are referred to as </a:t>
            </a:r>
            <a:r>
              <a:rPr lang="en-GB" sz="2800" i="1"/>
              <a:t>attributes</a:t>
            </a:r>
          </a:p>
          <a:p>
            <a:r>
              <a:rPr lang="en-GB" sz="2800"/>
              <a:t>attached to these attributes are the value sets as second coordinates of ordered pairs that could be considered to represent set of possible values for these attributes</a:t>
            </a:r>
            <a:endParaRPr lang="en-US" sz="2800"/>
          </a:p>
        </p:txBody>
      </p:sp>
      <p:sp>
        <p:nvSpPr>
          <p:cNvPr id="10035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0357" name="Slide Number Placeholder 4"/>
          <p:cNvSpPr>
            <a:spLocks noGrp="1"/>
          </p:cNvSpPr>
          <p:nvPr>
            <p:ph type="sldNum" sz="quarter" idx="12"/>
          </p:nvPr>
        </p:nvSpPr>
        <p:spPr>
          <a:noFill/>
        </p:spPr>
        <p:txBody>
          <a:bodyPr/>
          <a:lstStyle/>
          <a:p>
            <a:fld id="{B26443C5-BF24-4B66-9354-B19F385638C7}" type="slidenum">
              <a:rPr lang="en-US" smtClean="0"/>
              <a:pPr/>
              <a:t>135</a:t>
            </a:fld>
            <a:endParaRPr lang="en-US"/>
          </a:p>
        </p:txBody>
      </p:sp>
    </p:spTree>
    <p:extLst>
      <p:ext uri="{BB962C8B-B14F-4D97-AF65-F5344CB8AC3E}">
        <p14:creationId xmlns:p14="http://schemas.microsoft.com/office/powerpoint/2010/main" val="38946079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t>Characterizations</a:t>
            </a:r>
          </a:p>
        </p:txBody>
      </p:sp>
      <p:sp>
        <p:nvSpPr>
          <p:cNvPr id="101379" name="Content Placeholder 2"/>
          <p:cNvSpPr>
            <a:spLocks noGrp="1"/>
          </p:cNvSpPr>
          <p:nvPr>
            <p:ph idx="1"/>
          </p:nvPr>
        </p:nvSpPr>
        <p:spPr/>
        <p:txBody>
          <a:bodyPr/>
          <a:lstStyle/>
          <a:p>
            <a:r>
              <a:rPr lang="en-GB" sz="2800"/>
              <a:t>can consider set function </a:t>
            </a:r>
            <a:r>
              <a:rPr lang="en-GB" sz="2800" i="1"/>
              <a:t>H</a:t>
            </a:r>
            <a:r>
              <a:rPr lang="en-GB" sz="2800"/>
              <a:t> to characterize a player</a:t>
            </a:r>
          </a:p>
          <a:p>
            <a:r>
              <a:rPr lang="en-GB" sz="2800"/>
              <a:t>set function called characterization when you use it to describe something in real world by listing relevant attributes in combination with set of admissible values for each attribute</a:t>
            </a:r>
          </a:p>
          <a:p>
            <a:r>
              <a:rPr lang="en-GB" sz="2800"/>
              <a:t>relevant </a:t>
            </a:r>
            <a:r>
              <a:rPr lang="en-GB" sz="2800" b="1" i="1"/>
              <a:t>attributes</a:t>
            </a:r>
            <a:r>
              <a:rPr lang="en-GB" sz="2800"/>
              <a:t> are first coordinates of ordered pairs</a:t>
            </a:r>
          </a:p>
          <a:p>
            <a:r>
              <a:rPr lang="en-GB" sz="2800"/>
              <a:t>sets of admissible values are their respective second coordinates </a:t>
            </a:r>
            <a:r>
              <a:rPr lang="en-GB" sz="2800" b="1" i="1"/>
              <a:t>attribute value sets </a:t>
            </a:r>
            <a:endParaRPr lang="en-US" sz="2800" b="1" i="1"/>
          </a:p>
        </p:txBody>
      </p:sp>
      <p:sp>
        <p:nvSpPr>
          <p:cNvPr id="10138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1381" name="Slide Number Placeholder 4"/>
          <p:cNvSpPr>
            <a:spLocks noGrp="1"/>
          </p:cNvSpPr>
          <p:nvPr>
            <p:ph type="sldNum" sz="quarter" idx="12"/>
          </p:nvPr>
        </p:nvSpPr>
        <p:spPr>
          <a:noFill/>
        </p:spPr>
        <p:txBody>
          <a:bodyPr/>
          <a:lstStyle/>
          <a:p>
            <a:fld id="{FEF617F5-E55B-402D-9C41-CE0BA3D71390}" type="slidenum">
              <a:rPr lang="en-US" smtClean="0"/>
              <a:pPr/>
              <a:t>136</a:t>
            </a:fld>
            <a:endParaRPr lang="en-US"/>
          </a:p>
        </p:txBody>
      </p:sp>
    </p:spTree>
    <p:extLst>
      <p:ext uri="{BB962C8B-B14F-4D97-AF65-F5344CB8AC3E}">
        <p14:creationId xmlns:p14="http://schemas.microsoft.com/office/powerpoint/2010/main" val="14108866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solidFill>
                  <a:schemeClr val="tx1"/>
                </a:solidFill>
              </a:rPr>
              <a:t>External Predicates</a:t>
            </a:r>
            <a:endParaRPr lang="en-US" sz="3200"/>
          </a:p>
        </p:txBody>
      </p:sp>
      <p:sp>
        <p:nvSpPr>
          <p:cNvPr id="102403" name="Content Placeholder 2"/>
          <p:cNvSpPr>
            <a:spLocks noGrp="1"/>
          </p:cNvSpPr>
          <p:nvPr>
            <p:ph idx="1"/>
          </p:nvPr>
        </p:nvSpPr>
        <p:spPr/>
        <p:txBody>
          <a:bodyPr/>
          <a:lstStyle/>
          <a:p>
            <a:r>
              <a:rPr lang="en-GB"/>
              <a:t>characterizations can be considered to characterize predicate in real world</a:t>
            </a:r>
          </a:p>
          <a:p>
            <a:r>
              <a:rPr lang="en-GB"/>
              <a:t>characterization introduces (names of) parameters of predicate and corresponding value sets from which these parameters can take their values</a:t>
            </a:r>
            <a:endParaRPr lang="en-US"/>
          </a:p>
        </p:txBody>
      </p:sp>
      <p:sp>
        <p:nvSpPr>
          <p:cNvPr id="10240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2405" name="Slide Number Placeholder 4"/>
          <p:cNvSpPr>
            <a:spLocks noGrp="1"/>
          </p:cNvSpPr>
          <p:nvPr>
            <p:ph type="sldNum" sz="quarter" idx="12"/>
          </p:nvPr>
        </p:nvSpPr>
        <p:spPr>
          <a:noFill/>
        </p:spPr>
        <p:txBody>
          <a:bodyPr/>
          <a:lstStyle/>
          <a:p>
            <a:fld id="{180C2C34-416D-4363-B9C4-EEDDDA37E179}" type="slidenum">
              <a:rPr lang="en-US" smtClean="0"/>
              <a:pPr/>
              <a:t>137</a:t>
            </a:fld>
            <a:endParaRPr lang="en-US"/>
          </a:p>
        </p:txBody>
      </p:sp>
    </p:spTree>
    <p:extLst>
      <p:ext uri="{BB962C8B-B14F-4D97-AF65-F5344CB8AC3E}">
        <p14:creationId xmlns:p14="http://schemas.microsoft.com/office/powerpoint/2010/main" val="9342527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t>Characterizations</a:t>
            </a:r>
          </a:p>
        </p:txBody>
      </p:sp>
      <p:sp>
        <p:nvSpPr>
          <p:cNvPr id="103427" name="Content Placeholder 2"/>
          <p:cNvSpPr>
            <a:spLocks noGrp="1"/>
          </p:cNvSpPr>
          <p:nvPr>
            <p:ph idx="1"/>
          </p:nvPr>
        </p:nvSpPr>
        <p:spPr/>
        <p:txBody>
          <a:bodyPr/>
          <a:lstStyle/>
          <a:p>
            <a:r>
              <a:rPr lang="en-US"/>
              <a:t>H := {</a:t>
            </a:r>
          </a:p>
          <a:p>
            <a:r>
              <a:rPr lang="en-US"/>
              <a:t>(empno; [1..99]),</a:t>
            </a:r>
          </a:p>
          <a:p>
            <a:r>
              <a:rPr lang="en-US"/>
              <a:t>(ename; varchar(10)),</a:t>
            </a:r>
          </a:p>
          <a:p>
            <a:r>
              <a:rPr lang="en-US"/>
              <a:t>(born; date)</a:t>
            </a:r>
            <a:r>
              <a:rPr lang="en-GB"/>
              <a:t>,</a:t>
            </a:r>
          </a:p>
          <a:p>
            <a:r>
              <a:rPr lang="en-GB"/>
              <a:t>(job; {'CLERK', 'SALESMAN', 'TRAINER', 'MANAGER', 'PRESIDENT'})</a:t>
            </a:r>
            <a:r>
              <a:rPr lang="en-US"/>
              <a:t>,</a:t>
            </a:r>
          </a:p>
          <a:p>
            <a:r>
              <a:rPr lang="en-US"/>
              <a:t>(salary; [1000..4999])</a:t>
            </a:r>
          </a:p>
          <a:p>
            <a:r>
              <a:rPr lang="en-US"/>
              <a:t>}</a:t>
            </a:r>
          </a:p>
        </p:txBody>
      </p:sp>
      <p:sp>
        <p:nvSpPr>
          <p:cNvPr id="10342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3429" name="Slide Number Placeholder 4"/>
          <p:cNvSpPr>
            <a:spLocks noGrp="1"/>
          </p:cNvSpPr>
          <p:nvPr>
            <p:ph type="sldNum" sz="quarter" idx="12"/>
          </p:nvPr>
        </p:nvSpPr>
        <p:spPr>
          <a:noFill/>
        </p:spPr>
        <p:txBody>
          <a:bodyPr/>
          <a:lstStyle/>
          <a:p>
            <a:fld id="{E2EBA068-6969-4B90-938B-470D141D5BC4}" type="slidenum">
              <a:rPr lang="en-US" smtClean="0"/>
              <a:pPr/>
              <a:t>138</a:t>
            </a:fld>
            <a:endParaRPr lang="en-US"/>
          </a:p>
        </p:txBody>
      </p:sp>
    </p:spTree>
    <p:extLst>
      <p:ext uri="{BB962C8B-B14F-4D97-AF65-F5344CB8AC3E}">
        <p14:creationId xmlns:p14="http://schemas.microsoft.com/office/powerpoint/2010/main" val="4933916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solidFill>
                  <a:schemeClr val="tx1"/>
                </a:solidFill>
              </a:rPr>
              <a:t>External Predicates</a:t>
            </a:r>
            <a:endParaRPr lang="en-US"/>
          </a:p>
        </p:txBody>
      </p:sp>
      <p:sp>
        <p:nvSpPr>
          <p:cNvPr id="104451" name="Content Placeholder 2"/>
          <p:cNvSpPr>
            <a:spLocks noGrp="1"/>
          </p:cNvSpPr>
          <p:nvPr>
            <p:ph idx="1"/>
          </p:nvPr>
        </p:nvSpPr>
        <p:spPr/>
        <p:txBody>
          <a:bodyPr/>
          <a:lstStyle/>
          <a:p>
            <a:r>
              <a:rPr lang="en-GB"/>
              <a:t>previous characterization characterizes following predicate:</a:t>
            </a:r>
          </a:p>
          <a:p>
            <a:r>
              <a:rPr lang="en-GB"/>
              <a:t>employee ENAME is assigned employee number EMPNO, is born at date BORN, holds position JOB, and has a monthly salary of SALARY dollars</a:t>
            </a:r>
            <a:endParaRPr lang="en-US"/>
          </a:p>
        </p:txBody>
      </p:sp>
      <p:sp>
        <p:nvSpPr>
          <p:cNvPr id="10445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4453" name="Slide Number Placeholder 4"/>
          <p:cNvSpPr>
            <a:spLocks noGrp="1"/>
          </p:cNvSpPr>
          <p:nvPr>
            <p:ph type="sldNum" sz="quarter" idx="12"/>
          </p:nvPr>
        </p:nvSpPr>
        <p:spPr>
          <a:noFill/>
        </p:spPr>
        <p:txBody>
          <a:bodyPr/>
          <a:lstStyle/>
          <a:p>
            <a:fld id="{C9A50BAA-6282-411F-9709-5FD2894244A4}" type="slidenum">
              <a:rPr lang="en-US" smtClean="0"/>
              <a:pPr/>
              <a:t>139</a:t>
            </a:fld>
            <a:endParaRPr lang="en-US"/>
          </a:p>
        </p:txBody>
      </p:sp>
    </p:spTree>
    <p:extLst>
      <p:ext uri="{BB962C8B-B14F-4D97-AF65-F5344CB8AC3E}">
        <p14:creationId xmlns:p14="http://schemas.microsoft.com/office/powerpoint/2010/main" val="2340278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Codd</a:t>
            </a:r>
            <a:r>
              <a:rPr lang="en-US" dirty="0"/>
              <a:t> relational model’s objectives</a:t>
            </a:r>
          </a:p>
        </p:txBody>
      </p:sp>
      <p:sp>
        <p:nvSpPr>
          <p:cNvPr id="3" name="Content Placeholder 2"/>
          <p:cNvSpPr>
            <a:spLocks noGrp="1"/>
          </p:cNvSpPr>
          <p:nvPr>
            <p:ph idx="1"/>
          </p:nvPr>
        </p:nvSpPr>
        <p:spPr/>
        <p:txBody>
          <a:bodyPr/>
          <a:lstStyle/>
          <a:p>
            <a:r>
              <a:rPr lang="en-US" sz="2800" dirty="0"/>
              <a:t>to allow high degree of data independence; </a:t>
            </a:r>
            <a:r>
              <a:rPr lang="en-US" sz="2600" dirty="0"/>
              <a:t>application programs must not be affected by modifications to internal data representation, </a:t>
            </a:r>
            <a:r>
              <a:rPr lang="en-US" sz="2400" dirty="0"/>
              <a:t>particularly by changes to file organizations, record orderings, or access paths</a:t>
            </a:r>
            <a:endParaRPr lang="en-US" sz="2600" dirty="0"/>
          </a:p>
          <a:p>
            <a:r>
              <a:rPr lang="en-US" sz="2800" dirty="0"/>
              <a:t>to provide substantial grounds for dealing with data semantics, consistency, and redundancy problems; introduced concept of </a:t>
            </a:r>
            <a:r>
              <a:rPr lang="en-US" sz="2800" b="1" i="1" dirty="0"/>
              <a:t>normalized</a:t>
            </a:r>
            <a:r>
              <a:rPr lang="en-US" sz="2800" b="1" dirty="0"/>
              <a:t> </a:t>
            </a:r>
            <a:r>
              <a:rPr lang="en-US" sz="2800" dirty="0"/>
              <a:t>relations that have no repeating groups</a:t>
            </a:r>
          </a:p>
          <a:p>
            <a:r>
              <a:rPr lang="en-US" sz="2800" dirty="0"/>
              <a:t>to enable expansion of set-oriented data manipulation languages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14</a:t>
            </a:fld>
            <a:endParaRPr lang="en-US"/>
          </a:p>
        </p:txBody>
      </p:sp>
    </p:spTree>
    <p:extLst>
      <p:ext uri="{BB962C8B-B14F-4D97-AF65-F5344CB8AC3E}">
        <p14:creationId xmlns:p14="http://schemas.microsoft.com/office/powerpoint/2010/main" val="332483566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endParaRPr lang="en-US"/>
          </a:p>
        </p:txBody>
      </p:sp>
      <p:sp>
        <p:nvSpPr>
          <p:cNvPr id="105475" name="Content Placeholder 2"/>
          <p:cNvSpPr>
            <a:spLocks noGrp="1"/>
          </p:cNvSpPr>
          <p:nvPr>
            <p:ph idx="1"/>
          </p:nvPr>
        </p:nvSpPr>
        <p:spPr/>
        <p:txBody>
          <a:bodyPr/>
          <a:lstStyle/>
          <a:p>
            <a:r>
              <a:rPr lang="en-US"/>
              <a:t>characterization will be </a:t>
            </a:r>
            <a:r>
              <a:rPr lang="en-GB"/>
              <a:t>basis of table design</a:t>
            </a:r>
          </a:p>
          <a:p>
            <a:r>
              <a:rPr lang="en-GB"/>
              <a:t>predicate characterized by characterization of table design represents user-understood meaning of that table design</a:t>
            </a:r>
          </a:p>
          <a:p>
            <a:r>
              <a:rPr lang="en-GB"/>
              <a:t>such predicate is referred to as external predicate of that table</a:t>
            </a:r>
            <a:endParaRPr lang="en-US"/>
          </a:p>
        </p:txBody>
      </p:sp>
      <p:sp>
        <p:nvSpPr>
          <p:cNvPr id="10547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5477" name="Slide Number Placeholder 4"/>
          <p:cNvSpPr>
            <a:spLocks noGrp="1"/>
          </p:cNvSpPr>
          <p:nvPr>
            <p:ph type="sldNum" sz="quarter" idx="12"/>
          </p:nvPr>
        </p:nvSpPr>
        <p:spPr>
          <a:noFill/>
        </p:spPr>
        <p:txBody>
          <a:bodyPr/>
          <a:lstStyle/>
          <a:p>
            <a:fld id="{DA96059B-46A6-43AD-B07B-544003DF465F}" type="slidenum">
              <a:rPr lang="en-US" smtClean="0"/>
              <a:pPr/>
              <a:t>140</a:t>
            </a:fld>
            <a:endParaRPr lang="en-US"/>
          </a:p>
        </p:txBody>
      </p:sp>
    </p:spTree>
    <p:extLst>
      <p:ext uri="{BB962C8B-B14F-4D97-AF65-F5344CB8AC3E}">
        <p14:creationId xmlns:p14="http://schemas.microsoft.com/office/powerpoint/2010/main" val="37339691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GB"/>
              <a:t>Generalized Product of</a:t>
            </a:r>
            <a:br>
              <a:rPr lang="en-GB"/>
            </a:br>
            <a:r>
              <a:rPr lang="en-GB"/>
              <a:t>Set Function</a:t>
            </a:r>
            <a:endParaRPr lang="en-US"/>
          </a:p>
        </p:txBody>
      </p:sp>
      <p:sp>
        <p:nvSpPr>
          <p:cNvPr id="106499" name="Content Placeholder 2"/>
          <p:cNvSpPr>
            <a:spLocks noGrp="1"/>
          </p:cNvSpPr>
          <p:nvPr>
            <p:ph idx="1"/>
          </p:nvPr>
        </p:nvSpPr>
        <p:spPr/>
        <p:txBody>
          <a:bodyPr/>
          <a:lstStyle/>
          <a:p>
            <a:r>
              <a:rPr lang="en-GB"/>
              <a:t>let F be set function</a:t>
            </a:r>
          </a:p>
          <a:p>
            <a:r>
              <a:rPr lang="en-GB"/>
              <a:t>generalized product of F, notation </a:t>
            </a:r>
            <a:r>
              <a:rPr lang="en-GB">
                <a:sym typeface="Symbol" pitchFamily="18" charset="2"/>
              </a:rPr>
              <a:t></a:t>
            </a:r>
            <a:r>
              <a:rPr lang="en-GB"/>
              <a:t>(F)</a:t>
            </a:r>
          </a:p>
          <a:p>
            <a:r>
              <a:rPr lang="en-GB">
                <a:sym typeface="Symbol" pitchFamily="18" charset="2"/>
              </a:rPr>
              <a:t></a:t>
            </a:r>
            <a:r>
              <a:rPr lang="en-GB"/>
              <a:t>(F)</a:t>
            </a:r>
            <a:r>
              <a:rPr lang="en-US"/>
              <a:t> = {f | f is a function </a:t>
            </a:r>
            <a:r>
              <a:rPr lang="en-US">
                <a:sym typeface="Symbol" pitchFamily="18" charset="2"/>
              </a:rPr>
              <a:t></a:t>
            </a:r>
            <a:r>
              <a:rPr lang="en-US"/>
              <a:t> </a:t>
            </a:r>
            <a:r>
              <a:rPr lang="en-US" i="1"/>
              <a:t>dom</a:t>
            </a:r>
            <a:r>
              <a:rPr lang="en-US"/>
              <a:t>(f) = dom(F) </a:t>
            </a:r>
            <a:r>
              <a:rPr lang="en-US">
                <a:sym typeface="Symbol" pitchFamily="18" charset="2"/>
              </a:rPr>
              <a:t></a:t>
            </a:r>
            <a:r>
              <a:rPr lang="en-US"/>
              <a:t> (</a:t>
            </a:r>
            <a:r>
              <a:rPr lang="en-US">
                <a:sym typeface="Symbol" pitchFamily="18" charset="2"/>
              </a:rPr>
              <a:t> </a:t>
            </a:r>
            <a:r>
              <a:rPr lang="en-US"/>
              <a:t>c</a:t>
            </a:r>
            <a:r>
              <a:rPr lang="en-GB">
                <a:sym typeface="Symbol" pitchFamily="18" charset="2"/>
              </a:rPr>
              <a:t>  </a:t>
            </a:r>
            <a:r>
              <a:rPr lang="en-US" i="1"/>
              <a:t>dom</a:t>
            </a:r>
            <a:r>
              <a:rPr lang="en-US"/>
              <a:t>(f): f(c) </a:t>
            </a:r>
            <a:r>
              <a:rPr lang="en-GB">
                <a:sym typeface="Symbol" pitchFamily="18" charset="2"/>
              </a:rPr>
              <a:t></a:t>
            </a:r>
            <a:r>
              <a:rPr lang="en-US"/>
              <a:t> F(c))}</a:t>
            </a:r>
          </a:p>
        </p:txBody>
      </p:sp>
      <p:sp>
        <p:nvSpPr>
          <p:cNvPr id="10650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6501" name="Slide Number Placeholder 4"/>
          <p:cNvSpPr>
            <a:spLocks noGrp="1"/>
          </p:cNvSpPr>
          <p:nvPr>
            <p:ph type="sldNum" sz="quarter" idx="12"/>
          </p:nvPr>
        </p:nvSpPr>
        <p:spPr>
          <a:noFill/>
        </p:spPr>
        <p:txBody>
          <a:bodyPr/>
          <a:lstStyle/>
          <a:p>
            <a:fld id="{AC068EF1-9C27-4202-BBA3-B5053E165E1C}" type="slidenum">
              <a:rPr lang="en-US" smtClean="0"/>
              <a:pPr/>
              <a:t>141</a:t>
            </a:fld>
            <a:endParaRPr lang="en-US"/>
          </a:p>
        </p:txBody>
      </p:sp>
    </p:spTree>
    <p:extLst>
      <p:ext uri="{BB962C8B-B14F-4D97-AF65-F5344CB8AC3E}">
        <p14:creationId xmlns:p14="http://schemas.microsoft.com/office/powerpoint/2010/main" val="23150440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GB"/>
              <a:t>Generalized Product of</a:t>
            </a:r>
            <a:br>
              <a:rPr lang="en-GB"/>
            </a:br>
            <a:r>
              <a:rPr lang="en-GB"/>
              <a:t>Set Function</a:t>
            </a:r>
            <a:endParaRPr lang="en-US"/>
          </a:p>
        </p:txBody>
      </p:sp>
      <p:sp>
        <p:nvSpPr>
          <p:cNvPr id="107523" name="Content Placeholder 2"/>
          <p:cNvSpPr>
            <a:spLocks noGrp="1"/>
          </p:cNvSpPr>
          <p:nvPr>
            <p:ph idx="1"/>
          </p:nvPr>
        </p:nvSpPr>
        <p:spPr/>
        <p:txBody>
          <a:bodyPr/>
          <a:lstStyle/>
          <a:p>
            <a:r>
              <a:rPr lang="en-GB"/>
              <a:t>generates set with all possible functions that have same domain as F, and for which the ordered pairs (in these functions) have second coordinate that is chosen from (that is, is an element of) the relevant set that was attached to same first coordinate in F</a:t>
            </a:r>
            <a:endParaRPr lang="en-US"/>
          </a:p>
        </p:txBody>
      </p:sp>
      <p:sp>
        <p:nvSpPr>
          <p:cNvPr id="10752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7525" name="Slide Number Placeholder 4"/>
          <p:cNvSpPr>
            <a:spLocks noGrp="1"/>
          </p:cNvSpPr>
          <p:nvPr>
            <p:ph type="sldNum" sz="quarter" idx="12"/>
          </p:nvPr>
        </p:nvSpPr>
        <p:spPr>
          <a:noFill/>
        </p:spPr>
        <p:txBody>
          <a:bodyPr/>
          <a:lstStyle/>
          <a:p>
            <a:fld id="{2D89E904-80FA-4B08-891E-2C8B27E093AC}" type="slidenum">
              <a:rPr lang="en-US" smtClean="0"/>
              <a:pPr/>
              <a:t>142</a:t>
            </a:fld>
            <a:endParaRPr lang="en-US"/>
          </a:p>
        </p:txBody>
      </p:sp>
    </p:spTree>
    <p:extLst>
      <p:ext uri="{BB962C8B-B14F-4D97-AF65-F5344CB8AC3E}">
        <p14:creationId xmlns:p14="http://schemas.microsoft.com/office/powerpoint/2010/main" val="13466725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endParaRPr lang="en-US"/>
          </a:p>
        </p:txBody>
      </p:sp>
      <p:sp>
        <p:nvSpPr>
          <p:cNvPr id="108547" name="Content Placeholder 2"/>
          <p:cNvSpPr>
            <a:spLocks noGrp="1"/>
          </p:cNvSpPr>
          <p:nvPr>
            <p:ph idx="1"/>
          </p:nvPr>
        </p:nvSpPr>
        <p:spPr/>
        <p:txBody>
          <a:bodyPr/>
          <a:lstStyle/>
          <a:p>
            <a:r>
              <a:rPr lang="en-GB">
                <a:sym typeface="Symbol" pitchFamily="18" charset="2"/>
              </a:rPr>
              <a:t></a:t>
            </a:r>
            <a:r>
              <a:rPr lang="en-US"/>
              <a:t>({(a; {1,2,3}), (b; {4,5})}) = {</a:t>
            </a:r>
          </a:p>
          <a:p>
            <a:r>
              <a:rPr lang="en-US"/>
              <a:t>{(a; 1), (b; 4)}, {(a; 1), (b; 5)},</a:t>
            </a:r>
          </a:p>
          <a:p>
            <a:r>
              <a:rPr lang="en-US"/>
              <a:t>{(a; 2), (b; 4)}, {(a; 2), (b; 5)},</a:t>
            </a:r>
          </a:p>
          <a:p>
            <a:r>
              <a:rPr lang="en-US"/>
              <a:t>{(a; 3), (b; 4)}, {(a; 3), (b; 5)} }</a:t>
            </a:r>
          </a:p>
        </p:txBody>
      </p:sp>
      <p:sp>
        <p:nvSpPr>
          <p:cNvPr id="10854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8549" name="Slide Number Placeholder 4"/>
          <p:cNvSpPr>
            <a:spLocks noGrp="1"/>
          </p:cNvSpPr>
          <p:nvPr>
            <p:ph type="sldNum" sz="quarter" idx="12"/>
          </p:nvPr>
        </p:nvSpPr>
        <p:spPr>
          <a:noFill/>
        </p:spPr>
        <p:txBody>
          <a:bodyPr/>
          <a:lstStyle/>
          <a:p>
            <a:fld id="{99E3955E-4B29-419F-AE13-97F2307E921E}" type="slidenum">
              <a:rPr lang="en-US" smtClean="0"/>
              <a:pPr/>
              <a:t>143</a:t>
            </a:fld>
            <a:endParaRPr lang="en-US"/>
          </a:p>
        </p:txBody>
      </p:sp>
    </p:spTree>
    <p:extLst>
      <p:ext uri="{BB962C8B-B14F-4D97-AF65-F5344CB8AC3E}">
        <p14:creationId xmlns:p14="http://schemas.microsoft.com/office/powerpoint/2010/main" val="11659576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endParaRPr lang="en-US"/>
          </a:p>
        </p:txBody>
      </p:sp>
      <p:sp>
        <p:nvSpPr>
          <p:cNvPr id="109571" name="Content Placeholder 2"/>
          <p:cNvSpPr>
            <a:spLocks noGrp="1"/>
          </p:cNvSpPr>
          <p:nvPr>
            <p:ph idx="1"/>
          </p:nvPr>
        </p:nvSpPr>
        <p:spPr/>
        <p:txBody>
          <a:bodyPr/>
          <a:lstStyle/>
          <a:p>
            <a:r>
              <a:rPr lang="en-US"/>
              <a:t>H := { (team; {'Cowboys', 'Vikings', 'Saints', 'Cardinals'}), location; {'Dallas', 'Minnesota ', 'New Orleans', 'Arizona'})}</a:t>
            </a:r>
          </a:p>
          <a:p>
            <a:r>
              <a:rPr lang="en-GB">
                <a:sym typeface="Symbol" pitchFamily="18" charset="2"/>
              </a:rPr>
              <a:t>(</a:t>
            </a:r>
            <a:r>
              <a:rPr lang="en-US"/>
              <a:t>H</a:t>
            </a:r>
            <a:r>
              <a:rPr lang="en-GB">
                <a:sym typeface="Symbol" pitchFamily="18" charset="2"/>
              </a:rPr>
              <a:t>) = </a:t>
            </a:r>
            <a:endParaRPr lang="en-US"/>
          </a:p>
          <a:p>
            <a:endParaRPr lang="en-US"/>
          </a:p>
        </p:txBody>
      </p:sp>
      <p:sp>
        <p:nvSpPr>
          <p:cNvPr id="10957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9573" name="Slide Number Placeholder 4"/>
          <p:cNvSpPr>
            <a:spLocks noGrp="1"/>
          </p:cNvSpPr>
          <p:nvPr>
            <p:ph type="sldNum" sz="quarter" idx="12"/>
          </p:nvPr>
        </p:nvSpPr>
        <p:spPr>
          <a:noFill/>
        </p:spPr>
        <p:txBody>
          <a:bodyPr/>
          <a:lstStyle/>
          <a:p>
            <a:fld id="{5958BBF3-B43D-4B0A-850A-A53A4B12CEBC}" type="slidenum">
              <a:rPr lang="en-US" smtClean="0"/>
              <a:pPr/>
              <a:t>144</a:t>
            </a:fld>
            <a:endParaRPr lang="en-US"/>
          </a:p>
        </p:txBody>
      </p:sp>
    </p:spTree>
    <p:extLst>
      <p:ext uri="{BB962C8B-B14F-4D97-AF65-F5344CB8AC3E}">
        <p14:creationId xmlns:p14="http://schemas.microsoft.com/office/powerpoint/2010/main" val="26567938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endParaRPr lang="en-US"/>
          </a:p>
        </p:txBody>
      </p:sp>
      <p:sp>
        <p:nvSpPr>
          <p:cNvPr id="110595" name="Content Placeholder 2"/>
          <p:cNvSpPr>
            <a:spLocks noGrp="1"/>
          </p:cNvSpPr>
          <p:nvPr>
            <p:ph idx="1"/>
          </p:nvPr>
        </p:nvSpPr>
        <p:spPr/>
        <p:txBody>
          <a:bodyPr/>
          <a:lstStyle/>
          <a:p>
            <a:r>
              <a:rPr lang="en-GB">
                <a:sym typeface="Symbol" pitchFamily="18" charset="2"/>
              </a:rPr>
              <a:t>(</a:t>
            </a:r>
            <a:r>
              <a:rPr lang="en-US"/>
              <a:t>H</a:t>
            </a:r>
            <a:r>
              <a:rPr lang="en-GB">
                <a:sym typeface="Symbol" pitchFamily="18" charset="2"/>
              </a:rPr>
              <a:t>) = {</a:t>
            </a:r>
            <a:endParaRPr lang="en-US"/>
          </a:p>
          <a:p>
            <a:r>
              <a:rPr lang="en-US" sz="1600"/>
              <a:t>{(team;'Cowboys'), (location;'Dallas')}, {(team;'Cowboys'), (location;'Minnesota')},</a:t>
            </a:r>
          </a:p>
          <a:p>
            <a:r>
              <a:rPr lang="en-US" sz="1600"/>
              <a:t>{(team;'Cowboys'), (location;'New Orleans')}, {(team;'Cowboys'), (location;'Arizona')},</a:t>
            </a:r>
          </a:p>
          <a:p>
            <a:r>
              <a:rPr lang="en-US" sz="1600"/>
              <a:t>{(team;'Vikings'), (location;'Dallas')}, {(team;'Vikings'), (location;'Minnesota')},</a:t>
            </a:r>
          </a:p>
          <a:p>
            <a:r>
              <a:rPr lang="en-US" sz="1600"/>
              <a:t>{(team;'Vikings'), (location;'New Orleans')}, {(team;'Vikings'), (location;'Arizona')},</a:t>
            </a:r>
          </a:p>
          <a:p>
            <a:r>
              <a:rPr lang="en-US" sz="1600"/>
              <a:t>{(team;'Saints'), (location;'Dallas')}, {(team;'Saints'), (location;'Minnesota')},</a:t>
            </a:r>
          </a:p>
          <a:p>
            <a:r>
              <a:rPr lang="en-US" sz="1600"/>
              <a:t>{(team;'Saints'), (location;'New Orleans')}, {(team;'Saints'), (location;'Arizona')},</a:t>
            </a:r>
          </a:p>
          <a:p>
            <a:r>
              <a:rPr lang="en-US" sz="1600"/>
              <a:t>{(team;'Cardinals'), (location;'Dallas')}, {(team;'Cardinals'), (location;'Minnesota')},</a:t>
            </a:r>
          </a:p>
          <a:p>
            <a:r>
              <a:rPr lang="en-US" sz="1600"/>
              <a:t>{(team;'Cardinals'), (location;'New Orleans')}, {(team;'Cardinals'), (location;'Arizona')} }</a:t>
            </a:r>
          </a:p>
        </p:txBody>
      </p:sp>
      <p:sp>
        <p:nvSpPr>
          <p:cNvPr id="11059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0597" name="Slide Number Placeholder 4"/>
          <p:cNvSpPr>
            <a:spLocks noGrp="1"/>
          </p:cNvSpPr>
          <p:nvPr>
            <p:ph type="sldNum" sz="quarter" idx="12"/>
          </p:nvPr>
        </p:nvSpPr>
        <p:spPr>
          <a:noFill/>
        </p:spPr>
        <p:txBody>
          <a:bodyPr/>
          <a:lstStyle/>
          <a:p>
            <a:fld id="{6DB91F54-40E9-4905-8610-00D7C6DD60CD}" type="slidenum">
              <a:rPr lang="en-US" smtClean="0"/>
              <a:pPr/>
              <a:t>145</a:t>
            </a:fld>
            <a:endParaRPr lang="en-US"/>
          </a:p>
        </p:txBody>
      </p:sp>
    </p:spTree>
    <p:extLst>
      <p:ext uri="{BB962C8B-B14F-4D97-AF65-F5344CB8AC3E}">
        <p14:creationId xmlns:p14="http://schemas.microsoft.com/office/powerpoint/2010/main" val="3881410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endParaRPr lang="en-US"/>
          </a:p>
        </p:txBody>
      </p:sp>
      <p:sp>
        <p:nvSpPr>
          <p:cNvPr id="111619" name="Content Placeholder 2"/>
          <p:cNvSpPr>
            <a:spLocks noGrp="1"/>
          </p:cNvSpPr>
          <p:nvPr>
            <p:ph idx="1"/>
          </p:nvPr>
        </p:nvSpPr>
        <p:spPr/>
        <p:txBody>
          <a:bodyPr/>
          <a:lstStyle/>
          <a:p>
            <a:r>
              <a:rPr lang="en-GB"/>
              <a:t>refer to functions in result set of generalized product of set function as </a:t>
            </a:r>
            <a:r>
              <a:rPr lang="en-GB" b="1" i="1"/>
              <a:t>tuples</a:t>
            </a:r>
          </a:p>
          <a:p>
            <a:r>
              <a:rPr lang="en-GB"/>
              <a:t>such set functions will typically signify a characterization</a:t>
            </a:r>
          </a:p>
          <a:p>
            <a:r>
              <a:rPr lang="en-GB"/>
              <a:t>elements of tuple, ordered pairs, are called attribute-value pairs of tuple</a:t>
            </a:r>
          </a:p>
          <a:p>
            <a:r>
              <a:rPr lang="en-GB"/>
              <a:t>in relational database design, tuple represents proposition in real world</a:t>
            </a:r>
            <a:endParaRPr lang="en-US"/>
          </a:p>
        </p:txBody>
      </p:sp>
      <p:sp>
        <p:nvSpPr>
          <p:cNvPr id="11162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1621" name="Slide Number Placeholder 4"/>
          <p:cNvSpPr>
            <a:spLocks noGrp="1"/>
          </p:cNvSpPr>
          <p:nvPr>
            <p:ph type="sldNum" sz="quarter" idx="12"/>
          </p:nvPr>
        </p:nvSpPr>
        <p:spPr>
          <a:noFill/>
        </p:spPr>
        <p:txBody>
          <a:bodyPr/>
          <a:lstStyle/>
          <a:p>
            <a:fld id="{9D41265D-61A0-45E5-A961-E4AF1DA198D0}" type="slidenum">
              <a:rPr lang="en-US" smtClean="0"/>
              <a:pPr/>
              <a:t>146</a:t>
            </a:fld>
            <a:endParaRPr lang="en-US"/>
          </a:p>
        </p:txBody>
      </p:sp>
    </p:spTree>
    <p:extLst>
      <p:ext uri="{BB962C8B-B14F-4D97-AF65-F5344CB8AC3E}">
        <p14:creationId xmlns:p14="http://schemas.microsoft.com/office/powerpoint/2010/main" val="361564536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endParaRPr lang="en-US"/>
          </a:p>
        </p:txBody>
      </p:sp>
      <p:sp>
        <p:nvSpPr>
          <p:cNvPr id="112643" name="Content Placeholder 2"/>
          <p:cNvSpPr>
            <a:spLocks noGrp="1"/>
          </p:cNvSpPr>
          <p:nvPr>
            <p:ph idx="1"/>
          </p:nvPr>
        </p:nvSpPr>
        <p:spPr/>
        <p:txBody>
          <a:bodyPr/>
          <a:lstStyle/>
          <a:p>
            <a:r>
              <a:rPr lang="en-GB"/>
              <a:t>tuple {(empno; 100), (ename;'Smith'), (born; '19-jan-1964'), (job; 'MANAGER'), (salary; 5000) }</a:t>
            </a:r>
          </a:p>
          <a:p>
            <a:r>
              <a:rPr lang="en-GB"/>
              <a:t>denotes proposition “Employee Smith is assigned employee number 100, is born at date 19-jan-1964, holds position MANAGER, and has a monthly salary of </a:t>
            </a:r>
            <a:r>
              <a:rPr lang="en-US"/>
              <a:t>5000 dollars”</a:t>
            </a:r>
          </a:p>
        </p:txBody>
      </p:sp>
      <p:sp>
        <p:nvSpPr>
          <p:cNvPr id="11264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2645" name="Slide Number Placeholder 4"/>
          <p:cNvSpPr>
            <a:spLocks noGrp="1"/>
          </p:cNvSpPr>
          <p:nvPr>
            <p:ph type="sldNum" sz="quarter" idx="12"/>
          </p:nvPr>
        </p:nvSpPr>
        <p:spPr>
          <a:noFill/>
        </p:spPr>
        <p:txBody>
          <a:bodyPr/>
          <a:lstStyle/>
          <a:p>
            <a:fld id="{062F0620-DA78-4A01-9127-9BC65501E283}" type="slidenum">
              <a:rPr lang="en-US" smtClean="0"/>
              <a:pPr/>
              <a:t>147</a:t>
            </a:fld>
            <a:endParaRPr lang="en-US"/>
          </a:p>
        </p:txBody>
      </p:sp>
    </p:spTree>
    <p:extLst>
      <p:ext uri="{BB962C8B-B14F-4D97-AF65-F5344CB8AC3E}">
        <p14:creationId xmlns:p14="http://schemas.microsoft.com/office/powerpoint/2010/main" val="31906402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GB"/>
              <a:t>Closed world assumption</a:t>
            </a:r>
            <a:endParaRPr lang="en-US"/>
          </a:p>
        </p:txBody>
      </p:sp>
      <p:sp>
        <p:nvSpPr>
          <p:cNvPr id="113667" name="Content Placeholder 2"/>
          <p:cNvSpPr>
            <a:spLocks noGrp="1"/>
          </p:cNvSpPr>
          <p:nvPr>
            <p:ph idx="1"/>
          </p:nvPr>
        </p:nvSpPr>
        <p:spPr/>
        <p:txBody>
          <a:bodyPr/>
          <a:lstStyle/>
          <a:p>
            <a:r>
              <a:rPr lang="en-GB"/>
              <a:t>if given tuple appears in table design, then we assume that proposition denoted by that tuple is currently true proposition in real world</a:t>
            </a:r>
          </a:p>
        </p:txBody>
      </p:sp>
      <p:sp>
        <p:nvSpPr>
          <p:cNvPr id="11366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3669" name="Slide Number Placeholder 4"/>
          <p:cNvSpPr>
            <a:spLocks noGrp="1"/>
          </p:cNvSpPr>
          <p:nvPr>
            <p:ph type="sldNum" sz="quarter" idx="12"/>
          </p:nvPr>
        </p:nvSpPr>
        <p:spPr>
          <a:noFill/>
        </p:spPr>
        <p:txBody>
          <a:bodyPr/>
          <a:lstStyle/>
          <a:p>
            <a:fld id="{F4D653E9-9BF8-4995-BC43-108B181C201D}" type="slidenum">
              <a:rPr lang="en-US" smtClean="0"/>
              <a:pPr/>
              <a:t>148</a:t>
            </a:fld>
            <a:endParaRPr lang="en-US"/>
          </a:p>
        </p:txBody>
      </p:sp>
    </p:spTree>
    <p:extLst>
      <p:ext uri="{BB962C8B-B14F-4D97-AF65-F5344CB8AC3E}">
        <p14:creationId xmlns:p14="http://schemas.microsoft.com/office/powerpoint/2010/main" val="295430397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endParaRPr lang="en-US"/>
          </a:p>
        </p:txBody>
      </p:sp>
      <p:sp>
        <p:nvSpPr>
          <p:cNvPr id="114691" name="Content Placeholder 2"/>
          <p:cNvSpPr>
            <a:spLocks noGrp="1"/>
          </p:cNvSpPr>
          <p:nvPr>
            <p:ph idx="1"/>
          </p:nvPr>
        </p:nvSpPr>
        <p:spPr/>
        <p:txBody>
          <a:bodyPr/>
          <a:lstStyle/>
          <a:p>
            <a:r>
              <a:rPr lang="en-GB"/>
              <a:t>other way around, if a given tuple that could appear in table design, but currently does not appear, then we assume that proposition denoted by that tuple is false proposition in real world</a:t>
            </a:r>
          </a:p>
          <a:p>
            <a:r>
              <a:rPr lang="en-GB"/>
              <a:t>principle is referred to as </a:t>
            </a:r>
            <a:r>
              <a:rPr lang="en-US"/>
              <a:t>”C</a:t>
            </a:r>
            <a:r>
              <a:rPr lang="en-GB"/>
              <a:t>losed World Assumption” tuples held in database design describe all, and only, currently true propositions in real world</a:t>
            </a:r>
            <a:endParaRPr lang="en-US"/>
          </a:p>
        </p:txBody>
      </p:sp>
      <p:sp>
        <p:nvSpPr>
          <p:cNvPr id="11469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4693" name="Slide Number Placeholder 4"/>
          <p:cNvSpPr>
            <a:spLocks noGrp="1"/>
          </p:cNvSpPr>
          <p:nvPr>
            <p:ph type="sldNum" sz="quarter" idx="12"/>
          </p:nvPr>
        </p:nvSpPr>
        <p:spPr>
          <a:noFill/>
        </p:spPr>
        <p:txBody>
          <a:bodyPr/>
          <a:lstStyle/>
          <a:p>
            <a:fld id="{9DB02134-9FA6-40FF-B568-DB9F0DD5F7CA}" type="slidenum">
              <a:rPr lang="en-US" smtClean="0"/>
              <a:pPr/>
              <a:t>149</a:t>
            </a:fld>
            <a:endParaRPr lang="en-US"/>
          </a:p>
        </p:txBody>
      </p:sp>
    </p:spTree>
    <p:extLst>
      <p:ext uri="{BB962C8B-B14F-4D97-AF65-F5344CB8AC3E}">
        <p14:creationId xmlns:p14="http://schemas.microsoft.com/office/powerpoint/2010/main" val="332463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Prototype relational DBMS System R</a:t>
            </a:r>
          </a:p>
        </p:txBody>
      </p:sp>
      <p:sp>
        <p:nvSpPr>
          <p:cNvPr id="3" name="Content Placeholder 2"/>
          <p:cNvSpPr>
            <a:spLocks noGrp="1"/>
          </p:cNvSpPr>
          <p:nvPr>
            <p:ph idx="1"/>
          </p:nvPr>
        </p:nvSpPr>
        <p:spPr/>
        <p:txBody>
          <a:bodyPr/>
          <a:lstStyle/>
          <a:p>
            <a:r>
              <a:rPr lang="en-US" sz="2800" dirty="0"/>
              <a:t>at IBM’s San José Research Laboratory in California - prototype relational DBMS System R, which was developed during the late 1970s</a:t>
            </a:r>
          </a:p>
          <a:p>
            <a:r>
              <a:rPr lang="en-US" sz="2800" dirty="0"/>
              <a:t>project was designed to prove practicality of relational model by providing an implementation of its data structures and operations</a:t>
            </a:r>
          </a:p>
          <a:p>
            <a:r>
              <a:rPr lang="en-US" sz="2400" dirty="0"/>
              <a:t>proved to be excellent source of information about implementation concerns such as transaction management, concurrency control, recovery techniques, query optimization, data security and integrity, human factors, and user interfaces, </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15</a:t>
            </a:fld>
            <a:endParaRPr lang="en-US"/>
          </a:p>
        </p:txBody>
      </p:sp>
    </p:spTree>
    <p:extLst>
      <p:ext uri="{BB962C8B-B14F-4D97-AF65-F5344CB8AC3E}">
        <p14:creationId xmlns:p14="http://schemas.microsoft.com/office/powerpoint/2010/main" val="213022142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a:t>APPLICATION</a:t>
            </a:r>
          </a:p>
        </p:txBody>
      </p:sp>
      <p:sp>
        <p:nvSpPr>
          <p:cNvPr id="115715" name="Text Placeholder 6"/>
          <p:cNvSpPr>
            <a:spLocks noGrp="1"/>
          </p:cNvSpPr>
          <p:nvPr>
            <p:ph type="body" idx="1"/>
          </p:nvPr>
        </p:nvSpPr>
        <p:spPr/>
        <p:txBody>
          <a:bodyPr/>
          <a:lstStyle/>
          <a:p>
            <a:endParaRPr lang="en-US"/>
          </a:p>
        </p:txBody>
      </p:sp>
      <p:sp>
        <p:nvSpPr>
          <p:cNvPr id="11571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5717" name="Slide Number Placeholder 4"/>
          <p:cNvSpPr>
            <a:spLocks noGrp="1"/>
          </p:cNvSpPr>
          <p:nvPr>
            <p:ph type="sldNum" sz="quarter" idx="12"/>
          </p:nvPr>
        </p:nvSpPr>
        <p:spPr>
          <a:noFill/>
        </p:spPr>
        <p:txBody>
          <a:bodyPr/>
          <a:lstStyle/>
          <a:p>
            <a:fld id="{AABDAB6F-D2DC-420A-BB7C-671854ADA7B6}" type="slidenum">
              <a:rPr lang="en-US" smtClean="0"/>
              <a:pPr/>
              <a:t>150</a:t>
            </a:fld>
            <a:endParaRPr lang="en-US"/>
          </a:p>
        </p:txBody>
      </p:sp>
    </p:spTree>
    <p:extLst>
      <p:ext uri="{BB962C8B-B14F-4D97-AF65-F5344CB8AC3E}">
        <p14:creationId xmlns:p14="http://schemas.microsoft.com/office/powerpoint/2010/main" val="26535490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endParaRPr lang="en-US"/>
          </a:p>
        </p:txBody>
      </p:sp>
      <p:sp>
        <p:nvSpPr>
          <p:cNvPr id="116739" name="Content Placeholder 2"/>
          <p:cNvSpPr>
            <a:spLocks noGrp="1"/>
          </p:cNvSpPr>
          <p:nvPr>
            <p:ph idx="1"/>
          </p:nvPr>
        </p:nvSpPr>
        <p:spPr/>
        <p:txBody>
          <a:bodyPr/>
          <a:lstStyle/>
          <a:p>
            <a:r>
              <a:rPr lang="en-GB"/>
              <a:t>mathematical foundation laid down </a:t>
            </a:r>
          </a:p>
          <a:p>
            <a:r>
              <a:rPr lang="en-GB"/>
              <a:t>how this can be applied to </a:t>
            </a:r>
            <a:r>
              <a:rPr lang="en-US"/>
              <a:t>specify database and database designs</a:t>
            </a:r>
          </a:p>
        </p:txBody>
      </p:sp>
      <p:sp>
        <p:nvSpPr>
          <p:cNvPr id="11674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6741" name="Slide Number Placeholder 4"/>
          <p:cNvSpPr>
            <a:spLocks noGrp="1"/>
          </p:cNvSpPr>
          <p:nvPr>
            <p:ph type="sldNum" sz="quarter" idx="12"/>
          </p:nvPr>
        </p:nvSpPr>
        <p:spPr>
          <a:noFill/>
        </p:spPr>
        <p:txBody>
          <a:bodyPr/>
          <a:lstStyle/>
          <a:p>
            <a:fld id="{E2072958-A544-4C43-ABCA-4DF3A5EA4D33}" type="slidenum">
              <a:rPr lang="en-US" smtClean="0"/>
              <a:pPr/>
              <a:t>151</a:t>
            </a:fld>
            <a:endParaRPr lang="en-US"/>
          </a:p>
        </p:txBody>
      </p:sp>
    </p:spTree>
    <p:extLst>
      <p:ext uri="{BB962C8B-B14F-4D97-AF65-F5344CB8AC3E}">
        <p14:creationId xmlns:p14="http://schemas.microsoft.com/office/powerpoint/2010/main" val="14427005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sp>
        <p:nvSpPr>
          <p:cNvPr id="3" name="Content Placeholder 2"/>
          <p:cNvSpPr>
            <a:spLocks noGrp="1"/>
          </p:cNvSpPr>
          <p:nvPr>
            <p:ph idx="1"/>
          </p:nvPr>
        </p:nvSpPr>
        <p:spPr/>
        <p:txBody>
          <a:bodyPr/>
          <a:lstStyle/>
          <a:p>
            <a:r>
              <a:rPr lang="en-US" dirty="0"/>
              <a:t>Entity, Entity identifier, Keys </a:t>
            </a:r>
          </a:p>
          <a:p>
            <a:r>
              <a:rPr lang="en-US" dirty="0"/>
              <a:t>Attribute, Column, Domain of values</a:t>
            </a:r>
          </a:p>
          <a:p>
            <a:r>
              <a:rPr lang="en-US" dirty="0"/>
              <a:t>Tuple, Row</a:t>
            </a:r>
          </a:p>
          <a:p>
            <a:r>
              <a:rPr lang="en-US" dirty="0"/>
              <a:t>Equijoin</a:t>
            </a:r>
          </a:p>
          <a:p>
            <a:r>
              <a:rPr lang="en-US"/>
              <a:t>Relation</a:t>
            </a:r>
            <a:r>
              <a:rPr lang="en-US" dirty="0"/>
              <a:t>, Relational model, Relational database</a:t>
            </a:r>
          </a:p>
          <a:p>
            <a:r>
              <a:rPr lang="en-US" dirty="0"/>
              <a:t>Logic</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BE461434-E65B-4FC7-9C5A-F807F1ABF3F4}" type="slidenum">
              <a:rPr lang="en-US" smtClean="0"/>
              <a:pPr>
                <a:defRPr/>
              </a:pPr>
              <a:t>152</a:t>
            </a:fld>
            <a:endParaRPr lang="en-US"/>
          </a:p>
        </p:txBody>
      </p:sp>
    </p:spTree>
    <p:extLst>
      <p:ext uri="{BB962C8B-B14F-4D97-AF65-F5344CB8AC3E}">
        <p14:creationId xmlns:p14="http://schemas.microsoft.com/office/powerpoint/2010/main" val="23701912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r>
              <a:rPr lang="en-US" sz="6000"/>
              <a:t>DataBase</a:t>
            </a:r>
          </a:p>
        </p:txBody>
      </p:sp>
      <p:sp>
        <p:nvSpPr>
          <p:cNvPr id="25603" name="Rectangle 5"/>
          <p:cNvSpPr>
            <a:spLocks noGrp="1" noChangeArrowheads="1"/>
          </p:cNvSpPr>
          <p:nvPr>
            <p:ph type="subTitle" idx="1"/>
          </p:nvPr>
        </p:nvSpPr>
        <p:spPr/>
        <p:txBody>
          <a:bodyPr/>
          <a:lstStyle/>
          <a:p>
            <a:pPr algn="l"/>
            <a:r>
              <a:rPr lang="en-US" sz="4400" b="1"/>
              <a:t>Relational Queries</a:t>
            </a:r>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153</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405094618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6627" name="Rectangle 2"/>
          <p:cNvSpPr>
            <a:spLocks noGrp="1" noChangeArrowheads="1"/>
          </p:cNvSpPr>
          <p:nvPr>
            <p:ph type="title"/>
          </p:nvPr>
        </p:nvSpPr>
        <p:spPr/>
        <p:txBody>
          <a:bodyPr/>
          <a:lstStyle/>
          <a:p>
            <a:r>
              <a:rPr lang="en-US"/>
              <a:t>Query languages</a:t>
            </a:r>
          </a:p>
        </p:txBody>
      </p:sp>
      <p:sp>
        <p:nvSpPr>
          <p:cNvPr id="26628" name="Rectangle 3"/>
          <p:cNvSpPr>
            <a:spLocks noGrp="1" noChangeArrowheads="1"/>
          </p:cNvSpPr>
          <p:nvPr>
            <p:ph type="body" idx="1"/>
          </p:nvPr>
        </p:nvSpPr>
        <p:spPr/>
        <p:txBody>
          <a:bodyPr/>
          <a:lstStyle/>
          <a:p>
            <a:pPr>
              <a:lnSpc>
                <a:spcPct val="80000"/>
              </a:lnSpc>
            </a:pPr>
            <a:r>
              <a:rPr lang="en-US" sz="2400"/>
              <a:t>specialized languages for asking questions, or </a:t>
            </a:r>
            <a:r>
              <a:rPr lang="en-US" sz="2400" i="1"/>
              <a:t>queries</a:t>
            </a:r>
            <a:r>
              <a:rPr lang="en-US" sz="2400"/>
              <a:t>, that involve the data in a database</a:t>
            </a:r>
          </a:p>
          <a:p>
            <a:pPr>
              <a:lnSpc>
                <a:spcPct val="80000"/>
              </a:lnSpc>
            </a:pPr>
            <a:r>
              <a:rPr lang="en-US" sz="2400" b="1"/>
              <a:t>relational algebra</a:t>
            </a:r>
            <a:r>
              <a:rPr lang="en-US" sz="2400" i="1"/>
              <a:t> - </a:t>
            </a:r>
            <a:r>
              <a:rPr lang="en-US" sz="2400"/>
              <a:t>queries are specified </a:t>
            </a:r>
            <a:r>
              <a:rPr lang="en-US" sz="2400" i="1"/>
              <a:t>operational</a:t>
            </a:r>
            <a:endParaRPr lang="en-US" sz="2400"/>
          </a:p>
          <a:p>
            <a:pPr lvl="1">
              <a:lnSpc>
                <a:spcPct val="80000"/>
              </a:lnSpc>
            </a:pPr>
            <a:r>
              <a:rPr lang="en-US" sz="2000"/>
              <a:t>set of operators</a:t>
            </a:r>
          </a:p>
          <a:p>
            <a:pPr lvl="1">
              <a:lnSpc>
                <a:spcPct val="80000"/>
              </a:lnSpc>
            </a:pPr>
            <a:r>
              <a:rPr lang="en-US" sz="2000"/>
              <a:t>each query describes a step-by-step procedure for computing the desired answer</a:t>
            </a:r>
          </a:p>
          <a:p>
            <a:pPr>
              <a:lnSpc>
                <a:spcPct val="80000"/>
              </a:lnSpc>
            </a:pPr>
            <a:r>
              <a:rPr lang="en-US" sz="2400" b="1"/>
              <a:t>relational calculus </a:t>
            </a:r>
            <a:r>
              <a:rPr lang="en-US" sz="2400"/>
              <a:t>- queries are specified nonprocedural </a:t>
            </a:r>
            <a:r>
              <a:rPr lang="en-US" sz="2400" i="1"/>
              <a:t>declarative</a:t>
            </a:r>
            <a:endParaRPr lang="en-US" sz="2400"/>
          </a:p>
          <a:p>
            <a:pPr>
              <a:lnSpc>
                <a:spcPct val="80000"/>
              </a:lnSpc>
            </a:pPr>
            <a:r>
              <a:rPr lang="en-US" sz="2400"/>
              <a:t>expressive power of algebra and calculus ?</a:t>
            </a:r>
          </a:p>
          <a:p>
            <a:pPr>
              <a:lnSpc>
                <a:spcPct val="80000"/>
              </a:lnSpc>
            </a:pPr>
            <a:endParaRPr lang="en-US" sz="2000"/>
          </a:p>
          <a:p>
            <a:pPr>
              <a:lnSpc>
                <a:spcPct val="80000"/>
              </a:lnSpc>
            </a:pPr>
            <a:r>
              <a:rPr lang="en-US" sz="1800"/>
              <a:t>these formal query languages have greatly influenced commercial query languages such as SQL, which we will discuss later</a:t>
            </a:r>
          </a:p>
        </p:txBody>
      </p:sp>
      <p:sp>
        <p:nvSpPr>
          <p:cNvPr id="26629" name="Slide Number Placeholder 5"/>
          <p:cNvSpPr>
            <a:spLocks noGrp="1"/>
          </p:cNvSpPr>
          <p:nvPr>
            <p:ph type="sldNum" sz="quarter" idx="12"/>
          </p:nvPr>
        </p:nvSpPr>
        <p:spPr>
          <a:noFill/>
        </p:spPr>
        <p:txBody>
          <a:bodyPr/>
          <a:lstStyle/>
          <a:p>
            <a:fld id="{9F60D530-C546-4469-B8C6-0E064220301A}" type="slidenum">
              <a:rPr lang="en-US" smtClean="0"/>
              <a:pPr/>
              <a:t>154</a:t>
            </a:fld>
            <a:endParaRPr lang="en-US"/>
          </a:p>
        </p:txBody>
      </p:sp>
    </p:spTree>
    <p:extLst>
      <p:ext uri="{BB962C8B-B14F-4D97-AF65-F5344CB8AC3E}">
        <p14:creationId xmlns:p14="http://schemas.microsoft.com/office/powerpoint/2010/main" val="11228290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7651" name="Rectangle 2"/>
          <p:cNvSpPr>
            <a:spLocks noGrp="1" noChangeArrowheads="1"/>
          </p:cNvSpPr>
          <p:nvPr>
            <p:ph type="title"/>
          </p:nvPr>
        </p:nvSpPr>
        <p:spPr/>
        <p:txBody>
          <a:bodyPr/>
          <a:lstStyle/>
          <a:p>
            <a:r>
              <a:rPr lang="en-US"/>
              <a:t>Influence on the design of commercial query languages</a:t>
            </a:r>
          </a:p>
        </p:txBody>
      </p:sp>
      <p:sp>
        <p:nvSpPr>
          <p:cNvPr id="27652" name="Rectangle 3"/>
          <p:cNvSpPr>
            <a:spLocks noGrp="1" noChangeArrowheads="1"/>
          </p:cNvSpPr>
          <p:nvPr>
            <p:ph type="body" idx="1"/>
          </p:nvPr>
        </p:nvSpPr>
        <p:spPr/>
        <p:txBody>
          <a:bodyPr/>
          <a:lstStyle/>
          <a:p>
            <a:r>
              <a:rPr lang="en-US"/>
              <a:t>Structured Query language (SQL)</a:t>
            </a:r>
          </a:p>
          <a:p>
            <a:r>
              <a:rPr lang="en-US"/>
              <a:t>Query-by-Example (QBE)</a:t>
            </a:r>
          </a:p>
          <a:p>
            <a:endParaRPr lang="en-US"/>
          </a:p>
        </p:txBody>
      </p:sp>
      <p:sp>
        <p:nvSpPr>
          <p:cNvPr id="27653" name="Slide Number Placeholder 5"/>
          <p:cNvSpPr>
            <a:spLocks noGrp="1"/>
          </p:cNvSpPr>
          <p:nvPr>
            <p:ph type="sldNum" sz="quarter" idx="12"/>
          </p:nvPr>
        </p:nvSpPr>
        <p:spPr>
          <a:noFill/>
        </p:spPr>
        <p:txBody>
          <a:bodyPr/>
          <a:lstStyle/>
          <a:p>
            <a:fld id="{D7ED3306-EE77-4D03-AE48-82D653C01E71}" type="slidenum">
              <a:rPr lang="en-US" smtClean="0"/>
              <a:pPr/>
              <a:t>155</a:t>
            </a:fld>
            <a:endParaRPr lang="en-US"/>
          </a:p>
        </p:txBody>
      </p:sp>
    </p:spTree>
    <p:extLst>
      <p:ext uri="{BB962C8B-B14F-4D97-AF65-F5344CB8AC3E}">
        <p14:creationId xmlns:p14="http://schemas.microsoft.com/office/powerpoint/2010/main" val="26254721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8675" name="Rectangle 2"/>
          <p:cNvSpPr>
            <a:spLocks noGrp="1" noChangeArrowheads="1"/>
          </p:cNvSpPr>
          <p:nvPr>
            <p:ph type="title"/>
          </p:nvPr>
        </p:nvSpPr>
        <p:spPr/>
        <p:txBody>
          <a:bodyPr/>
          <a:lstStyle/>
          <a:p>
            <a:endParaRPr lang="en-US"/>
          </a:p>
        </p:txBody>
      </p:sp>
      <p:sp>
        <p:nvSpPr>
          <p:cNvPr id="28676" name="Rectangle 3"/>
          <p:cNvSpPr>
            <a:spLocks noGrp="1" noChangeArrowheads="1"/>
          </p:cNvSpPr>
          <p:nvPr>
            <p:ph type="body" idx="1"/>
          </p:nvPr>
        </p:nvSpPr>
        <p:spPr/>
        <p:txBody>
          <a:bodyPr/>
          <a:lstStyle/>
          <a:p>
            <a:r>
              <a:rPr lang="en-US" sz="2800"/>
              <a:t>inputs and outputs of a query are relations</a:t>
            </a:r>
          </a:p>
          <a:p>
            <a:r>
              <a:rPr lang="en-US" sz="2800"/>
              <a:t>present a number of sample queries using  following schema:</a:t>
            </a:r>
          </a:p>
          <a:p>
            <a:r>
              <a:rPr lang="en-US" sz="2400"/>
              <a:t>Sailors(</a:t>
            </a:r>
            <a:r>
              <a:rPr lang="en-US" sz="2400" i="1"/>
              <a:t>sid: </a:t>
            </a:r>
            <a:r>
              <a:rPr lang="en-US" sz="2400"/>
              <a:t>integer, </a:t>
            </a:r>
            <a:r>
              <a:rPr lang="en-US" sz="2400" i="1"/>
              <a:t>sname: </a:t>
            </a:r>
            <a:r>
              <a:rPr lang="en-US" sz="2400"/>
              <a:t>string, </a:t>
            </a:r>
            <a:r>
              <a:rPr lang="en-US" sz="2400" i="1"/>
              <a:t>rating: </a:t>
            </a:r>
            <a:r>
              <a:rPr lang="en-US" sz="2400"/>
              <a:t>integer, </a:t>
            </a:r>
            <a:r>
              <a:rPr lang="en-US" sz="2400" i="1"/>
              <a:t>age: </a:t>
            </a:r>
            <a:r>
              <a:rPr lang="en-US" sz="2400"/>
              <a:t>real)</a:t>
            </a:r>
          </a:p>
          <a:p>
            <a:r>
              <a:rPr lang="en-US" sz="2400"/>
              <a:t>Boats(</a:t>
            </a:r>
            <a:r>
              <a:rPr lang="en-US" sz="2400" i="1"/>
              <a:t>bid: </a:t>
            </a:r>
            <a:r>
              <a:rPr lang="en-US" sz="2400"/>
              <a:t>integer, </a:t>
            </a:r>
            <a:r>
              <a:rPr lang="en-US" sz="2400" i="1"/>
              <a:t>bname: </a:t>
            </a:r>
            <a:r>
              <a:rPr lang="en-US" sz="2400"/>
              <a:t>string, </a:t>
            </a:r>
            <a:r>
              <a:rPr lang="en-US" sz="2400" i="1"/>
              <a:t>color: </a:t>
            </a:r>
            <a:r>
              <a:rPr lang="en-US" sz="2400"/>
              <a:t>string)</a:t>
            </a:r>
          </a:p>
          <a:p>
            <a:r>
              <a:rPr lang="en-US" sz="2400"/>
              <a:t>Reserves(</a:t>
            </a:r>
            <a:r>
              <a:rPr lang="en-US" sz="2400" i="1"/>
              <a:t>sid: </a:t>
            </a:r>
            <a:r>
              <a:rPr lang="en-US" sz="2400"/>
              <a:t>integer, </a:t>
            </a:r>
            <a:r>
              <a:rPr lang="en-US" sz="2400" i="1"/>
              <a:t>bid: </a:t>
            </a:r>
            <a:r>
              <a:rPr lang="en-US" sz="2400"/>
              <a:t>integer, </a:t>
            </a:r>
            <a:r>
              <a:rPr lang="en-US" sz="2400" i="1"/>
              <a:t>day: </a:t>
            </a:r>
            <a:r>
              <a:rPr lang="en-US" sz="2400"/>
              <a:t>date)</a:t>
            </a:r>
          </a:p>
        </p:txBody>
      </p:sp>
      <p:sp>
        <p:nvSpPr>
          <p:cNvPr id="28677" name="Slide Number Placeholder 5"/>
          <p:cNvSpPr>
            <a:spLocks noGrp="1"/>
          </p:cNvSpPr>
          <p:nvPr>
            <p:ph type="sldNum" sz="quarter" idx="12"/>
          </p:nvPr>
        </p:nvSpPr>
        <p:spPr>
          <a:noFill/>
        </p:spPr>
        <p:txBody>
          <a:bodyPr/>
          <a:lstStyle/>
          <a:p>
            <a:fld id="{1BCAFBE3-C545-40B8-88A3-86AD477CC5DA}" type="slidenum">
              <a:rPr lang="en-US" smtClean="0"/>
              <a:pPr/>
              <a:t>156</a:t>
            </a:fld>
            <a:endParaRPr lang="en-US"/>
          </a:p>
        </p:txBody>
      </p:sp>
    </p:spTree>
    <p:extLst>
      <p:ext uri="{BB962C8B-B14F-4D97-AF65-F5344CB8AC3E}">
        <p14:creationId xmlns:p14="http://schemas.microsoft.com/office/powerpoint/2010/main" val="11813477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1"/>
          </p:nvPr>
        </p:nvSpPr>
        <p:spPr>
          <a:noFill/>
        </p:spPr>
        <p:txBody>
          <a:bodyPr/>
          <a:lstStyle/>
          <a:p>
            <a:r>
              <a:rPr lang="fr-FR"/>
              <a:t>DataBase Course Notes  11- Relational Model -  Relational Algebra &amp; Calculus</a:t>
            </a:r>
            <a:endParaRPr lang="en-US"/>
          </a:p>
        </p:txBody>
      </p:sp>
      <p:pic>
        <p:nvPicPr>
          <p:cNvPr id="29699" name="Picture 4"/>
          <p:cNvPicPr>
            <a:picLocks noChangeAspect="1" noChangeArrowheads="1"/>
          </p:cNvPicPr>
          <p:nvPr/>
        </p:nvPicPr>
        <p:blipFill>
          <a:blip r:embed="rId2" cstate="print"/>
          <a:srcRect/>
          <a:stretch>
            <a:fillRect/>
          </a:stretch>
        </p:blipFill>
        <p:spPr bwMode="auto">
          <a:xfrm>
            <a:off x="838200" y="1828800"/>
            <a:ext cx="7386638" cy="3859213"/>
          </a:xfrm>
          <a:prstGeom prst="rect">
            <a:avLst/>
          </a:prstGeom>
          <a:noFill/>
          <a:ln w="9525">
            <a:noFill/>
            <a:miter lim="800000"/>
            <a:headEnd/>
            <a:tailEnd/>
          </a:ln>
        </p:spPr>
      </p:pic>
      <p:sp>
        <p:nvSpPr>
          <p:cNvPr id="29700" name="Slide Number Placeholder 4"/>
          <p:cNvSpPr>
            <a:spLocks noGrp="1"/>
          </p:cNvSpPr>
          <p:nvPr>
            <p:ph type="sldNum" sz="quarter" idx="12"/>
          </p:nvPr>
        </p:nvSpPr>
        <p:spPr>
          <a:noFill/>
        </p:spPr>
        <p:txBody>
          <a:bodyPr/>
          <a:lstStyle/>
          <a:p>
            <a:fld id="{DB17D374-A2A1-43F4-A445-E964FA1BCE00}" type="slidenum">
              <a:rPr lang="en-US" smtClean="0"/>
              <a:pPr/>
              <a:t>157</a:t>
            </a:fld>
            <a:endParaRPr lang="en-US"/>
          </a:p>
        </p:txBody>
      </p:sp>
    </p:spTree>
    <p:extLst>
      <p:ext uri="{BB962C8B-B14F-4D97-AF65-F5344CB8AC3E}">
        <p14:creationId xmlns:p14="http://schemas.microsoft.com/office/powerpoint/2010/main" val="11661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ctrTitle"/>
          </p:nvPr>
        </p:nvSpPr>
        <p:spPr/>
        <p:txBody>
          <a:bodyPr/>
          <a:lstStyle/>
          <a:p>
            <a:endParaRPr lang="en-US"/>
          </a:p>
        </p:txBody>
      </p:sp>
      <p:sp>
        <p:nvSpPr>
          <p:cNvPr id="30723" name="Rectangle 3"/>
          <p:cNvSpPr>
            <a:spLocks noGrp="1" noChangeArrowheads="1"/>
          </p:cNvSpPr>
          <p:nvPr>
            <p:ph type="subTitle" idx="1"/>
          </p:nvPr>
        </p:nvSpPr>
        <p:spPr/>
        <p:txBody>
          <a:bodyPr/>
          <a:lstStyle/>
          <a:p>
            <a:r>
              <a:rPr lang="en-US" sz="4400" b="1"/>
              <a:t>Relational Algebra</a:t>
            </a:r>
            <a:endParaRPr lang="en-US" sz="4400"/>
          </a:p>
          <a:p>
            <a:endParaRPr lang="en-US" sz="4400"/>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158</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355009145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1747" name="Rectangle 2"/>
          <p:cNvSpPr>
            <a:spLocks noGrp="1" noChangeArrowheads="1"/>
          </p:cNvSpPr>
          <p:nvPr>
            <p:ph type="title"/>
          </p:nvPr>
        </p:nvSpPr>
        <p:spPr/>
        <p:txBody>
          <a:bodyPr/>
          <a:lstStyle/>
          <a:p>
            <a:r>
              <a:rPr lang="en-US"/>
              <a:t>Relational algebra</a:t>
            </a:r>
          </a:p>
        </p:txBody>
      </p:sp>
      <p:sp>
        <p:nvSpPr>
          <p:cNvPr id="31748" name="Rectangle 3"/>
          <p:cNvSpPr>
            <a:spLocks noGrp="1" noChangeArrowheads="1"/>
          </p:cNvSpPr>
          <p:nvPr>
            <p:ph type="body" idx="1"/>
          </p:nvPr>
        </p:nvSpPr>
        <p:spPr/>
        <p:txBody>
          <a:bodyPr/>
          <a:lstStyle/>
          <a:p>
            <a:pPr>
              <a:lnSpc>
                <a:spcPct val="90000"/>
              </a:lnSpc>
            </a:pPr>
            <a:r>
              <a:rPr lang="en-US" sz="2400"/>
              <a:t>queries composed using a collection of operators</a:t>
            </a:r>
          </a:p>
          <a:p>
            <a:pPr>
              <a:lnSpc>
                <a:spcPct val="90000"/>
              </a:lnSpc>
            </a:pPr>
            <a:r>
              <a:rPr lang="en-US" sz="2400"/>
              <a:t>every operator in algebra accepts (one or two) relation instances as arguments and returns a relation instance as the result</a:t>
            </a:r>
          </a:p>
          <a:p>
            <a:pPr>
              <a:lnSpc>
                <a:spcPct val="90000"/>
              </a:lnSpc>
            </a:pPr>
            <a:r>
              <a:rPr lang="en-US" sz="2400" i="1"/>
              <a:t>compose </a:t>
            </a:r>
            <a:r>
              <a:rPr lang="en-US" sz="2400"/>
              <a:t>operators to form a complex query</a:t>
            </a:r>
          </a:p>
          <a:p>
            <a:pPr>
              <a:lnSpc>
                <a:spcPct val="90000"/>
              </a:lnSpc>
            </a:pPr>
            <a:r>
              <a:rPr lang="en-US" sz="2400" i="1"/>
              <a:t>expression </a:t>
            </a:r>
            <a:r>
              <a:rPr lang="en-US" sz="2400"/>
              <a:t>is recursively defined to be </a:t>
            </a:r>
          </a:p>
          <a:p>
            <a:pPr lvl="1">
              <a:lnSpc>
                <a:spcPct val="90000"/>
              </a:lnSpc>
            </a:pPr>
            <a:r>
              <a:rPr lang="en-US" sz="2000"/>
              <a:t>Relation</a:t>
            </a:r>
          </a:p>
          <a:p>
            <a:pPr lvl="1">
              <a:lnSpc>
                <a:spcPct val="90000"/>
              </a:lnSpc>
            </a:pPr>
            <a:r>
              <a:rPr lang="en-US" sz="2000"/>
              <a:t>unary algebra operator applied to a single expression</a:t>
            </a:r>
          </a:p>
          <a:p>
            <a:pPr lvl="1">
              <a:lnSpc>
                <a:spcPct val="90000"/>
              </a:lnSpc>
            </a:pPr>
            <a:r>
              <a:rPr lang="en-US" sz="2000"/>
              <a:t>binary algebra operator applied to two expressions</a:t>
            </a:r>
          </a:p>
        </p:txBody>
      </p:sp>
      <p:sp>
        <p:nvSpPr>
          <p:cNvPr id="31749" name="Slide Number Placeholder 5"/>
          <p:cNvSpPr>
            <a:spLocks noGrp="1"/>
          </p:cNvSpPr>
          <p:nvPr>
            <p:ph type="sldNum" sz="quarter" idx="12"/>
          </p:nvPr>
        </p:nvSpPr>
        <p:spPr>
          <a:noFill/>
        </p:spPr>
        <p:txBody>
          <a:bodyPr/>
          <a:lstStyle/>
          <a:p>
            <a:fld id="{3E20A51E-E6DF-469C-A66C-08711EB9F747}" type="slidenum">
              <a:rPr lang="en-US" smtClean="0"/>
              <a:pPr/>
              <a:t>159</a:t>
            </a:fld>
            <a:endParaRPr lang="en-US"/>
          </a:p>
        </p:txBody>
      </p:sp>
    </p:spTree>
    <p:extLst>
      <p:ext uri="{BB962C8B-B14F-4D97-AF65-F5344CB8AC3E}">
        <p14:creationId xmlns:p14="http://schemas.microsoft.com/office/powerpoint/2010/main" val="2127980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to two major developments</a:t>
            </a:r>
          </a:p>
        </p:txBody>
      </p:sp>
      <p:sp>
        <p:nvSpPr>
          <p:cNvPr id="3" name="Content Placeholder 2"/>
          <p:cNvSpPr>
            <a:spLocks noGrp="1"/>
          </p:cNvSpPr>
          <p:nvPr>
            <p:ph idx="1"/>
          </p:nvPr>
        </p:nvSpPr>
        <p:spPr/>
        <p:txBody>
          <a:bodyPr/>
          <a:lstStyle/>
          <a:p>
            <a:r>
              <a:rPr lang="en-US" dirty="0"/>
              <a:t>development of a structured query language called SQL, which has since become formal International Organization for Standardization (ISO) and de facto standard language for RDBMS</a:t>
            </a:r>
          </a:p>
          <a:p>
            <a:r>
              <a:rPr lang="en-US" dirty="0"/>
              <a:t>production of various commercial relational DBMS products during late 1970s and 1980s: IBM DB2 and Oracle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16</a:t>
            </a:fld>
            <a:endParaRPr lang="en-US"/>
          </a:p>
        </p:txBody>
      </p:sp>
    </p:spTree>
    <p:extLst>
      <p:ext uri="{BB962C8B-B14F-4D97-AF65-F5344CB8AC3E}">
        <p14:creationId xmlns:p14="http://schemas.microsoft.com/office/powerpoint/2010/main" val="239310201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2771" name="Rectangle 2"/>
          <p:cNvSpPr>
            <a:spLocks noGrp="1" noChangeArrowheads="1"/>
          </p:cNvSpPr>
          <p:nvPr>
            <p:ph type="title"/>
          </p:nvPr>
        </p:nvSpPr>
        <p:spPr/>
        <p:txBody>
          <a:bodyPr/>
          <a:lstStyle/>
          <a:p>
            <a:r>
              <a:rPr lang="en-US"/>
              <a:t>Relational query</a:t>
            </a:r>
          </a:p>
        </p:txBody>
      </p:sp>
      <p:sp>
        <p:nvSpPr>
          <p:cNvPr id="32772" name="Rectangle 3"/>
          <p:cNvSpPr>
            <a:spLocks noGrp="1" noChangeArrowheads="1"/>
          </p:cNvSpPr>
          <p:nvPr>
            <p:ph type="body" idx="1"/>
          </p:nvPr>
        </p:nvSpPr>
        <p:spPr/>
        <p:txBody>
          <a:bodyPr/>
          <a:lstStyle/>
          <a:p>
            <a:pPr>
              <a:lnSpc>
                <a:spcPct val="90000"/>
              </a:lnSpc>
            </a:pPr>
            <a:r>
              <a:rPr lang="en-US"/>
              <a:t>step-by-step procedure for computing the desired answer</a:t>
            </a:r>
          </a:p>
          <a:p>
            <a:pPr>
              <a:lnSpc>
                <a:spcPct val="90000"/>
              </a:lnSpc>
            </a:pPr>
            <a:r>
              <a:rPr lang="en-US"/>
              <a:t>procedural nature of the algebra </a:t>
            </a:r>
          </a:p>
          <a:p>
            <a:pPr lvl="1">
              <a:lnSpc>
                <a:spcPct val="90000"/>
              </a:lnSpc>
            </a:pPr>
            <a:r>
              <a:rPr lang="en-US"/>
              <a:t>algebra expression is a recipe, or a plan, for evaluating a query</a:t>
            </a:r>
          </a:p>
          <a:p>
            <a:pPr>
              <a:lnSpc>
                <a:spcPct val="90000"/>
              </a:lnSpc>
            </a:pPr>
            <a:r>
              <a:rPr lang="en-US"/>
              <a:t>relational systems in fact use algebra expressions to represent query evaluation plans</a:t>
            </a:r>
          </a:p>
        </p:txBody>
      </p:sp>
      <p:sp>
        <p:nvSpPr>
          <p:cNvPr id="32773" name="Slide Number Placeholder 5"/>
          <p:cNvSpPr>
            <a:spLocks noGrp="1"/>
          </p:cNvSpPr>
          <p:nvPr>
            <p:ph type="sldNum" sz="quarter" idx="12"/>
          </p:nvPr>
        </p:nvSpPr>
        <p:spPr>
          <a:noFill/>
        </p:spPr>
        <p:txBody>
          <a:bodyPr/>
          <a:lstStyle/>
          <a:p>
            <a:fld id="{930A70AD-E147-499E-BE50-1D501749F210}" type="slidenum">
              <a:rPr lang="en-US" smtClean="0"/>
              <a:pPr/>
              <a:t>160</a:t>
            </a:fld>
            <a:endParaRPr lang="en-US"/>
          </a:p>
        </p:txBody>
      </p:sp>
    </p:spTree>
    <p:extLst>
      <p:ext uri="{BB962C8B-B14F-4D97-AF65-F5344CB8AC3E}">
        <p14:creationId xmlns:p14="http://schemas.microsoft.com/office/powerpoint/2010/main" val="392768022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3795" name="Rectangle 2"/>
          <p:cNvSpPr>
            <a:spLocks noGrp="1" noChangeArrowheads="1"/>
          </p:cNvSpPr>
          <p:nvPr>
            <p:ph type="title"/>
          </p:nvPr>
        </p:nvSpPr>
        <p:spPr/>
        <p:txBody>
          <a:bodyPr/>
          <a:lstStyle/>
          <a:p>
            <a:r>
              <a:rPr lang="en-US"/>
              <a:t>Selection and Projection</a:t>
            </a:r>
          </a:p>
        </p:txBody>
      </p:sp>
      <p:sp>
        <p:nvSpPr>
          <p:cNvPr id="33796" name="Rectangle 3"/>
          <p:cNvSpPr>
            <a:spLocks noGrp="1" noChangeArrowheads="1"/>
          </p:cNvSpPr>
          <p:nvPr>
            <p:ph type="body" idx="1"/>
          </p:nvPr>
        </p:nvSpPr>
        <p:spPr/>
        <p:txBody>
          <a:bodyPr/>
          <a:lstStyle/>
          <a:p>
            <a:r>
              <a:rPr lang="en-US"/>
              <a:t>operators to </a:t>
            </a:r>
          </a:p>
          <a:p>
            <a:pPr lvl="1"/>
            <a:r>
              <a:rPr lang="en-US" i="1"/>
              <a:t>select </a:t>
            </a:r>
            <a:r>
              <a:rPr lang="en-US"/>
              <a:t>rows from a relation (</a:t>
            </a:r>
            <a:r>
              <a:rPr lang="el-GR" sz="3200">
                <a:cs typeface="Tahoma" pitchFamily="34" charset="0"/>
              </a:rPr>
              <a:t>σ</a:t>
            </a:r>
            <a:r>
              <a:rPr lang="en-US"/>
              <a:t>) </a:t>
            </a:r>
          </a:p>
          <a:p>
            <a:pPr lvl="1"/>
            <a:r>
              <a:rPr lang="en-US" i="1"/>
              <a:t>project </a:t>
            </a:r>
            <a:r>
              <a:rPr lang="en-US"/>
              <a:t>columns (</a:t>
            </a:r>
            <a:r>
              <a:rPr lang="th-TH" sz="3200">
                <a:cs typeface="Tahoma" pitchFamily="34" charset="0"/>
                <a:sym typeface="Symbol" pitchFamily="18" charset="2"/>
              </a:rPr>
              <a:t></a:t>
            </a:r>
            <a:r>
              <a:rPr lang="en-US"/>
              <a:t>)</a:t>
            </a:r>
          </a:p>
          <a:p>
            <a:r>
              <a:rPr lang="en-US"/>
              <a:t>operations allow us to manipulate data in a single relation</a:t>
            </a:r>
          </a:p>
        </p:txBody>
      </p:sp>
      <p:sp>
        <p:nvSpPr>
          <p:cNvPr id="33797" name="Slide Number Placeholder 5"/>
          <p:cNvSpPr>
            <a:spLocks noGrp="1"/>
          </p:cNvSpPr>
          <p:nvPr>
            <p:ph type="sldNum" sz="quarter" idx="12"/>
          </p:nvPr>
        </p:nvSpPr>
        <p:spPr>
          <a:noFill/>
        </p:spPr>
        <p:txBody>
          <a:bodyPr/>
          <a:lstStyle/>
          <a:p>
            <a:fld id="{DF9F5663-2A5C-4608-9B6F-01F6678AC11D}" type="slidenum">
              <a:rPr lang="en-US" smtClean="0"/>
              <a:pPr/>
              <a:t>161</a:t>
            </a:fld>
            <a:endParaRPr lang="en-US"/>
          </a:p>
        </p:txBody>
      </p:sp>
    </p:spTree>
    <p:extLst>
      <p:ext uri="{BB962C8B-B14F-4D97-AF65-F5344CB8AC3E}">
        <p14:creationId xmlns:p14="http://schemas.microsoft.com/office/powerpoint/2010/main" val="253478305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4819" name="Rectangle 2"/>
          <p:cNvSpPr>
            <a:spLocks noGrp="1" noChangeArrowheads="1"/>
          </p:cNvSpPr>
          <p:nvPr>
            <p:ph type="title"/>
          </p:nvPr>
        </p:nvSpPr>
        <p:spPr/>
        <p:txBody>
          <a:bodyPr/>
          <a:lstStyle/>
          <a:p>
            <a:r>
              <a:rPr lang="en-US"/>
              <a:t>Instance of Sailors </a:t>
            </a:r>
            <a:r>
              <a:rPr lang="en-US" i="1"/>
              <a:t>S</a:t>
            </a:r>
            <a:r>
              <a:rPr lang="en-US" i="1" baseline="-25000"/>
              <a:t>2</a:t>
            </a:r>
          </a:p>
        </p:txBody>
      </p:sp>
      <p:pic>
        <p:nvPicPr>
          <p:cNvPr id="34820" name="Picture 4"/>
          <p:cNvPicPr>
            <a:picLocks noGrp="1" noChangeAspect="1" noChangeArrowheads="1"/>
          </p:cNvPicPr>
          <p:nvPr>
            <p:ph type="body" idx="1"/>
          </p:nvPr>
        </p:nvPicPr>
        <p:blipFill>
          <a:blip r:embed="rId2" cstate="print"/>
          <a:srcRect/>
          <a:stretch>
            <a:fillRect/>
          </a:stretch>
        </p:blipFill>
        <p:spPr>
          <a:xfrm>
            <a:off x="1981200" y="2362200"/>
            <a:ext cx="5786438" cy="3098800"/>
          </a:xfrm>
          <a:noFill/>
        </p:spPr>
      </p:pic>
      <p:sp>
        <p:nvSpPr>
          <p:cNvPr id="34821" name="Slide Number Placeholder 5"/>
          <p:cNvSpPr>
            <a:spLocks noGrp="1"/>
          </p:cNvSpPr>
          <p:nvPr>
            <p:ph type="sldNum" sz="quarter" idx="12"/>
          </p:nvPr>
        </p:nvSpPr>
        <p:spPr>
          <a:noFill/>
        </p:spPr>
        <p:txBody>
          <a:bodyPr/>
          <a:lstStyle/>
          <a:p>
            <a:fld id="{6A18E156-56F7-403E-8F2F-308494996328}" type="slidenum">
              <a:rPr lang="en-US" smtClean="0"/>
              <a:pPr/>
              <a:t>162</a:t>
            </a:fld>
            <a:endParaRPr lang="en-US"/>
          </a:p>
        </p:txBody>
      </p:sp>
    </p:spTree>
    <p:extLst>
      <p:ext uri="{BB962C8B-B14F-4D97-AF65-F5344CB8AC3E}">
        <p14:creationId xmlns:p14="http://schemas.microsoft.com/office/powerpoint/2010/main" val="6912475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5843" name="Rectangle 2"/>
          <p:cNvSpPr>
            <a:spLocks noGrp="1" noChangeArrowheads="1"/>
          </p:cNvSpPr>
          <p:nvPr>
            <p:ph type="title"/>
          </p:nvPr>
        </p:nvSpPr>
        <p:spPr/>
        <p:txBody>
          <a:bodyPr/>
          <a:lstStyle/>
          <a:p>
            <a:r>
              <a:rPr lang="el-GR">
                <a:cs typeface="Tahoma" pitchFamily="34" charset="0"/>
              </a:rPr>
              <a:t>σ</a:t>
            </a:r>
            <a:r>
              <a:rPr lang="en-US">
                <a:cs typeface="Tahoma" pitchFamily="34" charset="0"/>
              </a:rPr>
              <a:t> </a:t>
            </a:r>
            <a:r>
              <a:rPr lang="en-US" baseline="-25000">
                <a:cs typeface="Tahoma" pitchFamily="34" charset="0"/>
              </a:rPr>
              <a:t>rating &gt; 8</a:t>
            </a:r>
            <a:r>
              <a:rPr lang="en-US">
                <a:cs typeface="Tahoma" pitchFamily="34" charset="0"/>
              </a:rPr>
              <a:t> (S</a:t>
            </a:r>
            <a:r>
              <a:rPr lang="en-US" baseline="-25000">
                <a:cs typeface="Tahoma" pitchFamily="34" charset="0"/>
              </a:rPr>
              <a:t>2</a:t>
            </a:r>
            <a:r>
              <a:rPr lang="en-US">
                <a:cs typeface="Tahoma" pitchFamily="34" charset="0"/>
              </a:rPr>
              <a:t>)</a:t>
            </a:r>
          </a:p>
        </p:txBody>
      </p:sp>
      <p:pic>
        <p:nvPicPr>
          <p:cNvPr id="35844" name="Picture 4"/>
          <p:cNvPicPr>
            <a:picLocks noGrp="1" noChangeAspect="1" noChangeArrowheads="1"/>
          </p:cNvPicPr>
          <p:nvPr>
            <p:ph type="body" idx="1"/>
          </p:nvPr>
        </p:nvPicPr>
        <p:blipFill>
          <a:blip r:embed="rId2" cstate="print"/>
          <a:srcRect/>
          <a:stretch>
            <a:fillRect/>
          </a:stretch>
        </p:blipFill>
        <p:spPr>
          <a:xfrm>
            <a:off x="1752600" y="3124200"/>
            <a:ext cx="5649913" cy="2019300"/>
          </a:xfrm>
          <a:noFill/>
        </p:spPr>
      </p:pic>
      <p:sp>
        <p:nvSpPr>
          <p:cNvPr id="35845" name="Slide Number Placeholder 5"/>
          <p:cNvSpPr>
            <a:spLocks noGrp="1"/>
          </p:cNvSpPr>
          <p:nvPr>
            <p:ph type="sldNum" sz="quarter" idx="12"/>
          </p:nvPr>
        </p:nvSpPr>
        <p:spPr>
          <a:noFill/>
        </p:spPr>
        <p:txBody>
          <a:bodyPr/>
          <a:lstStyle/>
          <a:p>
            <a:fld id="{C8C09347-F2F5-40AB-AF94-8D88EE63A122}" type="slidenum">
              <a:rPr lang="en-US" smtClean="0"/>
              <a:pPr/>
              <a:t>163</a:t>
            </a:fld>
            <a:endParaRPr lang="en-US"/>
          </a:p>
        </p:txBody>
      </p:sp>
    </p:spTree>
    <p:extLst>
      <p:ext uri="{BB962C8B-B14F-4D97-AF65-F5344CB8AC3E}">
        <p14:creationId xmlns:p14="http://schemas.microsoft.com/office/powerpoint/2010/main" val="18381481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6867" name="Rectangle 2"/>
          <p:cNvSpPr>
            <a:spLocks noGrp="1" noChangeArrowheads="1"/>
          </p:cNvSpPr>
          <p:nvPr>
            <p:ph type="title"/>
          </p:nvPr>
        </p:nvSpPr>
        <p:spPr/>
        <p:txBody>
          <a:bodyPr/>
          <a:lstStyle/>
          <a:p>
            <a:r>
              <a:rPr lang="th-TH">
                <a:cs typeface="Tahoma" pitchFamily="34" charset="0"/>
                <a:sym typeface="Symbol" pitchFamily="18" charset="2"/>
              </a:rPr>
              <a:t></a:t>
            </a:r>
            <a:r>
              <a:rPr lang="en-US">
                <a:cs typeface="Tahoma" pitchFamily="34" charset="0"/>
              </a:rPr>
              <a:t> </a:t>
            </a:r>
            <a:r>
              <a:rPr lang="en-US" baseline="-25000">
                <a:cs typeface="Tahoma" pitchFamily="34" charset="0"/>
              </a:rPr>
              <a:t>name, rating</a:t>
            </a:r>
            <a:r>
              <a:rPr lang="en-US">
                <a:cs typeface="Tahoma" pitchFamily="34" charset="0"/>
              </a:rPr>
              <a:t> (S</a:t>
            </a:r>
            <a:r>
              <a:rPr lang="en-US" baseline="-25000">
                <a:cs typeface="Tahoma" pitchFamily="34" charset="0"/>
              </a:rPr>
              <a:t>2</a:t>
            </a:r>
            <a:r>
              <a:rPr lang="en-US">
                <a:cs typeface="Tahoma" pitchFamily="34" charset="0"/>
              </a:rPr>
              <a:t>)</a:t>
            </a:r>
          </a:p>
        </p:txBody>
      </p:sp>
      <p:pic>
        <p:nvPicPr>
          <p:cNvPr id="36868" name="Picture 4"/>
          <p:cNvPicPr>
            <a:picLocks noGrp="1" noChangeAspect="1" noChangeArrowheads="1"/>
          </p:cNvPicPr>
          <p:nvPr>
            <p:ph type="body" idx="1"/>
          </p:nvPr>
        </p:nvPicPr>
        <p:blipFill>
          <a:blip r:embed="rId2" cstate="print"/>
          <a:srcRect/>
          <a:stretch>
            <a:fillRect/>
          </a:stretch>
        </p:blipFill>
        <p:spPr>
          <a:xfrm>
            <a:off x="2590800" y="2209800"/>
            <a:ext cx="3765550" cy="3132138"/>
          </a:xfrm>
          <a:noFill/>
        </p:spPr>
      </p:pic>
      <p:sp>
        <p:nvSpPr>
          <p:cNvPr id="36869" name="Slide Number Placeholder 5"/>
          <p:cNvSpPr>
            <a:spLocks noGrp="1"/>
          </p:cNvSpPr>
          <p:nvPr>
            <p:ph type="sldNum" sz="quarter" idx="12"/>
          </p:nvPr>
        </p:nvSpPr>
        <p:spPr>
          <a:noFill/>
        </p:spPr>
        <p:txBody>
          <a:bodyPr/>
          <a:lstStyle/>
          <a:p>
            <a:fld id="{C622FBD3-8EDC-4000-853E-E0B85F2270ED}" type="slidenum">
              <a:rPr lang="en-US" smtClean="0"/>
              <a:pPr/>
              <a:t>164</a:t>
            </a:fld>
            <a:endParaRPr lang="en-US"/>
          </a:p>
        </p:txBody>
      </p:sp>
    </p:spTree>
    <p:extLst>
      <p:ext uri="{BB962C8B-B14F-4D97-AF65-F5344CB8AC3E}">
        <p14:creationId xmlns:p14="http://schemas.microsoft.com/office/powerpoint/2010/main" val="415608024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7891" name="Rectangle 2"/>
          <p:cNvSpPr>
            <a:spLocks noGrp="1" noChangeArrowheads="1"/>
          </p:cNvSpPr>
          <p:nvPr>
            <p:ph type="title"/>
          </p:nvPr>
        </p:nvSpPr>
        <p:spPr/>
        <p:txBody>
          <a:bodyPr/>
          <a:lstStyle/>
          <a:p>
            <a:r>
              <a:rPr lang="en-US"/>
              <a:t>Selection operator</a:t>
            </a:r>
            <a:br>
              <a:rPr lang="en-US"/>
            </a:br>
            <a:r>
              <a:rPr lang="el-GR">
                <a:cs typeface="Tahoma" pitchFamily="34" charset="0"/>
              </a:rPr>
              <a:t>σ</a:t>
            </a:r>
            <a:r>
              <a:rPr lang="en-US" i="1" baseline="-25000"/>
              <a:t>selection_condition</a:t>
            </a:r>
          </a:p>
        </p:txBody>
      </p:sp>
      <p:sp>
        <p:nvSpPr>
          <p:cNvPr id="37892" name="Rectangle 3"/>
          <p:cNvSpPr>
            <a:spLocks noGrp="1" noChangeArrowheads="1"/>
          </p:cNvSpPr>
          <p:nvPr>
            <p:ph type="body" idx="1"/>
          </p:nvPr>
        </p:nvSpPr>
        <p:spPr/>
        <p:txBody>
          <a:bodyPr/>
          <a:lstStyle/>
          <a:p>
            <a:pPr>
              <a:lnSpc>
                <a:spcPct val="90000"/>
              </a:lnSpc>
            </a:pPr>
            <a:r>
              <a:rPr lang="en-US" sz="2800"/>
              <a:t>species the tuples to retain through a </a:t>
            </a:r>
            <a:r>
              <a:rPr lang="en-US" sz="2800" i="1"/>
              <a:t>selection condition</a:t>
            </a:r>
          </a:p>
          <a:p>
            <a:pPr lvl="1">
              <a:lnSpc>
                <a:spcPct val="90000"/>
              </a:lnSpc>
            </a:pPr>
            <a:r>
              <a:rPr lang="en-US" sz="2400"/>
              <a:t>boolean expression using logical connectives </a:t>
            </a:r>
            <a:r>
              <a:rPr lang="en-US" sz="2400">
                <a:sym typeface="Symbol" pitchFamily="18" charset="2"/>
              </a:rPr>
              <a:t></a:t>
            </a:r>
            <a:r>
              <a:rPr lang="en-US" sz="2400">
                <a:cs typeface="Tahoma" pitchFamily="34" charset="0"/>
              </a:rPr>
              <a:t> </a:t>
            </a:r>
            <a:r>
              <a:rPr lang="en-US" sz="2400"/>
              <a:t>and </a:t>
            </a:r>
            <a:r>
              <a:rPr lang="en-US" sz="2400">
                <a:cs typeface="Tahoma" pitchFamily="34" charset="0"/>
                <a:sym typeface="Symbol" pitchFamily="18" charset="2"/>
              </a:rPr>
              <a:t></a:t>
            </a:r>
            <a:r>
              <a:rPr lang="en-US" sz="2400"/>
              <a:t> of </a:t>
            </a:r>
            <a:r>
              <a:rPr lang="en-US" sz="2400" i="1"/>
              <a:t>terms</a:t>
            </a:r>
            <a:r>
              <a:rPr lang="en-US" sz="2400"/>
              <a:t>  that have the form </a:t>
            </a:r>
            <a:r>
              <a:rPr lang="en-US" sz="2400" i="1"/>
              <a:t>attribute</a:t>
            </a:r>
            <a:r>
              <a:rPr lang="en-US" sz="2400" i="1" baseline="-25000"/>
              <a:t>1</a:t>
            </a:r>
            <a:r>
              <a:rPr lang="en-US" sz="2400" i="1"/>
              <a:t> </a:t>
            </a:r>
            <a:r>
              <a:rPr lang="en-US" sz="2400"/>
              <a:t>op </a:t>
            </a:r>
            <a:r>
              <a:rPr lang="en-US" sz="2400" i="1"/>
              <a:t>attribute</a:t>
            </a:r>
            <a:r>
              <a:rPr lang="en-US" sz="2400" i="1" baseline="-25000"/>
              <a:t>2</a:t>
            </a:r>
            <a:r>
              <a:rPr lang="en-US" sz="2400"/>
              <a:t>, where op is one of comparison operators &lt;; &lt;=; =; &gt;=; &gt;</a:t>
            </a:r>
          </a:p>
          <a:p>
            <a:pPr>
              <a:lnSpc>
                <a:spcPct val="90000"/>
              </a:lnSpc>
            </a:pPr>
            <a:r>
              <a:rPr lang="en-US" sz="2800"/>
              <a:t>reference to an attribute can be by position or by name</a:t>
            </a:r>
          </a:p>
          <a:p>
            <a:pPr>
              <a:lnSpc>
                <a:spcPct val="90000"/>
              </a:lnSpc>
            </a:pPr>
            <a:r>
              <a:rPr lang="en-US" sz="2800"/>
              <a:t>schema of result is schema of input relation instance</a:t>
            </a:r>
          </a:p>
        </p:txBody>
      </p:sp>
      <p:sp>
        <p:nvSpPr>
          <p:cNvPr id="3789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789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7895" name="Slide Number Placeholder 7"/>
          <p:cNvSpPr>
            <a:spLocks noGrp="1"/>
          </p:cNvSpPr>
          <p:nvPr>
            <p:ph type="sldNum" sz="quarter" idx="12"/>
          </p:nvPr>
        </p:nvSpPr>
        <p:spPr>
          <a:noFill/>
        </p:spPr>
        <p:txBody>
          <a:bodyPr/>
          <a:lstStyle/>
          <a:p>
            <a:fld id="{4F175748-6F6E-4EB8-BA99-6FD6D41055C8}" type="slidenum">
              <a:rPr lang="en-US" smtClean="0"/>
              <a:pPr/>
              <a:t>165</a:t>
            </a:fld>
            <a:endParaRPr lang="en-US"/>
          </a:p>
        </p:txBody>
      </p:sp>
    </p:spTree>
    <p:extLst>
      <p:ext uri="{BB962C8B-B14F-4D97-AF65-F5344CB8AC3E}">
        <p14:creationId xmlns:p14="http://schemas.microsoft.com/office/powerpoint/2010/main" val="211230264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8915" name="Rectangle 2"/>
          <p:cNvSpPr>
            <a:spLocks noGrp="1" noChangeArrowheads="1"/>
          </p:cNvSpPr>
          <p:nvPr>
            <p:ph type="title"/>
          </p:nvPr>
        </p:nvSpPr>
        <p:spPr/>
        <p:txBody>
          <a:bodyPr/>
          <a:lstStyle/>
          <a:p>
            <a:r>
              <a:rPr lang="en-US"/>
              <a:t>Projection operator</a:t>
            </a:r>
            <a:br>
              <a:rPr lang="en-US"/>
            </a:br>
            <a:r>
              <a:rPr lang="th-TH">
                <a:cs typeface="Tahoma" pitchFamily="34" charset="0"/>
                <a:sym typeface="Symbol" pitchFamily="18" charset="2"/>
              </a:rPr>
              <a:t></a:t>
            </a:r>
            <a:r>
              <a:rPr lang="el-GR">
                <a:cs typeface="Tahoma" pitchFamily="34" charset="0"/>
              </a:rPr>
              <a:t> </a:t>
            </a:r>
            <a:r>
              <a:rPr lang="en-US" i="1" baseline="-25000"/>
              <a:t>column_list</a:t>
            </a:r>
          </a:p>
        </p:txBody>
      </p:sp>
      <p:sp>
        <p:nvSpPr>
          <p:cNvPr id="38916" name="Rectangle 3"/>
          <p:cNvSpPr>
            <a:spLocks noGrp="1" noChangeArrowheads="1"/>
          </p:cNvSpPr>
          <p:nvPr>
            <p:ph type="body" idx="1"/>
          </p:nvPr>
        </p:nvSpPr>
        <p:spPr/>
        <p:txBody>
          <a:bodyPr/>
          <a:lstStyle/>
          <a:p>
            <a:r>
              <a:rPr lang="en-US"/>
              <a:t>projection operator allows us to extract columns from a relation</a:t>
            </a:r>
          </a:p>
          <a:p>
            <a:r>
              <a:rPr lang="en-US"/>
              <a:t>schema of result of projection is determined by fields that are projected in the </a:t>
            </a:r>
            <a:r>
              <a:rPr lang="en-US" i="1"/>
              <a:t>column list</a:t>
            </a:r>
          </a:p>
          <a:p>
            <a:r>
              <a:rPr lang="en-US"/>
              <a:t>result is a relation</a:t>
            </a:r>
          </a:p>
        </p:txBody>
      </p:sp>
      <p:sp>
        <p:nvSpPr>
          <p:cNvPr id="3891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891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891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8920" name="Slide Number Placeholder 8"/>
          <p:cNvSpPr>
            <a:spLocks noGrp="1"/>
          </p:cNvSpPr>
          <p:nvPr>
            <p:ph type="sldNum" sz="quarter" idx="12"/>
          </p:nvPr>
        </p:nvSpPr>
        <p:spPr>
          <a:noFill/>
        </p:spPr>
        <p:txBody>
          <a:bodyPr/>
          <a:lstStyle/>
          <a:p>
            <a:fld id="{D92DED5D-A1FF-4C5C-8BA3-153CF32F87DB}" type="slidenum">
              <a:rPr lang="en-US" smtClean="0"/>
              <a:pPr/>
              <a:t>166</a:t>
            </a:fld>
            <a:endParaRPr lang="en-US"/>
          </a:p>
        </p:txBody>
      </p:sp>
    </p:spTree>
    <p:extLst>
      <p:ext uri="{BB962C8B-B14F-4D97-AF65-F5344CB8AC3E}">
        <p14:creationId xmlns:p14="http://schemas.microsoft.com/office/powerpoint/2010/main" val="324254277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9939" name="Rectangle 2"/>
          <p:cNvSpPr>
            <a:spLocks noGrp="1" noChangeArrowheads="1"/>
          </p:cNvSpPr>
          <p:nvPr>
            <p:ph type="title"/>
          </p:nvPr>
        </p:nvSpPr>
        <p:spPr/>
        <p:txBody>
          <a:bodyPr/>
          <a:lstStyle/>
          <a:p>
            <a:r>
              <a:rPr lang="th-TH">
                <a:cs typeface="Tahoma" pitchFamily="34" charset="0"/>
                <a:sym typeface="Symbol" pitchFamily="18" charset="2"/>
              </a:rPr>
              <a:t></a:t>
            </a:r>
            <a:r>
              <a:rPr lang="en-US" i="1"/>
              <a:t> </a:t>
            </a:r>
            <a:r>
              <a:rPr lang="en-US" i="1" baseline="-25000"/>
              <a:t>age</a:t>
            </a:r>
            <a:r>
              <a:rPr lang="en-US" i="1"/>
              <a:t> </a:t>
            </a:r>
            <a:r>
              <a:rPr lang="en-US"/>
              <a:t>(</a:t>
            </a:r>
            <a:r>
              <a:rPr lang="en-US" i="1"/>
              <a:t>S</a:t>
            </a:r>
            <a:r>
              <a:rPr lang="en-US" baseline="-25000"/>
              <a:t>2</a:t>
            </a:r>
            <a:r>
              <a:rPr lang="en-US"/>
              <a:t>)</a:t>
            </a:r>
          </a:p>
        </p:txBody>
      </p:sp>
      <p:pic>
        <p:nvPicPr>
          <p:cNvPr id="39940" name="Picture 3"/>
          <p:cNvPicPr>
            <a:picLocks noGrp="1" noChangeAspect="1" noChangeArrowheads="1"/>
          </p:cNvPicPr>
          <p:nvPr>
            <p:ph type="body" idx="1"/>
          </p:nvPr>
        </p:nvPicPr>
        <p:blipFill>
          <a:blip r:embed="rId2" cstate="print"/>
          <a:srcRect/>
          <a:stretch>
            <a:fillRect/>
          </a:stretch>
        </p:blipFill>
        <p:spPr>
          <a:xfrm>
            <a:off x="838200" y="2133600"/>
            <a:ext cx="5219700" cy="2797175"/>
          </a:xfrm>
          <a:noFill/>
        </p:spPr>
      </p:pic>
      <p:sp>
        <p:nvSpPr>
          <p:cNvPr id="39941" name="Slide Number Placeholder 5"/>
          <p:cNvSpPr>
            <a:spLocks noGrp="1"/>
          </p:cNvSpPr>
          <p:nvPr>
            <p:ph type="sldNum" sz="quarter" idx="12"/>
          </p:nvPr>
        </p:nvSpPr>
        <p:spPr>
          <a:noFill/>
        </p:spPr>
        <p:txBody>
          <a:bodyPr/>
          <a:lstStyle/>
          <a:p>
            <a:fld id="{DCB68392-875E-47E2-89CB-E3DD973ABD4E}" type="slidenum">
              <a:rPr lang="en-US" smtClean="0"/>
              <a:pPr/>
              <a:t>167</a:t>
            </a:fld>
            <a:endParaRPr lang="en-US"/>
          </a:p>
        </p:txBody>
      </p:sp>
    </p:spTree>
    <p:extLst>
      <p:ext uri="{BB962C8B-B14F-4D97-AF65-F5344CB8AC3E}">
        <p14:creationId xmlns:p14="http://schemas.microsoft.com/office/powerpoint/2010/main" val="52662946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0963" name="Rectangle 2"/>
          <p:cNvSpPr>
            <a:spLocks noGrp="1" noChangeArrowheads="1"/>
          </p:cNvSpPr>
          <p:nvPr>
            <p:ph type="title"/>
          </p:nvPr>
        </p:nvSpPr>
        <p:spPr/>
        <p:txBody>
          <a:bodyPr/>
          <a:lstStyle/>
          <a:p>
            <a:r>
              <a:rPr lang="th-TH">
                <a:cs typeface="Tahoma" pitchFamily="34" charset="0"/>
                <a:sym typeface="Symbol" pitchFamily="18" charset="2"/>
              </a:rPr>
              <a:t></a:t>
            </a:r>
            <a:r>
              <a:rPr lang="en-US" i="1"/>
              <a:t> </a:t>
            </a:r>
            <a:r>
              <a:rPr lang="en-US" i="1" baseline="-25000"/>
              <a:t>age</a:t>
            </a:r>
            <a:r>
              <a:rPr lang="en-US" i="1"/>
              <a:t> </a:t>
            </a:r>
            <a:r>
              <a:rPr lang="en-US"/>
              <a:t>(</a:t>
            </a:r>
            <a:r>
              <a:rPr lang="en-US" i="1"/>
              <a:t>S</a:t>
            </a:r>
            <a:r>
              <a:rPr lang="en-US" baseline="-25000"/>
              <a:t>2</a:t>
            </a:r>
            <a:r>
              <a:rPr lang="en-US"/>
              <a:t>)</a:t>
            </a:r>
          </a:p>
        </p:txBody>
      </p:sp>
      <p:pic>
        <p:nvPicPr>
          <p:cNvPr id="40964" name="Picture 3"/>
          <p:cNvPicPr>
            <a:picLocks noGrp="1" noChangeAspect="1" noChangeArrowheads="1"/>
          </p:cNvPicPr>
          <p:nvPr>
            <p:ph type="body" idx="1"/>
          </p:nvPr>
        </p:nvPicPr>
        <p:blipFill>
          <a:blip r:embed="rId2" cstate="print"/>
          <a:srcRect/>
          <a:stretch>
            <a:fillRect/>
          </a:stretch>
        </p:blipFill>
        <p:spPr>
          <a:xfrm>
            <a:off x="838200" y="2133600"/>
            <a:ext cx="5219700" cy="2797175"/>
          </a:xfrm>
          <a:noFill/>
        </p:spPr>
      </p:pic>
      <p:pic>
        <p:nvPicPr>
          <p:cNvPr id="40965" name="Picture 4"/>
          <p:cNvPicPr>
            <a:picLocks noChangeAspect="1" noChangeArrowheads="1"/>
          </p:cNvPicPr>
          <p:nvPr/>
        </p:nvPicPr>
        <p:blipFill>
          <a:blip r:embed="rId3" cstate="print"/>
          <a:srcRect/>
          <a:stretch>
            <a:fillRect/>
          </a:stretch>
        </p:blipFill>
        <p:spPr bwMode="auto">
          <a:xfrm>
            <a:off x="6324600" y="3124200"/>
            <a:ext cx="2084388" cy="2390775"/>
          </a:xfrm>
          <a:prstGeom prst="rect">
            <a:avLst/>
          </a:prstGeom>
          <a:noFill/>
          <a:ln w="9525">
            <a:noFill/>
            <a:miter lim="800000"/>
            <a:headEnd/>
            <a:tailEnd/>
          </a:ln>
        </p:spPr>
      </p:pic>
      <p:sp>
        <p:nvSpPr>
          <p:cNvPr id="40966" name="Slide Number Placeholder 6"/>
          <p:cNvSpPr>
            <a:spLocks noGrp="1"/>
          </p:cNvSpPr>
          <p:nvPr>
            <p:ph type="sldNum" sz="quarter" idx="12"/>
          </p:nvPr>
        </p:nvSpPr>
        <p:spPr>
          <a:noFill/>
        </p:spPr>
        <p:txBody>
          <a:bodyPr/>
          <a:lstStyle/>
          <a:p>
            <a:fld id="{BAB3710C-B65D-4542-8983-2163EB331443}" type="slidenum">
              <a:rPr lang="en-US" smtClean="0"/>
              <a:pPr/>
              <a:t>168</a:t>
            </a:fld>
            <a:endParaRPr lang="en-US"/>
          </a:p>
        </p:txBody>
      </p:sp>
    </p:spTree>
    <p:extLst>
      <p:ext uri="{BB962C8B-B14F-4D97-AF65-F5344CB8AC3E}">
        <p14:creationId xmlns:p14="http://schemas.microsoft.com/office/powerpoint/2010/main" val="47303290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1987" name="Rectangle 2"/>
          <p:cNvSpPr>
            <a:spLocks noGrp="1" noChangeArrowheads="1"/>
          </p:cNvSpPr>
          <p:nvPr>
            <p:ph type="title"/>
          </p:nvPr>
        </p:nvSpPr>
        <p:spPr/>
        <p:txBody>
          <a:bodyPr/>
          <a:lstStyle/>
          <a:p>
            <a:r>
              <a:rPr lang="en-US"/>
              <a:t>Projection </a:t>
            </a:r>
            <a:r>
              <a:rPr lang="th-TH">
                <a:cs typeface="Tahoma" pitchFamily="34" charset="0"/>
                <a:sym typeface="Symbol" pitchFamily="18" charset="2"/>
              </a:rPr>
              <a:t></a:t>
            </a:r>
            <a:r>
              <a:rPr lang="en-US"/>
              <a:t> result is a relation</a:t>
            </a:r>
          </a:p>
        </p:txBody>
      </p:sp>
      <p:sp>
        <p:nvSpPr>
          <p:cNvPr id="41988" name="Rectangle 3"/>
          <p:cNvSpPr>
            <a:spLocks noGrp="1" noChangeArrowheads="1"/>
          </p:cNvSpPr>
          <p:nvPr>
            <p:ph type="body" idx="1"/>
          </p:nvPr>
        </p:nvSpPr>
        <p:spPr/>
        <p:txBody>
          <a:bodyPr/>
          <a:lstStyle/>
          <a:p>
            <a:r>
              <a:rPr lang="en-US"/>
              <a:t>follows from the definition of a relation as a </a:t>
            </a:r>
            <a:r>
              <a:rPr lang="en-US" i="1"/>
              <a:t>set </a:t>
            </a:r>
            <a:r>
              <a:rPr lang="en-US"/>
              <a:t>of tuples</a:t>
            </a:r>
          </a:p>
          <a:p>
            <a:r>
              <a:rPr lang="en-US"/>
              <a:t>in practice, real systems often omit the expensive step of eliminating </a:t>
            </a:r>
            <a:r>
              <a:rPr lang="en-US" i="1"/>
              <a:t>duplicate tuples</a:t>
            </a:r>
            <a:r>
              <a:rPr lang="en-US"/>
              <a:t>, leading to relations that are multisets</a:t>
            </a:r>
          </a:p>
          <a:p>
            <a:endParaRPr lang="en-US"/>
          </a:p>
        </p:txBody>
      </p:sp>
      <p:sp>
        <p:nvSpPr>
          <p:cNvPr id="41989" name="Slide Number Placeholder 5"/>
          <p:cNvSpPr>
            <a:spLocks noGrp="1"/>
          </p:cNvSpPr>
          <p:nvPr>
            <p:ph type="sldNum" sz="quarter" idx="12"/>
          </p:nvPr>
        </p:nvSpPr>
        <p:spPr>
          <a:noFill/>
        </p:spPr>
        <p:txBody>
          <a:bodyPr/>
          <a:lstStyle/>
          <a:p>
            <a:fld id="{CEF163DA-D95E-4BDB-BA0C-817647B48A82}" type="slidenum">
              <a:rPr lang="en-US" smtClean="0"/>
              <a:pPr/>
              <a:t>169</a:t>
            </a:fld>
            <a:endParaRPr lang="en-US"/>
          </a:p>
        </p:txBody>
      </p:sp>
    </p:spTree>
    <p:extLst>
      <p:ext uri="{BB962C8B-B14F-4D97-AF65-F5344CB8AC3E}">
        <p14:creationId xmlns:p14="http://schemas.microsoft.com/office/powerpoint/2010/main" val="3586909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INGRES</a:t>
            </a:r>
          </a:p>
        </p:txBody>
      </p:sp>
      <p:sp>
        <p:nvSpPr>
          <p:cNvPr id="3" name="Content Placeholder 2"/>
          <p:cNvSpPr>
            <a:spLocks noGrp="1"/>
          </p:cNvSpPr>
          <p:nvPr>
            <p:ph idx="1"/>
          </p:nvPr>
        </p:nvSpPr>
        <p:spPr/>
        <p:txBody>
          <a:bodyPr/>
          <a:lstStyle/>
          <a:p>
            <a:r>
              <a:rPr lang="en-US" sz="3000" dirty="0"/>
              <a:t>development of relational model INGRES (Interactive Graphics Retrieval System) project at University of California at Berkeley</a:t>
            </a:r>
          </a:p>
          <a:p>
            <a:r>
              <a:rPr lang="en-US" sz="3000" dirty="0"/>
              <a:t>involved development of prototype RDBMS, with research concentrating on same overall objectives as System R project - led to an academic version of INGRES, which contributed to general appreciation of relational concepts, and spawned commercial products INGRES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17</a:t>
            </a:fld>
            <a:endParaRPr lang="en-US"/>
          </a:p>
        </p:txBody>
      </p:sp>
    </p:spTree>
    <p:extLst>
      <p:ext uri="{BB962C8B-B14F-4D97-AF65-F5344CB8AC3E}">
        <p14:creationId xmlns:p14="http://schemas.microsoft.com/office/powerpoint/2010/main" val="76230741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3011" name="Rectangle 2"/>
          <p:cNvSpPr>
            <a:spLocks noGrp="1" noChangeArrowheads="1"/>
          </p:cNvSpPr>
          <p:nvPr>
            <p:ph type="title"/>
          </p:nvPr>
        </p:nvSpPr>
        <p:spPr/>
        <p:txBody>
          <a:bodyPr/>
          <a:lstStyle/>
          <a:p>
            <a:r>
              <a:rPr lang="en-US"/>
              <a:t>Composition of relational algebra operators </a:t>
            </a:r>
          </a:p>
        </p:txBody>
      </p:sp>
      <p:sp>
        <p:nvSpPr>
          <p:cNvPr id="43012" name="Rectangle 3"/>
          <p:cNvSpPr>
            <a:spLocks noGrp="1" noChangeArrowheads="1"/>
          </p:cNvSpPr>
          <p:nvPr>
            <p:ph type="body" idx="1"/>
          </p:nvPr>
        </p:nvSpPr>
        <p:spPr/>
        <p:txBody>
          <a:bodyPr/>
          <a:lstStyle/>
          <a:p>
            <a:r>
              <a:rPr lang="en-US" sz="2800"/>
              <a:t>since result of a relational algebra expression is always a relation, we can substitute an expression wherever a relation is expected</a:t>
            </a:r>
          </a:p>
          <a:p>
            <a:r>
              <a:rPr lang="en-US" sz="2800"/>
              <a:t>for example, we can compute the names and ratings of highly rated sailors by combining two of the preceding queries</a:t>
            </a:r>
          </a:p>
          <a:p>
            <a:r>
              <a:rPr lang="th-TH">
                <a:cs typeface="Tahoma" pitchFamily="34" charset="0"/>
                <a:sym typeface="Symbol" pitchFamily="18" charset="2"/>
              </a:rPr>
              <a:t></a:t>
            </a:r>
            <a:r>
              <a:rPr lang="en-US">
                <a:cs typeface="Tahoma" pitchFamily="34" charset="0"/>
              </a:rPr>
              <a:t> </a:t>
            </a:r>
            <a:r>
              <a:rPr lang="en-US" i="1" baseline="-25000"/>
              <a:t>sname,rating  </a:t>
            </a:r>
            <a:r>
              <a:rPr lang="en-US"/>
              <a:t>( </a:t>
            </a:r>
            <a:r>
              <a:rPr lang="el-GR">
                <a:cs typeface="Tahoma" pitchFamily="34" charset="0"/>
              </a:rPr>
              <a:t>σ</a:t>
            </a:r>
            <a:r>
              <a:rPr lang="en-US"/>
              <a:t> </a:t>
            </a:r>
            <a:r>
              <a:rPr lang="en-US" i="1" baseline="-25000"/>
              <a:t>rating&gt;</a:t>
            </a:r>
            <a:r>
              <a:rPr lang="en-US" baseline="-25000"/>
              <a:t>8 </a:t>
            </a:r>
            <a:r>
              <a:rPr lang="en-US"/>
              <a:t>(S</a:t>
            </a:r>
            <a:r>
              <a:rPr lang="en-US" baseline="-25000"/>
              <a:t>2</a:t>
            </a:r>
            <a:r>
              <a:rPr lang="en-US"/>
              <a:t>))</a:t>
            </a:r>
          </a:p>
        </p:txBody>
      </p:sp>
      <p:sp>
        <p:nvSpPr>
          <p:cNvPr id="43013" name="Slide Number Placeholder 5"/>
          <p:cNvSpPr>
            <a:spLocks noGrp="1"/>
          </p:cNvSpPr>
          <p:nvPr>
            <p:ph type="sldNum" sz="quarter" idx="12"/>
          </p:nvPr>
        </p:nvSpPr>
        <p:spPr>
          <a:noFill/>
        </p:spPr>
        <p:txBody>
          <a:bodyPr/>
          <a:lstStyle/>
          <a:p>
            <a:fld id="{264A84A7-523C-423C-919C-F81E5F70493E}" type="slidenum">
              <a:rPr lang="en-US" smtClean="0"/>
              <a:pPr/>
              <a:t>170</a:t>
            </a:fld>
            <a:endParaRPr lang="en-US"/>
          </a:p>
        </p:txBody>
      </p:sp>
    </p:spTree>
    <p:extLst>
      <p:ext uri="{BB962C8B-B14F-4D97-AF65-F5344CB8AC3E}">
        <p14:creationId xmlns:p14="http://schemas.microsoft.com/office/powerpoint/2010/main" val="58692757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4035" name="Rectangle 2"/>
          <p:cNvSpPr>
            <a:spLocks noGrp="1" noChangeArrowheads="1"/>
          </p:cNvSpPr>
          <p:nvPr>
            <p:ph type="title"/>
          </p:nvPr>
        </p:nvSpPr>
        <p:spPr/>
        <p:txBody>
          <a:bodyPr/>
          <a:lstStyle/>
          <a:p>
            <a:r>
              <a:rPr lang="en-US"/>
              <a:t>Set Operations</a:t>
            </a:r>
          </a:p>
        </p:txBody>
      </p:sp>
      <p:sp>
        <p:nvSpPr>
          <p:cNvPr id="44036" name="Rectangle 3"/>
          <p:cNvSpPr>
            <a:spLocks noGrp="1" noChangeArrowheads="1"/>
          </p:cNvSpPr>
          <p:nvPr>
            <p:ph type="body" idx="1"/>
          </p:nvPr>
        </p:nvSpPr>
        <p:spPr/>
        <p:txBody>
          <a:bodyPr/>
          <a:lstStyle/>
          <a:p>
            <a:r>
              <a:rPr lang="en-US"/>
              <a:t>following standard operations on sets are also available in relational algebra</a:t>
            </a:r>
          </a:p>
          <a:p>
            <a:pPr lvl="1"/>
            <a:r>
              <a:rPr lang="en-US" i="1"/>
              <a:t>union</a:t>
            </a:r>
            <a:r>
              <a:rPr lang="en-US"/>
              <a:t> (</a:t>
            </a:r>
            <a:r>
              <a:rPr lang="en-US" sz="1000"/>
              <a:t> </a:t>
            </a:r>
            <a:r>
              <a:rPr lang="th-TH">
                <a:cs typeface="Tahoma" pitchFamily="34" charset="0"/>
                <a:sym typeface="Symbol" pitchFamily="18" charset="2"/>
              </a:rPr>
              <a:t></a:t>
            </a:r>
            <a:r>
              <a:rPr lang="en-US" sz="1000"/>
              <a:t> </a:t>
            </a:r>
            <a:r>
              <a:rPr lang="en-US"/>
              <a:t>)</a:t>
            </a:r>
          </a:p>
          <a:p>
            <a:pPr lvl="1"/>
            <a:r>
              <a:rPr lang="en-US" i="1"/>
              <a:t>intersection</a:t>
            </a:r>
            <a:r>
              <a:rPr lang="en-US"/>
              <a:t> (</a:t>
            </a:r>
            <a:r>
              <a:rPr lang="en-US" sz="1000"/>
              <a:t> </a:t>
            </a:r>
            <a:r>
              <a:rPr lang="th-TH">
                <a:cs typeface="Tahoma" pitchFamily="34" charset="0"/>
                <a:sym typeface="Symbol" pitchFamily="18" charset="2"/>
              </a:rPr>
              <a:t></a:t>
            </a:r>
            <a:r>
              <a:rPr lang="en-US" sz="1000">
                <a:cs typeface="Tahoma" pitchFamily="34" charset="0"/>
                <a:sym typeface="Symbol" pitchFamily="18" charset="2"/>
              </a:rPr>
              <a:t> </a:t>
            </a:r>
            <a:r>
              <a:rPr lang="en-US"/>
              <a:t>)</a:t>
            </a:r>
          </a:p>
          <a:p>
            <a:pPr lvl="1"/>
            <a:r>
              <a:rPr lang="en-US" i="1"/>
              <a:t>set-difference</a:t>
            </a:r>
            <a:r>
              <a:rPr lang="en-US"/>
              <a:t> (</a:t>
            </a:r>
            <a:r>
              <a:rPr lang="en-US" sz="1000"/>
              <a:t> </a:t>
            </a:r>
            <a:r>
              <a:rPr lang="el-GR">
                <a:cs typeface="Tahoma" pitchFamily="34" charset="0"/>
              </a:rPr>
              <a:t>―</a:t>
            </a:r>
            <a:r>
              <a:rPr lang="en-US" sz="1000">
                <a:cs typeface="Tahoma" pitchFamily="34" charset="0"/>
              </a:rPr>
              <a:t> </a:t>
            </a:r>
            <a:r>
              <a:rPr lang="en-US"/>
              <a:t>)</a:t>
            </a:r>
          </a:p>
          <a:p>
            <a:pPr lvl="1"/>
            <a:r>
              <a:rPr lang="en-US" i="1"/>
              <a:t>cross-product</a:t>
            </a:r>
            <a:r>
              <a:rPr lang="en-US"/>
              <a:t> (</a:t>
            </a:r>
            <a:r>
              <a:rPr lang="en-US" sz="1000"/>
              <a:t> </a:t>
            </a:r>
            <a:r>
              <a:rPr lang="el-GR">
                <a:cs typeface="Tahoma" pitchFamily="34" charset="0"/>
              </a:rPr>
              <a:t>Χ</a:t>
            </a:r>
            <a:r>
              <a:rPr lang="en-US" sz="1000"/>
              <a:t> </a:t>
            </a:r>
            <a:r>
              <a:rPr lang="en-US"/>
              <a:t>)</a:t>
            </a:r>
          </a:p>
        </p:txBody>
      </p:sp>
      <p:sp>
        <p:nvSpPr>
          <p:cNvPr id="44037" name="Slide Number Placeholder 5"/>
          <p:cNvSpPr>
            <a:spLocks noGrp="1"/>
          </p:cNvSpPr>
          <p:nvPr>
            <p:ph type="sldNum" sz="quarter" idx="12"/>
          </p:nvPr>
        </p:nvSpPr>
        <p:spPr>
          <a:noFill/>
        </p:spPr>
        <p:txBody>
          <a:bodyPr/>
          <a:lstStyle/>
          <a:p>
            <a:fld id="{4458951A-A97A-48A7-AC6C-8ACF3909B62D}" type="slidenum">
              <a:rPr lang="en-US" smtClean="0"/>
              <a:pPr/>
              <a:t>171</a:t>
            </a:fld>
            <a:endParaRPr lang="en-US"/>
          </a:p>
        </p:txBody>
      </p:sp>
    </p:spTree>
    <p:extLst>
      <p:ext uri="{BB962C8B-B14F-4D97-AF65-F5344CB8AC3E}">
        <p14:creationId xmlns:p14="http://schemas.microsoft.com/office/powerpoint/2010/main" val="104423458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5059" name="Rectangle 2"/>
          <p:cNvSpPr>
            <a:spLocks noGrp="1" noChangeArrowheads="1"/>
          </p:cNvSpPr>
          <p:nvPr>
            <p:ph type="title"/>
          </p:nvPr>
        </p:nvSpPr>
        <p:spPr/>
        <p:txBody>
          <a:bodyPr/>
          <a:lstStyle/>
          <a:p>
            <a:r>
              <a:rPr lang="en-US"/>
              <a:t>Union (</a:t>
            </a:r>
            <a:r>
              <a:rPr lang="en-US" sz="1800"/>
              <a:t> </a:t>
            </a:r>
            <a:r>
              <a:rPr lang="th-TH">
                <a:cs typeface="Tahoma" pitchFamily="34" charset="0"/>
                <a:sym typeface="Symbol" pitchFamily="18" charset="2"/>
              </a:rPr>
              <a:t></a:t>
            </a:r>
            <a:r>
              <a:rPr lang="en-US" sz="1800"/>
              <a:t> </a:t>
            </a:r>
            <a:r>
              <a:rPr lang="en-US"/>
              <a:t>)</a:t>
            </a:r>
          </a:p>
        </p:txBody>
      </p:sp>
      <p:sp>
        <p:nvSpPr>
          <p:cNvPr id="45060" name="Rectangle 3"/>
          <p:cNvSpPr>
            <a:spLocks noGrp="1" noChangeArrowheads="1"/>
          </p:cNvSpPr>
          <p:nvPr>
            <p:ph type="body" idx="1"/>
          </p:nvPr>
        </p:nvSpPr>
        <p:spPr/>
        <p:txBody>
          <a:bodyPr/>
          <a:lstStyle/>
          <a:p>
            <a:r>
              <a:rPr lang="en-US" i="1"/>
              <a:t>R</a:t>
            </a:r>
            <a:r>
              <a:rPr lang="en-US" sz="1200"/>
              <a:t> </a:t>
            </a:r>
            <a:r>
              <a:rPr lang="th-TH">
                <a:cs typeface="Tahoma" pitchFamily="34" charset="0"/>
                <a:sym typeface="Symbol" pitchFamily="18" charset="2"/>
              </a:rPr>
              <a:t></a:t>
            </a:r>
            <a:r>
              <a:rPr lang="en-US" sz="1200"/>
              <a:t> </a:t>
            </a:r>
            <a:r>
              <a:rPr lang="en-US" i="1"/>
              <a:t>S </a:t>
            </a:r>
            <a:r>
              <a:rPr lang="en-US"/>
              <a:t>returns a relation instance containing all tuples that occur in </a:t>
            </a:r>
            <a:r>
              <a:rPr lang="en-US" i="1"/>
              <a:t>either </a:t>
            </a:r>
            <a:r>
              <a:rPr lang="en-US"/>
              <a:t>relation instance </a:t>
            </a:r>
            <a:r>
              <a:rPr lang="en-US" i="1"/>
              <a:t>R </a:t>
            </a:r>
            <a:r>
              <a:rPr lang="en-US"/>
              <a:t>or relation instance </a:t>
            </a:r>
            <a:r>
              <a:rPr lang="en-US" i="1"/>
              <a:t>S </a:t>
            </a:r>
            <a:r>
              <a:rPr lang="en-US"/>
              <a:t>(or both)</a:t>
            </a:r>
          </a:p>
          <a:p>
            <a:endParaRPr lang="en-US"/>
          </a:p>
        </p:txBody>
      </p:sp>
      <p:sp>
        <p:nvSpPr>
          <p:cNvPr id="45061" name="Slide Number Placeholder 5"/>
          <p:cNvSpPr>
            <a:spLocks noGrp="1"/>
          </p:cNvSpPr>
          <p:nvPr>
            <p:ph type="sldNum" sz="quarter" idx="12"/>
          </p:nvPr>
        </p:nvSpPr>
        <p:spPr>
          <a:noFill/>
        </p:spPr>
        <p:txBody>
          <a:bodyPr/>
          <a:lstStyle/>
          <a:p>
            <a:fld id="{EDE51564-6582-4C0F-ABD6-88D721459FDC}" type="slidenum">
              <a:rPr lang="en-US" smtClean="0"/>
              <a:pPr/>
              <a:t>172</a:t>
            </a:fld>
            <a:endParaRPr lang="en-US"/>
          </a:p>
        </p:txBody>
      </p:sp>
    </p:spTree>
    <p:extLst>
      <p:ext uri="{BB962C8B-B14F-4D97-AF65-F5344CB8AC3E}">
        <p14:creationId xmlns:p14="http://schemas.microsoft.com/office/powerpoint/2010/main" val="30013600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6083" name="Rectangle 2"/>
          <p:cNvSpPr>
            <a:spLocks noGrp="1" noChangeArrowheads="1"/>
          </p:cNvSpPr>
          <p:nvPr>
            <p:ph type="title"/>
          </p:nvPr>
        </p:nvSpPr>
        <p:spPr/>
        <p:txBody>
          <a:bodyPr/>
          <a:lstStyle/>
          <a:p>
            <a:r>
              <a:rPr lang="en-US"/>
              <a:t>Union-compatible</a:t>
            </a:r>
          </a:p>
        </p:txBody>
      </p:sp>
      <p:sp>
        <p:nvSpPr>
          <p:cNvPr id="46084" name="Rectangle 3"/>
          <p:cNvSpPr>
            <a:spLocks noGrp="1" noChangeArrowheads="1"/>
          </p:cNvSpPr>
          <p:nvPr>
            <p:ph type="body" idx="1"/>
          </p:nvPr>
        </p:nvSpPr>
        <p:spPr/>
        <p:txBody>
          <a:bodyPr/>
          <a:lstStyle/>
          <a:p>
            <a:r>
              <a:rPr lang="en-US" i="1"/>
              <a:t>R </a:t>
            </a:r>
            <a:r>
              <a:rPr lang="en-US"/>
              <a:t>and </a:t>
            </a:r>
            <a:r>
              <a:rPr lang="en-US" i="1"/>
              <a:t>S </a:t>
            </a:r>
            <a:r>
              <a:rPr lang="en-US"/>
              <a:t>must be </a:t>
            </a:r>
            <a:r>
              <a:rPr lang="en-US" i="1"/>
              <a:t>union-compatible</a:t>
            </a:r>
            <a:r>
              <a:rPr lang="en-US"/>
              <a:t>, and the schema of the result is defined to be identical to the schema of </a:t>
            </a:r>
            <a:r>
              <a:rPr lang="en-US" i="1"/>
              <a:t>R </a:t>
            </a:r>
            <a:r>
              <a:rPr lang="en-US"/>
              <a:t>(or </a:t>
            </a:r>
            <a:r>
              <a:rPr lang="en-US" i="1"/>
              <a:t>S</a:t>
            </a:r>
            <a:r>
              <a:rPr lang="en-US"/>
              <a:t>)</a:t>
            </a:r>
          </a:p>
          <a:p>
            <a:pPr lvl="1"/>
            <a:r>
              <a:rPr lang="en-US"/>
              <a:t>they have the same number of fields</a:t>
            </a:r>
          </a:p>
          <a:p>
            <a:pPr lvl="1"/>
            <a:r>
              <a:rPr lang="en-US"/>
              <a:t>corresponding fields, taken in order from left to right, have the same </a:t>
            </a:r>
            <a:r>
              <a:rPr lang="en-US" i="1"/>
              <a:t>domains</a:t>
            </a:r>
          </a:p>
          <a:p>
            <a:r>
              <a:rPr lang="en-US"/>
              <a:t>for convenience, we will assume that the fields of </a:t>
            </a:r>
            <a:r>
              <a:rPr lang="en-US" i="1"/>
              <a:t>R</a:t>
            </a:r>
            <a:r>
              <a:rPr lang="en-US" sz="1200"/>
              <a:t> </a:t>
            </a:r>
            <a:r>
              <a:rPr lang="th-TH">
                <a:cs typeface="Tahoma" pitchFamily="34" charset="0"/>
                <a:sym typeface="Symbol" pitchFamily="18" charset="2"/>
              </a:rPr>
              <a:t></a:t>
            </a:r>
            <a:r>
              <a:rPr lang="en-US" sz="1200"/>
              <a:t> </a:t>
            </a:r>
            <a:r>
              <a:rPr lang="en-US" i="1"/>
              <a:t>S </a:t>
            </a:r>
            <a:r>
              <a:rPr lang="en-US"/>
              <a:t>inherit names from </a:t>
            </a:r>
            <a:r>
              <a:rPr lang="en-US" i="1"/>
              <a:t>R</a:t>
            </a:r>
            <a:endParaRPr lang="en-US"/>
          </a:p>
        </p:txBody>
      </p:sp>
      <p:sp>
        <p:nvSpPr>
          <p:cNvPr id="46085" name="Slide Number Placeholder 5"/>
          <p:cNvSpPr>
            <a:spLocks noGrp="1"/>
          </p:cNvSpPr>
          <p:nvPr>
            <p:ph type="sldNum" sz="quarter" idx="12"/>
          </p:nvPr>
        </p:nvSpPr>
        <p:spPr>
          <a:noFill/>
        </p:spPr>
        <p:txBody>
          <a:bodyPr/>
          <a:lstStyle/>
          <a:p>
            <a:fld id="{A8B528C3-E3B1-421E-8DF9-A73A51980A7D}" type="slidenum">
              <a:rPr lang="en-US" smtClean="0"/>
              <a:pPr/>
              <a:t>173</a:t>
            </a:fld>
            <a:endParaRPr lang="en-US"/>
          </a:p>
        </p:txBody>
      </p:sp>
    </p:spTree>
    <p:extLst>
      <p:ext uri="{BB962C8B-B14F-4D97-AF65-F5344CB8AC3E}">
        <p14:creationId xmlns:p14="http://schemas.microsoft.com/office/powerpoint/2010/main" val="273238655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7107" name="Rectangle 2"/>
          <p:cNvSpPr>
            <a:spLocks noGrp="1" noChangeArrowheads="1"/>
          </p:cNvSpPr>
          <p:nvPr>
            <p:ph type="title"/>
          </p:nvPr>
        </p:nvSpPr>
        <p:spPr/>
        <p:txBody>
          <a:bodyPr/>
          <a:lstStyle/>
          <a:p>
            <a:r>
              <a:rPr lang="en-US"/>
              <a:t>Intersection (</a:t>
            </a:r>
            <a:r>
              <a:rPr lang="en-US" sz="1800"/>
              <a:t> </a:t>
            </a:r>
            <a:r>
              <a:rPr lang="th-TH">
                <a:cs typeface="Tahoma" pitchFamily="34" charset="0"/>
                <a:sym typeface="Symbol" pitchFamily="18" charset="2"/>
              </a:rPr>
              <a:t></a:t>
            </a:r>
            <a:r>
              <a:rPr lang="en-US" sz="1800">
                <a:cs typeface="Tahoma" pitchFamily="34" charset="0"/>
                <a:sym typeface="Symbol" pitchFamily="18" charset="2"/>
              </a:rPr>
              <a:t> </a:t>
            </a:r>
            <a:r>
              <a:rPr lang="en-US"/>
              <a:t>)</a:t>
            </a:r>
          </a:p>
        </p:txBody>
      </p:sp>
      <p:sp>
        <p:nvSpPr>
          <p:cNvPr id="47108" name="Rectangle 3"/>
          <p:cNvSpPr>
            <a:spLocks noGrp="1" noChangeArrowheads="1"/>
          </p:cNvSpPr>
          <p:nvPr>
            <p:ph type="body" idx="1"/>
          </p:nvPr>
        </p:nvSpPr>
        <p:spPr/>
        <p:txBody>
          <a:bodyPr/>
          <a:lstStyle/>
          <a:p>
            <a:r>
              <a:rPr lang="en-US" i="1"/>
              <a:t>R </a:t>
            </a:r>
            <a:r>
              <a:rPr lang="th-TH">
                <a:cs typeface="Tahoma" pitchFamily="34" charset="0"/>
                <a:sym typeface="Symbol" pitchFamily="18" charset="2"/>
              </a:rPr>
              <a:t></a:t>
            </a:r>
            <a:r>
              <a:rPr lang="en-US" sz="1200">
                <a:cs typeface="Tahoma" pitchFamily="34" charset="0"/>
                <a:sym typeface="Symbol" pitchFamily="18" charset="2"/>
              </a:rPr>
              <a:t> </a:t>
            </a:r>
            <a:r>
              <a:rPr lang="en-US" i="1"/>
              <a:t>S </a:t>
            </a:r>
            <a:r>
              <a:rPr lang="en-US"/>
              <a:t>returns a relation instance containing all tuples that occur in </a:t>
            </a:r>
            <a:r>
              <a:rPr lang="en-US" i="1"/>
              <a:t>both R </a:t>
            </a:r>
            <a:r>
              <a:rPr lang="en-US"/>
              <a:t>and </a:t>
            </a:r>
            <a:r>
              <a:rPr lang="en-US" i="1"/>
              <a:t>S</a:t>
            </a:r>
          </a:p>
          <a:p>
            <a:r>
              <a:rPr lang="en-US"/>
              <a:t>relations </a:t>
            </a:r>
            <a:r>
              <a:rPr lang="en-US" i="1"/>
              <a:t>R </a:t>
            </a:r>
            <a:r>
              <a:rPr lang="en-US"/>
              <a:t>and </a:t>
            </a:r>
            <a:r>
              <a:rPr lang="en-US" i="1"/>
              <a:t>S </a:t>
            </a:r>
            <a:r>
              <a:rPr lang="en-US"/>
              <a:t>must be union-compatible, and the schema of the result is defined to be identical to the schema of </a:t>
            </a:r>
            <a:r>
              <a:rPr lang="en-US" i="1"/>
              <a:t>R</a:t>
            </a:r>
            <a:endParaRPr lang="en-US"/>
          </a:p>
        </p:txBody>
      </p:sp>
      <p:sp>
        <p:nvSpPr>
          <p:cNvPr id="47109" name="Slide Number Placeholder 5"/>
          <p:cNvSpPr>
            <a:spLocks noGrp="1"/>
          </p:cNvSpPr>
          <p:nvPr>
            <p:ph type="sldNum" sz="quarter" idx="12"/>
          </p:nvPr>
        </p:nvSpPr>
        <p:spPr>
          <a:noFill/>
        </p:spPr>
        <p:txBody>
          <a:bodyPr/>
          <a:lstStyle/>
          <a:p>
            <a:fld id="{1C89C152-507C-44BA-9468-F302E6528290}" type="slidenum">
              <a:rPr lang="en-US" smtClean="0"/>
              <a:pPr/>
              <a:t>174</a:t>
            </a:fld>
            <a:endParaRPr lang="en-US"/>
          </a:p>
        </p:txBody>
      </p:sp>
    </p:spTree>
    <p:extLst>
      <p:ext uri="{BB962C8B-B14F-4D97-AF65-F5344CB8AC3E}">
        <p14:creationId xmlns:p14="http://schemas.microsoft.com/office/powerpoint/2010/main" val="40689435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8131" name="Rectangle 2"/>
          <p:cNvSpPr>
            <a:spLocks noGrp="1" noChangeArrowheads="1"/>
          </p:cNvSpPr>
          <p:nvPr>
            <p:ph type="title"/>
          </p:nvPr>
        </p:nvSpPr>
        <p:spPr/>
        <p:txBody>
          <a:bodyPr/>
          <a:lstStyle/>
          <a:p>
            <a:r>
              <a:rPr lang="en-US"/>
              <a:t>Set-difference (</a:t>
            </a:r>
            <a:r>
              <a:rPr lang="en-US" sz="1800"/>
              <a:t> </a:t>
            </a:r>
            <a:r>
              <a:rPr lang="el-GR">
                <a:cs typeface="Tahoma" pitchFamily="34" charset="0"/>
              </a:rPr>
              <a:t>―</a:t>
            </a:r>
            <a:r>
              <a:rPr lang="en-US" sz="1800">
                <a:cs typeface="Tahoma" pitchFamily="34" charset="0"/>
              </a:rPr>
              <a:t> </a:t>
            </a:r>
            <a:r>
              <a:rPr lang="en-US"/>
              <a:t>)</a:t>
            </a:r>
          </a:p>
        </p:txBody>
      </p:sp>
      <p:sp>
        <p:nvSpPr>
          <p:cNvPr id="48132" name="Rectangle 3"/>
          <p:cNvSpPr>
            <a:spLocks noGrp="1" noChangeArrowheads="1"/>
          </p:cNvSpPr>
          <p:nvPr>
            <p:ph type="body" idx="1"/>
          </p:nvPr>
        </p:nvSpPr>
        <p:spPr/>
        <p:txBody>
          <a:bodyPr/>
          <a:lstStyle/>
          <a:p>
            <a:r>
              <a:rPr lang="en-US" i="1"/>
              <a:t>R−S </a:t>
            </a:r>
            <a:r>
              <a:rPr lang="en-US"/>
              <a:t>returns a relation instance containing all tuples that occur in </a:t>
            </a:r>
            <a:r>
              <a:rPr lang="en-US" i="1"/>
              <a:t>R </a:t>
            </a:r>
            <a:r>
              <a:rPr lang="en-US"/>
              <a:t>but not in </a:t>
            </a:r>
            <a:r>
              <a:rPr lang="en-US" i="1"/>
              <a:t>S</a:t>
            </a:r>
          </a:p>
          <a:p>
            <a:r>
              <a:rPr lang="en-US"/>
              <a:t>relations </a:t>
            </a:r>
            <a:r>
              <a:rPr lang="en-US" i="1"/>
              <a:t>R </a:t>
            </a:r>
            <a:r>
              <a:rPr lang="en-US"/>
              <a:t>and </a:t>
            </a:r>
            <a:r>
              <a:rPr lang="en-US" i="1"/>
              <a:t>S </a:t>
            </a:r>
            <a:r>
              <a:rPr lang="en-US"/>
              <a:t>must be union-compatible, and the schema of the result is defined to be identical to the schema of </a:t>
            </a:r>
            <a:r>
              <a:rPr lang="en-US" i="1"/>
              <a:t>R</a:t>
            </a:r>
            <a:endParaRPr lang="en-US"/>
          </a:p>
          <a:p>
            <a:endParaRPr lang="en-US"/>
          </a:p>
        </p:txBody>
      </p:sp>
      <p:sp>
        <p:nvSpPr>
          <p:cNvPr id="48133" name="Slide Number Placeholder 5"/>
          <p:cNvSpPr>
            <a:spLocks noGrp="1"/>
          </p:cNvSpPr>
          <p:nvPr>
            <p:ph type="sldNum" sz="quarter" idx="12"/>
          </p:nvPr>
        </p:nvSpPr>
        <p:spPr>
          <a:noFill/>
        </p:spPr>
        <p:txBody>
          <a:bodyPr/>
          <a:lstStyle/>
          <a:p>
            <a:fld id="{4ADE985B-52D0-4FEB-B67B-99CDFED7F412}" type="slidenum">
              <a:rPr lang="en-US" smtClean="0"/>
              <a:pPr/>
              <a:t>175</a:t>
            </a:fld>
            <a:endParaRPr lang="en-US"/>
          </a:p>
        </p:txBody>
      </p:sp>
    </p:spTree>
    <p:extLst>
      <p:ext uri="{BB962C8B-B14F-4D97-AF65-F5344CB8AC3E}">
        <p14:creationId xmlns:p14="http://schemas.microsoft.com/office/powerpoint/2010/main" val="43544348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9155" name="Rectangle 2"/>
          <p:cNvSpPr>
            <a:spLocks noGrp="1" noChangeArrowheads="1"/>
          </p:cNvSpPr>
          <p:nvPr>
            <p:ph type="title"/>
          </p:nvPr>
        </p:nvSpPr>
        <p:spPr/>
        <p:txBody>
          <a:bodyPr/>
          <a:lstStyle/>
          <a:p>
            <a:r>
              <a:rPr lang="en-US"/>
              <a:t>Cross-product (</a:t>
            </a:r>
            <a:r>
              <a:rPr lang="en-US" sz="1800"/>
              <a:t> </a:t>
            </a:r>
            <a:r>
              <a:rPr lang="el-GR">
                <a:cs typeface="Tahoma" pitchFamily="34" charset="0"/>
              </a:rPr>
              <a:t>Χ</a:t>
            </a:r>
            <a:r>
              <a:rPr lang="en-US" sz="1800"/>
              <a:t> </a:t>
            </a:r>
            <a:r>
              <a:rPr lang="en-US"/>
              <a:t>)</a:t>
            </a:r>
          </a:p>
        </p:txBody>
      </p:sp>
      <p:sp>
        <p:nvSpPr>
          <p:cNvPr id="49156" name="Rectangle 3"/>
          <p:cNvSpPr>
            <a:spLocks noGrp="1" noChangeArrowheads="1"/>
          </p:cNvSpPr>
          <p:nvPr>
            <p:ph type="body" idx="1"/>
          </p:nvPr>
        </p:nvSpPr>
        <p:spPr/>
        <p:txBody>
          <a:bodyPr/>
          <a:lstStyle/>
          <a:p>
            <a:r>
              <a:rPr lang="en-US" sz="2800" i="1"/>
              <a:t>R</a:t>
            </a:r>
            <a:r>
              <a:rPr lang="en-US" sz="1000" i="1"/>
              <a:t> </a:t>
            </a:r>
            <a:r>
              <a:rPr lang="en-US" sz="1000"/>
              <a:t> </a:t>
            </a:r>
            <a:r>
              <a:rPr lang="el-GR" sz="2800">
                <a:cs typeface="Tahoma" pitchFamily="34" charset="0"/>
              </a:rPr>
              <a:t>Χ</a:t>
            </a:r>
            <a:r>
              <a:rPr lang="en-US" sz="1000"/>
              <a:t> </a:t>
            </a:r>
            <a:r>
              <a:rPr lang="en-US" sz="2800" i="1"/>
              <a:t>S </a:t>
            </a:r>
            <a:r>
              <a:rPr lang="en-US" sz="2800"/>
              <a:t>returns a relation instance whose schema contains all the fields of </a:t>
            </a:r>
            <a:r>
              <a:rPr lang="en-US" sz="2800" i="1"/>
              <a:t>R </a:t>
            </a:r>
            <a:r>
              <a:rPr lang="en-US" sz="2800"/>
              <a:t>(in the same order as they appear in </a:t>
            </a:r>
            <a:r>
              <a:rPr lang="en-US" sz="2800" i="1"/>
              <a:t>R</a:t>
            </a:r>
            <a:r>
              <a:rPr lang="en-US" sz="2800"/>
              <a:t>) followed by all the fields of </a:t>
            </a:r>
            <a:r>
              <a:rPr lang="en-US" sz="2800" i="1"/>
              <a:t>S </a:t>
            </a:r>
            <a:r>
              <a:rPr lang="en-US" sz="2800"/>
              <a:t>(in the same order as they appear in </a:t>
            </a:r>
            <a:r>
              <a:rPr lang="en-US" sz="2800" i="1"/>
              <a:t>S</a:t>
            </a:r>
            <a:r>
              <a:rPr lang="en-US" sz="2800"/>
              <a:t>)</a:t>
            </a:r>
          </a:p>
          <a:p>
            <a:r>
              <a:rPr lang="en-US" sz="2800"/>
              <a:t>result of </a:t>
            </a:r>
            <a:r>
              <a:rPr lang="en-US" sz="2800" i="1"/>
              <a:t>R</a:t>
            </a:r>
            <a:r>
              <a:rPr lang="en-US" sz="1000" i="1"/>
              <a:t> </a:t>
            </a:r>
            <a:r>
              <a:rPr lang="en-US" sz="1000"/>
              <a:t> </a:t>
            </a:r>
            <a:r>
              <a:rPr lang="el-GR" sz="2800">
                <a:cs typeface="Tahoma" pitchFamily="34" charset="0"/>
              </a:rPr>
              <a:t>Χ</a:t>
            </a:r>
            <a:r>
              <a:rPr lang="en-US" sz="1000"/>
              <a:t> </a:t>
            </a:r>
            <a:r>
              <a:rPr lang="en-US" sz="2800" i="1"/>
              <a:t>S </a:t>
            </a:r>
            <a:r>
              <a:rPr lang="en-US" sz="2800"/>
              <a:t>contains one tuple &lt;</a:t>
            </a:r>
            <a:r>
              <a:rPr lang="en-US" sz="2800" i="1"/>
              <a:t>r</a:t>
            </a:r>
            <a:r>
              <a:rPr lang="en-US" sz="2800"/>
              <a:t>, </a:t>
            </a:r>
            <a:r>
              <a:rPr lang="en-US" sz="2800" i="1"/>
              <a:t>s</a:t>
            </a:r>
            <a:r>
              <a:rPr lang="en-US" sz="2800"/>
              <a:t>&gt; (the concatenation of tuples </a:t>
            </a:r>
            <a:r>
              <a:rPr lang="en-US" sz="2800" i="1"/>
              <a:t>r </a:t>
            </a:r>
            <a:r>
              <a:rPr lang="en-US" sz="2800"/>
              <a:t>and </a:t>
            </a:r>
            <a:r>
              <a:rPr lang="en-US" sz="2800" i="1"/>
              <a:t>s</a:t>
            </a:r>
            <a:r>
              <a:rPr lang="en-US" sz="2800"/>
              <a:t>) for each pair of tuples </a:t>
            </a:r>
            <a:r>
              <a:rPr lang="en-US" sz="2800" i="1"/>
              <a:t>r </a:t>
            </a:r>
            <a:r>
              <a:rPr lang="en-US" sz="2800">
                <a:sym typeface="Symbol" pitchFamily="18" charset="2"/>
              </a:rPr>
              <a:t></a:t>
            </a:r>
            <a:r>
              <a:rPr lang="en-US" sz="2800" i="1"/>
              <a:t> R; s </a:t>
            </a:r>
            <a:r>
              <a:rPr lang="en-US" sz="2800">
                <a:sym typeface="Symbol" pitchFamily="18" charset="2"/>
              </a:rPr>
              <a:t></a:t>
            </a:r>
            <a:r>
              <a:rPr lang="en-US" sz="2800" i="1"/>
              <a:t> S</a:t>
            </a:r>
          </a:p>
          <a:p>
            <a:r>
              <a:rPr lang="en-US" sz="2800"/>
              <a:t>sometimes called </a:t>
            </a:r>
            <a:r>
              <a:rPr lang="en-US" sz="2800" b="1" i="1"/>
              <a:t>Cartesian product</a:t>
            </a:r>
            <a:endParaRPr lang="en-US" sz="2800" i="1"/>
          </a:p>
        </p:txBody>
      </p:sp>
      <p:sp>
        <p:nvSpPr>
          <p:cNvPr id="49157" name="Slide Number Placeholder 5"/>
          <p:cNvSpPr>
            <a:spLocks noGrp="1"/>
          </p:cNvSpPr>
          <p:nvPr>
            <p:ph type="sldNum" sz="quarter" idx="12"/>
          </p:nvPr>
        </p:nvSpPr>
        <p:spPr>
          <a:noFill/>
        </p:spPr>
        <p:txBody>
          <a:bodyPr/>
          <a:lstStyle/>
          <a:p>
            <a:fld id="{7C822CB6-E268-4750-8A95-C7A755348DD7}" type="slidenum">
              <a:rPr lang="en-US" smtClean="0"/>
              <a:pPr/>
              <a:t>176</a:t>
            </a:fld>
            <a:endParaRPr lang="en-US"/>
          </a:p>
        </p:txBody>
      </p:sp>
    </p:spTree>
    <p:extLst>
      <p:ext uri="{BB962C8B-B14F-4D97-AF65-F5344CB8AC3E}">
        <p14:creationId xmlns:p14="http://schemas.microsoft.com/office/powerpoint/2010/main" val="219277131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0179" name="Rectangle 2"/>
          <p:cNvSpPr>
            <a:spLocks noGrp="1" noChangeArrowheads="1"/>
          </p:cNvSpPr>
          <p:nvPr>
            <p:ph type="title"/>
          </p:nvPr>
        </p:nvSpPr>
        <p:spPr/>
        <p:txBody>
          <a:bodyPr/>
          <a:lstStyle/>
          <a:p>
            <a:r>
              <a:rPr lang="en-US"/>
              <a:t>Cross-product naming conflict</a:t>
            </a:r>
          </a:p>
        </p:txBody>
      </p:sp>
      <p:sp>
        <p:nvSpPr>
          <p:cNvPr id="50180" name="Rectangle 3"/>
          <p:cNvSpPr>
            <a:spLocks noGrp="1" noChangeArrowheads="1"/>
          </p:cNvSpPr>
          <p:nvPr>
            <p:ph type="body" idx="1"/>
          </p:nvPr>
        </p:nvSpPr>
        <p:spPr/>
        <p:txBody>
          <a:bodyPr/>
          <a:lstStyle/>
          <a:p>
            <a:r>
              <a:rPr lang="en-US"/>
              <a:t>convention that fields of </a:t>
            </a:r>
            <a:r>
              <a:rPr lang="en-US" i="1"/>
              <a:t>R</a:t>
            </a:r>
            <a:r>
              <a:rPr lang="en-US" sz="1200" i="1"/>
              <a:t> </a:t>
            </a:r>
            <a:r>
              <a:rPr lang="en-US" sz="1200"/>
              <a:t> </a:t>
            </a:r>
            <a:r>
              <a:rPr lang="el-GR">
                <a:cs typeface="Tahoma" pitchFamily="34" charset="0"/>
              </a:rPr>
              <a:t>Χ</a:t>
            </a:r>
            <a:r>
              <a:rPr lang="en-US" sz="1200"/>
              <a:t> </a:t>
            </a:r>
            <a:r>
              <a:rPr lang="en-US" i="1"/>
              <a:t>S </a:t>
            </a:r>
            <a:r>
              <a:rPr lang="en-US"/>
              <a:t>inherit names from the corresponding fields of </a:t>
            </a:r>
            <a:r>
              <a:rPr lang="en-US" i="1"/>
              <a:t>R </a:t>
            </a:r>
            <a:r>
              <a:rPr lang="en-US"/>
              <a:t>and </a:t>
            </a:r>
            <a:r>
              <a:rPr lang="en-US" i="1"/>
              <a:t>S</a:t>
            </a:r>
          </a:p>
          <a:p>
            <a:r>
              <a:rPr lang="en-US"/>
              <a:t>possible for both </a:t>
            </a:r>
            <a:r>
              <a:rPr lang="en-US" i="1"/>
              <a:t>R </a:t>
            </a:r>
            <a:r>
              <a:rPr lang="en-US"/>
              <a:t>and </a:t>
            </a:r>
            <a:r>
              <a:rPr lang="en-US" i="1"/>
              <a:t>S </a:t>
            </a:r>
            <a:r>
              <a:rPr lang="en-US"/>
              <a:t>to contain one or more fields having the same name</a:t>
            </a:r>
          </a:p>
          <a:p>
            <a:pPr lvl="1"/>
            <a:r>
              <a:rPr lang="en-US"/>
              <a:t>corresponding fields in </a:t>
            </a:r>
            <a:r>
              <a:rPr lang="en-US" i="1"/>
              <a:t>R</a:t>
            </a:r>
            <a:r>
              <a:rPr lang="en-US" sz="1000" i="1"/>
              <a:t> </a:t>
            </a:r>
            <a:r>
              <a:rPr lang="en-US" sz="1000"/>
              <a:t> </a:t>
            </a:r>
            <a:r>
              <a:rPr lang="el-GR">
                <a:cs typeface="Tahoma" pitchFamily="34" charset="0"/>
              </a:rPr>
              <a:t>Χ</a:t>
            </a:r>
            <a:r>
              <a:rPr lang="en-US" sz="1000"/>
              <a:t> </a:t>
            </a:r>
            <a:r>
              <a:rPr lang="en-US" i="1"/>
              <a:t>S </a:t>
            </a:r>
            <a:r>
              <a:rPr lang="en-US"/>
              <a:t>are unnamed and are referred to solely by position</a:t>
            </a:r>
          </a:p>
        </p:txBody>
      </p:sp>
      <p:sp>
        <p:nvSpPr>
          <p:cNvPr id="50181" name="Slide Number Placeholder 5"/>
          <p:cNvSpPr>
            <a:spLocks noGrp="1"/>
          </p:cNvSpPr>
          <p:nvPr>
            <p:ph type="sldNum" sz="quarter" idx="12"/>
          </p:nvPr>
        </p:nvSpPr>
        <p:spPr>
          <a:noFill/>
        </p:spPr>
        <p:txBody>
          <a:bodyPr/>
          <a:lstStyle/>
          <a:p>
            <a:fld id="{E5B2D29D-6F3B-4243-BCA1-A15498C1483D}" type="slidenum">
              <a:rPr lang="en-US" smtClean="0"/>
              <a:pPr/>
              <a:t>177</a:t>
            </a:fld>
            <a:endParaRPr lang="en-US"/>
          </a:p>
        </p:txBody>
      </p:sp>
    </p:spTree>
    <p:extLst>
      <p:ext uri="{BB962C8B-B14F-4D97-AF65-F5344CB8AC3E}">
        <p14:creationId xmlns:p14="http://schemas.microsoft.com/office/powerpoint/2010/main" val="152174751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1203" name="Rectangle 2"/>
          <p:cNvSpPr>
            <a:spLocks noGrp="1" noChangeArrowheads="1"/>
          </p:cNvSpPr>
          <p:nvPr>
            <p:ph type="title"/>
          </p:nvPr>
        </p:nvSpPr>
        <p:spPr/>
        <p:txBody>
          <a:bodyPr/>
          <a:lstStyle/>
          <a:p>
            <a:r>
              <a:rPr lang="en-US"/>
              <a:t>Renaming operator </a:t>
            </a:r>
            <a:r>
              <a:rPr lang="en-US">
                <a:sym typeface="Symbol" pitchFamily="18" charset="2"/>
              </a:rPr>
              <a:t></a:t>
            </a:r>
          </a:p>
        </p:txBody>
      </p:sp>
      <p:sp>
        <p:nvSpPr>
          <p:cNvPr id="51204" name="Rectangle 3"/>
          <p:cNvSpPr>
            <a:spLocks noGrp="1" noChangeArrowheads="1"/>
          </p:cNvSpPr>
          <p:nvPr>
            <p:ph type="body" idx="1"/>
          </p:nvPr>
        </p:nvSpPr>
        <p:spPr/>
        <p:txBody>
          <a:bodyPr/>
          <a:lstStyle/>
          <a:p>
            <a:pPr>
              <a:lnSpc>
                <a:spcPct val="90000"/>
              </a:lnSpc>
            </a:pPr>
            <a:r>
              <a:rPr lang="en-US" sz="2800">
                <a:sym typeface="Symbol" pitchFamily="18" charset="2"/>
              </a:rPr>
              <a:t> </a:t>
            </a:r>
            <a:r>
              <a:rPr lang="en-US" sz="2800"/>
              <a:t>(</a:t>
            </a:r>
            <a:r>
              <a:rPr lang="en-US" sz="2800" i="1"/>
              <a:t>R</a:t>
            </a:r>
            <a:r>
              <a:rPr lang="en-US" sz="2800"/>
              <a:t>(</a:t>
            </a:r>
            <a:r>
              <a:rPr lang="en-US" sz="2800" i="1"/>
              <a:t>F</a:t>
            </a:r>
            <a:r>
              <a:rPr lang="en-US" sz="2800"/>
              <a:t>), </a:t>
            </a:r>
            <a:r>
              <a:rPr lang="en-US" sz="2800" i="1"/>
              <a:t>E</a:t>
            </a:r>
            <a:r>
              <a:rPr lang="en-US" sz="2800"/>
              <a:t>)</a:t>
            </a:r>
          </a:p>
          <a:p>
            <a:pPr>
              <a:lnSpc>
                <a:spcPct val="90000"/>
              </a:lnSpc>
            </a:pPr>
            <a:r>
              <a:rPr lang="en-US" sz="2800"/>
              <a:t>takes an arbitrary relational algebra expression </a:t>
            </a:r>
            <a:r>
              <a:rPr lang="en-US" sz="2800" i="1"/>
              <a:t>E </a:t>
            </a:r>
            <a:r>
              <a:rPr lang="en-US" sz="2800"/>
              <a:t>and returns an instance of a (new) relation called </a:t>
            </a:r>
            <a:r>
              <a:rPr lang="en-US" sz="2800" i="1"/>
              <a:t>R</a:t>
            </a:r>
          </a:p>
          <a:p>
            <a:pPr>
              <a:lnSpc>
                <a:spcPct val="90000"/>
              </a:lnSpc>
            </a:pPr>
            <a:r>
              <a:rPr lang="en-US" sz="2800" i="1"/>
              <a:t>R </a:t>
            </a:r>
            <a:r>
              <a:rPr lang="en-US" sz="2800"/>
              <a:t>contains same tuples as result of </a:t>
            </a:r>
            <a:r>
              <a:rPr lang="en-US" sz="2800" i="1"/>
              <a:t>E</a:t>
            </a:r>
            <a:r>
              <a:rPr lang="en-US" sz="2800"/>
              <a:t>, and has same schema as </a:t>
            </a:r>
            <a:r>
              <a:rPr lang="en-US" sz="2800" i="1"/>
              <a:t>E</a:t>
            </a:r>
            <a:r>
              <a:rPr lang="en-US" sz="2800"/>
              <a:t>, but some fields are renamed</a:t>
            </a:r>
          </a:p>
          <a:p>
            <a:pPr>
              <a:lnSpc>
                <a:spcPct val="90000"/>
              </a:lnSpc>
            </a:pPr>
            <a:r>
              <a:rPr lang="en-US" sz="2800"/>
              <a:t>field names in relation </a:t>
            </a:r>
            <a:r>
              <a:rPr lang="en-US" sz="2800" i="1"/>
              <a:t>R </a:t>
            </a:r>
            <a:r>
              <a:rPr lang="en-US" sz="2800"/>
              <a:t>are same as in </a:t>
            </a:r>
            <a:r>
              <a:rPr lang="en-US" sz="2800" i="1"/>
              <a:t>E</a:t>
            </a:r>
            <a:r>
              <a:rPr lang="en-US" sz="2800"/>
              <a:t>, except for fields renamed in </a:t>
            </a:r>
            <a:r>
              <a:rPr lang="en-US" sz="2800" i="1"/>
              <a:t>renaming list F</a:t>
            </a:r>
            <a:endParaRPr lang="en-US" sz="2800"/>
          </a:p>
        </p:txBody>
      </p:sp>
      <p:sp>
        <p:nvSpPr>
          <p:cNvPr id="51205" name="Slide Number Placeholder 5"/>
          <p:cNvSpPr>
            <a:spLocks noGrp="1"/>
          </p:cNvSpPr>
          <p:nvPr>
            <p:ph type="sldNum" sz="quarter" idx="12"/>
          </p:nvPr>
        </p:nvSpPr>
        <p:spPr>
          <a:noFill/>
        </p:spPr>
        <p:txBody>
          <a:bodyPr/>
          <a:lstStyle/>
          <a:p>
            <a:fld id="{2ACF1334-6F38-4D11-96FB-87A87C733580}" type="slidenum">
              <a:rPr lang="en-US" smtClean="0"/>
              <a:pPr/>
              <a:t>178</a:t>
            </a:fld>
            <a:endParaRPr lang="en-US"/>
          </a:p>
        </p:txBody>
      </p:sp>
    </p:spTree>
    <p:extLst>
      <p:ext uri="{BB962C8B-B14F-4D97-AF65-F5344CB8AC3E}">
        <p14:creationId xmlns:p14="http://schemas.microsoft.com/office/powerpoint/2010/main" val="18031617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2227" name="Rectangle 2"/>
          <p:cNvSpPr>
            <a:spLocks noGrp="1" noChangeArrowheads="1"/>
          </p:cNvSpPr>
          <p:nvPr>
            <p:ph type="title"/>
          </p:nvPr>
        </p:nvSpPr>
        <p:spPr/>
        <p:txBody>
          <a:bodyPr/>
          <a:lstStyle/>
          <a:p>
            <a:r>
              <a:rPr lang="en-US"/>
              <a:t>Renaming list</a:t>
            </a:r>
          </a:p>
        </p:txBody>
      </p:sp>
      <p:sp>
        <p:nvSpPr>
          <p:cNvPr id="52228" name="Rectangle 3"/>
          <p:cNvSpPr>
            <a:spLocks noGrp="1" noChangeArrowheads="1"/>
          </p:cNvSpPr>
          <p:nvPr>
            <p:ph type="body" idx="1"/>
          </p:nvPr>
        </p:nvSpPr>
        <p:spPr/>
        <p:txBody>
          <a:bodyPr/>
          <a:lstStyle/>
          <a:p>
            <a:r>
              <a:rPr lang="en-US"/>
              <a:t>terms having the form </a:t>
            </a:r>
            <a:r>
              <a:rPr lang="en-US" i="1"/>
              <a:t>oldname </a:t>
            </a:r>
            <a:r>
              <a:rPr lang="en-US">
                <a:sym typeface="Symbol" pitchFamily="18" charset="2"/>
              </a:rPr>
              <a:t> </a:t>
            </a:r>
            <a:r>
              <a:rPr lang="en-US" i="1"/>
              <a:t>newname </a:t>
            </a:r>
            <a:r>
              <a:rPr lang="en-US"/>
              <a:t>or </a:t>
            </a:r>
            <a:r>
              <a:rPr lang="en-US" i="1"/>
              <a:t>position </a:t>
            </a:r>
            <a:r>
              <a:rPr lang="en-US">
                <a:sym typeface="Symbol" pitchFamily="18" charset="2"/>
              </a:rPr>
              <a:t> </a:t>
            </a:r>
            <a:r>
              <a:rPr lang="en-US" i="1"/>
              <a:t>newname</a:t>
            </a:r>
          </a:p>
          <a:p>
            <a:r>
              <a:rPr lang="en-US"/>
              <a:t>to be well-defined, references to fields may be unambiguous, and no two fields in result must have the same name</a:t>
            </a:r>
          </a:p>
        </p:txBody>
      </p:sp>
      <p:sp>
        <p:nvSpPr>
          <p:cNvPr id="52229" name="Slide Number Placeholder 5"/>
          <p:cNvSpPr>
            <a:spLocks noGrp="1"/>
          </p:cNvSpPr>
          <p:nvPr>
            <p:ph type="sldNum" sz="quarter" idx="12"/>
          </p:nvPr>
        </p:nvSpPr>
        <p:spPr>
          <a:noFill/>
        </p:spPr>
        <p:txBody>
          <a:bodyPr/>
          <a:lstStyle/>
          <a:p>
            <a:fld id="{21AB308C-B728-4875-ABA6-D0ECC7DA4C68}" type="slidenum">
              <a:rPr lang="en-US" smtClean="0"/>
              <a:pPr/>
              <a:t>179</a:t>
            </a:fld>
            <a:endParaRPr lang="en-US"/>
          </a:p>
        </p:txBody>
      </p:sp>
    </p:spTree>
    <p:extLst>
      <p:ext uri="{BB962C8B-B14F-4D97-AF65-F5344CB8AC3E}">
        <p14:creationId xmlns:p14="http://schemas.microsoft.com/office/powerpoint/2010/main" val="142192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and structural concepts of relational model</a:t>
            </a:r>
          </a:p>
        </p:txBody>
      </p:sp>
      <p:sp>
        <p:nvSpPr>
          <p:cNvPr id="3" name="Content Placeholder 2"/>
          <p:cNvSpPr>
            <a:spLocks noGrp="1"/>
          </p:cNvSpPr>
          <p:nvPr>
            <p:ph idx="1"/>
          </p:nvPr>
        </p:nvSpPr>
        <p:spPr/>
        <p:txBody>
          <a:bodyPr/>
          <a:lstStyle/>
          <a:p>
            <a:r>
              <a:rPr lang="en-US" dirty="0"/>
              <a:t>relational model is based on mathematical concept of </a:t>
            </a:r>
            <a:r>
              <a:rPr lang="en-US" b="1" i="1" dirty="0"/>
              <a:t>relation</a:t>
            </a:r>
            <a:r>
              <a:rPr lang="en-US" dirty="0"/>
              <a:t>, which is physically represented as </a:t>
            </a:r>
            <a:r>
              <a:rPr lang="en-US" b="1" i="1" dirty="0"/>
              <a:t>table</a:t>
            </a:r>
            <a:endParaRPr lang="en-US" dirty="0"/>
          </a:p>
          <a:p>
            <a:r>
              <a:rPr lang="en-US" dirty="0"/>
              <a:t>we explain terminology and structural concepts of the relational model</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18</a:t>
            </a:fld>
            <a:endParaRPr lang="en-US"/>
          </a:p>
        </p:txBody>
      </p:sp>
    </p:spTree>
    <p:extLst>
      <p:ext uri="{BB962C8B-B14F-4D97-AF65-F5344CB8AC3E}">
        <p14:creationId xmlns:p14="http://schemas.microsoft.com/office/powerpoint/2010/main" val="349455015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3251" name="Rectangle 2"/>
          <p:cNvSpPr>
            <a:spLocks noGrp="1" noChangeArrowheads="1"/>
          </p:cNvSpPr>
          <p:nvPr>
            <p:ph type="title"/>
          </p:nvPr>
        </p:nvSpPr>
        <p:spPr/>
        <p:txBody>
          <a:bodyPr/>
          <a:lstStyle/>
          <a:p>
            <a:r>
              <a:rPr lang="en-US"/>
              <a:t>Additional operators</a:t>
            </a:r>
          </a:p>
        </p:txBody>
      </p:sp>
      <p:sp>
        <p:nvSpPr>
          <p:cNvPr id="53252" name="Rectangle 3"/>
          <p:cNvSpPr>
            <a:spLocks noGrp="1" noChangeArrowheads="1"/>
          </p:cNvSpPr>
          <p:nvPr>
            <p:ph type="body" idx="1"/>
          </p:nvPr>
        </p:nvSpPr>
        <p:spPr/>
        <p:txBody>
          <a:bodyPr/>
          <a:lstStyle/>
          <a:p>
            <a:r>
              <a:rPr lang="en-US" sz="2800"/>
              <a:t>customary to include some additional operators in algebra, but they can all be defined in terms of already defined operators</a:t>
            </a:r>
          </a:p>
          <a:p>
            <a:r>
              <a:rPr lang="en-US" sz="2800"/>
              <a:t>renaming operator needed for syntactic convenience</a:t>
            </a:r>
          </a:p>
          <a:p>
            <a:r>
              <a:rPr lang="en-US" sz="2800"/>
              <a:t>can consider even </a:t>
            </a:r>
            <a:r>
              <a:rPr lang="th-TH" sz="2800">
                <a:cs typeface="Tahoma" pitchFamily="34" charset="0"/>
                <a:sym typeface="Symbol" pitchFamily="18" charset="2"/>
              </a:rPr>
              <a:t></a:t>
            </a:r>
            <a:r>
              <a:rPr lang="en-US" sz="2800" i="1"/>
              <a:t> </a:t>
            </a:r>
            <a:r>
              <a:rPr lang="en-US" sz="2800"/>
              <a:t>operator as redundant, </a:t>
            </a:r>
            <a:r>
              <a:rPr lang="en-US" sz="2800" i="1"/>
              <a:t>R </a:t>
            </a:r>
            <a:r>
              <a:rPr lang="th-TH" sz="2800">
                <a:cs typeface="Tahoma" pitchFamily="34" charset="0"/>
                <a:sym typeface="Symbol" pitchFamily="18" charset="2"/>
              </a:rPr>
              <a:t></a:t>
            </a:r>
            <a:r>
              <a:rPr lang="en-US" sz="2800" i="1"/>
              <a:t> S </a:t>
            </a:r>
            <a:r>
              <a:rPr lang="en-US" sz="2800"/>
              <a:t>can be defined as </a:t>
            </a:r>
            <a:r>
              <a:rPr lang="en-US" sz="2800" i="1"/>
              <a:t>R − </a:t>
            </a:r>
            <a:r>
              <a:rPr lang="en-US" sz="2800"/>
              <a:t>(</a:t>
            </a:r>
            <a:r>
              <a:rPr lang="en-US" sz="2800" i="1"/>
              <a:t>R − S</a:t>
            </a:r>
            <a:r>
              <a:rPr lang="en-US" sz="2800"/>
              <a:t>)</a:t>
            </a:r>
          </a:p>
        </p:txBody>
      </p:sp>
      <p:sp>
        <p:nvSpPr>
          <p:cNvPr id="53253" name="Slide Number Placeholder 5"/>
          <p:cNvSpPr>
            <a:spLocks noGrp="1"/>
          </p:cNvSpPr>
          <p:nvPr>
            <p:ph type="sldNum" sz="quarter" idx="12"/>
          </p:nvPr>
        </p:nvSpPr>
        <p:spPr>
          <a:noFill/>
        </p:spPr>
        <p:txBody>
          <a:bodyPr/>
          <a:lstStyle/>
          <a:p>
            <a:fld id="{541EA614-9940-465A-857A-F103B2E95931}" type="slidenum">
              <a:rPr lang="en-US" smtClean="0"/>
              <a:pPr/>
              <a:t>180</a:t>
            </a:fld>
            <a:endParaRPr lang="en-US"/>
          </a:p>
        </p:txBody>
      </p:sp>
    </p:spTree>
    <p:extLst>
      <p:ext uri="{BB962C8B-B14F-4D97-AF65-F5344CB8AC3E}">
        <p14:creationId xmlns:p14="http://schemas.microsoft.com/office/powerpoint/2010/main" val="167134451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4275" name="Rectangle 2"/>
          <p:cNvSpPr>
            <a:spLocks noGrp="1" noChangeArrowheads="1"/>
          </p:cNvSpPr>
          <p:nvPr>
            <p:ph type="title"/>
          </p:nvPr>
        </p:nvSpPr>
        <p:spPr/>
        <p:txBody>
          <a:bodyPr/>
          <a:lstStyle/>
          <a:p>
            <a:r>
              <a:rPr lang="en-US"/>
              <a:t>Join operation</a:t>
            </a:r>
          </a:p>
        </p:txBody>
      </p:sp>
      <p:sp>
        <p:nvSpPr>
          <p:cNvPr id="54276" name="Rectangle 3"/>
          <p:cNvSpPr>
            <a:spLocks noGrp="1" noChangeArrowheads="1"/>
          </p:cNvSpPr>
          <p:nvPr>
            <p:ph type="body" idx="1"/>
          </p:nvPr>
        </p:nvSpPr>
        <p:spPr/>
        <p:txBody>
          <a:bodyPr/>
          <a:lstStyle/>
          <a:p>
            <a:r>
              <a:rPr lang="en-US"/>
              <a:t>one of the most useful operations in relational algebra</a:t>
            </a:r>
          </a:p>
          <a:p>
            <a:r>
              <a:rPr lang="en-US"/>
              <a:t>most commonly used way to combine information from two or more relations</a:t>
            </a:r>
          </a:p>
        </p:txBody>
      </p:sp>
      <p:sp>
        <p:nvSpPr>
          <p:cNvPr id="54277" name="Slide Number Placeholder 5"/>
          <p:cNvSpPr>
            <a:spLocks noGrp="1"/>
          </p:cNvSpPr>
          <p:nvPr>
            <p:ph type="sldNum" sz="quarter" idx="12"/>
          </p:nvPr>
        </p:nvSpPr>
        <p:spPr>
          <a:noFill/>
        </p:spPr>
        <p:txBody>
          <a:bodyPr/>
          <a:lstStyle/>
          <a:p>
            <a:fld id="{0F0A4BCF-A12D-49FE-91B4-02289CEA8930}" type="slidenum">
              <a:rPr lang="en-US" smtClean="0"/>
              <a:pPr/>
              <a:t>181</a:t>
            </a:fld>
            <a:endParaRPr lang="en-US"/>
          </a:p>
        </p:txBody>
      </p:sp>
    </p:spTree>
    <p:extLst>
      <p:ext uri="{BB962C8B-B14F-4D97-AF65-F5344CB8AC3E}">
        <p14:creationId xmlns:p14="http://schemas.microsoft.com/office/powerpoint/2010/main" val="2203170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5299" name="Rectangle 2"/>
          <p:cNvSpPr>
            <a:spLocks noGrp="1" noChangeArrowheads="1"/>
          </p:cNvSpPr>
          <p:nvPr>
            <p:ph type="title"/>
          </p:nvPr>
        </p:nvSpPr>
        <p:spPr/>
        <p:txBody>
          <a:bodyPr/>
          <a:lstStyle/>
          <a:p>
            <a:r>
              <a:rPr lang="en-US"/>
              <a:t>Join operation</a:t>
            </a:r>
          </a:p>
        </p:txBody>
      </p:sp>
      <p:sp>
        <p:nvSpPr>
          <p:cNvPr id="55300" name="Rectangle 3"/>
          <p:cNvSpPr>
            <a:spLocks noGrp="1" noChangeArrowheads="1"/>
          </p:cNvSpPr>
          <p:nvPr>
            <p:ph type="body" idx="1"/>
          </p:nvPr>
        </p:nvSpPr>
        <p:spPr/>
        <p:txBody>
          <a:bodyPr/>
          <a:lstStyle/>
          <a:p>
            <a:pPr>
              <a:lnSpc>
                <a:spcPct val="90000"/>
              </a:lnSpc>
            </a:pPr>
            <a:r>
              <a:rPr lang="en-US"/>
              <a:t>can be defined as a cross-product followed by selections and projections, joins arise much more frequently in practice than plain cross-products</a:t>
            </a:r>
          </a:p>
          <a:p>
            <a:pPr>
              <a:lnSpc>
                <a:spcPct val="90000"/>
              </a:lnSpc>
            </a:pPr>
            <a:r>
              <a:rPr lang="en-US"/>
              <a:t>important to recognize joins and implement them without materializing the underlying cross-product </a:t>
            </a:r>
          </a:p>
          <a:p>
            <a:pPr>
              <a:lnSpc>
                <a:spcPct val="90000"/>
              </a:lnSpc>
            </a:pPr>
            <a:r>
              <a:rPr lang="en-US"/>
              <a:t>variants of join operation</a:t>
            </a:r>
          </a:p>
        </p:txBody>
      </p:sp>
      <p:sp>
        <p:nvSpPr>
          <p:cNvPr id="55301" name="Slide Number Placeholder 5"/>
          <p:cNvSpPr>
            <a:spLocks noGrp="1"/>
          </p:cNvSpPr>
          <p:nvPr>
            <p:ph type="sldNum" sz="quarter" idx="12"/>
          </p:nvPr>
        </p:nvSpPr>
        <p:spPr>
          <a:noFill/>
        </p:spPr>
        <p:txBody>
          <a:bodyPr/>
          <a:lstStyle/>
          <a:p>
            <a:fld id="{FEC5D8F9-A621-4D94-9309-90AEAE38E46C}" type="slidenum">
              <a:rPr lang="en-US" smtClean="0"/>
              <a:pPr/>
              <a:t>182</a:t>
            </a:fld>
            <a:endParaRPr lang="en-US"/>
          </a:p>
        </p:txBody>
      </p:sp>
    </p:spTree>
    <p:extLst>
      <p:ext uri="{BB962C8B-B14F-4D97-AF65-F5344CB8AC3E}">
        <p14:creationId xmlns:p14="http://schemas.microsoft.com/office/powerpoint/2010/main" val="23704709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6323" name="Rectangle 2"/>
          <p:cNvSpPr>
            <a:spLocks noGrp="1" noChangeArrowheads="1"/>
          </p:cNvSpPr>
          <p:nvPr>
            <p:ph type="title"/>
          </p:nvPr>
        </p:nvSpPr>
        <p:spPr/>
        <p:txBody>
          <a:bodyPr/>
          <a:lstStyle/>
          <a:p>
            <a:r>
              <a:rPr lang="en-US"/>
              <a:t>Condition Joins</a:t>
            </a:r>
          </a:p>
        </p:txBody>
      </p:sp>
      <p:sp>
        <p:nvSpPr>
          <p:cNvPr id="56324" name="Rectangle 3"/>
          <p:cNvSpPr>
            <a:spLocks noGrp="1" noChangeArrowheads="1"/>
          </p:cNvSpPr>
          <p:nvPr>
            <p:ph type="body" idx="1"/>
          </p:nvPr>
        </p:nvSpPr>
        <p:spPr/>
        <p:txBody>
          <a:bodyPr/>
          <a:lstStyle/>
          <a:p>
            <a:r>
              <a:rPr lang="en-US"/>
              <a:t>most general version of the join operation accepts a </a:t>
            </a:r>
            <a:r>
              <a:rPr lang="en-US" i="1"/>
              <a:t>join condition c </a:t>
            </a:r>
            <a:r>
              <a:rPr lang="en-US"/>
              <a:t>and a pair of relation instances as arguments, and returns a relation instance</a:t>
            </a:r>
          </a:p>
          <a:p>
            <a:r>
              <a:rPr lang="en-US" i="1"/>
              <a:t>join condition </a:t>
            </a:r>
            <a:r>
              <a:rPr lang="en-US"/>
              <a:t>is identical to a </a:t>
            </a:r>
            <a:r>
              <a:rPr lang="en-US" i="1"/>
              <a:t>selection condition </a:t>
            </a:r>
            <a:r>
              <a:rPr lang="en-US"/>
              <a:t>in form</a:t>
            </a:r>
          </a:p>
        </p:txBody>
      </p:sp>
      <p:sp>
        <p:nvSpPr>
          <p:cNvPr id="56325" name="Slide Number Placeholder 5"/>
          <p:cNvSpPr>
            <a:spLocks noGrp="1"/>
          </p:cNvSpPr>
          <p:nvPr>
            <p:ph type="sldNum" sz="quarter" idx="12"/>
          </p:nvPr>
        </p:nvSpPr>
        <p:spPr>
          <a:noFill/>
        </p:spPr>
        <p:txBody>
          <a:bodyPr/>
          <a:lstStyle/>
          <a:p>
            <a:fld id="{04404C95-5355-4ED6-818A-CE950A1CE8EE}" type="slidenum">
              <a:rPr lang="en-US" smtClean="0"/>
              <a:pPr/>
              <a:t>183</a:t>
            </a:fld>
            <a:endParaRPr lang="en-US"/>
          </a:p>
        </p:txBody>
      </p:sp>
    </p:spTree>
    <p:extLst>
      <p:ext uri="{BB962C8B-B14F-4D97-AF65-F5344CB8AC3E}">
        <p14:creationId xmlns:p14="http://schemas.microsoft.com/office/powerpoint/2010/main" val="15150672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7347" name="Rectangle 2"/>
          <p:cNvSpPr>
            <a:spLocks noGrp="1" noChangeArrowheads="1"/>
          </p:cNvSpPr>
          <p:nvPr>
            <p:ph type="title"/>
          </p:nvPr>
        </p:nvSpPr>
        <p:spPr/>
        <p:txBody>
          <a:bodyPr/>
          <a:lstStyle/>
          <a:p>
            <a:r>
              <a:rPr lang="en-US"/>
              <a:t>Condition Joins </a:t>
            </a:r>
            <a:r>
              <a:rPr lang="en-US">
                <a:cs typeface="Tahoma" pitchFamily="34" charset="0"/>
              </a:rPr>
              <a:t>|&gt;&lt;|</a:t>
            </a:r>
            <a:r>
              <a:rPr lang="en-US" baseline="-25000">
                <a:cs typeface="Tahoma" pitchFamily="34" charset="0"/>
              </a:rPr>
              <a:t>c</a:t>
            </a:r>
          </a:p>
        </p:txBody>
      </p:sp>
      <p:sp>
        <p:nvSpPr>
          <p:cNvPr id="57348" name="Rectangle 3"/>
          <p:cNvSpPr>
            <a:spLocks noGrp="1" noChangeArrowheads="1"/>
          </p:cNvSpPr>
          <p:nvPr>
            <p:ph type="body" idx="1"/>
          </p:nvPr>
        </p:nvSpPr>
        <p:spPr/>
        <p:txBody>
          <a:bodyPr/>
          <a:lstStyle/>
          <a:p>
            <a:pPr>
              <a:lnSpc>
                <a:spcPct val="90000"/>
              </a:lnSpc>
            </a:pPr>
            <a:r>
              <a:rPr lang="en-US" i="1"/>
              <a:t>R </a:t>
            </a:r>
            <a:r>
              <a:rPr lang="en-US">
                <a:cs typeface="Tahoma" pitchFamily="34" charset="0"/>
              </a:rPr>
              <a:t>|&gt;&lt;|</a:t>
            </a:r>
            <a:r>
              <a:rPr lang="en-US" baseline="-25000">
                <a:cs typeface="Tahoma" pitchFamily="34" charset="0"/>
              </a:rPr>
              <a:t>c</a:t>
            </a:r>
            <a:r>
              <a:rPr lang="en-US">
                <a:cs typeface="Tahoma" pitchFamily="34" charset="0"/>
              </a:rPr>
              <a:t> </a:t>
            </a:r>
            <a:r>
              <a:rPr lang="en-US" i="1">
                <a:cs typeface="Tahoma" pitchFamily="34" charset="0"/>
              </a:rPr>
              <a:t>S</a:t>
            </a:r>
            <a:r>
              <a:rPr lang="en-US">
                <a:cs typeface="Tahoma" pitchFamily="34" charset="0"/>
              </a:rPr>
              <a:t>  = </a:t>
            </a:r>
            <a:r>
              <a:rPr lang="el-GR" sz="3600">
                <a:cs typeface="Tahoma" pitchFamily="34" charset="0"/>
              </a:rPr>
              <a:t>σ</a:t>
            </a:r>
            <a:r>
              <a:rPr lang="en-US" sz="3600" i="1" baseline="-25000"/>
              <a:t>c</a:t>
            </a:r>
            <a:r>
              <a:rPr lang="en-US">
                <a:cs typeface="Tahoma" pitchFamily="34" charset="0"/>
              </a:rPr>
              <a:t> (R X S)</a:t>
            </a:r>
            <a:endParaRPr lang="en-US"/>
          </a:p>
          <a:p>
            <a:pPr>
              <a:lnSpc>
                <a:spcPct val="90000"/>
              </a:lnSpc>
            </a:pPr>
            <a:r>
              <a:rPr lang="en-US"/>
              <a:t>defined to be a cross-product followed by a selection</a:t>
            </a:r>
          </a:p>
          <a:p>
            <a:pPr>
              <a:lnSpc>
                <a:spcPct val="90000"/>
              </a:lnSpc>
            </a:pPr>
            <a:r>
              <a:rPr lang="en-US"/>
              <a:t>condition </a:t>
            </a:r>
            <a:r>
              <a:rPr lang="en-US" i="1"/>
              <a:t>c </a:t>
            </a:r>
            <a:r>
              <a:rPr lang="en-US"/>
              <a:t>can (and typically </a:t>
            </a:r>
            <a:r>
              <a:rPr lang="en-US" i="1"/>
              <a:t>does</a:t>
            </a:r>
            <a:r>
              <a:rPr lang="en-US"/>
              <a:t>) refer to attributes of both </a:t>
            </a:r>
            <a:r>
              <a:rPr lang="en-US" i="1"/>
              <a:t>R </a:t>
            </a:r>
            <a:r>
              <a:rPr lang="en-US"/>
              <a:t>and </a:t>
            </a:r>
            <a:r>
              <a:rPr lang="en-US" i="1"/>
              <a:t>S</a:t>
            </a:r>
          </a:p>
          <a:p>
            <a:pPr>
              <a:lnSpc>
                <a:spcPct val="90000"/>
              </a:lnSpc>
            </a:pPr>
            <a:r>
              <a:rPr lang="en-US"/>
              <a:t>reference to an attribute of a relation, say </a:t>
            </a:r>
            <a:r>
              <a:rPr lang="en-US" i="1"/>
              <a:t>R</a:t>
            </a:r>
            <a:r>
              <a:rPr lang="en-US"/>
              <a:t>, can be by position (of form </a:t>
            </a:r>
            <a:r>
              <a:rPr lang="en-US" i="1"/>
              <a:t>R.i</a:t>
            </a:r>
            <a:r>
              <a:rPr lang="en-US"/>
              <a:t>) or by name (of form </a:t>
            </a:r>
            <a:r>
              <a:rPr lang="en-US" i="1"/>
              <a:t>R.name</a:t>
            </a:r>
            <a:r>
              <a:rPr lang="en-US"/>
              <a:t>)</a:t>
            </a:r>
          </a:p>
        </p:txBody>
      </p:sp>
      <p:sp>
        <p:nvSpPr>
          <p:cNvPr id="57349" name="Slide Number Placeholder 5"/>
          <p:cNvSpPr>
            <a:spLocks noGrp="1"/>
          </p:cNvSpPr>
          <p:nvPr>
            <p:ph type="sldNum" sz="quarter" idx="12"/>
          </p:nvPr>
        </p:nvSpPr>
        <p:spPr>
          <a:noFill/>
        </p:spPr>
        <p:txBody>
          <a:bodyPr/>
          <a:lstStyle/>
          <a:p>
            <a:fld id="{8A322EBE-1BD0-483F-ACF2-3AEEF559FBF5}" type="slidenum">
              <a:rPr lang="en-US" smtClean="0"/>
              <a:pPr/>
              <a:t>184</a:t>
            </a:fld>
            <a:endParaRPr lang="en-US"/>
          </a:p>
        </p:txBody>
      </p:sp>
    </p:spTree>
    <p:extLst>
      <p:ext uri="{BB962C8B-B14F-4D97-AF65-F5344CB8AC3E}">
        <p14:creationId xmlns:p14="http://schemas.microsoft.com/office/powerpoint/2010/main" val="418115788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8371" name="Rectangle 2"/>
          <p:cNvSpPr>
            <a:spLocks noGrp="1" noChangeArrowheads="1"/>
          </p:cNvSpPr>
          <p:nvPr>
            <p:ph type="title"/>
          </p:nvPr>
        </p:nvSpPr>
        <p:spPr/>
        <p:txBody>
          <a:bodyPr/>
          <a:lstStyle/>
          <a:p>
            <a:r>
              <a:rPr lang="en-US"/>
              <a:t>Equijoin </a:t>
            </a:r>
            <a:r>
              <a:rPr lang="en-US">
                <a:cs typeface="Tahoma" pitchFamily="34" charset="0"/>
              </a:rPr>
              <a:t>|&gt;&lt;| </a:t>
            </a:r>
            <a:r>
              <a:rPr lang="en-US" baseline="-25000">
                <a:cs typeface="Tahoma" pitchFamily="34" charset="0"/>
              </a:rPr>
              <a:t>c</a:t>
            </a:r>
          </a:p>
        </p:txBody>
      </p:sp>
      <p:sp>
        <p:nvSpPr>
          <p:cNvPr id="58372" name="Rectangle 3"/>
          <p:cNvSpPr>
            <a:spLocks noGrp="1" noChangeArrowheads="1"/>
          </p:cNvSpPr>
          <p:nvPr>
            <p:ph type="body" idx="1"/>
          </p:nvPr>
        </p:nvSpPr>
        <p:spPr/>
        <p:txBody>
          <a:bodyPr/>
          <a:lstStyle/>
          <a:p>
            <a:pPr>
              <a:lnSpc>
                <a:spcPct val="90000"/>
              </a:lnSpc>
            </a:pPr>
            <a:r>
              <a:rPr lang="en-US" sz="2800"/>
              <a:t>special case of join operation </a:t>
            </a:r>
            <a:r>
              <a:rPr lang="en-US" sz="2800" i="1"/>
              <a:t>R </a:t>
            </a:r>
            <a:r>
              <a:rPr lang="en-US" sz="2800">
                <a:cs typeface="Tahoma" pitchFamily="34" charset="0"/>
              </a:rPr>
              <a:t>|&gt;&lt;|</a:t>
            </a:r>
            <a:r>
              <a:rPr lang="en-US" sz="2800" i="1"/>
              <a:t>S </a:t>
            </a:r>
            <a:r>
              <a:rPr lang="en-US" sz="2800"/>
              <a:t>is when </a:t>
            </a:r>
            <a:r>
              <a:rPr lang="en-US" sz="2800" i="1"/>
              <a:t>join condition </a:t>
            </a:r>
            <a:r>
              <a:rPr lang="en-US" sz="2800"/>
              <a:t>consists solely of equalities (connected by </a:t>
            </a:r>
            <a:r>
              <a:rPr lang="en-US" sz="2800">
                <a:sym typeface="Symbol" pitchFamily="18" charset="2"/>
              </a:rPr>
              <a:t></a:t>
            </a:r>
            <a:r>
              <a:rPr lang="en-US" sz="2800"/>
              <a:t>) of form </a:t>
            </a:r>
            <a:r>
              <a:rPr lang="en-US" sz="2800" i="1"/>
              <a:t>R.name</a:t>
            </a:r>
            <a:r>
              <a:rPr lang="en-US" sz="2800" baseline="-25000"/>
              <a:t>1</a:t>
            </a:r>
            <a:r>
              <a:rPr lang="en-US" sz="2800"/>
              <a:t> = </a:t>
            </a:r>
            <a:r>
              <a:rPr lang="en-US" sz="2800" i="1"/>
              <a:t>S.name</a:t>
            </a:r>
            <a:r>
              <a:rPr lang="en-US" sz="2800" baseline="-25000"/>
              <a:t>2</a:t>
            </a:r>
            <a:r>
              <a:rPr lang="en-US" sz="2800"/>
              <a:t>, that is, equalities between two fields in </a:t>
            </a:r>
            <a:r>
              <a:rPr lang="en-US" sz="2800" i="1"/>
              <a:t>R </a:t>
            </a:r>
            <a:r>
              <a:rPr lang="en-US" sz="2800"/>
              <a:t>and </a:t>
            </a:r>
            <a:r>
              <a:rPr lang="en-US" sz="2800" i="1"/>
              <a:t>S</a:t>
            </a:r>
          </a:p>
          <a:p>
            <a:pPr>
              <a:lnSpc>
                <a:spcPct val="90000"/>
              </a:lnSpc>
            </a:pPr>
            <a:r>
              <a:rPr lang="en-US" sz="2800"/>
              <a:t>obviously, there is some redundancy in retaining both attributes in result</a:t>
            </a:r>
          </a:p>
          <a:p>
            <a:pPr>
              <a:lnSpc>
                <a:spcPct val="90000"/>
              </a:lnSpc>
            </a:pPr>
            <a:r>
              <a:rPr lang="en-US" sz="2800"/>
              <a:t>join operation is refined by doing an additional projection in which </a:t>
            </a:r>
            <a:r>
              <a:rPr lang="en-US" sz="2800" i="1"/>
              <a:t>S.name</a:t>
            </a:r>
            <a:r>
              <a:rPr lang="en-US" sz="2800" baseline="-25000"/>
              <a:t>2</a:t>
            </a:r>
            <a:r>
              <a:rPr lang="en-US" sz="2800"/>
              <a:t> is dropped</a:t>
            </a:r>
          </a:p>
        </p:txBody>
      </p:sp>
      <p:sp>
        <p:nvSpPr>
          <p:cNvPr id="58373" name="Slide Number Placeholder 5"/>
          <p:cNvSpPr>
            <a:spLocks noGrp="1"/>
          </p:cNvSpPr>
          <p:nvPr>
            <p:ph type="sldNum" sz="quarter" idx="12"/>
          </p:nvPr>
        </p:nvSpPr>
        <p:spPr>
          <a:noFill/>
        </p:spPr>
        <p:txBody>
          <a:bodyPr/>
          <a:lstStyle/>
          <a:p>
            <a:fld id="{ABA0EDC0-6DEF-4CE5-A7E1-873E190EE0E6}" type="slidenum">
              <a:rPr lang="en-US" smtClean="0"/>
              <a:pPr/>
              <a:t>185</a:t>
            </a:fld>
            <a:endParaRPr lang="en-US"/>
          </a:p>
        </p:txBody>
      </p:sp>
    </p:spTree>
    <p:extLst>
      <p:ext uri="{BB962C8B-B14F-4D97-AF65-F5344CB8AC3E}">
        <p14:creationId xmlns:p14="http://schemas.microsoft.com/office/powerpoint/2010/main" val="21167982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9395" name="Rectangle 2"/>
          <p:cNvSpPr>
            <a:spLocks noGrp="1" noChangeArrowheads="1"/>
          </p:cNvSpPr>
          <p:nvPr>
            <p:ph type="title"/>
          </p:nvPr>
        </p:nvSpPr>
        <p:spPr/>
        <p:txBody>
          <a:bodyPr/>
          <a:lstStyle/>
          <a:p>
            <a:r>
              <a:rPr lang="en-US">
                <a:cs typeface="Tahoma" pitchFamily="34" charset="0"/>
              </a:rPr>
              <a:t>S</a:t>
            </a:r>
            <a:r>
              <a:rPr lang="en-US" baseline="-25000">
                <a:cs typeface="Tahoma" pitchFamily="34" charset="0"/>
              </a:rPr>
              <a:t>1</a:t>
            </a:r>
            <a:r>
              <a:rPr lang="en-US">
                <a:cs typeface="Tahoma" pitchFamily="34" charset="0"/>
              </a:rPr>
              <a:t> |&gt;&lt;| </a:t>
            </a:r>
            <a:r>
              <a:rPr lang="en-US" baseline="-25000">
                <a:cs typeface="Tahoma" pitchFamily="34" charset="0"/>
              </a:rPr>
              <a:t>R.sid=S.sid</a:t>
            </a:r>
            <a:r>
              <a:rPr lang="en-US">
                <a:cs typeface="Tahoma" pitchFamily="34" charset="0"/>
              </a:rPr>
              <a:t> R</a:t>
            </a:r>
            <a:r>
              <a:rPr lang="en-US" baseline="-25000">
                <a:cs typeface="Tahoma" pitchFamily="34" charset="0"/>
              </a:rPr>
              <a:t>1</a:t>
            </a:r>
          </a:p>
        </p:txBody>
      </p:sp>
      <p:pic>
        <p:nvPicPr>
          <p:cNvPr id="59396" name="Picture 3"/>
          <p:cNvPicPr>
            <a:picLocks noGrp="1" noChangeAspect="1" noChangeArrowheads="1"/>
          </p:cNvPicPr>
          <p:nvPr>
            <p:ph type="body" idx="1"/>
          </p:nvPr>
        </p:nvPicPr>
        <p:blipFill>
          <a:blip r:embed="rId2" cstate="print"/>
          <a:srcRect/>
          <a:stretch>
            <a:fillRect/>
          </a:stretch>
        </p:blipFill>
        <p:spPr/>
      </p:pic>
      <p:sp>
        <p:nvSpPr>
          <p:cNvPr id="59397" name="Slide Number Placeholder 5"/>
          <p:cNvSpPr>
            <a:spLocks noGrp="1"/>
          </p:cNvSpPr>
          <p:nvPr>
            <p:ph type="sldNum" sz="quarter" idx="12"/>
          </p:nvPr>
        </p:nvSpPr>
        <p:spPr>
          <a:noFill/>
        </p:spPr>
        <p:txBody>
          <a:bodyPr/>
          <a:lstStyle/>
          <a:p>
            <a:fld id="{36C67DDD-4C2D-43E7-B256-8008BCA4EEBE}" type="slidenum">
              <a:rPr lang="en-US" smtClean="0"/>
              <a:pPr/>
              <a:t>186</a:t>
            </a:fld>
            <a:endParaRPr lang="en-US"/>
          </a:p>
        </p:txBody>
      </p:sp>
    </p:spTree>
    <p:extLst>
      <p:ext uri="{BB962C8B-B14F-4D97-AF65-F5344CB8AC3E}">
        <p14:creationId xmlns:p14="http://schemas.microsoft.com/office/powerpoint/2010/main" val="13335601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0419" name="Rectangle 2"/>
          <p:cNvSpPr>
            <a:spLocks noGrp="1" noChangeArrowheads="1"/>
          </p:cNvSpPr>
          <p:nvPr>
            <p:ph type="title"/>
          </p:nvPr>
        </p:nvSpPr>
        <p:spPr/>
        <p:txBody>
          <a:bodyPr/>
          <a:lstStyle/>
          <a:p>
            <a:r>
              <a:rPr lang="en-US"/>
              <a:t>Natural Join </a:t>
            </a:r>
            <a:r>
              <a:rPr lang="en-US">
                <a:cs typeface="Tahoma" pitchFamily="34" charset="0"/>
              </a:rPr>
              <a:t>|&gt;&lt;|</a:t>
            </a:r>
          </a:p>
        </p:txBody>
      </p:sp>
      <p:sp>
        <p:nvSpPr>
          <p:cNvPr id="60420" name="Rectangle 3"/>
          <p:cNvSpPr>
            <a:spLocks noGrp="1" noChangeArrowheads="1"/>
          </p:cNvSpPr>
          <p:nvPr>
            <p:ph type="body" idx="1"/>
          </p:nvPr>
        </p:nvSpPr>
        <p:spPr/>
        <p:txBody>
          <a:bodyPr/>
          <a:lstStyle/>
          <a:p>
            <a:pPr>
              <a:lnSpc>
                <a:spcPct val="90000"/>
              </a:lnSpc>
            </a:pPr>
            <a:r>
              <a:rPr lang="en-US" sz="2800"/>
              <a:t>further special case of the join operation </a:t>
            </a:r>
            <a:r>
              <a:rPr lang="en-US" sz="2800" i="1"/>
              <a:t>R </a:t>
            </a:r>
            <a:r>
              <a:rPr lang="en-US" sz="2800">
                <a:cs typeface="Tahoma" pitchFamily="34" charset="0"/>
              </a:rPr>
              <a:t>|&gt;&lt;|</a:t>
            </a:r>
            <a:r>
              <a:rPr lang="en-US" sz="2800" i="1"/>
              <a:t> S </a:t>
            </a:r>
            <a:r>
              <a:rPr lang="en-US" sz="2800"/>
              <a:t>is an equijoin in which equalities are specified on </a:t>
            </a:r>
            <a:r>
              <a:rPr lang="en-US" sz="2800" i="1"/>
              <a:t>all </a:t>
            </a:r>
            <a:r>
              <a:rPr lang="en-US" sz="2800"/>
              <a:t>fields having the same name in </a:t>
            </a:r>
            <a:r>
              <a:rPr lang="en-US" sz="2800" i="1"/>
              <a:t>R </a:t>
            </a:r>
            <a:r>
              <a:rPr lang="en-US" sz="2800"/>
              <a:t>and </a:t>
            </a:r>
            <a:r>
              <a:rPr lang="en-US" sz="2800" i="1"/>
              <a:t>S</a:t>
            </a:r>
          </a:p>
          <a:p>
            <a:pPr>
              <a:lnSpc>
                <a:spcPct val="90000"/>
              </a:lnSpc>
            </a:pPr>
            <a:r>
              <a:rPr lang="en-US" sz="2800"/>
              <a:t>we can simply omit the join condition</a:t>
            </a:r>
          </a:p>
          <a:p>
            <a:pPr>
              <a:lnSpc>
                <a:spcPct val="90000"/>
              </a:lnSpc>
            </a:pPr>
            <a:r>
              <a:rPr lang="en-US" sz="2800"/>
              <a:t>default is that join condition is a collection of equalities on all common fields</a:t>
            </a:r>
          </a:p>
          <a:p>
            <a:pPr>
              <a:lnSpc>
                <a:spcPct val="90000"/>
              </a:lnSpc>
            </a:pPr>
            <a:r>
              <a:rPr lang="en-US" sz="2800"/>
              <a:t>result is guaranteed not to have two fields with the same name</a:t>
            </a:r>
          </a:p>
        </p:txBody>
      </p:sp>
      <p:sp>
        <p:nvSpPr>
          <p:cNvPr id="60421" name="Slide Number Placeholder 5"/>
          <p:cNvSpPr>
            <a:spLocks noGrp="1"/>
          </p:cNvSpPr>
          <p:nvPr>
            <p:ph type="sldNum" sz="quarter" idx="12"/>
          </p:nvPr>
        </p:nvSpPr>
        <p:spPr>
          <a:noFill/>
        </p:spPr>
        <p:txBody>
          <a:bodyPr/>
          <a:lstStyle/>
          <a:p>
            <a:fld id="{B535AD2A-42F4-4969-8A8D-D8F2DC74BF22}" type="slidenum">
              <a:rPr lang="en-US" smtClean="0"/>
              <a:pPr/>
              <a:t>187</a:t>
            </a:fld>
            <a:endParaRPr lang="en-US"/>
          </a:p>
        </p:txBody>
      </p:sp>
    </p:spTree>
    <p:extLst>
      <p:ext uri="{BB962C8B-B14F-4D97-AF65-F5344CB8AC3E}">
        <p14:creationId xmlns:p14="http://schemas.microsoft.com/office/powerpoint/2010/main" val="139174628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1443" name="Rectangle 2"/>
          <p:cNvSpPr>
            <a:spLocks noGrp="1" noChangeArrowheads="1"/>
          </p:cNvSpPr>
          <p:nvPr>
            <p:ph type="title"/>
          </p:nvPr>
        </p:nvSpPr>
        <p:spPr/>
        <p:txBody>
          <a:bodyPr/>
          <a:lstStyle/>
          <a:p>
            <a:endParaRPr lang="en-US"/>
          </a:p>
        </p:txBody>
      </p:sp>
      <p:sp>
        <p:nvSpPr>
          <p:cNvPr id="61444" name="Rectangle 3"/>
          <p:cNvSpPr>
            <a:spLocks noGrp="1" noChangeArrowheads="1"/>
          </p:cNvSpPr>
          <p:nvPr>
            <p:ph type="body" idx="1"/>
          </p:nvPr>
        </p:nvSpPr>
        <p:spPr/>
        <p:txBody>
          <a:bodyPr/>
          <a:lstStyle/>
          <a:p>
            <a:r>
              <a:rPr lang="en-US"/>
              <a:t>if the two relations have no attributes in common, </a:t>
            </a:r>
            <a:r>
              <a:rPr lang="en-US" i="1"/>
              <a:t>R</a:t>
            </a:r>
            <a:r>
              <a:rPr lang="en-US"/>
              <a:t> </a:t>
            </a:r>
            <a:r>
              <a:rPr lang="en-US">
                <a:cs typeface="Tahoma" pitchFamily="34" charset="0"/>
              </a:rPr>
              <a:t>|&gt;&lt;|</a:t>
            </a:r>
            <a:r>
              <a:rPr lang="en-US" i="1"/>
              <a:t> S</a:t>
            </a:r>
            <a:r>
              <a:rPr lang="en-US"/>
              <a:t> is simply the cross-product</a:t>
            </a:r>
          </a:p>
          <a:p>
            <a:r>
              <a:rPr lang="en-US"/>
              <a:t>several variants of joins that are not discussed </a:t>
            </a:r>
          </a:p>
          <a:p>
            <a:r>
              <a:rPr lang="en-US" i="1"/>
              <a:t>outer joins</a:t>
            </a:r>
            <a:endParaRPr lang="en-US"/>
          </a:p>
          <a:p>
            <a:endParaRPr lang="en-US"/>
          </a:p>
        </p:txBody>
      </p:sp>
      <p:sp>
        <p:nvSpPr>
          <p:cNvPr id="61445" name="Slide Number Placeholder 5"/>
          <p:cNvSpPr>
            <a:spLocks noGrp="1"/>
          </p:cNvSpPr>
          <p:nvPr>
            <p:ph type="sldNum" sz="quarter" idx="12"/>
          </p:nvPr>
        </p:nvSpPr>
        <p:spPr>
          <a:noFill/>
        </p:spPr>
        <p:txBody>
          <a:bodyPr/>
          <a:lstStyle/>
          <a:p>
            <a:fld id="{59C80B2B-1DB2-4AEA-8709-B06C8904BCB1}" type="slidenum">
              <a:rPr lang="en-US" smtClean="0"/>
              <a:pPr/>
              <a:t>188</a:t>
            </a:fld>
            <a:endParaRPr lang="en-US"/>
          </a:p>
        </p:txBody>
      </p:sp>
    </p:spTree>
    <p:extLst>
      <p:ext uri="{BB962C8B-B14F-4D97-AF65-F5344CB8AC3E}">
        <p14:creationId xmlns:p14="http://schemas.microsoft.com/office/powerpoint/2010/main" val="56712312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ctrTitle"/>
          </p:nvPr>
        </p:nvSpPr>
        <p:spPr/>
        <p:txBody>
          <a:bodyPr/>
          <a:lstStyle/>
          <a:p>
            <a:endParaRPr lang="en-US"/>
          </a:p>
        </p:txBody>
      </p:sp>
      <p:sp>
        <p:nvSpPr>
          <p:cNvPr id="62467" name="Rectangle 3"/>
          <p:cNvSpPr>
            <a:spLocks noGrp="1" noChangeArrowheads="1"/>
          </p:cNvSpPr>
          <p:nvPr>
            <p:ph type="subTitle" idx="1"/>
          </p:nvPr>
        </p:nvSpPr>
        <p:spPr/>
        <p:txBody>
          <a:bodyPr/>
          <a:lstStyle/>
          <a:p>
            <a:r>
              <a:rPr lang="en-US" sz="4400" b="1"/>
              <a:t>Relational Calculus</a:t>
            </a:r>
            <a:endParaRPr lang="en-US" sz="4400"/>
          </a:p>
          <a:p>
            <a:endParaRPr lang="en-US" sz="4400"/>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189</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193626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t>
            </a:r>
          </a:p>
        </p:txBody>
      </p:sp>
      <p:sp>
        <p:nvSpPr>
          <p:cNvPr id="3" name="Content Placeholder 2"/>
          <p:cNvSpPr>
            <a:spLocks noGrp="1"/>
          </p:cNvSpPr>
          <p:nvPr>
            <p:ph idx="1"/>
          </p:nvPr>
        </p:nvSpPr>
        <p:spPr/>
        <p:txBody>
          <a:bodyPr/>
          <a:lstStyle/>
          <a:p>
            <a:r>
              <a:rPr lang="en-US" dirty="0"/>
              <a:t>is a table with columns and rows</a:t>
            </a:r>
          </a:p>
          <a:p>
            <a:r>
              <a:rPr lang="en-US" sz="2800" dirty="0"/>
              <a:t>RDBMS requires only that database be perceived by user as tables</a:t>
            </a:r>
          </a:p>
          <a:p>
            <a:r>
              <a:rPr lang="en-US" sz="2800" dirty="0"/>
              <a:t>perception applies only to logical structure of database: external and conceptual levels of ANSI-SPARC architecture</a:t>
            </a:r>
          </a:p>
          <a:p>
            <a:r>
              <a:rPr lang="en-US" sz="2800" dirty="0"/>
              <a:t>does not apply to physical structure of database, which can be implemented using  variety of storage structures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19</a:t>
            </a:fld>
            <a:endParaRPr lang="en-US"/>
          </a:p>
        </p:txBody>
      </p:sp>
    </p:spTree>
    <p:extLst>
      <p:ext uri="{BB962C8B-B14F-4D97-AF65-F5344CB8AC3E}">
        <p14:creationId xmlns:p14="http://schemas.microsoft.com/office/powerpoint/2010/main" val="75464537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3491" name="Rectangle 2"/>
          <p:cNvSpPr>
            <a:spLocks noGrp="1" noChangeArrowheads="1"/>
          </p:cNvSpPr>
          <p:nvPr>
            <p:ph type="title"/>
          </p:nvPr>
        </p:nvSpPr>
        <p:spPr/>
        <p:txBody>
          <a:bodyPr/>
          <a:lstStyle/>
          <a:p>
            <a:r>
              <a:rPr lang="en-US"/>
              <a:t>Relational Calculus</a:t>
            </a:r>
          </a:p>
        </p:txBody>
      </p:sp>
      <p:sp>
        <p:nvSpPr>
          <p:cNvPr id="63492" name="Rectangle 3"/>
          <p:cNvSpPr>
            <a:spLocks noGrp="1" noChangeArrowheads="1"/>
          </p:cNvSpPr>
          <p:nvPr>
            <p:ph type="body" idx="1"/>
          </p:nvPr>
        </p:nvSpPr>
        <p:spPr/>
        <p:txBody>
          <a:bodyPr/>
          <a:lstStyle/>
          <a:p>
            <a:r>
              <a:rPr lang="en-US"/>
              <a:t>nonprocedural, or </a:t>
            </a:r>
            <a:r>
              <a:rPr lang="en-US" i="1"/>
              <a:t>declarative</a:t>
            </a:r>
            <a:r>
              <a:rPr lang="en-US"/>
              <a:t>, </a:t>
            </a:r>
          </a:p>
          <a:p>
            <a:r>
              <a:rPr lang="en-US"/>
              <a:t>describe set of answers without being explicit about how they should be computed</a:t>
            </a:r>
          </a:p>
        </p:txBody>
      </p:sp>
      <p:sp>
        <p:nvSpPr>
          <p:cNvPr id="63493" name="Slide Number Placeholder 5"/>
          <p:cNvSpPr>
            <a:spLocks noGrp="1"/>
          </p:cNvSpPr>
          <p:nvPr>
            <p:ph type="sldNum" sz="quarter" idx="12"/>
          </p:nvPr>
        </p:nvSpPr>
        <p:spPr>
          <a:noFill/>
        </p:spPr>
        <p:txBody>
          <a:bodyPr/>
          <a:lstStyle/>
          <a:p>
            <a:fld id="{F0EFBE43-1E36-48B0-9B53-EE1EC9D9EB92}" type="slidenum">
              <a:rPr lang="en-US" smtClean="0"/>
              <a:pPr/>
              <a:t>190</a:t>
            </a:fld>
            <a:endParaRPr lang="en-US"/>
          </a:p>
        </p:txBody>
      </p:sp>
    </p:spTree>
    <p:extLst>
      <p:ext uri="{BB962C8B-B14F-4D97-AF65-F5344CB8AC3E}">
        <p14:creationId xmlns:p14="http://schemas.microsoft.com/office/powerpoint/2010/main" val="115147162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4515" name="Rectangle 2"/>
          <p:cNvSpPr>
            <a:spLocks noGrp="1" noChangeArrowheads="1"/>
          </p:cNvSpPr>
          <p:nvPr>
            <p:ph type="title"/>
          </p:nvPr>
        </p:nvSpPr>
        <p:spPr/>
        <p:txBody>
          <a:bodyPr/>
          <a:lstStyle/>
          <a:p>
            <a:r>
              <a:rPr lang="en-US"/>
              <a:t>Relational Calculus </a:t>
            </a:r>
            <a:br>
              <a:rPr lang="en-US"/>
            </a:br>
            <a:r>
              <a:rPr lang="en-US"/>
              <a:t>2 variants</a:t>
            </a:r>
          </a:p>
        </p:txBody>
      </p:sp>
      <p:sp>
        <p:nvSpPr>
          <p:cNvPr id="64516" name="Rectangle 3"/>
          <p:cNvSpPr>
            <a:spLocks noGrp="1" noChangeArrowheads="1"/>
          </p:cNvSpPr>
          <p:nvPr>
            <p:ph type="body" idx="1"/>
          </p:nvPr>
        </p:nvSpPr>
        <p:spPr/>
        <p:txBody>
          <a:bodyPr/>
          <a:lstStyle/>
          <a:p>
            <a:r>
              <a:rPr lang="en-US"/>
              <a:t>tuple relational calculus (TRC)</a:t>
            </a:r>
          </a:p>
          <a:p>
            <a:pPr lvl="1"/>
            <a:r>
              <a:rPr lang="en-US"/>
              <a:t>variables in TRC take on tuples as values</a:t>
            </a:r>
          </a:p>
          <a:p>
            <a:pPr lvl="1"/>
            <a:r>
              <a:rPr lang="en-US"/>
              <a:t>influence on SQL</a:t>
            </a:r>
          </a:p>
          <a:p>
            <a:r>
              <a:rPr lang="en-US"/>
              <a:t>domain relational calculus (DRC)</a:t>
            </a:r>
          </a:p>
          <a:p>
            <a:pPr lvl="1"/>
            <a:r>
              <a:rPr lang="en-US"/>
              <a:t>variables range over field values</a:t>
            </a:r>
          </a:p>
          <a:p>
            <a:pPr lvl="1"/>
            <a:r>
              <a:rPr lang="en-US"/>
              <a:t>influenced QBE</a:t>
            </a:r>
          </a:p>
        </p:txBody>
      </p:sp>
      <p:sp>
        <p:nvSpPr>
          <p:cNvPr id="64517" name="Slide Number Placeholder 5"/>
          <p:cNvSpPr>
            <a:spLocks noGrp="1"/>
          </p:cNvSpPr>
          <p:nvPr>
            <p:ph type="sldNum" sz="quarter" idx="12"/>
          </p:nvPr>
        </p:nvSpPr>
        <p:spPr>
          <a:noFill/>
        </p:spPr>
        <p:txBody>
          <a:bodyPr/>
          <a:lstStyle/>
          <a:p>
            <a:fld id="{03FA544E-CE8B-4158-B8CC-BC34CFAA31DB}" type="slidenum">
              <a:rPr lang="en-US" smtClean="0"/>
              <a:pPr/>
              <a:t>191</a:t>
            </a:fld>
            <a:endParaRPr lang="en-US"/>
          </a:p>
        </p:txBody>
      </p:sp>
    </p:spTree>
    <p:extLst>
      <p:ext uri="{BB962C8B-B14F-4D97-AF65-F5344CB8AC3E}">
        <p14:creationId xmlns:p14="http://schemas.microsoft.com/office/powerpoint/2010/main" val="38162855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ctrTitle"/>
          </p:nvPr>
        </p:nvSpPr>
        <p:spPr/>
        <p:txBody>
          <a:bodyPr/>
          <a:lstStyle/>
          <a:p>
            <a:endParaRPr lang="en-US"/>
          </a:p>
        </p:txBody>
      </p:sp>
      <p:sp>
        <p:nvSpPr>
          <p:cNvPr id="65539" name="Rectangle 5"/>
          <p:cNvSpPr>
            <a:spLocks noGrp="1" noChangeArrowheads="1"/>
          </p:cNvSpPr>
          <p:nvPr>
            <p:ph type="subTitle" idx="1"/>
          </p:nvPr>
        </p:nvSpPr>
        <p:spPr/>
        <p:txBody>
          <a:bodyPr/>
          <a:lstStyle/>
          <a:p>
            <a:r>
              <a:rPr lang="en-US" sz="4800" b="1"/>
              <a:t>Tuple</a:t>
            </a:r>
          </a:p>
          <a:p>
            <a:r>
              <a:rPr lang="en-US" sz="4800" b="1"/>
              <a:t>Relational Calculus</a:t>
            </a:r>
            <a:endParaRPr lang="en-US" sz="4800"/>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192</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190194738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6563" name="Rectangle 2"/>
          <p:cNvSpPr>
            <a:spLocks noGrp="1" noChangeArrowheads="1"/>
          </p:cNvSpPr>
          <p:nvPr>
            <p:ph type="title"/>
          </p:nvPr>
        </p:nvSpPr>
        <p:spPr/>
        <p:txBody>
          <a:bodyPr/>
          <a:lstStyle/>
          <a:p>
            <a:r>
              <a:rPr lang="en-US"/>
              <a:t>Tuple Relational Calculus</a:t>
            </a:r>
          </a:p>
        </p:txBody>
      </p:sp>
      <p:sp>
        <p:nvSpPr>
          <p:cNvPr id="66564" name="Rectangle 3"/>
          <p:cNvSpPr>
            <a:spLocks noGrp="1" noChangeArrowheads="1"/>
          </p:cNvSpPr>
          <p:nvPr>
            <p:ph type="body" idx="1"/>
          </p:nvPr>
        </p:nvSpPr>
        <p:spPr/>
        <p:txBody>
          <a:bodyPr/>
          <a:lstStyle/>
          <a:p>
            <a:r>
              <a:rPr lang="en-US" i="1"/>
              <a:t>tuple variable </a:t>
            </a:r>
            <a:r>
              <a:rPr lang="en-US"/>
              <a:t>is a variable that takes on tuples of a particular relation schema as values</a:t>
            </a:r>
          </a:p>
          <a:p>
            <a:pPr lvl="1"/>
            <a:r>
              <a:rPr lang="en-US"/>
              <a:t>every value assigned to a given tuple variable has the same number and type of fields</a:t>
            </a:r>
          </a:p>
        </p:txBody>
      </p:sp>
      <p:sp>
        <p:nvSpPr>
          <p:cNvPr id="66565" name="Slide Number Placeholder 5"/>
          <p:cNvSpPr>
            <a:spLocks noGrp="1"/>
          </p:cNvSpPr>
          <p:nvPr>
            <p:ph type="sldNum" sz="quarter" idx="12"/>
          </p:nvPr>
        </p:nvSpPr>
        <p:spPr>
          <a:noFill/>
        </p:spPr>
        <p:txBody>
          <a:bodyPr/>
          <a:lstStyle/>
          <a:p>
            <a:fld id="{6E2D0FD2-45DB-4484-8318-7A373F02F9C9}" type="slidenum">
              <a:rPr lang="en-US" smtClean="0"/>
              <a:pPr/>
              <a:t>193</a:t>
            </a:fld>
            <a:endParaRPr lang="en-US"/>
          </a:p>
        </p:txBody>
      </p:sp>
    </p:spTree>
    <p:extLst>
      <p:ext uri="{BB962C8B-B14F-4D97-AF65-F5344CB8AC3E}">
        <p14:creationId xmlns:p14="http://schemas.microsoft.com/office/powerpoint/2010/main" val="343912167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7587" name="Rectangle 2"/>
          <p:cNvSpPr>
            <a:spLocks noGrp="1" noChangeArrowheads="1"/>
          </p:cNvSpPr>
          <p:nvPr>
            <p:ph type="title"/>
          </p:nvPr>
        </p:nvSpPr>
        <p:spPr/>
        <p:txBody>
          <a:bodyPr/>
          <a:lstStyle/>
          <a:p>
            <a:r>
              <a:rPr lang="en-US"/>
              <a:t>Tuple Relational Calculus</a:t>
            </a:r>
          </a:p>
        </p:txBody>
      </p:sp>
      <p:sp>
        <p:nvSpPr>
          <p:cNvPr id="67588" name="Rectangle 3"/>
          <p:cNvSpPr>
            <a:spLocks noGrp="1" noChangeArrowheads="1"/>
          </p:cNvSpPr>
          <p:nvPr>
            <p:ph type="body" idx="1"/>
          </p:nvPr>
        </p:nvSpPr>
        <p:spPr/>
        <p:txBody>
          <a:bodyPr/>
          <a:lstStyle/>
          <a:p>
            <a:pPr>
              <a:lnSpc>
                <a:spcPct val="80000"/>
              </a:lnSpc>
            </a:pPr>
            <a:r>
              <a:rPr lang="en-US" sz="2800"/>
              <a:t>tuple relational calculus query has the form {</a:t>
            </a:r>
            <a:r>
              <a:rPr lang="en-US" sz="2800" i="1"/>
              <a:t>T</a:t>
            </a:r>
            <a:r>
              <a:rPr lang="en-US" sz="2800"/>
              <a:t>  | </a:t>
            </a:r>
            <a:r>
              <a:rPr lang="en-US" sz="2800" i="1"/>
              <a:t>p</a:t>
            </a:r>
            <a:r>
              <a:rPr lang="en-US" sz="2800"/>
              <a:t>(</a:t>
            </a:r>
            <a:r>
              <a:rPr lang="en-US" sz="2800" i="1"/>
              <a:t>T</a:t>
            </a:r>
            <a:r>
              <a:rPr lang="en-US" sz="2800"/>
              <a:t>) }, where </a:t>
            </a:r>
            <a:r>
              <a:rPr lang="en-US" sz="2800" i="1"/>
              <a:t>T  </a:t>
            </a:r>
            <a:r>
              <a:rPr lang="en-US" sz="2800"/>
              <a:t>is a tuple variable and </a:t>
            </a:r>
            <a:r>
              <a:rPr lang="en-US" sz="2800" i="1"/>
              <a:t>p</a:t>
            </a:r>
            <a:r>
              <a:rPr lang="en-US" sz="2800"/>
              <a:t>(</a:t>
            </a:r>
            <a:r>
              <a:rPr lang="en-US" sz="2800" i="1"/>
              <a:t>T</a:t>
            </a:r>
            <a:r>
              <a:rPr lang="en-US" sz="2800"/>
              <a:t>) denotes a </a:t>
            </a:r>
            <a:r>
              <a:rPr lang="en-US" sz="2800" i="1"/>
              <a:t>formula </a:t>
            </a:r>
            <a:r>
              <a:rPr lang="en-US" sz="2800"/>
              <a:t>that describes </a:t>
            </a:r>
            <a:r>
              <a:rPr lang="en-US" sz="2800" i="1"/>
              <a:t>T</a:t>
            </a:r>
            <a:endParaRPr lang="en-US" sz="2800"/>
          </a:p>
          <a:p>
            <a:pPr lvl="1">
              <a:lnSpc>
                <a:spcPct val="80000"/>
              </a:lnSpc>
            </a:pPr>
            <a:r>
              <a:rPr lang="en-US" sz="2400"/>
              <a:t>where </a:t>
            </a:r>
            <a:r>
              <a:rPr lang="en-US" sz="2400" i="1"/>
              <a:t>T </a:t>
            </a:r>
            <a:r>
              <a:rPr lang="en-US" sz="2400"/>
              <a:t>is the only free variable in formula </a:t>
            </a:r>
            <a:r>
              <a:rPr lang="en-US" sz="2400" i="1"/>
              <a:t>p</a:t>
            </a:r>
            <a:endParaRPr lang="en-US" sz="2400"/>
          </a:p>
          <a:p>
            <a:pPr>
              <a:lnSpc>
                <a:spcPct val="80000"/>
              </a:lnSpc>
            </a:pPr>
            <a:r>
              <a:rPr lang="en-US" sz="2800"/>
              <a:t>result of this query is the set of all tuples </a:t>
            </a:r>
            <a:r>
              <a:rPr lang="en-US" sz="2800" i="1"/>
              <a:t>t </a:t>
            </a:r>
            <a:r>
              <a:rPr lang="en-US" sz="2800"/>
              <a:t>for which the formula </a:t>
            </a:r>
            <a:r>
              <a:rPr lang="en-US" sz="2800" i="1"/>
              <a:t>p</a:t>
            </a:r>
            <a:r>
              <a:rPr lang="en-US" sz="2800"/>
              <a:t>(</a:t>
            </a:r>
            <a:r>
              <a:rPr lang="en-US" sz="2800" i="1"/>
              <a:t>T</a:t>
            </a:r>
            <a:r>
              <a:rPr lang="en-US" sz="2800"/>
              <a:t>) evaluates to true with </a:t>
            </a:r>
            <a:r>
              <a:rPr lang="en-US" sz="2800" i="1"/>
              <a:t>T </a:t>
            </a:r>
            <a:r>
              <a:rPr lang="en-US" sz="2800"/>
              <a:t>= </a:t>
            </a:r>
            <a:r>
              <a:rPr lang="en-US" sz="2800" i="1"/>
              <a:t>t</a:t>
            </a:r>
          </a:p>
          <a:p>
            <a:pPr>
              <a:lnSpc>
                <a:spcPct val="80000"/>
              </a:lnSpc>
            </a:pPr>
            <a:r>
              <a:rPr lang="en-US" sz="2800"/>
              <a:t>language for writing formulas </a:t>
            </a:r>
            <a:r>
              <a:rPr lang="en-US" sz="2800" i="1"/>
              <a:t>p</a:t>
            </a:r>
            <a:r>
              <a:rPr lang="en-US" sz="2800"/>
              <a:t>(</a:t>
            </a:r>
            <a:r>
              <a:rPr lang="en-US" sz="2800" i="1"/>
              <a:t>T</a:t>
            </a:r>
            <a:r>
              <a:rPr lang="en-US" sz="2800"/>
              <a:t>) is thus at the heart of TRC and is essentially a simple subset of </a:t>
            </a:r>
            <a:r>
              <a:rPr lang="en-US" sz="2800" i="1"/>
              <a:t>first-order logic</a:t>
            </a:r>
          </a:p>
        </p:txBody>
      </p:sp>
      <p:sp>
        <p:nvSpPr>
          <p:cNvPr id="67589" name="Slide Number Placeholder 5"/>
          <p:cNvSpPr>
            <a:spLocks noGrp="1"/>
          </p:cNvSpPr>
          <p:nvPr>
            <p:ph type="sldNum" sz="quarter" idx="12"/>
          </p:nvPr>
        </p:nvSpPr>
        <p:spPr>
          <a:noFill/>
        </p:spPr>
        <p:txBody>
          <a:bodyPr/>
          <a:lstStyle/>
          <a:p>
            <a:fld id="{6BEC2927-CA8D-4791-919A-E39BFB08122F}" type="slidenum">
              <a:rPr lang="en-US" smtClean="0"/>
              <a:pPr/>
              <a:t>194</a:t>
            </a:fld>
            <a:endParaRPr lang="en-US"/>
          </a:p>
        </p:txBody>
      </p:sp>
    </p:spTree>
    <p:extLst>
      <p:ext uri="{BB962C8B-B14F-4D97-AF65-F5344CB8AC3E}">
        <p14:creationId xmlns:p14="http://schemas.microsoft.com/office/powerpoint/2010/main" val="22524742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8611" name="Rectangle 2"/>
          <p:cNvSpPr>
            <a:spLocks noGrp="1" noChangeArrowheads="1"/>
          </p:cNvSpPr>
          <p:nvPr>
            <p:ph type="title"/>
          </p:nvPr>
        </p:nvSpPr>
        <p:spPr/>
        <p:txBody>
          <a:bodyPr/>
          <a:lstStyle/>
          <a:p>
            <a:r>
              <a:rPr lang="en-US"/>
              <a:t>Tuple Relational Calculus</a:t>
            </a:r>
          </a:p>
        </p:txBody>
      </p:sp>
      <p:sp>
        <p:nvSpPr>
          <p:cNvPr id="68612" name="Rectangle 3"/>
          <p:cNvSpPr>
            <a:spLocks noGrp="1" noChangeArrowheads="1"/>
          </p:cNvSpPr>
          <p:nvPr>
            <p:ph type="body" idx="1"/>
          </p:nvPr>
        </p:nvSpPr>
        <p:spPr/>
        <p:txBody>
          <a:bodyPr/>
          <a:lstStyle/>
          <a:p>
            <a:r>
              <a:rPr lang="en-US"/>
              <a:t>As a simple example, consider the following query.</a:t>
            </a:r>
          </a:p>
          <a:p>
            <a:pPr lvl="1"/>
            <a:r>
              <a:rPr lang="en-US" i="1"/>
              <a:t>Find all sailors with a rating above 7?</a:t>
            </a:r>
            <a:endParaRPr lang="en-US"/>
          </a:p>
          <a:p>
            <a:endParaRPr lang="en-US"/>
          </a:p>
        </p:txBody>
      </p:sp>
      <p:sp>
        <p:nvSpPr>
          <p:cNvPr id="68613" name="Slide Number Placeholder 5"/>
          <p:cNvSpPr>
            <a:spLocks noGrp="1"/>
          </p:cNvSpPr>
          <p:nvPr>
            <p:ph type="sldNum" sz="quarter" idx="12"/>
          </p:nvPr>
        </p:nvSpPr>
        <p:spPr>
          <a:noFill/>
        </p:spPr>
        <p:txBody>
          <a:bodyPr/>
          <a:lstStyle/>
          <a:p>
            <a:fld id="{12A55874-D28A-416C-BE66-14506589257A}" type="slidenum">
              <a:rPr lang="en-US" smtClean="0"/>
              <a:pPr/>
              <a:t>195</a:t>
            </a:fld>
            <a:endParaRPr lang="en-US"/>
          </a:p>
        </p:txBody>
      </p:sp>
    </p:spTree>
    <p:extLst>
      <p:ext uri="{BB962C8B-B14F-4D97-AF65-F5344CB8AC3E}">
        <p14:creationId xmlns:p14="http://schemas.microsoft.com/office/powerpoint/2010/main" val="187120820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9635" name="Rectangle 2"/>
          <p:cNvSpPr>
            <a:spLocks noGrp="1" noChangeArrowheads="1"/>
          </p:cNvSpPr>
          <p:nvPr>
            <p:ph type="title"/>
          </p:nvPr>
        </p:nvSpPr>
        <p:spPr/>
        <p:txBody>
          <a:bodyPr/>
          <a:lstStyle/>
          <a:p>
            <a:r>
              <a:rPr lang="en-US"/>
              <a:t>Tuple Relational Calculus</a:t>
            </a:r>
          </a:p>
        </p:txBody>
      </p:sp>
      <p:sp>
        <p:nvSpPr>
          <p:cNvPr id="69636" name="Rectangle 3"/>
          <p:cNvSpPr>
            <a:spLocks noGrp="1" noChangeArrowheads="1"/>
          </p:cNvSpPr>
          <p:nvPr>
            <p:ph type="body" idx="1"/>
          </p:nvPr>
        </p:nvSpPr>
        <p:spPr/>
        <p:txBody>
          <a:bodyPr/>
          <a:lstStyle/>
          <a:p>
            <a:r>
              <a:rPr lang="en-US"/>
              <a:t>{</a:t>
            </a:r>
            <a:r>
              <a:rPr lang="en-US" i="1"/>
              <a:t>S</a:t>
            </a:r>
            <a:r>
              <a:rPr lang="en-US"/>
              <a:t> | </a:t>
            </a:r>
            <a:r>
              <a:rPr lang="en-US" i="1"/>
              <a:t>S</a:t>
            </a:r>
            <a:r>
              <a:rPr lang="en-US"/>
              <a:t> </a:t>
            </a:r>
            <a:r>
              <a:rPr lang="en-US">
                <a:sym typeface="Symbol" pitchFamily="18" charset="2"/>
              </a:rPr>
              <a:t></a:t>
            </a:r>
            <a:r>
              <a:rPr lang="en-US" i="1"/>
              <a:t>Sailors</a:t>
            </a:r>
            <a:r>
              <a:rPr lang="en-US"/>
              <a:t>  </a:t>
            </a:r>
            <a:r>
              <a:rPr lang="en-US">
                <a:sym typeface="Symbol" pitchFamily="18" charset="2"/>
              </a:rPr>
              <a:t> </a:t>
            </a:r>
            <a:r>
              <a:rPr lang="en-US" i="1"/>
              <a:t>S.rating</a:t>
            </a:r>
            <a:r>
              <a:rPr lang="en-US"/>
              <a:t> &gt; 7}</a:t>
            </a:r>
          </a:p>
          <a:p>
            <a:endParaRPr lang="en-US"/>
          </a:p>
          <a:p>
            <a:r>
              <a:rPr lang="en-US"/>
              <a:t>answer contains those instances of </a:t>
            </a:r>
            <a:r>
              <a:rPr lang="en-US" i="1"/>
              <a:t>S </a:t>
            </a:r>
            <a:r>
              <a:rPr lang="en-US"/>
              <a:t>that pass this test</a:t>
            </a:r>
          </a:p>
        </p:txBody>
      </p:sp>
      <p:sp>
        <p:nvSpPr>
          <p:cNvPr id="69637" name="Slide Number Placeholder 5"/>
          <p:cNvSpPr>
            <a:spLocks noGrp="1"/>
          </p:cNvSpPr>
          <p:nvPr>
            <p:ph type="sldNum" sz="quarter" idx="12"/>
          </p:nvPr>
        </p:nvSpPr>
        <p:spPr>
          <a:noFill/>
        </p:spPr>
        <p:txBody>
          <a:bodyPr/>
          <a:lstStyle/>
          <a:p>
            <a:fld id="{F3E9543E-0E6F-49C2-8934-48361FF25AB0}" type="slidenum">
              <a:rPr lang="en-US" smtClean="0"/>
              <a:pPr/>
              <a:t>196</a:t>
            </a:fld>
            <a:endParaRPr lang="en-US"/>
          </a:p>
        </p:txBody>
      </p:sp>
    </p:spTree>
    <p:extLst>
      <p:ext uri="{BB962C8B-B14F-4D97-AF65-F5344CB8AC3E}">
        <p14:creationId xmlns:p14="http://schemas.microsoft.com/office/powerpoint/2010/main" val="145261630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0659" name="Rectangle 2"/>
          <p:cNvSpPr>
            <a:spLocks noGrp="1" noChangeArrowheads="1"/>
          </p:cNvSpPr>
          <p:nvPr>
            <p:ph type="title"/>
          </p:nvPr>
        </p:nvSpPr>
        <p:spPr/>
        <p:txBody>
          <a:bodyPr/>
          <a:lstStyle/>
          <a:p>
            <a:r>
              <a:rPr lang="en-US"/>
              <a:t>Syntax of TRC Queries</a:t>
            </a:r>
          </a:p>
        </p:txBody>
      </p:sp>
      <p:sp>
        <p:nvSpPr>
          <p:cNvPr id="70660" name="Rectangle 3"/>
          <p:cNvSpPr>
            <a:spLocks noGrp="1" noChangeArrowheads="1"/>
          </p:cNvSpPr>
          <p:nvPr>
            <p:ph type="body" idx="1"/>
          </p:nvPr>
        </p:nvSpPr>
        <p:spPr/>
        <p:txBody>
          <a:bodyPr/>
          <a:lstStyle/>
          <a:p>
            <a:r>
              <a:rPr lang="en-US" i="1"/>
              <a:t>Rel </a:t>
            </a:r>
            <a:r>
              <a:rPr lang="en-US"/>
              <a:t>- relation name</a:t>
            </a:r>
          </a:p>
          <a:p>
            <a:r>
              <a:rPr lang="en-US" i="1"/>
              <a:t>R </a:t>
            </a:r>
            <a:r>
              <a:rPr lang="en-US"/>
              <a:t>and </a:t>
            </a:r>
            <a:r>
              <a:rPr lang="en-US" i="1"/>
              <a:t>S  - </a:t>
            </a:r>
            <a:r>
              <a:rPr lang="en-US"/>
              <a:t>tuple variables</a:t>
            </a:r>
          </a:p>
          <a:p>
            <a:pPr lvl="1"/>
            <a:r>
              <a:rPr lang="en-US" i="1"/>
              <a:t>a - </a:t>
            </a:r>
            <a:r>
              <a:rPr lang="en-US"/>
              <a:t>an attribute of </a:t>
            </a:r>
            <a:r>
              <a:rPr lang="en-US" i="1"/>
              <a:t>R</a:t>
            </a:r>
          </a:p>
          <a:p>
            <a:pPr lvl="1"/>
            <a:r>
              <a:rPr lang="en-US" i="1"/>
              <a:t>b - </a:t>
            </a:r>
            <a:r>
              <a:rPr lang="en-US"/>
              <a:t>an attribute of </a:t>
            </a:r>
            <a:r>
              <a:rPr lang="en-US" i="1"/>
              <a:t>S</a:t>
            </a:r>
          </a:p>
          <a:p>
            <a:r>
              <a:rPr lang="en-US"/>
              <a:t>op - an operator in the set </a:t>
            </a:r>
            <a:r>
              <a:rPr lang="en-US" sz="2800"/>
              <a:t>{&lt;, </a:t>
            </a:r>
            <a:r>
              <a:rPr lang="en-US" sz="2800">
                <a:cs typeface="Tahoma" pitchFamily="34" charset="0"/>
                <a:sym typeface="Symbol" pitchFamily="18" charset="2"/>
              </a:rPr>
              <a:t>, , , &gt;}</a:t>
            </a:r>
          </a:p>
          <a:p>
            <a:endParaRPr lang="en-US" sz="2800"/>
          </a:p>
        </p:txBody>
      </p:sp>
      <p:sp>
        <p:nvSpPr>
          <p:cNvPr id="70661" name="Slide Number Placeholder 5"/>
          <p:cNvSpPr>
            <a:spLocks noGrp="1"/>
          </p:cNvSpPr>
          <p:nvPr>
            <p:ph type="sldNum" sz="quarter" idx="12"/>
          </p:nvPr>
        </p:nvSpPr>
        <p:spPr>
          <a:noFill/>
        </p:spPr>
        <p:txBody>
          <a:bodyPr/>
          <a:lstStyle/>
          <a:p>
            <a:fld id="{8B792FD0-4082-4234-9B57-37BF4854D79C}" type="slidenum">
              <a:rPr lang="en-US" smtClean="0"/>
              <a:pPr/>
              <a:t>197</a:t>
            </a:fld>
            <a:endParaRPr lang="en-US"/>
          </a:p>
        </p:txBody>
      </p:sp>
    </p:spTree>
    <p:extLst>
      <p:ext uri="{BB962C8B-B14F-4D97-AF65-F5344CB8AC3E}">
        <p14:creationId xmlns:p14="http://schemas.microsoft.com/office/powerpoint/2010/main" val="344061899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1683" name="Rectangle 2"/>
          <p:cNvSpPr>
            <a:spLocks noGrp="1" noChangeArrowheads="1"/>
          </p:cNvSpPr>
          <p:nvPr>
            <p:ph type="title"/>
          </p:nvPr>
        </p:nvSpPr>
        <p:spPr/>
        <p:txBody>
          <a:bodyPr/>
          <a:lstStyle/>
          <a:p>
            <a:r>
              <a:rPr lang="en-US"/>
              <a:t>Atomic formula in TRC</a:t>
            </a:r>
          </a:p>
        </p:txBody>
      </p:sp>
      <p:sp>
        <p:nvSpPr>
          <p:cNvPr id="71684" name="Rectangle 3"/>
          <p:cNvSpPr>
            <a:spLocks noGrp="1" noChangeArrowheads="1"/>
          </p:cNvSpPr>
          <p:nvPr>
            <p:ph type="body" idx="1"/>
          </p:nvPr>
        </p:nvSpPr>
        <p:spPr/>
        <p:txBody>
          <a:bodyPr/>
          <a:lstStyle/>
          <a:p>
            <a:r>
              <a:rPr lang="en-US" i="1"/>
              <a:t>R </a:t>
            </a:r>
            <a:r>
              <a:rPr lang="en-US" i="1">
                <a:sym typeface="Symbol" pitchFamily="18" charset="2"/>
              </a:rPr>
              <a:t></a:t>
            </a:r>
            <a:r>
              <a:rPr lang="en-US" i="1"/>
              <a:t> Rel</a:t>
            </a:r>
          </a:p>
          <a:p>
            <a:r>
              <a:rPr lang="en-US" i="1"/>
              <a:t>R.a </a:t>
            </a:r>
            <a:r>
              <a:rPr lang="en-US"/>
              <a:t>op </a:t>
            </a:r>
            <a:r>
              <a:rPr lang="en-US" i="1"/>
              <a:t>S.b</a:t>
            </a:r>
          </a:p>
          <a:p>
            <a:r>
              <a:rPr lang="en-US" i="1"/>
              <a:t>R.a </a:t>
            </a:r>
            <a:r>
              <a:rPr lang="en-US"/>
              <a:t>op </a:t>
            </a:r>
            <a:r>
              <a:rPr lang="en-US" i="1"/>
              <a:t>constant</a:t>
            </a:r>
          </a:p>
          <a:p>
            <a:r>
              <a:rPr lang="en-US" i="1"/>
              <a:t>constant </a:t>
            </a:r>
            <a:r>
              <a:rPr lang="en-US"/>
              <a:t>op </a:t>
            </a:r>
            <a:r>
              <a:rPr lang="en-US" i="1"/>
              <a:t>R.a</a:t>
            </a:r>
            <a:endParaRPr lang="en-US"/>
          </a:p>
          <a:p>
            <a:endParaRPr lang="en-US"/>
          </a:p>
        </p:txBody>
      </p:sp>
      <p:sp>
        <p:nvSpPr>
          <p:cNvPr id="71685" name="Slide Number Placeholder 5"/>
          <p:cNvSpPr>
            <a:spLocks noGrp="1"/>
          </p:cNvSpPr>
          <p:nvPr>
            <p:ph type="sldNum" sz="quarter" idx="12"/>
          </p:nvPr>
        </p:nvSpPr>
        <p:spPr>
          <a:noFill/>
        </p:spPr>
        <p:txBody>
          <a:bodyPr/>
          <a:lstStyle/>
          <a:p>
            <a:fld id="{5A1DDFA4-9363-4C11-A9D1-A76DB0702D04}" type="slidenum">
              <a:rPr lang="en-US" smtClean="0"/>
              <a:pPr/>
              <a:t>198</a:t>
            </a:fld>
            <a:endParaRPr lang="en-US"/>
          </a:p>
        </p:txBody>
      </p:sp>
    </p:spTree>
    <p:extLst>
      <p:ext uri="{BB962C8B-B14F-4D97-AF65-F5344CB8AC3E}">
        <p14:creationId xmlns:p14="http://schemas.microsoft.com/office/powerpoint/2010/main" val="372588611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2707" name="Rectangle 2"/>
          <p:cNvSpPr>
            <a:spLocks noGrp="1" noChangeArrowheads="1"/>
          </p:cNvSpPr>
          <p:nvPr>
            <p:ph type="title"/>
          </p:nvPr>
        </p:nvSpPr>
        <p:spPr/>
        <p:txBody>
          <a:bodyPr/>
          <a:lstStyle/>
          <a:p>
            <a:r>
              <a:rPr lang="en-US"/>
              <a:t> TRC Formula</a:t>
            </a:r>
          </a:p>
        </p:txBody>
      </p:sp>
      <p:sp>
        <p:nvSpPr>
          <p:cNvPr id="72708" name="Rectangle 3"/>
          <p:cNvSpPr>
            <a:spLocks noGrp="1" noChangeArrowheads="1"/>
          </p:cNvSpPr>
          <p:nvPr>
            <p:ph type="body" idx="1"/>
          </p:nvPr>
        </p:nvSpPr>
        <p:spPr/>
        <p:txBody>
          <a:bodyPr/>
          <a:lstStyle/>
          <a:p>
            <a:pPr>
              <a:lnSpc>
                <a:spcPct val="90000"/>
              </a:lnSpc>
            </a:pPr>
            <a:r>
              <a:rPr lang="en-US"/>
              <a:t>recursively defined to be one of the following, where </a:t>
            </a:r>
            <a:r>
              <a:rPr lang="en-US" i="1"/>
              <a:t>p </a:t>
            </a:r>
            <a:r>
              <a:rPr lang="en-US"/>
              <a:t>and </a:t>
            </a:r>
            <a:r>
              <a:rPr lang="en-US" i="1"/>
              <a:t>q </a:t>
            </a:r>
            <a:r>
              <a:rPr lang="en-US"/>
              <a:t>are themselves formulas and </a:t>
            </a:r>
            <a:r>
              <a:rPr lang="en-US" i="1"/>
              <a:t>p</a:t>
            </a:r>
            <a:r>
              <a:rPr lang="en-US"/>
              <a:t>(</a:t>
            </a:r>
            <a:r>
              <a:rPr lang="en-US" i="1"/>
              <a:t>R</a:t>
            </a:r>
            <a:r>
              <a:rPr lang="en-US"/>
              <a:t>) denotes a formula in which variable </a:t>
            </a:r>
            <a:r>
              <a:rPr lang="en-US" i="1"/>
              <a:t>R </a:t>
            </a:r>
            <a:r>
              <a:rPr lang="en-US"/>
              <a:t>appears</a:t>
            </a:r>
          </a:p>
          <a:p>
            <a:pPr>
              <a:lnSpc>
                <a:spcPct val="90000"/>
              </a:lnSpc>
            </a:pPr>
            <a:r>
              <a:rPr lang="en-US"/>
              <a:t>any atomic formula</a:t>
            </a:r>
          </a:p>
          <a:p>
            <a:pPr>
              <a:lnSpc>
                <a:spcPct val="90000"/>
              </a:lnSpc>
            </a:pPr>
            <a:r>
              <a:rPr lang="en-US">
                <a:sym typeface="Symbol" pitchFamily="18" charset="2"/>
              </a:rPr>
              <a:t> </a:t>
            </a:r>
            <a:r>
              <a:rPr lang="en-US" i="1">
                <a:sym typeface="Symbol" pitchFamily="18" charset="2"/>
              </a:rPr>
              <a:t>p</a:t>
            </a:r>
            <a:r>
              <a:rPr lang="en-US">
                <a:sym typeface="Symbol" pitchFamily="18" charset="2"/>
              </a:rPr>
              <a:t>, </a:t>
            </a:r>
            <a:r>
              <a:rPr lang="en-US" i="1">
                <a:sym typeface="Symbol" pitchFamily="18" charset="2"/>
              </a:rPr>
              <a:t>p </a:t>
            </a:r>
            <a:r>
              <a:rPr lang="en-US">
                <a:sym typeface="Symbol" pitchFamily="18" charset="2"/>
              </a:rPr>
              <a:t> </a:t>
            </a:r>
            <a:r>
              <a:rPr lang="en-US" i="1">
                <a:sym typeface="Symbol" pitchFamily="18" charset="2"/>
              </a:rPr>
              <a:t>q</a:t>
            </a:r>
            <a:r>
              <a:rPr lang="en-US">
                <a:sym typeface="Symbol" pitchFamily="18" charset="2"/>
              </a:rPr>
              <a:t>,</a:t>
            </a:r>
            <a:r>
              <a:rPr lang="en-US" i="1">
                <a:sym typeface="Symbol" pitchFamily="18" charset="2"/>
              </a:rPr>
              <a:t> p </a:t>
            </a:r>
            <a:r>
              <a:rPr lang="en-US">
                <a:sym typeface="Symbol" pitchFamily="18" charset="2"/>
              </a:rPr>
              <a:t> </a:t>
            </a:r>
            <a:r>
              <a:rPr lang="en-US" i="1">
                <a:sym typeface="Symbol" pitchFamily="18" charset="2"/>
              </a:rPr>
              <a:t>q</a:t>
            </a:r>
            <a:r>
              <a:rPr lang="en-US">
                <a:sym typeface="Symbol" pitchFamily="18" charset="2"/>
              </a:rPr>
              <a:t>, </a:t>
            </a:r>
            <a:r>
              <a:rPr lang="en-US" i="1"/>
              <a:t>p </a:t>
            </a:r>
            <a:r>
              <a:rPr lang="en-US">
                <a:sym typeface="Symbol" pitchFamily="18" charset="2"/>
              </a:rPr>
              <a:t> </a:t>
            </a:r>
            <a:r>
              <a:rPr lang="en-US" i="1"/>
              <a:t>q</a:t>
            </a:r>
          </a:p>
          <a:p>
            <a:pPr>
              <a:lnSpc>
                <a:spcPct val="90000"/>
              </a:lnSpc>
            </a:pPr>
            <a:r>
              <a:rPr lang="en-US">
                <a:sym typeface="Symbol" pitchFamily="18" charset="2"/>
              </a:rPr>
              <a:t></a:t>
            </a:r>
            <a:r>
              <a:rPr lang="en-US" sz="1000">
                <a:sym typeface="Symbol" pitchFamily="18" charset="2"/>
              </a:rPr>
              <a:t> </a:t>
            </a:r>
            <a:r>
              <a:rPr lang="en-US" i="1"/>
              <a:t>R</a:t>
            </a:r>
            <a:r>
              <a:rPr lang="en-US"/>
              <a:t>( </a:t>
            </a:r>
            <a:r>
              <a:rPr lang="en-US" i="1"/>
              <a:t>p</a:t>
            </a:r>
            <a:r>
              <a:rPr lang="en-US"/>
              <a:t>(</a:t>
            </a:r>
            <a:r>
              <a:rPr lang="en-US" i="1"/>
              <a:t>R</a:t>
            </a:r>
            <a:r>
              <a:rPr lang="en-US"/>
              <a:t>)), where </a:t>
            </a:r>
            <a:r>
              <a:rPr lang="en-US" i="1"/>
              <a:t>R </a:t>
            </a:r>
            <a:r>
              <a:rPr lang="en-US"/>
              <a:t>is a tuple variable</a:t>
            </a:r>
          </a:p>
          <a:p>
            <a:pPr>
              <a:lnSpc>
                <a:spcPct val="90000"/>
              </a:lnSpc>
            </a:pPr>
            <a:r>
              <a:rPr lang="en-US" i="1">
                <a:sym typeface="Symbol" pitchFamily="18" charset="2"/>
              </a:rPr>
              <a:t></a:t>
            </a:r>
            <a:r>
              <a:rPr lang="en-US" sz="1000" i="1">
                <a:sym typeface="Symbol" pitchFamily="18" charset="2"/>
              </a:rPr>
              <a:t> </a:t>
            </a:r>
            <a:r>
              <a:rPr lang="en-US" i="1"/>
              <a:t>R</a:t>
            </a:r>
            <a:r>
              <a:rPr lang="en-US"/>
              <a:t>( </a:t>
            </a:r>
            <a:r>
              <a:rPr lang="en-US" i="1"/>
              <a:t>p</a:t>
            </a:r>
            <a:r>
              <a:rPr lang="en-US"/>
              <a:t>(</a:t>
            </a:r>
            <a:r>
              <a:rPr lang="en-US" i="1"/>
              <a:t>R</a:t>
            </a:r>
            <a:r>
              <a:rPr lang="en-US"/>
              <a:t>)), where </a:t>
            </a:r>
            <a:r>
              <a:rPr lang="en-US" i="1"/>
              <a:t>R </a:t>
            </a:r>
            <a:r>
              <a:rPr lang="en-US"/>
              <a:t>is a tuple variable</a:t>
            </a:r>
          </a:p>
        </p:txBody>
      </p:sp>
      <p:sp>
        <p:nvSpPr>
          <p:cNvPr id="72709" name="Slide Number Placeholder 5"/>
          <p:cNvSpPr>
            <a:spLocks noGrp="1"/>
          </p:cNvSpPr>
          <p:nvPr>
            <p:ph type="sldNum" sz="quarter" idx="12"/>
          </p:nvPr>
        </p:nvSpPr>
        <p:spPr>
          <a:noFill/>
        </p:spPr>
        <p:txBody>
          <a:bodyPr/>
          <a:lstStyle/>
          <a:p>
            <a:fld id="{CF67ED91-7342-4900-A3E9-A99A4C824AE1}" type="slidenum">
              <a:rPr lang="en-US" smtClean="0"/>
              <a:pPr/>
              <a:t>199</a:t>
            </a:fld>
            <a:endParaRPr lang="en-US"/>
          </a:p>
        </p:txBody>
      </p:sp>
    </p:spTree>
    <p:extLst>
      <p:ext uri="{BB962C8B-B14F-4D97-AF65-F5344CB8AC3E}">
        <p14:creationId xmlns:p14="http://schemas.microsoft.com/office/powerpoint/2010/main" val="3448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A43A-A95B-4934-B8AD-02DE2770AD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58E04D-47FA-4E18-AF26-0502B8289C6B}"/>
              </a:ext>
            </a:extLst>
          </p:cNvPr>
          <p:cNvSpPr>
            <a:spLocks noGrp="1"/>
          </p:cNvSpPr>
          <p:nvPr>
            <p:ph idx="1"/>
          </p:nvPr>
        </p:nvSpPr>
        <p:spPr/>
        <p:txBody>
          <a:bodyPr/>
          <a:lstStyle/>
          <a:p>
            <a:r>
              <a:rPr lang="en-US" dirty="0"/>
              <a:t>Suppose you are given a relation </a:t>
            </a:r>
            <a:r>
              <a:rPr lang="en-US" i="1" dirty="0"/>
              <a:t>R </a:t>
            </a:r>
            <a:r>
              <a:rPr lang="en-US" dirty="0"/>
              <a:t>with four attributes </a:t>
            </a:r>
            <a:r>
              <a:rPr lang="en-US" i="1" dirty="0"/>
              <a:t>ABCD</a:t>
            </a:r>
            <a:r>
              <a:rPr lang="en-US" dirty="0"/>
              <a:t>. (a) Identify the candidate key(s) for </a:t>
            </a:r>
            <a:r>
              <a:rPr lang="en-US" i="1" dirty="0"/>
              <a:t>R</a:t>
            </a:r>
            <a:r>
              <a:rPr lang="en-US" dirty="0"/>
              <a:t>. (b) Identify the best normal form that </a:t>
            </a:r>
            <a:r>
              <a:rPr lang="en-US" i="1" dirty="0"/>
              <a:t>R </a:t>
            </a:r>
            <a:r>
              <a:rPr lang="en-US" dirty="0"/>
              <a:t>satisfies (1NF, 2NF, 3NF, or BCNF). (c) If </a:t>
            </a:r>
            <a:r>
              <a:rPr lang="en-US" i="1" dirty="0"/>
              <a:t>R </a:t>
            </a:r>
            <a:r>
              <a:rPr lang="en-US" dirty="0"/>
              <a:t>is not in BCNF, decompose it into a set of BCNF relations that preserve the dependencies.</a:t>
            </a:r>
          </a:p>
          <a:p>
            <a:r>
              <a:rPr lang="en-US" dirty="0"/>
              <a:t>1. </a:t>
            </a:r>
            <a:r>
              <a:rPr lang="en-US" i="1" dirty="0"/>
              <a:t>C → D, C → A, B → C</a:t>
            </a:r>
            <a:endParaRPr lang="en-US" dirty="0"/>
          </a:p>
          <a:p>
            <a:r>
              <a:rPr lang="en-US" dirty="0"/>
              <a:t>2. </a:t>
            </a:r>
            <a:r>
              <a:rPr lang="en-US" i="1" dirty="0"/>
              <a:t>B → C, D </a:t>
            </a:r>
            <a:r>
              <a:rPr lang="en-US" i="1"/>
              <a:t>→ A</a:t>
            </a:r>
            <a:endParaRPr lang="en-US" dirty="0"/>
          </a:p>
        </p:txBody>
      </p:sp>
      <p:sp>
        <p:nvSpPr>
          <p:cNvPr id="4" name="Footer Placeholder 3">
            <a:extLst>
              <a:ext uri="{FF2B5EF4-FFF2-40B4-BE49-F238E27FC236}">
                <a16:creationId xmlns:a16="http://schemas.microsoft.com/office/drawing/2014/main" id="{812CEF33-F5D3-4978-9349-AEE5B23E30AC}"/>
              </a:ext>
            </a:extLst>
          </p:cNvPr>
          <p:cNvSpPr>
            <a:spLocks noGrp="1"/>
          </p:cNvSpPr>
          <p:nvPr>
            <p:ph type="ftr" sz="quarter" idx="11"/>
          </p:nvPr>
        </p:nvSpPr>
        <p:spPr/>
        <p:txBody>
          <a:bodyPr/>
          <a:lstStyle/>
          <a:p>
            <a:pPr>
              <a:defRPr/>
            </a:pPr>
            <a:r>
              <a:rPr lang="en-US"/>
              <a:t>DataBase Course Notes  11- Relational Model -  Relational Algebra &amp; Calculus</a:t>
            </a:r>
          </a:p>
        </p:txBody>
      </p:sp>
      <p:sp>
        <p:nvSpPr>
          <p:cNvPr id="5" name="Slide Number Placeholder 4">
            <a:extLst>
              <a:ext uri="{FF2B5EF4-FFF2-40B4-BE49-F238E27FC236}">
                <a16:creationId xmlns:a16="http://schemas.microsoft.com/office/drawing/2014/main" id="{AA669E43-7853-47EA-8615-A49BB5B6E7DE}"/>
              </a:ext>
            </a:extLst>
          </p:cNvPr>
          <p:cNvSpPr>
            <a:spLocks noGrp="1"/>
          </p:cNvSpPr>
          <p:nvPr>
            <p:ph type="sldNum" sz="quarter" idx="12"/>
          </p:nvPr>
        </p:nvSpPr>
        <p:spPr/>
        <p:txBody>
          <a:bodyPr/>
          <a:lstStyle/>
          <a:p>
            <a:pPr>
              <a:defRPr/>
            </a:pPr>
            <a:fld id="{66350268-9CA4-4D89-B8EF-522C69547310}" type="slidenum">
              <a:rPr lang="en-US" smtClean="0"/>
              <a:pPr>
                <a:defRPr/>
              </a:pPr>
              <a:t>2</a:t>
            </a:fld>
            <a:endParaRPr lang="en-US"/>
          </a:p>
        </p:txBody>
      </p:sp>
    </p:spTree>
    <p:extLst>
      <p:ext uri="{BB962C8B-B14F-4D97-AF65-F5344CB8AC3E}">
        <p14:creationId xmlns:p14="http://schemas.microsoft.com/office/powerpoint/2010/main" val="4108791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a:t>
            </a:r>
          </a:p>
        </p:txBody>
      </p:sp>
      <p:sp>
        <p:nvSpPr>
          <p:cNvPr id="3" name="Content Placeholder 2"/>
          <p:cNvSpPr>
            <a:spLocks noGrp="1"/>
          </p:cNvSpPr>
          <p:nvPr>
            <p:ph idx="1"/>
          </p:nvPr>
        </p:nvSpPr>
        <p:spPr/>
        <p:txBody>
          <a:bodyPr/>
          <a:lstStyle/>
          <a:p>
            <a:r>
              <a:rPr lang="en-US" dirty="0"/>
              <a:t>is named column of relation</a:t>
            </a:r>
          </a:p>
          <a:p>
            <a:r>
              <a:rPr lang="en-US" sz="2800" dirty="0"/>
              <a:t>relations used to hold information about objects to be represented in database as a two-dimensional table in which rows correspond to individual records and columns correspond to attributes</a:t>
            </a:r>
          </a:p>
          <a:p>
            <a:r>
              <a:rPr lang="en-US" sz="2800" dirty="0"/>
              <a:t>attributes can appear in any order and relation will still be the same  - therefore will convey same meaning</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20</a:t>
            </a:fld>
            <a:endParaRPr lang="en-US"/>
          </a:p>
        </p:txBody>
      </p:sp>
    </p:spTree>
    <p:extLst>
      <p:ext uri="{BB962C8B-B14F-4D97-AF65-F5344CB8AC3E}">
        <p14:creationId xmlns:p14="http://schemas.microsoft.com/office/powerpoint/2010/main" val="364261354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3731" name="Rectangle 2"/>
          <p:cNvSpPr>
            <a:spLocks noGrp="1" noChangeArrowheads="1"/>
          </p:cNvSpPr>
          <p:nvPr>
            <p:ph type="title"/>
          </p:nvPr>
        </p:nvSpPr>
        <p:spPr/>
        <p:txBody>
          <a:bodyPr/>
          <a:lstStyle/>
          <a:p>
            <a:endParaRPr lang="en-US"/>
          </a:p>
        </p:txBody>
      </p:sp>
      <p:sp>
        <p:nvSpPr>
          <p:cNvPr id="73732" name="Rectangle 3"/>
          <p:cNvSpPr>
            <a:spLocks noGrp="1" noChangeArrowheads="1"/>
          </p:cNvSpPr>
          <p:nvPr>
            <p:ph type="body" idx="1"/>
          </p:nvPr>
        </p:nvSpPr>
        <p:spPr/>
        <p:txBody>
          <a:bodyPr/>
          <a:lstStyle/>
          <a:p>
            <a:r>
              <a:rPr lang="en-US"/>
              <a:t>In the last two clauses </a:t>
            </a:r>
            <a:r>
              <a:rPr lang="en-US" i="1"/>
              <a:t>quantiers</a:t>
            </a:r>
            <a:r>
              <a:rPr lang="en-US" b="1"/>
              <a:t> </a:t>
            </a:r>
            <a:r>
              <a:rPr lang="en-US" b="1">
                <a:sym typeface="Symbol" pitchFamily="18" charset="2"/>
              </a:rPr>
              <a:t> </a:t>
            </a:r>
            <a:r>
              <a:rPr lang="en-US">
                <a:sym typeface="Symbol" pitchFamily="18" charset="2"/>
              </a:rPr>
              <a:t>and </a:t>
            </a:r>
            <a:r>
              <a:rPr lang="en-US" b="1">
                <a:sym typeface="Symbol" pitchFamily="18" charset="2"/>
              </a:rPr>
              <a:t></a:t>
            </a:r>
            <a:r>
              <a:rPr lang="en-US" i="1"/>
              <a:t> </a:t>
            </a:r>
            <a:r>
              <a:rPr lang="en-US"/>
              <a:t>are said to </a:t>
            </a:r>
            <a:r>
              <a:rPr lang="en-US" i="1"/>
              <a:t>bind </a:t>
            </a:r>
            <a:r>
              <a:rPr lang="en-US"/>
              <a:t>the variable </a:t>
            </a:r>
            <a:r>
              <a:rPr lang="en-US" i="1"/>
              <a:t>R</a:t>
            </a:r>
          </a:p>
          <a:p>
            <a:r>
              <a:rPr lang="en-US"/>
              <a:t>variable is said to be </a:t>
            </a:r>
            <a:r>
              <a:rPr lang="en-US" i="1"/>
              <a:t>free </a:t>
            </a:r>
            <a:r>
              <a:rPr lang="en-US"/>
              <a:t>in a formula or </a:t>
            </a:r>
            <a:r>
              <a:rPr lang="en-US" i="1"/>
              <a:t>subformula </a:t>
            </a:r>
            <a:r>
              <a:rPr lang="en-US"/>
              <a:t>(a formula contained in a larger formula) if the (sub)formula does not contain an occurrence of a quantier that binds it</a:t>
            </a:r>
          </a:p>
        </p:txBody>
      </p:sp>
      <p:sp>
        <p:nvSpPr>
          <p:cNvPr id="73733" name="Slide Number Placeholder 5"/>
          <p:cNvSpPr>
            <a:spLocks noGrp="1"/>
          </p:cNvSpPr>
          <p:nvPr>
            <p:ph type="sldNum" sz="quarter" idx="12"/>
          </p:nvPr>
        </p:nvSpPr>
        <p:spPr>
          <a:noFill/>
        </p:spPr>
        <p:txBody>
          <a:bodyPr/>
          <a:lstStyle/>
          <a:p>
            <a:fld id="{25432633-7924-4E52-8D3A-524FCAC87A11}" type="slidenum">
              <a:rPr lang="en-US" smtClean="0"/>
              <a:pPr/>
              <a:t>200</a:t>
            </a:fld>
            <a:endParaRPr lang="en-US"/>
          </a:p>
        </p:txBody>
      </p:sp>
    </p:spTree>
    <p:extLst>
      <p:ext uri="{BB962C8B-B14F-4D97-AF65-F5344CB8AC3E}">
        <p14:creationId xmlns:p14="http://schemas.microsoft.com/office/powerpoint/2010/main" val="71599188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4755" name="Rectangle 2"/>
          <p:cNvSpPr>
            <a:spLocks noGrp="1" noChangeArrowheads="1"/>
          </p:cNvSpPr>
          <p:nvPr>
            <p:ph type="title"/>
          </p:nvPr>
        </p:nvSpPr>
        <p:spPr/>
        <p:txBody>
          <a:bodyPr/>
          <a:lstStyle/>
          <a:p>
            <a:endParaRPr lang="en-US"/>
          </a:p>
        </p:txBody>
      </p:sp>
      <p:sp>
        <p:nvSpPr>
          <p:cNvPr id="74756" name="Rectangle 3"/>
          <p:cNvSpPr>
            <a:spLocks noGrp="1" noChangeArrowheads="1"/>
          </p:cNvSpPr>
          <p:nvPr>
            <p:ph type="body" idx="1"/>
          </p:nvPr>
        </p:nvSpPr>
        <p:spPr/>
        <p:txBody>
          <a:bodyPr/>
          <a:lstStyle/>
          <a:p>
            <a:r>
              <a:rPr lang="en-US"/>
              <a:t>observe that every variable in a TRC formula appears in a subformula that is atomic, and every relation schema species a domain for each field</a:t>
            </a:r>
          </a:p>
          <a:p>
            <a:r>
              <a:rPr lang="en-US"/>
              <a:t>ensures that each variable in TRC formula has a well-defined domain from which values for the variable are drawn</a:t>
            </a:r>
          </a:p>
          <a:p>
            <a:pPr lvl="1"/>
            <a:r>
              <a:rPr lang="en-US"/>
              <a:t>each variable has a well-defined </a:t>
            </a:r>
            <a:r>
              <a:rPr lang="en-US" i="1"/>
              <a:t>type</a:t>
            </a:r>
            <a:endParaRPr lang="en-US"/>
          </a:p>
        </p:txBody>
      </p:sp>
      <p:sp>
        <p:nvSpPr>
          <p:cNvPr id="74757" name="Slide Number Placeholder 5"/>
          <p:cNvSpPr>
            <a:spLocks noGrp="1"/>
          </p:cNvSpPr>
          <p:nvPr>
            <p:ph type="sldNum" sz="quarter" idx="12"/>
          </p:nvPr>
        </p:nvSpPr>
        <p:spPr>
          <a:noFill/>
        </p:spPr>
        <p:txBody>
          <a:bodyPr/>
          <a:lstStyle/>
          <a:p>
            <a:fld id="{705CA01F-748A-4935-99BB-24FCD204E612}" type="slidenum">
              <a:rPr lang="en-US" smtClean="0"/>
              <a:pPr/>
              <a:t>201</a:t>
            </a:fld>
            <a:endParaRPr lang="en-US"/>
          </a:p>
        </p:txBody>
      </p:sp>
    </p:spTree>
    <p:extLst>
      <p:ext uri="{BB962C8B-B14F-4D97-AF65-F5344CB8AC3E}">
        <p14:creationId xmlns:p14="http://schemas.microsoft.com/office/powerpoint/2010/main" val="18183825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5779" name="Rectangle 2"/>
          <p:cNvSpPr>
            <a:spLocks noGrp="1" noChangeArrowheads="1"/>
          </p:cNvSpPr>
          <p:nvPr>
            <p:ph type="title"/>
          </p:nvPr>
        </p:nvSpPr>
        <p:spPr/>
        <p:txBody>
          <a:bodyPr/>
          <a:lstStyle/>
          <a:p>
            <a:r>
              <a:rPr lang="en-US"/>
              <a:t>Examples of TRC Queries</a:t>
            </a:r>
          </a:p>
        </p:txBody>
      </p:sp>
      <p:sp>
        <p:nvSpPr>
          <p:cNvPr id="75780" name="Rectangle 3"/>
          <p:cNvSpPr>
            <a:spLocks noGrp="1" noChangeArrowheads="1"/>
          </p:cNvSpPr>
          <p:nvPr>
            <p:ph type="body" idx="1"/>
          </p:nvPr>
        </p:nvSpPr>
        <p:spPr/>
        <p:txBody>
          <a:bodyPr/>
          <a:lstStyle/>
          <a:p>
            <a:r>
              <a:rPr lang="en-US" i="1"/>
              <a:t>Find the sailor name, boat id, and reservation date for each reservation?</a:t>
            </a:r>
          </a:p>
          <a:p>
            <a:r>
              <a:rPr lang="en-US"/>
              <a:t>{</a:t>
            </a:r>
            <a:r>
              <a:rPr lang="en-US" i="1"/>
              <a:t>P</a:t>
            </a:r>
            <a:r>
              <a:rPr lang="en-US"/>
              <a:t> | </a:t>
            </a:r>
            <a:r>
              <a:rPr lang="en-US">
                <a:sym typeface="Symbol" pitchFamily="18" charset="2"/>
              </a:rPr>
              <a:t></a:t>
            </a:r>
            <a:r>
              <a:rPr lang="en-US" sz="1000">
                <a:sym typeface="Symbol" pitchFamily="18" charset="2"/>
              </a:rPr>
              <a:t> </a:t>
            </a:r>
            <a:r>
              <a:rPr lang="en-US" i="1"/>
              <a:t>R</a:t>
            </a:r>
            <a:r>
              <a:rPr lang="en-US"/>
              <a:t> </a:t>
            </a:r>
            <a:r>
              <a:rPr lang="en-US">
                <a:sym typeface="Symbol" pitchFamily="18" charset="2"/>
              </a:rPr>
              <a:t> </a:t>
            </a:r>
            <a:r>
              <a:rPr lang="en-US" i="1"/>
              <a:t>Reserves</a:t>
            </a:r>
            <a:r>
              <a:rPr lang="en-US"/>
              <a:t> </a:t>
            </a:r>
            <a:r>
              <a:rPr lang="en-US">
                <a:sym typeface="Symbol" pitchFamily="18" charset="2"/>
              </a:rPr>
              <a:t> </a:t>
            </a:r>
            <a:r>
              <a:rPr lang="en-US" sz="1000">
                <a:sym typeface="Symbol" pitchFamily="18" charset="2"/>
              </a:rPr>
              <a:t> </a:t>
            </a:r>
            <a:r>
              <a:rPr lang="en-US" i="1"/>
              <a:t>S</a:t>
            </a:r>
            <a:r>
              <a:rPr lang="en-US"/>
              <a:t> </a:t>
            </a:r>
            <a:r>
              <a:rPr lang="en-US">
                <a:sym typeface="Symbol" pitchFamily="18" charset="2"/>
              </a:rPr>
              <a:t> </a:t>
            </a:r>
            <a:r>
              <a:rPr lang="en-US" i="1"/>
              <a:t>Sailors</a:t>
            </a:r>
            <a:r>
              <a:rPr lang="en-US"/>
              <a:t> </a:t>
            </a:r>
          </a:p>
          <a:p>
            <a:r>
              <a:rPr lang="en-US"/>
              <a:t>(</a:t>
            </a:r>
            <a:r>
              <a:rPr lang="en-US" i="1"/>
              <a:t>R.sid</a:t>
            </a:r>
            <a:r>
              <a:rPr lang="en-US"/>
              <a:t> = </a:t>
            </a:r>
            <a:r>
              <a:rPr lang="en-US" i="1"/>
              <a:t>S.sid</a:t>
            </a:r>
            <a:r>
              <a:rPr lang="en-US"/>
              <a:t> </a:t>
            </a:r>
            <a:r>
              <a:rPr lang="en-US">
                <a:sym typeface="Symbol" pitchFamily="18" charset="2"/>
              </a:rPr>
              <a:t></a:t>
            </a:r>
            <a:r>
              <a:rPr lang="en-US"/>
              <a:t> </a:t>
            </a:r>
            <a:r>
              <a:rPr lang="en-US" i="1"/>
              <a:t>P.bid</a:t>
            </a:r>
            <a:r>
              <a:rPr lang="en-US"/>
              <a:t> = </a:t>
            </a:r>
            <a:r>
              <a:rPr lang="en-US" i="1"/>
              <a:t>R.bid</a:t>
            </a:r>
            <a:r>
              <a:rPr lang="en-US"/>
              <a:t> </a:t>
            </a:r>
            <a:r>
              <a:rPr lang="en-US">
                <a:sym typeface="Symbol" pitchFamily="18" charset="2"/>
              </a:rPr>
              <a:t></a:t>
            </a:r>
            <a:r>
              <a:rPr lang="en-US"/>
              <a:t> </a:t>
            </a:r>
            <a:r>
              <a:rPr lang="en-US" i="1"/>
              <a:t>P.day</a:t>
            </a:r>
            <a:r>
              <a:rPr lang="en-US"/>
              <a:t> = </a:t>
            </a:r>
            <a:r>
              <a:rPr lang="en-US" i="1"/>
              <a:t>R.day</a:t>
            </a:r>
            <a:r>
              <a:rPr lang="en-US"/>
              <a:t> </a:t>
            </a:r>
            <a:r>
              <a:rPr lang="en-US">
                <a:sym typeface="Symbol" pitchFamily="18" charset="2"/>
              </a:rPr>
              <a:t></a:t>
            </a:r>
            <a:r>
              <a:rPr lang="en-US"/>
              <a:t> </a:t>
            </a:r>
            <a:r>
              <a:rPr lang="en-US" i="1"/>
              <a:t>P.sname</a:t>
            </a:r>
            <a:r>
              <a:rPr lang="en-US"/>
              <a:t> = </a:t>
            </a:r>
            <a:r>
              <a:rPr lang="en-US" i="1"/>
              <a:t>S.sname</a:t>
            </a:r>
            <a:r>
              <a:rPr lang="en-US"/>
              <a:t>) }</a:t>
            </a:r>
          </a:p>
          <a:p>
            <a:endParaRPr lang="en-US"/>
          </a:p>
        </p:txBody>
      </p:sp>
      <p:sp>
        <p:nvSpPr>
          <p:cNvPr id="75781" name="Slide Number Placeholder 5"/>
          <p:cNvSpPr>
            <a:spLocks noGrp="1"/>
          </p:cNvSpPr>
          <p:nvPr>
            <p:ph type="sldNum" sz="quarter" idx="12"/>
          </p:nvPr>
        </p:nvSpPr>
        <p:spPr>
          <a:noFill/>
        </p:spPr>
        <p:txBody>
          <a:bodyPr/>
          <a:lstStyle/>
          <a:p>
            <a:fld id="{4DC5CB46-A3D5-4505-A02F-3617127F8168}" type="slidenum">
              <a:rPr lang="en-US" smtClean="0"/>
              <a:pPr/>
              <a:t>202</a:t>
            </a:fld>
            <a:endParaRPr lang="en-US"/>
          </a:p>
        </p:txBody>
      </p:sp>
    </p:spTree>
    <p:extLst>
      <p:ext uri="{BB962C8B-B14F-4D97-AF65-F5344CB8AC3E}">
        <p14:creationId xmlns:p14="http://schemas.microsoft.com/office/powerpoint/2010/main" val="42164390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6803" name="Rectangle 2"/>
          <p:cNvSpPr>
            <a:spLocks noGrp="1" noChangeArrowheads="1"/>
          </p:cNvSpPr>
          <p:nvPr>
            <p:ph type="title"/>
          </p:nvPr>
        </p:nvSpPr>
        <p:spPr/>
        <p:txBody>
          <a:bodyPr/>
          <a:lstStyle/>
          <a:p>
            <a:r>
              <a:rPr lang="en-US"/>
              <a:t>Examples of TRC Queries</a:t>
            </a:r>
          </a:p>
        </p:txBody>
      </p:sp>
      <p:sp>
        <p:nvSpPr>
          <p:cNvPr id="76804" name="Rectangle 3"/>
          <p:cNvSpPr>
            <a:spLocks noGrp="1" noChangeArrowheads="1"/>
          </p:cNvSpPr>
          <p:nvPr>
            <p:ph type="body" idx="1"/>
          </p:nvPr>
        </p:nvSpPr>
        <p:spPr/>
        <p:txBody>
          <a:bodyPr/>
          <a:lstStyle/>
          <a:p>
            <a:r>
              <a:rPr lang="en-US"/>
              <a:t>for each Reserves tuple, we look for a tuple in Sailors with the same </a:t>
            </a:r>
            <a:r>
              <a:rPr lang="en-US" i="1"/>
              <a:t>sid</a:t>
            </a:r>
          </a:p>
          <a:p>
            <a:r>
              <a:rPr lang="en-US"/>
              <a:t>given a pair of such tuples, we construct an answer tuple </a:t>
            </a:r>
            <a:r>
              <a:rPr lang="en-US" i="1"/>
              <a:t>P </a:t>
            </a:r>
            <a:r>
              <a:rPr lang="en-US"/>
              <a:t>with fields </a:t>
            </a:r>
            <a:r>
              <a:rPr lang="en-US" i="1"/>
              <a:t>sname, bid</a:t>
            </a:r>
            <a:r>
              <a:rPr lang="en-US"/>
              <a:t>, and </a:t>
            </a:r>
            <a:r>
              <a:rPr lang="en-US" i="1"/>
              <a:t>day </a:t>
            </a:r>
            <a:r>
              <a:rPr lang="en-US"/>
              <a:t>by copying corresponding fields from these two tuples</a:t>
            </a:r>
          </a:p>
        </p:txBody>
      </p:sp>
      <p:sp>
        <p:nvSpPr>
          <p:cNvPr id="76805" name="Slide Number Placeholder 5"/>
          <p:cNvSpPr>
            <a:spLocks noGrp="1"/>
          </p:cNvSpPr>
          <p:nvPr>
            <p:ph type="sldNum" sz="quarter" idx="12"/>
          </p:nvPr>
        </p:nvSpPr>
        <p:spPr>
          <a:noFill/>
        </p:spPr>
        <p:txBody>
          <a:bodyPr/>
          <a:lstStyle/>
          <a:p>
            <a:fld id="{86160EF2-1756-497F-91DA-4C4649533F2C}" type="slidenum">
              <a:rPr lang="en-US" smtClean="0"/>
              <a:pPr/>
              <a:t>203</a:t>
            </a:fld>
            <a:endParaRPr lang="en-US"/>
          </a:p>
        </p:txBody>
      </p:sp>
    </p:spTree>
    <p:extLst>
      <p:ext uri="{BB962C8B-B14F-4D97-AF65-F5344CB8AC3E}">
        <p14:creationId xmlns:p14="http://schemas.microsoft.com/office/powerpoint/2010/main" val="92587029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ctrTitle"/>
          </p:nvPr>
        </p:nvSpPr>
        <p:spPr/>
        <p:txBody>
          <a:bodyPr/>
          <a:lstStyle/>
          <a:p>
            <a:endParaRPr lang="en-US"/>
          </a:p>
        </p:txBody>
      </p:sp>
      <p:sp>
        <p:nvSpPr>
          <p:cNvPr id="77827" name="Rectangle 5"/>
          <p:cNvSpPr>
            <a:spLocks noGrp="1" noChangeArrowheads="1"/>
          </p:cNvSpPr>
          <p:nvPr>
            <p:ph type="subTitle" idx="1"/>
          </p:nvPr>
        </p:nvSpPr>
        <p:spPr/>
        <p:txBody>
          <a:bodyPr/>
          <a:lstStyle/>
          <a:p>
            <a:r>
              <a:rPr lang="en-US" sz="4800" b="1"/>
              <a:t>Domain </a:t>
            </a:r>
          </a:p>
          <a:p>
            <a:r>
              <a:rPr lang="en-US" sz="4800" b="1"/>
              <a:t>relational calculus</a:t>
            </a:r>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204</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381171619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8851" name="Rectangle 2"/>
          <p:cNvSpPr>
            <a:spLocks noGrp="1" noChangeArrowheads="1"/>
          </p:cNvSpPr>
          <p:nvPr>
            <p:ph type="title"/>
          </p:nvPr>
        </p:nvSpPr>
        <p:spPr/>
        <p:txBody>
          <a:bodyPr/>
          <a:lstStyle/>
          <a:p>
            <a:r>
              <a:rPr lang="en-US"/>
              <a:t>Domain relational calculus</a:t>
            </a:r>
          </a:p>
        </p:txBody>
      </p:sp>
      <p:sp>
        <p:nvSpPr>
          <p:cNvPr id="78852" name="Rectangle 3"/>
          <p:cNvSpPr>
            <a:spLocks noGrp="1" noChangeArrowheads="1"/>
          </p:cNvSpPr>
          <p:nvPr>
            <p:ph type="body" idx="1"/>
          </p:nvPr>
        </p:nvSpPr>
        <p:spPr/>
        <p:txBody>
          <a:bodyPr/>
          <a:lstStyle/>
          <a:p>
            <a:r>
              <a:rPr lang="en-US" b="1" i="1"/>
              <a:t>domain variable </a:t>
            </a:r>
            <a:r>
              <a:rPr lang="en-US"/>
              <a:t>ranges over values in  domain of some attribute </a:t>
            </a:r>
          </a:p>
        </p:txBody>
      </p:sp>
      <p:sp>
        <p:nvSpPr>
          <p:cNvPr id="78853" name="Slide Number Placeholder 5"/>
          <p:cNvSpPr>
            <a:spLocks noGrp="1"/>
          </p:cNvSpPr>
          <p:nvPr>
            <p:ph type="sldNum" sz="quarter" idx="12"/>
          </p:nvPr>
        </p:nvSpPr>
        <p:spPr>
          <a:noFill/>
        </p:spPr>
        <p:txBody>
          <a:bodyPr/>
          <a:lstStyle/>
          <a:p>
            <a:fld id="{E2BDE9B2-C5BB-478C-A881-CD7DFAA788C1}" type="slidenum">
              <a:rPr lang="en-US" smtClean="0"/>
              <a:pPr/>
              <a:t>205</a:t>
            </a:fld>
            <a:endParaRPr lang="en-US"/>
          </a:p>
        </p:txBody>
      </p:sp>
    </p:spTree>
    <p:extLst>
      <p:ext uri="{BB962C8B-B14F-4D97-AF65-F5344CB8AC3E}">
        <p14:creationId xmlns:p14="http://schemas.microsoft.com/office/powerpoint/2010/main" val="348090968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9875" name="Rectangle 2"/>
          <p:cNvSpPr>
            <a:spLocks noGrp="1" noChangeArrowheads="1"/>
          </p:cNvSpPr>
          <p:nvPr>
            <p:ph type="title"/>
          </p:nvPr>
        </p:nvSpPr>
        <p:spPr/>
        <p:txBody>
          <a:bodyPr/>
          <a:lstStyle/>
          <a:p>
            <a:r>
              <a:rPr lang="en-US" sz="4800"/>
              <a:t>Domain relational calculus</a:t>
            </a:r>
          </a:p>
        </p:txBody>
      </p:sp>
      <p:sp>
        <p:nvSpPr>
          <p:cNvPr id="79876" name="Rectangle 3"/>
          <p:cNvSpPr>
            <a:spLocks noGrp="1" noChangeArrowheads="1"/>
          </p:cNvSpPr>
          <p:nvPr>
            <p:ph type="body" idx="1"/>
          </p:nvPr>
        </p:nvSpPr>
        <p:spPr/>
        <p:txBody>
          <a:bodyPr/>
          <a:lstStyle/>
          <a:p>
            <a:r>
              <a:rPr lang="en-US" sz="2800"/>
              <a:t>domain relational calculus query has the form {&lt;</a:t>
            </a:r>
            <a:r>
              <a:rPr lang="en-US" sz="2800" i="1"/>
              <a:t>x</a:t>
            </a:r>
            <a:r>
              <a:rPr lang="en-US" sz="2800" baseline="-25000"/>
              <a:t>1</a:t>
            </a:r>
            <a:r>
              <a:rPr lang="en-US" sz="2800"/>
              <a:t>,  </a:t>
            </a:r>
            <a:r>
              <a:rPr lang="en-US" sz="2800" i="1"/>
              <a:t>x</a:t>
            </a:r>
            <a:r>
              <a:rPr lang="en-US" sz="2800" baseline="-25000"/>
              <a:t>2</a:t>
            </a:r>
            <a:r>
              <a:rPr lang="en-US" sz="2800"/>
              <a:t>, … , </a:t>
            </a:r>
            <a:r>
              <a:rPr lang="en-US" sz="2800" i="1"/>
              <a:t>x</a:t>
            </a:r>
            <a:r>
              <a:rPr lang="en-US" sz="2800" baseline="-25000"/>
              <a:t>n</a:t>
            </a:r>
            <a:r>
              <a:rPr lang="en-US" sz="2800"/>
              <a:t>&gt; | </a:t>
            </a:r>
            <a:r>
              <a:rPr lang="en-US" sz="2800" i="1"/>
              <a:t>p</a:t>
            </a:r>
            <a:r>
              <a:rPr lang="en-US" sz="2800"/>
              <a:t>(&lt;</a:t>
            </a:r>
            <a:r>
              <a:rPr lang="en-US" sz="2800" i="1"/>
              <a:t>x</a:t>
            </a:r>
            <a:r>
              <a:rPr lang="en-US" sz="2800" baseline="-25000"/>
              <a:t>1</a:t>
            </a:r>
            <a:r>
              <a:rPr lang="en-US" sz="2800"/>
              <a:t>,  </a:t>
            </a:r>
            <a:r>
              <a:rPr lang="en-US" sz="2800" i="1"/>
              <a:t>x</a:t>
            </a:r>
            <a:r>
              <a:rPr lang="en-US" sz="2800" baseline="-25000"/>
              <a:t>2</a:t>
            </a:r>
            <a:r>
              <a:rPr lang="en-US" sz="2800"/>
              <a:t>, … , </a:t>
            </a:r>
            <a:r>
              <a:rPr lang="en-US" sz="2800" i="1"/>
              <a:t>x</a:t>
            </a:r>
            <a:r>
              <a:rPr lang="en-US" sz="2800" baseline="-25000"/>
              <a:t>n</a:t>
            </a:r>
            <a:r>
              <a:rPr lang="en-US" sz="2800"/>
              <a:t>&gt;)}</a:t>
            </a:r>
          </a:p>
          <a:p>
            <a:r>
              <a:rPr lang="en-US" sz="2800"/>
              <a:t>where each </a:t>
            </a:r>
            <a:r>
              <a:rPr lang="en-US" sz="2800" i="1"/>
              <a:t>x</a:t>
            </a:r>
            <a:r>
              <a:rPr lang="en-US" sz="2800" baseline="-25000"/>
              <a:t>i</a:t>
            </a:r>
            <a:r>
              <a:rPr lang="en-US" sz="2800" i="1"/>
              <a:t> </a:t>
            </a:r>
            <a:r>
              <a:rPr lang="en-US" sz="2800"/>
              <a:t>is either a </a:t>
            </a:r>
            <a:r>
              <a:rPr lang="en-US" sz="2800" i="1"/>
              <a:t>domain variable </a:t>
            </a:r>
            <a:r>
              <a:rPr lang="en-US" sz="2800"/>
              <a:t>or a constant and </a:t>
            </a:r>
            <a:r>
              <a:rPr lang="en-US" sz="2800" i="1"/>
              <a:t>p</a:t>
            </a:r>
            <a:r>
              <a:rPr lang="en-US" sz="2800"/>
              <a:t>(&lt;</a:t>
            </a:r>
            <a:r>
              <a:rPr lang="en-US" sz="2800" i="1"/>
              <a:t>x</a:t>
            </a:r>
            <a:r>
              <a:rPr lang="en-US" sz="2800" baseline="-25000"/>
              <a:t>1</a:t>
            </a:r>
            <a:r>
              <a:rPr lang="en-US" sz="2800"/>
              <a:t>,  </a:t>
            </a:r>
            <a:r>
              <a:rPr lang="en-US" sz="2800" i="1"/>
              <a:t>x</a:t>
            </a:r>
            <a:r>
              <a:rPr lang="en-US" sz="2800" baseline="-25000"/>
              <a:t>2</a:t>
            </a:r>
            <a:r>
              <a:rPr lang="en-US" sz="2800"/>
              <a:t>, … , </a:t>
            </a:r>
            <a:r>
              <a:rPr lang="en-US" sz="2800" i="1"/>
              <a:t>x</a:t>
            </a:r>
            <a:r>
              <a:rPr lang="en-US" sz="2800" baseline="-25000"/>
              <a:t>n</a:t>
            </a:r>
            <a:r>
              <a:rPr lang="en-US" sz="2800"/>
              <a:t>&gt;) denotes a </a:t>
            </a:r>
            <a:r>
              <a:rPr lang="en-US" sz="2800" i="1"/>
              <a:t>DRC formula </a:t>
            </a:r>
            <a:r>
              <a:rPr lang="en-US" sz="2800"/>
              <a:t>whose only free variables are the variables among the </a:t>
            </a:r>
            <a:r>
              <a:rPr lang="en-US" sz="2800" i="1"/>
              <a:t>x</a:t>
            </a:r>
            <a:r>
              <a:rPr lang="en-US" sz="2800" baseline="-25000"/>
              <a:t>i</a:t>
            </a:r>
            <a:r>
              <a:rPr lang="en-US" sz="2800" i="1"/>
              <a:t>, </a:t>
            </a:r>
            <a:r>
              <a:rPr lang="en-US" sz="2800"/>
              <a:t>1 </a:t>
            </a:r>
            <a:r>
              <a:rPr lang="en-US" sz="2800">
                <a:sym typeface="Symbol" pitchFamily="18" charset="2"/>
              </a:rPr>
              <a:t> </a:t>
            </a:r>
            <a:r>
              <a:rPr lang="en-US" sz="2800" i="1">
                <a:sym typeface="Symbol" pitchFamily="18" charset="2"/>
              </a:rPr>
              <a:t>i</a:t>
            </a:r>
            <a:r>
              <a:rPr lang="en-US" sz="2800">
                <a:sym typeface="Symbol" pitchFamily="18" charset="2"/>
              </a:rPr>
              <a:t> </a:t>
            </a:r>
            <a:r>
              <a:rPr lang="en-US" sz="2800" i="1"/>
              <a:t> n</a:t>
            </a:r>
          </a:p>
          <a:p>
            <a:r>
              <a:rPr lang="en-US" sz="2800"/>
              <a:t>result of this query is the set of all tuples {&lt;</a:t>
            </a:r>
            <a:r>
              <a:rPr lang="en-US" sz="2800" i="1"/>
              <a:t>x</a:t>
            </a:r>
            <a:r>
              <a:rPr lang="en-US" sz="2800" baseline="-25000"/>
              <a:t>1</a:t>
            </a:r>
            <a:r>
              <a:rPr lang="en-US" sz="2800"/>
              <a:t>,  </a:t>
            </a:r>
            <a:r>
              <a:rPr lang="en-US" sz="2800" i="1"/>
              <a:t>x</a:t>
            </a:r>
            <a:r>
              <a:rPr lang="en-US" sz="2800" baseline="-25000"/>
              <a:t>2</a:t>
            </a:r>
            <a:r>
              <a:rPr lang="en-US" sz="2800"/>
              <a:t>, … , </a:t>
            </a:r>
            <a:r>
              <a:rPr lang="en-US" sz="2800" i="1"/>
              <a:t>x</a:t>
            </a:r>
            <a:r>
              <a:rPr lang="en-US" sz="2800" baseline="-25000"/>
              <a:t>n</a:t>
            </a:r>
            <a:r>
              <a:rPr lang="en-US" sz="2800"/>
              <a:t>&gt; for which the formula evaluates to true</a:t>
            </a:r>
          </a:p>
        </p:txBody>
      </p:sp>
      <p:sp>
        <p:nvSpPr>
          <p:cNvPr id="79877" name="Slide Number Placeholder 5"/>
          <p:cNvSpPr>
            <a:spLocks noGrp="1"/>
          </p:cNvSpPr>
          <p:nvPr>
            <p:ph type="sldNum" sz="quarter" idx="12"/>
          </p:nvPr>
        </p:nvSpPr>
        <p:spPr>
          <a:noFill/>
        </p:spPr>
        <p:txBody>
          <a:bodyPr/>
          <a:lstStyle/>
          <a:p>
            <a:fld id="{43341750-BE8E-487D-827E-6F3F1C41638F}" type="slidenum">
              <a:rPr lang="en-US" smtClean="0"/>
              <a:pPr/>
              <a:t>206</a:t>
            </a:fld>
            <a:endParaRPr lang="en-US"/>
          </a:p>
        </p:txBody>
      </p:sp>
    </p:spTree>
    <p:extLst>
      <p:ext uri="{BB962C8B-B14F-4D97-AF65-F5344CB8AC3E}">
        <p14:creationId xmlns:p14="http://schemas.microsoft.com/office/powerpoint/2010/main" val="249818283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0899" name="Rectangle 2"/>
          <p:cNvSpPr>
            <a:spLocks noGrp="1" noChangeArrowheads="1"/>
          </p:cNvSpPr>
          <p:nvPr>
            <p:ph type="title"/>
          </p:nvPr>
        </p:nvSpPr>
        <p:spPr/>
        <p:txBody>
          <a:bodyPr/>
          <a:lstStyle/>
          <a:p>
            <a:endParaRPr lang="en-US"/>
          </a:p>
        </p:txBody>
      </p:sp>
      <p:sp>
        <p:nvSpPr>
          <p:cNvPr id="80900" name="Rectangle 3"/>
          <p:cNvSpPr>
            <a:spLocks noGrp="1" noChangeArrowheads="1"/>
          </p:cNvSpPr>
          <p:nvPr>
            <p:ph type="body" idx="1"/>
          </p:nvPr>
        </p:nvSpPr>
        <p:spPr/>
        <p:txBody>
          <a:bodyPr/>
          <a:lstStyle/>
          <a:p>
            <a:r>
              <a:rPr lang="en-US"/>
              <a:t>A DRC formula is defined in a manner that is very similar to the definition of a TRC formula.</a:t>
            </a:r>
          </a:p>
          <a:p>
            <a:r>
              <a:rPr lang="en-US"/>
              <a:t>difference is that the variables are now domain variables</a:t>
            </a:r>
          </a:p>
        </p:txBody>
      </p:sp>
      <p:sp>
        <p:nvSpPr>
          <p:cNvPr id="80901" name="Slide Number Placeholder 5"/>
          <p:cNvSpPr>
            <a:spLocks noGrp="1"/>
          </p:cNvSpPr>
          <p:nvPr>
            <p:ph type="sldNum" sz="quarter" idx="12"/>
          </p:nvPr>
        </p:nvSpPr>
        <p:spPr>
          <a:noFill/>
        </p:spPr>
        <p:txBody>
          <a:bodyPr/>
          <a:lstStyle/>
          <a:p>
            <a:fld id="{65006820-19B1-4AA1-BE6F-BC1874F74975}" type="slidenum">
              <a:rPr lang="en-US" smtClean="0"/>
              <a:pPr/>
              <a:t>207</a:t>
            </a:fld>
            <a:endParaRPr lang="en-US"/>
          </a:p>
        </p:txBody>
      </p:sp>
    </p:spTree>
    <p:extLst>
      <p:ext uri="{BB962C8B-B14F-4D97-AF65-F5344CB8AC3E}">
        <p14:creationId xmlns:p14="http://schemas.microsoft.com/office/powerpoint/2010/main" val="291256323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1923" name="Rectangle 2"/>
          <p:cNvSpPr>
            <a:spLocks noGrp="1" noChangeArrowheads="1"/>
          </p:cNvSpPr>
          <p:nvPr>
            <p:ph type="title"/>
          </p:nvPr>
        </p:nvSpPr>
        <p:spPr/>
        <p:txBody>
          <a:bodyPr/>
          <a:lstStyle/>
          <a:p>
            <a:r>
              <a:rPr lang="en-US"/>
              <a:t>Syntax of DRC Queries</a:t>
            </a:r>
          </a:p>
        </p:txBody>
      </p:sp>
      <p:sp>
        <p:nvSpPr>
          <p:cNvPr id="81924" name="Rectangle 3"/>
          <p:cNvSpPr>
            <a:spLocks noGrp="1" noChangeArrowheads="1"/>
          </p:cNvSpPr>
          <p:nvPr>
            <p:ph type="body" idx="1"/>
          </p:nvPr>
        </p:nvSpPr>
        <p:spPr/>
        <p:txBody>
          <a:bodyPr/>
          <a:lstStyle/>
          <a:p>
            <a:r>
              <a:rPr lang="en-US"/>
              <a:t>op - an operator in the set </a:t>
            </a:r>
            <a:r>
              <a:rPr lang="en-US" sz="2800"/>
              <a:t>{&lt;, </a:t>
            </a:r>
            <a:r>
              <a:rPr lang="en-US" sz="2800">
                <a:cs typeface="Tahoma" pitchFamily="34" charset="0"/>
                <a:sym typeface="Symbol" pitchFamily="18" charset="2"/>
              </a:rPr>
              <a:t>, , , &gt;}</a:t>
            </a:r>
            <a:endParaRPr lang="en-US"/>
          </a:p>
          <a:p>
            <a:r>
              <a:rPr lang="en-US" i="1"/>
              <a:t>X </a:t>
            </a:r>
            <a:r>
              <a:rPr lang="en-US"/>
              <a:t>and </a:t>
            </a:r>
            <a:r>
              <a:rPr lang="en-US" i="1"/>
              <a:t>Y </a:t>
            </a:r>
            <a:r>
              <a:rPr lang="en-US"/>
              <a:t>be domain variables</a:t>
            </a:r>
          </a:p>
          <a:p>
            <a:endParaRPr lang="en-US"/>
          </a:p>
        </p:txBody>
      </p:sp>
      <p:sp>
        <p:nvSpPr>
          <p:cNvPr id="81925" name="Slide Number Placeholder 5"/>
          <p:cNvSpPr>
            <a:spLocks noGrp="1"/>
          </p:cNvSpPr>
          <p:nvPr>
            <p:ph type="sldNum" sz="quarter" idx="12"/>
          </p:nvPr>
        </p:nvSpPr>
        <p:spPr>
          <a:noFill/>
        </p:spPr>
        <p:txBody>
          <a:bodyPr/>
          <a:lstStyle/>
          <a:p>
            <a:fld id="{01F7C58A-C85E-423D-AF96-BB3AB3803B45}" type="slidenum">
              <a:rPr lang="en-US" smtClean="0"/>
              <a:pPr/>
              <a:t>208</a:t>
            </a:fld>
            <a:endParaRPr lang="en-US"/>
          </a:p>
        </p:txBody>
      </p:sp>
    </p:spTree>
    <p:extLst>
      <p:ext uri="{BB962C8B-B14F-4D97-AF65-F5344CB8AC3E}">
        <p14:creationId xmlns:p14="http://schemas.microsoft.com/office/powerpoint/2010/main" val="304822198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2947" name="Rectangle 2"/>
          <p:cNvSpPr>
            <a:spLocks noGrp="1" noChangeArrowheads="1"/>
          </p:cNvSpPr>
          <p:nvPr>
            <p:ph type="title"/>
          </p:nvPr>
        </p:nvSpPr>
        <p:spPr/>
        <p:txBody>
          <a:bodyPr/>
          <a:lstStyle/>
          <a:p>
            <a:r>
              <a:rPr lang="en-US"/>
              <a:t>Atomic formula in DRC</a:t>
            </a:r>
          </a:p>
        </p:txBody>
      </p:sp>
      <p:sp>
        <p:nvSpPr>
          <p:cNvPr id="82948" name="Rectangle 3"/>
          <p:cNvSpPr>
            <a:spLocks noGrp="1" noChangeArrowheads="1"/>
          </p:cNvSpPr>
          <p:nvPr>
            <p:ph type="body" idx="1"/>
          </p:nvPr>
        </p:nvSpPr>
        <p:spPr/>
        <p:txBody>
          <a:bodyPr/>
          <a:lstStyle/>
          <a:p>
            <a:r>
              <a:rPr lang="en-US"/>
              <a:t>{&lt;</a:t>
            </a:r>
            <a:r>
              <a:rPr lang="en-US" i="1"/>
              <a:t>x</a:t>
            </a:r>
            <a:r>
              <a:rPr lang="en-US" baseline="-25000"/>
              <a:t>1</a:t>
            </a:r>
            <a:r>
              <a:rPr lang="en-US"/>
              <a:t>,  </a:t>
            </a:r>
            <a:r>
              <a:rPr lang="en-US" i="1"/>
              <a:t>x</a:t>
            </a:r>
            <a:r>
              <a:rPr lang="en-US" baseline="-25000"/>
              <a:t>2</a:t>
            </a:r>
            <a:r>
              <a:rPr lang="en-US"/>
              <a:t>, … , </a:t>
            </a:r>
            <a:r>
              <a:rPr lang="en-US" i="1"/>
              <a:t>x</a:t>
            </a:r>
            <a:r>
              <a:rPr lang="en-US" baseline="-25000"/>
              <a:t>n</a:t>
            </a:r>
            <a:r>
              <a:rPr lang="en-US"/>
              <a:t>&gt; </a:t>
            </a:r>
            <a:r>
              <a:rPr lang="en-US">
                <a:sym typeface="Symbol" pitchFamily="18" charset="2"/>
              </a:rPr>
              <a:t> </a:t>
            </a:r>
            <a:r>
              <a:rPr lang="en-US" i="1"/>
              <a:t>Rel</a:t>
            </a:r>
          </a:p>
          <a:p>
            <a:pPr lvl="1"/>
            <a:r>
              <a:rPr lang="en-US"/>
              <a:t>where </a:t>
            </a:r>
            <a:r>
              <a:rPr lang="en-US" i="1"/>
              <a:t>Rel </a:t>
            </a:r>
            <a:r>
              <a:rPr lang="en-US"/>
              <a:t>is a relation with </a:t>
            </a:r>
            <a:r>
              <a:rPr lang="en-US" i="1"/>
              <a:t>n </a:t>
            </a:r>
            <a:r>
              <a:rPr lang="en-US"/>
              <a:t>attributes</a:t>
            </a:r>
          </a:p>
          <a:p>
            <a:pPr lvl="1"/>
            <a:r>
              <a:rPr lang="en-US"/>
              <a:t>each </a:t>
            </a:r>
            <a:r>
              <a:rPr lang="en-US" i="1"/>
              <a:t>x</a:t>
            </a:r>
            <a:r>
              <a:rPr lang="en-US" baseline="-25000"/>
              <a:t>i</a:t>
            </a:r>
            <a:r>
              <a:rPr lang="en-US" i="1"/>
              <a:t>, </a:t>
            </a:r>
            <a:r>
              <a:rPr lang="en-US"/>
              <a:t>1 </a:t>
            </a:r>
            <a:r>
              <a:rPr lang="en-US">
                <a:sym typeface="Symbol" pitchFamily="18" charset="2"/>
              </a:rPr>
              <a:t> </a:t>
            </a:r>
            <a:r>
              <a:rPr lang="en-US" i="1">
                <a:sym typeface="Symbol" pitchFamily="18" charset="2"/>
              </a:rPr>
              <a:t>i</a:t>
            </a:r>
            <a:r>
              <a:rPr lang="en-US">
                <a:sym typeface="Symbol" pitchFamily="18" charset="2"/>
              </a:rPr>
              <a:t> </a:t>
            </a:r>
            <a:r>
              <a:rPr lang="en-US" i="1"/>
              <a:t> n </a:t>
            </a:r>
            <a:r>
              <a:rPr lang="en-US"/>
              <a:t>is either variable or constant</a:t>
            </a:r>
          </a:p>
          <a:p>
            <a:r>
              <a:rPr lang="en-US" i="1"/>
              <a:t>X </a:t>
            </a:r>
            <a:r>
              <a:rPr lang="en-US"/>
              <a:t>op </a:t>
            </a:r>
            <a:r>
              <a:rPr lang="en-US" i="1"/>
              <a:t>Y</a:t>
            </a:r>
          </a:p>
          <a:p>
            <a:r>
              <a:rPr lang="en-US" i="1"/>
              <a:t>X </a:t>
            </a:r>
            <a:r>
              <a:rPr lang="en-US"/>
              <a:t>op </a:t>
            </a:r>
            <a:r>
              <a:rPr lang="en-US" i="1"/>
              <a:t>constant</a:t>
            </a:r>
          </a:p>
          <a:p>
            <a:r>
              <a:rPr lang="en-US" i="1"/>
              <a:t>constant </a:t>
            </a:r>
            <a:r>
              <a:rPr lang="en-US"/>
              <a:t>op </a:t>
            </a:r>
            <a:r>
              <a:rPr lang="en-US" i="1"/>
              <a:t>X</a:t>
            </a:r>
            <a:endParaRPr lang="en-US"/>
          </a:p>
        </p:txBody>
      </p:sp>
      <p:sp>
        <p:nvSpPr>
          <p:cNvPr id="82949" name="Slide Number Placeholder 5"/>
          <p:cNvSpPr>
            <a:spLocks noGrp="1"/>
          </p:cNvSpPr>
          <p:nvPr>
            <p:ph type="sldNum" sz="quarter" idx="12"/>
          </p:nvPr>
        </p:nvSpPr>
        <p:spPr>
          <a:noFill/>
        </p:spPr>
        <p:txBody>
          <a:bodyPr/>
          <a:lstStyle/>
          <a:p>
            <a:fld id="{0CC0F93F-3194-459B-9103-6592BDB4EF26}" type="slidenum">
              <a:rPr lang="en-US" smtClean="0"/>
              <a:pPr/>
              <a:t>209</a:t>
            </a:fld>
            <a:endParaRPr lang="en-US"/>
          </a:p>
        </p:txBody>
      </p:sp>
    </p:spTree>
    <p:extLst>
      <p:ext uri="{BB962C8B-B14F-4D97-AF65-F5344CB8AC3E}">
        <p14:creationId xmlns:p14="http://schemas.microsoft.com/office/powerpoint/2010/main" val="233664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a:t>
            </a:r>
          </a:p>
        </p:txBody>
      </p:sp>
      <p:sp>
        <p:nvSpPr>
          <p:cNvPr id="3" name="Content Placeholder 2"/>
          <p:cNvSpPr>
            <a:spLocks noGrp="1"/>
          </p:cNvSpPr>
          <p:nvPr>
            <p:ph idx="1"/>
          </p:nvPr>
        </p:nvSpPr>
        <p:spPr/>
        <p:txBody>
          <a:bodyPr/>
          <a:lstStyle/>
          <a:p>
            <a:r>
              <a:rPr lang="en-US" dirty="0"/>
              <a:t>is set of allowable (possible) values for one or more attributes</a:t>
            </a:r>
          </a:p>
          <a:p>
            <a:r>
              <a:rPr lang="en-US" sz="2800" dirty="0"/>
              <a:t>may be distinct for each attribute, or two or more attributes may be defined on same domain</a:t>
            </a:r>
          </a:p>
          <a:p>
            <a:r>
              <a:rPr lang="en-US" sz="2800" dirty="0"/>
              <a:t>typically there will be values in domain that do not currently appear as values in corresponding attribute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21</a:t>
            </a:fld>
            <a:endParaRPr lang="en-US"/>
          </a:p>
        </p:txBody>
      </p:sp>
    </p:spTree>
    <p:extLst>
      <p:ext uri="{BB962C8B-B14F-4D97-AF65-F5344CB8AC3E}">
        <p14:creationId xmlns:p14="http://schemas.microsoft.com/office/powerpoint/2010/main" val="130569920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3971" name="Rectangle 2"/>
          <p:cNvSpPr>
            <a:spLocks noGrp="1" noChangeArrowheads="1"/>
          </p:cNvSpPr>
          <p:nvPr>
            <p:ph type="title"/>
          </p:nvPr>
        </p:nvSpPr>
        <p:spPr/>
        <p:txBody>
          <a:bodyPr/>
          <a:lstStyle/>
          <a:p>
            <a:r>
              <a:rPr lang="en-US"/>
              <a:t>DRC Formula</a:t>
            </a:r>
          </a:p>
        </p:txBody>
      </p:sp>
      <p:sp>
        <p:nvSpPr>
          <p:cNvPr id="83972" name="Rectangle 3"/>
          <p:cNvSpPr>
            <a:spLocks noGrp="1" noChangeArrowheads="1"/>
          </p:cNvSpPr>
          <p:nvPr>
            <p:ph type="body" idx="1"/>
          </p:nvPr>
        </p:nvSpPr>
        <p:spPr/>
        <p:txBody>
          <a:bodyPr/>
          <a:lstStyle/>
          <a:p>
            <a:r>
              <a:rPr lang="en-US" sz="2800"/>
              <a:t>recursively defined to be one of the following, where </a:t>
            </a:r>
            <a:r>
              <a:rPr lang="en-US" sz="2800" i="1"/>
              <a:t>p </a:t>
            </a:r>
            <a:r>
              <a:rPr lang="en-US" sz="2800"/>
              <a:t>and </a:t>
            </a:r>
            <a:r>
              <a:rPr lang="en-US" sz="2800" i="1"/>
              <a:t>q </a:t>
            </a:r>
            <a:r>
              <a:rPr lang="en-US" sz="2800"/>
              <a:t>are themselves formulas and </a:t>
            </a:r>
            <a:r>
              <a:rPr lang="en-US" sz="2800" i="1"/>
              <a:t>p</a:t>
            </a:r>
            <a:r>
              <a:rPr lang="en-US" sz="2800"/>
              <a:t>(</a:t>
            </a:r>
            <a:r>
              <a:rPr lang="en-US" sz="2800" i="1"/>
              <a:t>X</a:t>
            </a:r>
            <a:r>
              <a:rPr lang="en-US" sz="2800"/>
              <a:t>) denotes a formula in which variable </a:t>
            </a:r>
            <a:r>
              <a:rPr lang="en-US" sz="2800" i="1"/>
              <a:t>X </a:t>
            </a:r>
            <a:r>
              <a:rPr lang="en-US" sz="2800"/>
              <a:t>appears</a:t>
            </a:r>
          </a:p>
          <a:p>
            <a:r>
              <a:rPr lang="en-US" sz="2800"/>
              <a:t>any atomic formula</a:t>
            </a:r>
          </a:p>
          <a:p>
            <a:r>
              <a:rPr lang="en-US" sz="2800">
                <a:sym typeface="Symbol" pitchFamily="18" charset="2"/>
              </a:rPr>
              <a:t> </a:t>
            </a:r>
            <a:r>
              <a:rPr lang="en-US" sz="2800" i="1">
                <a:sym typeface="Symbol" pitchFamily="18" charset="2"/>
              </a:rPr>
              <a:t>p</a:t>
            </a:r>
            <a:r>
              <a:rPr lang="en-US" sz="2800">
                <a:sym typeface="Symbol" pitchFamily="18" charset="2"/>
              </a:rPr>
              <a:t>, </a:t>
            </a:r>
            <a:r>
              <a:rPr lang="en-US" sz="2800" i="1">
                <a:sym typeface="Symbol" pitchFamily="18" charset="2"/>
              </a:rPr>
              <a:t>p </a:t>
            </a:r>
            <a:r>
              <a:rPr lang="en-US" sz="2800">
                <a:sym typeface="Symbol" pitchFamily="18" charset="2"/>
              </a:rPr>
              <a:t> </a:t>
            </a:r>
            <a:r>
              <a:rPr lang="en-US" sz="2800" i="1">
                <a:sym typeface="Symbol" pitchFamily="18" charset="2"/>
              </a:rPr>
              <a:t>q</a:t>
            </a:r>
            <a:r>
              <a:rPr lang="en-US" sz="2800">
                <a:sym typeface="Symbol" pitchFamily="18" charset="2"/>
              </a:rPr>
              <a:t>,</a:t>
            </a:r>
            <a:r>
              <a:rPr lang="en-US" sz="2800" i="1">
                <a:sym typeface="Symbol" pitchFamily="18" charset="2"/>
              </a:rPr>
              <a:t> p </a:t>
            </a:r>
            <a:r>
              <a:rPr lang="en-US" sz="2800">
                <a:sym typeface="Symbol" pitchFamily="18" charset="2"/>
              </a:rPr>
              <a:t> </a:t>
            </a:r>
            <a:r>
              <a:rPr lang="en-US" sz="2800" i="1">
                <a:sym typeface="Symbol" pitchFamily="18" charset="2"/>
              </a:rPr>
              <a:t>q</a:t>
            </a:r>
            <a:r>
              <a:rPr lang="en-US" sz="2800">
                <a:sym typeface="Symbol" pitchFamily="18" charset="2"/>
              </a:rPr>
              <a:t>, </a:t>
            </a:r>
            <a:r>
              <a:rPr lang="en-US" sz="2800" i="1"/>
              <a:t>p </a:t>
            </a:r>
            <a:r>
              <a:rPr lang="en-US" sz="2800">
                <a:sym typeface="Symbol" pitchFamily="18" charset="2"/>
              </a:rPr>
              <a:t> </a:t>
            </a:r>
            <a:r>
              <a:rPr lang="en-US" sz="2800" i="1"/>
              <a:t>q</a:t>
            </a:r>
          </a:p>
          <a:p>
            <a:r>
              <a:rPr lang="en-US" sz="2800">
                <a:sym typeface="Symbol" pitchFamily="18" charset="2"/>
              </a:rPr>
              <a:t></a:t>
            </a:r>
            <a:r>
              <a:rPr lang="en-US" sz="900">
                <a:sym typeface="Symbol" pitchFamily="18" charset="2"/>
              </a:rPr>
              <a:t> </a:t>
            </a:r>
            <a:r>
              <a:rPr lang="en-US" sz="2800" i="1"/>
              <a:t>R</a:t>
            </a:r>
            <a:r>
              <a:rPr lang="en-US" sz="2800"/>
              <a:t>( </a:t>
            </a:r>
            <a:r>
              <a:rPr lang="en-US" sz="2800" i="1"/>
              <a:t>p</a:t>
            </a:r>
            <a:r>
              <a:rPr lang="en-US" sz="2800"/>
              <a:t>(</a:t>
            </a:r>
            <a:r>
              <a:rPr lang="en-US" sz="2800" i="1"/>
              <a:t>R</a:t>
            </a:r>
            <a:r>
              <a:rPr lang="en-US" sz="2800"/>
              <a:t>)), where </a:t>
            </a:r>
            <a:r>
              <a:rPr lang="en-US" sz="2800" i="1"/>
              <a:t>R </a:t>
            </a:r>
            <a:r>
              <a:rPr lang="en-US" sz="2800"/>
              <a:t>is a domain variable</a:t>
            </a:r>
          </a:p>
          <a:p>
            <a:r>
              <a:rPr lang="en-US" sz="2800" i="1">
                <a:sym typeface="Symbol" pitchFamily="18" charset="2"/>
              </a:rPr>
              <a:t></a:t>
            </a:r>
            <a:r>
              <a:rPr lang="en-US" sz="900" i="1">
                <a:sym typeface="Symbol" pitchFamily="18" charset="2"/>
              </a:rPr>
              <a:t> </a:t>
            </a:r>
            <a:r>
              <a:rPr lang="en-US" sz="2800" i="1"/>
              <a:t>R</a:t>
            </a:r>
            <a:r>
              <a:rPr lang="en-US" sz="2800"/>
              <a:t>( </a:t>
            </a:r>
            <a:r>
              <a:rPr lang="en-US" sz="2800" i="1"/>
              <a:t>p</a:t>
            </a:r>
            <a:r>
              <a:rPr lang="en-US" sz="2800"/>
              <a:t>(</a:t>
            </a:r>
            <a:r>
              <a:rPr lang="en-US" sz="2800" i="1"/>
              <a:t>R</a:t>
            </a:r>
            <a:r>
              <a:rPr lang="en-US" sz="2800"/>
              <a:t>)), where </a:t>
            </a:r>
            <a:r>
              <a:rPr lang="en-US" sz="2800" i="1"/>
              <a:t>R </a:t>
            </a:r>
            <a:r>
              <a:rPr lang="en-US" sz="2800"/>
              <a:t>is a domain variable</a:t>
            </a:r>
          </a:p>
        </p:txBody>
      </p:sp>
      <p:sp>
        <p:nvSpPr>
          <p:cNvPr id="83973" name="Slide Number Placeholder 5"/>
          <p:cNvSpPr>
            <a:spLocks noGrp="1"/>
          </p:cNvSpPr>
          <p:nvPr>
            <p:ph type="sldNum" sz="quarter" idx="12"/>
          </p:nvPr>
        </p:nvSpPr>
        <p:spPr>
          <a:noFill/>
        </p:spPr>
        <p:txBody>
          <a:bodyPr/>
          <a:lstStyle/>
          <a:p>
            <a:fld id="{21E948BB-592B-4F8E-9DB5-3E5424229A84}" type="slidenum">
              <a:rPr lang="en-US" smtClean="0"/>
              <a:pPr/>
              <a:t>210</a:t>
            </a:fld>
            <a:endParaRPr lang="en-US"/>
          </a:p>
        </p:txBody>
      </p:sp>
    </p:spTree>
    <p:extLst>
      <p:ext uri="{BB962C8B-B14F-4D97-AF65-F5344CB8AC3E}">
        <p14:creationId xmlns:p14="http://schemas.microsoft.com/office/powerpoint/2010/main" val="321934056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4995" name="Rectangle 2"/>
          <p:cNvSpPr>
            <a:spLocks noGrp="1" noChangeArrowheads="1"/>
          </p:cNvSpPr>
          <p:nvPr>
            <p:ph type="title"/>
          </p:nvPr>
        </p:nvSpPr>
        <p:spPr/>
        <p:txBody>
          <a:bodyPr/>
          <a:lstStyle/>
          <a:p>
            <a:r>
              <a:rPr lang="en-US"/>
              <a:t>Examples of DRC Queries</a:t>
            </a:r>
          </a:p>
        </p:txBody>
      </p:sp>
      <p:sp>
        <p:nvSpPr>
          <p:cNvPr id="84996" name="Rectangle 3"/>
          <p:cNvSpPr>
            <a:spLocks noGrp="1" noChangeArrowheads="1"/>
          </p:cNvSpPr>
          <p:nvPr>
            <p:ph type="body" idx="1"/>
          </p:nvPr>
        </p:nvSpPr>
        <p:spPr/>
        <p:txBody>
          <a:bodyPr/>
          <a:lstStyle/>
          <a:p>
            <a:r>
              <a:rPr lang="en-US" i="1"/>
              <a:t>Find all sailors with a rating above 7?</a:t>
            </a:r>
          </a:p>
          <a:p>
            <a:r>
              <a:rPr lang="en-US"/>
              <a:t>{&lt;</a:t>
            </a:r>
            <a:r>
              <a:rPr lang="en-US" i="1"/>
              <a:t>I</a:t>
            </a:r>
            <a:r>
              <a:rPr lang="en-US"/>
              <a:t>, </a:t>
            </a:r>
            <a:r>
              <a:rPr lang="en-US" i="1"/>
              <a:t>N</a:t>
            </a:r>
            <a:r>
              <a:rPr lang="en-US"/>
              <a:t>, </a:t>
            </a:r>
            <a:r>
              <a:rPr lang="en-US" i="1"/>
              <a:t>T</a:t>
            </a:r>
            <a:r>
              <a:rPr lang="en-US"/>
              <a:t>, </a:t>
            </a:r>
            <a:r>
              <a:rPr lang="en-US" i="1"/>
              <a:t>A</a:t>
            </a:r>
            <a:r>
              <a:rPr lang="en-US"/>
              <a:t>&gt; | {&lt;</a:t>
            </a:r>
            <a:r>
              <a:rPr lang="en-US" i="1"/>
              <a:t>I</a:t>
            </a:r>
            <a:r>
              <a:rPr lang="en-US"/>
              <a:t>, </a:t>
            </a:r>
            <a:r>
              <a:rPr lang="en-US" i="1"/>
              <a:t>N</a:t>
            </a:r>
            <a:r>
              <a:rPr lang="en-US"/>
              <a:t>, </a:t>
            </a:r>
            <a:r>
              <a:rPr lang="en-US" i="1"/>
              <a:t>T</a:t>
            </a:r>
            <a:r>
              <a:rPr lang="en-US"/>
              <a:t>, </a:t>
            </a:r>
            <a:r>
              <a:rPr lang="en-US" i="1"/>
              <a:t>A</a:t>
            </a:r>
            <a:r>
              <a:rPr lang="en-US"/>
              <a:t>&gt; </a:t>
            </a:r>
            <a:r>
              <a:rPr lang="en-US">
                <a:sym typeface="Symbol" pitchFamily="18" charset="2"/>
              </a:rPr>
              <a:t></a:t>
            </a:r>
            <a:r>
              <a:rPr lang="en-US" i="1"/>
              <a:t>Sailors </a:t>
            </a:r>
            <a:r>
              <a:rPr lang="en-US">
                <a:sym typeface="Symbol" pitchFamily="18" charset="2"/>
              </a:rPr>
              <a:t> </a:t>
            </a:r>
            <a:r>
              <a:rPr lang="en-US" i="1"/>
              <a:t>T </a:t>
            </a:r>
            <a:r>
              <a:rPr lang="en-US"/>
              <a:t>&gt; 7 }</a:t>
            </a:r>
          </a:p>
          <a:p>
            <a:endParaRPr lang="en-US"/>
          </a:p>
        </p:txBody>
      </p:sp>
      <p:sp>
        <p:nvSpPr>
          <p:cNvPr id="84997" name="Slide Number Placeholder 5"/>
          <p:cNvSpPr>
            <a:spLocks noGrp="1"/>
          </p:cNvSpPr>
          <p:nvPr>
            <p:ph type="sldNum" sz="quarter" idx="12"/>
          </p:nvPr>
        </p:nvSpPr>
        <p:spPr>
          <a:noFill/>
        </p:spPr>
        <p:txBody>
          <a:bodyPr/>
          <a:lstStyle/>
          <a:p>
            <a:fld id="{B446C55D-E169-4A6E-A897-9AC2426896C8}" type="slidenum">
              <a:rPr lang="en-US" smtClean="0"/>
              <a:pPr/>
              <a:t>211</a:t>
            </a:fld>
            <a:endParaRPr lang="en-US"/>
          </a:p>
        </p:txBody>
      </p:sp>
    </p:spTree>
    <p:extLst>
      <p:ext uri="{BB962C8B-B14F-4D97-AF65-F5344CB8AC3E}">
        <p14:creationId xmlns:p14="http://schemas.microsoft.com/office/powerpoint/2010/main" val="167411737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ctrTitle"/>
          </p:nvPr>
        </p:nvSpPr>
        <p:spPr/>
        <p:txBody>
          <a:bodyPr/>
          <a:lstStyle/>
          <a:p>
            <a:endParaRPr lang="en-US"/>
          </a:p>
        </p:txBody>
      </p:sp>
      <p:sp>
        <p:nvSpPr>
          <p:cNvPr id="86019" name="Rectangle 3"/>
          <p:cNvSpPr>
            <a:spLocks noGrp="1" noChangeArrowheads="1"/>
          </p:cNvSpPr>
          <p:nvPr>
            <p:ph type="subTitle" idx="1"/>
          </p:nvPr>
        </p:nvSpPr>
        <p:spPr/>
        <p:txBody>
          <a:bodyPr/>
          <a:lstStyle/>
          <a:p>
            <a:r>
              <a:rPr lang="en-US" sz="4400" b="1"/>
              <a:t>Expressive power of algebra and calculus</a:t>
            </a:r>
            <a:endParaRPr lang="en-US" sz="4400"/>
          </a:p>
          <a:p>
            <a:endParaRPr lang="en-US" sz="4400"/>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212</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360785968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7043" name="Rectangle 2"/>
          <p:cNvSpPr>
            <a:spLocks noGrp="1" noChangeArrowheads="1"/>
          </p:cNvSpPr>
          <p:nvPr>
            <p:ph type="title"/>
          </p:nvPr>
        </p:nvSpPr>
        <p:spPr/>
        <p:txBody>
          <a:bodyPr/>
          <a:lstStyle/>
          <a:p>
            <a:endParaRPr lang="en-US"/>
          </a:p>
        </p:txBody>
      </p:sp>
      <p:sp>
        <p:nvSpPr>
          <p:cNvPr id="87044" name="Rectangle 3"/>
          <p:cNvSpPr>
            <a:spLocks noGrp="1" noChangeArrowheads="1"/>
          </p:cNvSpPr>
          <p:nvPr>
            <p:ph type="body" idx="1"/>
          </p:nvPr>
        </p:nvSpPr>
        <p:spPr/>
        <p:txBody>
          <a:bodyPr/>
          <a:lstStyle/>
          <a:p>
            <a:r>
              <a:rPr lang="en-US"/>
              <a:t>every query that can be expressed in relational algebra also can be expressed in safe relational calculus</a:t>
            </a:r>
          </a:p>
          <a:p>
            <a:endParaRPr lang="en-US"/>
          </a:p>
          <a:p>
            <a:endParaRPr lang="en-US"/>
          </a:p>
        </p:txBody>
      </p:sp>
      <p:sp>
        <p:nvSpPr>
          <p:cNvPr id="87045" name="Slide Number Placeholder 5"/>
          <p:cNvSpPr>
            <a:spLocks noGrp="1"/>
          </p:cNvSpPr>
          <p:nvPr>
            <p:ph type="sldNum" sz="quarter" idx="12"/>
          </p:nvPr>
        </p:nvSpPr>
        <p:spPr>
          <a:noFill/>
        </p:spPr>
        <p:txBody>
          <a:bodyPr/>
          <a:lstStyle/>
          <a:p>
            <a:fld id="{9E76FBF6-939A-4E09-B219-05C0D1118470}" type="slidenum">
              <a:rPr lang="en-US" smtClean="0"/>
              <a:pPr/>
              <a:t>213</a:t>
            </a:fld>
            <a:endParaRPr lang="en-US"/>
          </a:p>
        </p:txBody>
      </p:sp>
    </p:spTree>
    <p:extLst>
      <p:ext uri="{BB962C8B-B14F-4D97-AF65-F5344CB8AC3E}">
        <p14:creationId xmlns:p14="http://schemas.microsoft.com/office/powerpoint/2010/main" val="132501898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8067" name="Rectangle 2"/>
          <p:cNvSpPr>
            <a:spLocks noGrp="1" noChangeArrowheads="1"/>
          </p:cNvSpPr>
          <p:nvPr>
            <p:ph type="title"/>
          </p:nvPr>
        </p:nvSpPr>
        <p:spPr/>
        <p:txBody>
          <a:bodyPr/>
          <a:lstStyle/>
          <a:p>
            <a:r>
              <a:rPr lang="en-US"/>
              <a:t>Unsafe queries</a:t>
            </a:r>
          </a:p>
        </p:txBody>
      </p:sp>
      <p:sp>
        <p:nvSpPr>
          <p:cNvPr id="88068" name="Rectangle 3"/>
          <p:cNvSpPr>
            <a:spLocks noGrp="1" noChangeArrowheads="1"/>
          </p:cNvSpPr>
          <p:nvPr>
            <p:ph type="body" idx="1"/>
          </p:nvPr>
        </p:nvSpPr>
        <p:spPr/>
        <p:txBody>
          <a:bodyPr/>
          <a:lstStyle/>
          <a:p>
            <a:r>
              <a:rPr lang="en-US"/>
              <a:t>consider the query {</a:t>
            </a:r>
            <a:r>
              <a:rPr lang="en-US" i="1"/>
              <a:t>S</a:t>
            </a:r>
            <a:r>
              <a:rPr lang="en-US"/>
              <a:t> | </a:t>
            </a:r>
            <a:r>
              <a:rPr lang="en-US">
                <a:sym typeface="Symbol" pitchFamily="18" charset="2"/>
              </a:rPr>
              <a:t></a:t>
            </a:r>
            <a:r>
              <a:rPr lang="en-US"/>
              <a:t>(</a:t>
            </a:r>
            <a:r>
              <a:rPr lang="en-US" i="1"/>
              <a:t>S </a:t>
            </a:r>
            <a:r>
              <a:rPr lang="en-US">
                <a:sym typeface="Symbol" pitchFamily="18" charset="2"/>
              </a:rPr>
              <a:t></a:t>
            </a:r>
            <a:r>
              <a:rPr lang="en-US" i="1"/>
              <a:t> Sailors</a:t>
            </a:r>
            <a:r>
              <a:rPr lang="en-US"/>
              <a:t>)</a:t>
            </a:r>
          </a:p>
          <a:p>
            <a:pPr lvl="1"/>
            <a:r>
              <a:rPr lang="en-US"/>
              <a:t>syntactically correct</a:t>
            </a:r>
          </a:p>
          <a:p>
            <a:pPr lvl="1"/>
            <a:r>
              <a:rPr lang="en-US"/>
              <a:t>set of such </a:t>
            </a:r>
            <a:r>
              <a:rPr lang="en-US" i="1"/>
              <a:t>S </a:t>
            </a:r>
            <a:r>
              <a:rPr lang="en-US"/>
              <a:t>tuples is obviously infinite, in the context of infinite domains </a:t>
            </a:r>
          </a:p>
          <a:p>
            <a:r>
              <a:rPr lang="en-US"/>
              <a:t>restrict relational calculus to disallow unsafe queries</a:t>
            </a:r>
          </a:p>
          <a:p>
            <a:endParaRPr lang="en-US"/>
          </a:p>
        </p:txBody>
      </p:sp>
      <p:sp>
        <p:nvSpPr>
          <p:cNvPr id="88069" name="Slide Number Placeholder 5"/>
          <p:cNvSpPr>
            <a:spLocks noGrp="1"/>
          </p:cNvSpPr>
          <p:nvPr>
            <p:ph type="sldNum" sz="quarter" idx="12"/>
          </p:nvPr>
        </p:nvSpPr>
        <p:spPr>
          <a:noFill/>
        </p:spPr>
        <p:txBody>
          <a:bodyPr/>
          <a:lstStyle/>
          <a:p>
            <a:fld id="{36A7EC05-7795-4CB4-B5CD-6A0E33791DC2}" type="slidenum">
              <a:rPr lang="en-US" smtClean="0"/>
              <a:pPr/>
              <a:t>214</a:t>
            </a:fld>
            <a:endParaRPr lang="en-US"/>
          </a:p>
        </p:txBody>
      </p:sp>
    </p:spTree>
    <p:extLst>
      <p:ext uri="{BB962C8B-B14F-4D97-AF65-F5344CB8AC3E}">
        <p14:creationId xmlns:p14="http://schemas.microsoft.com/office/powerpoint/2010/main" val="15393870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9091" name="Rectangle 2"/>
          <p:cNvSpPr>
            <a:spLocks noGrp="1" noChangeArrowheads="1"/>
          </p:cNvSpPr>
          <p:nvPr>
            <p:ph type="title"/>
          </p:nvPr>
        </p:nvSpPr>
        <p:spPr/>
        <p:txBody>
          <a:bodyPr/>
          <a:lstStyle/>
          <a:p>
            <a:endParaRPr lang="en-US"/>
          </a:p>
        </p:txBody>
      </p:sp>
      <p:sp>
        <p:nvSpPr>
          <p:cNvPr id="89092" name="Rectangle 3"/>
          <p:cNvSpPr>
            <a:spLocks noGrp="1" noChangeArrowheads="1"/>
          </p:cNvSpPr>
          <p:nvPr>
            <p:ph type="body" idx="1"/>
          </p:nvPr>
        </p:nvSpPr>
        <p:spPr/>
        <p:txBody>
          <a:bodyPr/>
          <a:lstStyle/>
          <a:p>
            <a:r>
              <a:rPr lang="en-US" sz="2800"/>
              <a:t>if query language can express all queries that we can express in relational algebra, it is said to be </a:t>
            </a:r>
            <a:r>
              <a:rPr lang="en-US" sz="2800" i="1"/>
              <a:t>relationally complete</a:t>
            </a:r>
          </a:p>
          <a:p>
            <a:r>
              <a:rPr lang="en-US" sz="2800"/>
              <a:t>practical query language is expected to be relationally complete</a:t>
            </a:r>
          </a:p>
          <a:p>
            <a:r>
              <a:rPr lang="en-US" sz="2800"/>
              <a:t>in addition, commercial query languages typically support features that allow us to express some queries that cannot be expressed in relational algebra</a:t>
            </a:r>
          </a:p>
        </p:txBody>
      </p:sp>
      <p:sp>
        <p:nvSpPr>
          <p:cNvPr id="89093" name="Slide Number Placeholder 5"/>
          <p:cNvSpPr>
            <a:spLocks noGrp="1"/>
          </p:cNvSpPr>
          <p:nvPr>
            <p:ph type="sldNum" sz="quarter" idx="12"/>
          </p:nvPr>
        </p:nvSpPr>
        <p:spPr>
          <a:noFill/>
        </p:spPr>
        <p:txBody>
          <a:bodyPr/>
          <a:lstStyle/>
          <a:p>
            <a:fld id="{0871945E-0E69-45FF-9FB1-71EAAE77C530}" type="slidenum">
              <a:rPr lang="en-US" smtClean="0"/>
              <a:pPr/>
              <a:t>215</a:t>
            </a:fld>
            <a:endParaRPr lang="en-US"/>
          </a:p>
        </p:txBody>
      </p:sp>
    </p:spTree>
    <p:extLst>
      <p:ext uri="{BB962C8B-B14F-4D97-AF65-F5344CB8AC3E}">
        <p14:creationId xmlns:p14="http://schemas.microsoft.com/office/powerpoint/2010/main" val="159770620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0115" name="Rectangle 2"/>
          <p:cNvSpPr>
            <a:spLocks noGrp="1" noChangeArrowheads="1"/>
          </p:cNvSpPr>
          <p:nvPr>
            <p:ph type="title"/>
          </p:nvPr>
        </p:nvSpPr>
        <p:spPr/>
        <p:txBody>
          <a:bodyPr/>
          <a:lstStyle/>
          <a:p>
            <a:r>
              <a:rPr lang="en-US" sz="4000"/>
              <a:t>Structured Query Language SQL</a:t>
            </a:r>
          </a:p>
        </p:txBody>
      </p:sp>
      <p:sp>
        <p:nvSpPr>
          <p:cNvPr id="90116" name="Rectangle 3"/>
          <p:cNvSpPr>
            <a:spLocks noGrp="1" noChangeArrowheads="1"/>
          </p:cNvSpPr>
          <p:nvPr>
            <p:ph type="body" idx="1"/>
          </p:nvPr>
        </p:nvSpPr>
        <p:spPr/>
        <p:txBody>
          <a:bodyPr/>
          <a:lstStyle/>
          <a:p>
            <a:pPr>
              <a:lnSpc>
                <a:spcPct val="90000"/>
              </a:lnSpc>
            </a:pPr>
            <a:r>
              <a:rPr lang="en-US"/>
              <a:t>is the most widely used commercial relational database language</a:t>
            </a:r>
          </a:p>
          <a:p>
            <a:pPr>
              <a:lnSpc>
                <a:spcPct val="90000"/>
              </a:lnSpc>
            </a:pPr>
            <a:r>
              <a:rPr lang="en-US"/>
              <a:t>originally developed at IBM in System-R projects</a:t>
            </a:r>
          </a:p>
          <a:p>
            <a:pPr>
              <a:lnSpc>
                <a:spcPct val="90000"/>
              </a:lnSpc>
            </a:pPr>
            <a:r>
              <a:rPr lang="en-US"/>
              <a:t>other vendors introduced DBMS products based on SQL, and it is now a de facto standard</a:t>
            </a:r>
          </a:p>
          <a:p>
            <a:pPr>
              <a:lnSpc>
                <a:spcPct val="90000"/>
              </a:lnSpc>
            </a:pPr>
            <a:r>
              <a:rPr lang="en-US"/>
              <a:t>current ANSI/ISO standard for SQL-92</a:t>
            </a:r>
          </a:p>
        </p:txBody>
      </p:sp>
      <p:sp>
        <p:nvSpPr>
          <p:cNvPr id="90117" name="Slide Number Placeholder 5"/>
          <p:cNvSpPr>
            <a:spLocks noGrp="1"/>
          </p:cNvSpPr>
          <p:nvPr>
            <p:ph type="sldNum" sz="quarter" idx="12"/>
          </p:nvPr>
        </p:nvSpPr>
        <p:spPr>
          <a:noFill/>
        </p:spPr>
        <p:txBody>
          <a:bodyPr/>
          <a:lstStyle/>
          <a:p>
            <a:fld id="{75596AA8-5EAE-4795-B6E6-DF89EEB2B766}" type="slidenum">
              <a:rPr lang="en-US" smtClean="0"/>
              <a:pPr/>
              <a:t>216</a:t>
            </a:fld>
            <a:endParaRPr lang="en-US"/>
          </a:p>
        </p:txBody>
      </p:sp>
    </p:spTree>
    <p:extLst>
      <p:ext uri="{BB962C8B-B14F-4D97-AF65-F5344CB8AC3E}">
        <p14:creationId xmlns:p14="http://schemas.microsoft.com/office/powerpoint/2010/main" val="251567297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Terms</a:t>
            </a:r>
          </a:p>
        </p:txBody>
      </p:sp>
      <p:sp>
        <p:nvSpPr>
          <p:cNvPr id="3" name="Content Placeholder 2"/>
          <p:cNvSpPr>
            <a:spLocks noGrp="1"/>
          </p:cNvSpPr>
          <p:nvPr>
            <p:ph idx="1"/>
          </p:nvPr>
        </p:nvSpPr>
        <p:spPr/>
        <p:txBody>
          <a:bodyPr/>
          <a:lstStyle/>
          <a:p>
            <a:r>
              <a:rPr lang="en-US" dirty="0"/>
              <a:t>Relational algebra</a:t>
            </a:r>
          </a:p>
          <a:p>
            <a:r>
              <a:rPr lang="en-US" dirty="0"/>
              <a:t>Relational calculus</a:t>
            </a:r>
          </a:p>
          <a:p>
            <a:r>
              <a:rPr lang="en-US"/>
              <a:t>Data </a:t>
            </a:r>
            <a:r>
              <a:rPr lang="en-US" dirty="0"/>
              <a:t>retrieval</a:t>
            </a:r>
          </a:p>
          <a:p>
            <a:r>
              <a:rPr lang="en-US" dirty="0"/>
              <a:t>Select operator</a:t>
            </a:r>
          </a:p>
          <a:p>
            <a:r>
              <a:rPr lang="en-US" dirty="0"/>
              <a:t>Join operator</a:t>
            </a:r>
          </a:p>
          <a:p>
            <a:r>
              <a:rPr lang="en-US" dirty="0"/>
              <a:t>Natural join</a:t>
            </a:r>
          </a:p>
        </p:txBody>
      </p:sp>
      <p:sp>
        <p:nvSpPr>
          <p:cNvPr id="4" name="Footer Placeholder 3"/>
          <p:cNvSpPr>
            <a:spLocks noGrp="1"/>
          </p:cNvSpPr>
          <p:nvPr>
            <p:ph type="ftr" sz="quarter" idx="11"/>
          </p:nvPr>
        </p:nvSpPr>
        <p:spPr/>
        <p:txBody>
          <a:bodyPr/>
          <a:lstStyle/>
          <a:p>
            <a:pPr>
              <a:defRPr/>
            </a:pPr>
            <a:r>
              <a:rPr lang="en-US"/>
              <a:t>DataBase Course Notes  11- Relational Model -  Relational Algebra &amp; Calculus</a:t>
            </a:r>
          </a:p>
        </p:txBody>
      </p:sp>
      <p:sp>
        <p:nvSpPr>
          <p:cNvPr id="5" name="Slide Number Placeholder 4"/>
          <p:cNvSpPr>
            <a:spLocks noGrp="1"/>
          </p:cNvSpPr>
          <p:nvPr>
            <p:ph type="sldNum" sz="quarter" idx="12"/>
          </p:nvPr>
        </p:nvSpPr>
        <p:spPr/>
        <p:txBody>
          <a:bodyPr/>
          <a:lstStyle/>
          <a:p>
            <a:pPr>
              <a:defRPr/>
            </a:pPr>
            <a:fld id="{F019C592-1E59-458F-AA5D-873377363E99}" type="slidenum">
              <a:rPr lang="en-US" smtClean="0"/>
              <a:pPr>
                <a:defRPr/>
              </a:pPr>
              <a:t>217</a:t>
            </a:fld>
            <a:endParaRPr lang="en-US"/>
          </a:p>
        </p:txBody>
      </p:sp>
    </p:spTree>
    <p:extLst>
      <p:ext uri="{BB962C8B-B14F-4D97-AF65-F5344CB8AC3E}">
        <p14:creationId xmlns:p14="http://schemas.microsoft.com/office/powerpoint/2010/main" val="169964087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1139" name="Rectangle 2"/>
          <p:cNvSpPr>
            <a:spLocks noGrp="1" noChangeArrowheads="1"/>
          </p:cNvSpPr>
          <p:nvPr>
            <p:ph type="title"/>
          </p:nvPr>
        </p:nvSpPr>
        <p:spPr/>
        <p:txBody>
          <a:bodyPr/>
          <a:lstStyle/>
          <a:p>
            <a:r>
              <a:rPr lang="en-US"/>
              <a:t> </a:t>
            </a:r>
          </a:p>
        </p:txBody>
      </p:sp>
      <p:sp>
        <p:nvSpPr>
          <p:cNvPr id="91140" name="Rectangle 3"/>
          <p:cNvSpPr>
            <a:spLocks noGrp="1" noChangeArrowheads="1"/>
          </p:cNvSpPr>
          <p:nvPr>
            <p:ph type="body" idx="1"/>
          </p:nvPr>
        </p:nvSpPr>
        <p:spPr/>
        <p:txBody>
          <a:bodyPr/>
          <a:lstStyle/>
          <a:p>
            <a:pPr>
              <a:buFont typeface="Wingdings" pitchFamily="2" charset="2"/>
              <a:buNone/>
            </a:pPr>
            <a:endParaRPr lang="en-US" sz="3600" b="1"/>
          </a:p>
          <a:p>
            <a:pPr>
              <a:buFont typeface="Wingdings" pitchFamily="2" charset="2"/>
              <a:buNone/>
            </a:pPr>
            <a:endParaRPr lang="en-US" sz="3600" b="1"/>
          </a:p>
          <a:p>
            <a:pPr>
              <a:buFont typeface="Wingdings" pitchFamily="2" charset="2"/>
              <a:buNone/>
            </a:pPr>
            <a:r>
              <a:rPr lang="en-US" sz="3600" b="1"/>
              <a:t>Thank you for your kindly attention!</a:t>
            </a:r>
          </a:p>
          <a:p>
            <a:endParaRPr lang="en-US"/>
          </a:p>
        </p:txBody>
      </p:sp>
      <p:sp>
        <p:nvSpPr>
          <p:cNvPr id="91141" name="Slide Number Placeholder 5"/>
          <p:cNvSpPr>
            <a:spLocks noGrp="1"/>
          </p:cNvSpPr>
          <p:nvPr>
            <p:ph type="sldNum" sz="quarter" idx="12"/>
          </p:nvPr>
        </p:nvSpPr>
        <p:spPr>
          <a:noFill/>
        </p:spPr>
        <p:txBody>
          <a:bodyPr/>
          <a:lstStyle/>
          <a:p>
            <a:fld id="{334B5F91-FE09-493E-91A2-C5E2B534B7AB}" type="slidenum">
              <a:rPr lang="en-US" smtClean="0"/>
              <a:pPr/>
              <a:t>218</a:t>
            </a:fld>
            <a:endParaRPr lang="en-US"/>
          </a:p>
        </p:txBody>
      </p:sp>
    </p:spTree>
    <p:extLst>
      <p:ext uri="{BB962C8B-B14F-4D97-AF65-F5344CB8AC3E}">
        <p14:creationId xmlns:p14="http://schemas.microsoft.com/office/powerpoint/2010/main" val="130500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Instances of Branch &amp; Staff relation</a:t>
            </a:r>
          </a:p>
        </p:txBody>
      </p:sp>
      <p:pic>
        <p:nvPicPr>
          <p:cNvPr id="6" name="Content Placeholder 5"/>
          <p:cNvPicPr>
            <a:picLocks noGrp="1"/>
          </p:cNvPicPr>
          <p:nvPr>
            <p:ph idx="1"/>
          </p:nvPr>
        </p:nvPicPr>
        <p:blipFill>
          <a:blip r:embed="rId2" cstate="print"/>
          <a:stretch>
            <a:fillRect/>
          </a:stretch>
        </p:blipFill>
        <p:spPr>
          <a:xfrm>
            <a:off x="457200" y="1371599"/>
            <a:ext cx="8229600" cy="4754880"/>
          </a:xfrm>
          <a:prstGeom prst="rect">
            <a:avLst/>
          </a:prstGeom>
        </p:spPr>
      </p:pic>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22</a:t>
            </a:fld>
            <a:endParaRPr lang="en-US"/>
          </a:p>
        </p:txBody>
      </p:sp>
    </p:spTree>
    <p:extLst>
      <p:ext uri="{BB962C8B-B14F-4D97-AF65-F5344CB8AC3E}">
        <p14:creationId xmlns:p14="http://schemas.microsoft.com/office/powerpoint/2010/main" val="37103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Domains for some attributes</a:t>
            </a:r>
          </a:p>
        </p:txBody>
      </p:sp>
      <p:pic>
        <p:nvPicPr>
          <p:cNvPr id="6" name="Content Placeholder 5"/>
          <p:cNvPicPr>
            <a:picLocks noGrp="1"/>
          </p:cNvPicPr>
          <p:nvPr>
            <p:ph idx="1"/>
          </p:nvPr>
        </p:nvPicPr>
        <p:blipFill>
          <a:blip r:embed="rId2" cstate="print"/>
          <a:stretch>
            <a:fillRect/>
          </a:stretch>
        </p:blipFill>
        <p:spPr>
          <a:xfrm>
            <a:off x="457200" y="1371599"/>
            <a:ext cx="8229600" cy="4754880"/>
          </a:xfrm>
          <a:prstGeom prst="rect">
            <a:avLst/>
          </a:prstGeom>
        </p:spPr>
      </p:pic>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23</a:t>
            </a:fld>
            <a:endParaRPr lang="en-US"/>
          </a:p>
        </p:txBody>
      </p:sp>
    </p:spTree>
    <p:extLst>
      <p:ext uri="{BB962C8B-B14F-4D97-AF65-F5344CB8AC3E}">
        <p14:creationId xmlns:p14="http://schemas.microsoft.com/office/powerpoint/2010/main" val="3211311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t>is row of relation</a:t>
            </a:r>
          </a:p>
          <a:p>
            <a:r>
              <a:rPr lang="en-US" sz="2800" dirty="0"/>
              <a:t>elements of relation are rows or tuples in table</a:t>
            </a:r>
          </a:p>
          <a:p>
            <a:r>
              <a:rPr lang="en-US" sz="2800" dirty="0"/>
              <a:t>tuples can appear in any order and relation will still be the same - therefore convey same meaning</a:t>
            </a:r>
          </a:p>
          <a:p>
            <a:r>
              <a:rPr lang="en-US" sz="2800" dirty="0"/>
              <a:t>structure of relation, together with specification of domains and any other restrictions on possible values, is called its intension; usually fixed - tuples are called extension (or state) of relation, which changes over time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24</a:t>
            </a:fld>
            <a:endParaRPr lang="en-US"/>
          </a:p>
        </p:txBody>
      </p:sp>
    </p:spTree>
    <p:extLst>
      <p:ext uri="{BB962C8B-B14F-4D97-AF65-F5344CB8AC3E}">
        <p14:creationId xmlns:p14="http://schemas.microsoft.com/office/powerpoint/2010/main" val="1224866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a:t>
            </a:r>
          </a:p>
        </p:txBody>
      </p:sp>
      <p:sp>
        <p:nvSpPr>
          <p:cNvPr id="3" name="Content Placeholder 2"/>
          <p:cNvSpPr>
            <a:spLocks noGrp="1"/>
          </p:cNvSpPr>
          <p:nvPr>
            <p:ph idx="1"/>
          </p:nvPr>
        </p:nvSpPr>
        <p:spPr/>
        <p:txBody>
          <a:bodyPr/>
          <a:lstStyle/>
          <a:p>
            <a:r>
              <a:rPr lang="en-US" dirty="0"/>
              <a:t>is number of attributes it contains</a:t>
            </a:r>
          </a:p>
          <a:p>
            <a:r>
              <a:rPr lang="en-US" sz="2800" dirty="0"/>
              <a:t>the Branch relation has four attributes or degree four – means that each row of table is a four-tuple, containing four values</a:t>
            </a:r>
          </a:p>
          <a:p>
            <a:r>
              <a:rPr lang="en-US" sz="2800" dirty="0"/>
              <a:t>degree of a relation is property of </a:t>
            </a:r>
            <a:r>
              <a:rPr lang="en-US" sz="2800" i="1" dirty="0"/>
              <a:t>intension </a:t>
            </a:r>
            <a:r>
              <a:rPr lang="en-US" sz="2800" dirty="0"/>
              <a:t>of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25</a:t>
            </a:fld>
            <a:endParaRPr lang="en-US"/>
          </a:p>
        </p:txBody>
      </p:sp>
    </p:spTree>
    <p:extLst>
      <p:ext uri="{BB962C8B-B14F-4D97-AF65-F5344CB8AC3E}">
        <p14:creationId xmlns:p14="http://schemas.microsoft.com/office/powerpoint/2010/main" val="112555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p>
        </p:txBody>
      </p:sp>
      <p:sp>
        <p:nvSpPr>
          <p:cNvPr id="3" name="Content Placeholder 2"/>
          <p:cNvSpPr>
            <a:spLocks noGrp="1"/>
          </p:cNvSpPr>
          <p:nvPr>
            <p:ph idx="1"/>
          </p:nvPr>
        </p:nvSpPr>
        <p:spPr/>
        <p:txBody>
          <a:bodyPr/>
          <a:lstStyle/>
          <a:p>
            <a:r>
              <a:rPr lang="en-US" dirty="0"/>
              <a:t>is number of tuples it contains</a:t>
            </a:r>
          </a:p>
          <a:p>
            <a:r>
              <a:rPr lang="en-US" sz="2800" dirty="0"/>
              <a:t>changes as tuples are added or deleted; is property of </a:t>
            </a:r>
            <a:r>
              <a:rPr lang="en-US" sz="2800" i="1" dirty="0"/>
              <a:t>extension </a:t>
            </a:r>
            <a:r>
              <a:rPr lang="en-US" sz="2800" dirty="0"/>
              <a:t>of relation and is determined from particular instance of relation at any given moment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26</a:t>
            </a:fld>
            <a:endParaRPr lang="en-US"/>
          </a:p>
        </p:txBody>
      </p:sp>
    </p:spTree>
    <p:extLst>
      <p:ext uri="{BB962C8B-B14F-4D97-AF65-F5344CB8AC3E}">
        <p14:creationId xmlns:p14="http://schemas.microsoft.com/office/powerpoint/2010/main" val="34180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a:t>
            </a:r>
          </a:p>
        </p:txBody>
      </p:sp>
      <p:sp>
        <p:nvSpPr>
          <p:cNvPr id="3" name="Content Placeholder 2"/>
          <p:cNvSpPr>
            <a:spLocks noGrp="1"/>
          </p:cNvSpPr>
          <p:nvPr>
            <p:ph idx="1"/>
          </p:nvPr>
        </p:nvSpPr>
        <p:spPr/>
        <p:txBody>
          <a:bodyPr/>
          <a:lstStyle/>
          <a:p>
            <a:r>
              <a:rPr lang="en-US" dirty="0"/>
              <a:t>collection of normalized relations with distinct relation names</a:t>
            </a:r>
          </a:p>
          <a:p>
            <a:r>
              <a:rPr lang="en-US" dirty="0"/>
              <a:t>consists of relations that are appropriately structured - refer to this as </a:t>
            </a:r>
            <a:r>
              <a:rPr lang="en-US" i="1" dirty="0"/>
              <a:t>normalization</a:t>
            </a:r>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27</a:t>
            </a:fld>
            <a:endParaRPr lang="en-US"/>
          </a:p>
        </p:txBody>
      </p:sp>
    </p:spTree>
    <p:extLst>
      <p:ext uri="{BB962C8B-B14F-4D97-AF65-F5344CB8AC3E}">
        <p14:creationId xmlns:p14="http://schemas.microsoft.com/office/powerpoint/2010/main" val="1795333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terminology</a:t>
            </a:r>
          </a:p>
        </p:txBody>
      </p:sp>
      <p:sp>
        <p:nvSpPr>
          <p:cNvPr id="3" name="Content Placeholder 2"/>
          <p:cNvSpPr>
            <a:spLocks noGrp="1"/>
          </p:cNvSpPr>
          <p:nvPr>
            <p:ph idx="1"/>
          </p:nvPr>
        </p:nvSpPr>
        <p:spPr/>
        <p:txBody>
          <a:bodyPr/>
          <a:lstStyle/>
          <a:p>
            <a:r>
              <a:rPr lang="en-US" dirty="0"/>
              <a:t>third set of terms is sometimes used; stems from fact that, physically, RDBMS may store each relation in a file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28</a:t>
            </a:fld>
            <a:endParaRPr lang="en-US"/>
          </a:p>
        </p:txBody>
      </p:sp>
    </p:spTree>
    <p:extLst>
      <p:ext uri="{BB962C8B-B14F-4D97-AF65-F5344CB8AC3E}">
        <p14:creationId xmlns:p14="http://schemas.microsoft.com/office/powerpoint/2010/main" val="1147419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terminology</a:t>
            </a:r>
          </a:p>
        </p:txBody>
      </p:sp>
      <p:graphicFrame>
        <p:nvGraphicFramePr>
          <p:cNvPr id="6" name="Content Placeholder 5"/>
          <p:cNvGraphicFramePr>
            <a:graphicFrameLocks noGrp="1"/>
          </p:cNvGraphicFramePr>
          <p:nvPr>
            <p:ph idx="1"/>
          </p:nvPr>
        </p:nvGraphicFramePr>
        <p:xfrm>
          <a:off x="457200" y="1600200"/>
          <a:ext cx="8229600" cy="23164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sz="3200" dirty="0"/>
                        <a:t>Formal term</a:t>
                      </a:r>
                    </a:p>
                  </a:txBody>
                  <a:tcPr/>
                </a:tc>
                <a:tc>
                  <a:txBody>
                    <a:bodyPr/>
                    <a:lstStyle/>
                    <a:p>
                      <a:r>
                        <a:rPr lang="en-US" sz="3200" dirty="0"/>
                        <a:t>Logical</a:t>
                      </a:r>
                    </a:p>
                  </a:txBody>
                  <a:tcPr/>
                </a:tc>
                <a:tc>
                  <a:txBody>
                    <a:bodyPr/>
                    <a:lstStyle/>
                    <a:p>
                      <a:r>
                        <a:rPr lang="en-US" sz="3200" dirty="0"/>
                        <a:t>Physical</a:t>
                      </a:r>
                    </a:p>
                  </a:txBody>
                  <a:tcPr/>
                </a:tc>
                <a:extLst>
                  <a:ext uri="{0D108BD9-81ED-4DB2-BD59-A6C34878D82A}">
                    <a16:rowId xmlns:a16="http://schemas.microsoft.com/office/drawing/2014/main" val="10000"/>
                  </a:ext>
                </a:extLst>
              </a:tr>
              <a:tr h="370840">
                <a:tc>
                  <a:txBody>
                    <a:bodyPr/>
                    <a:lstStyle/>
                    <a:p>
                      <a:r>
                        <a:rPr lang="en-US" sz="3200" dirty="0"/>
                        <a:t>Relation</a:t>
                      </a:r>
                    </a:p>
                  </a:txBody>
                  <a:tcPr/>
                </a:tc>
                <a:tc>
                  <a:txBody>
                    <a:bodyPr/>
                    <a:lstStyle/>
                    <a:p>
                      <a:r>
                        <a:rPr lang="en-US" sz="3200" dirty="0"/>
                        <a:t>Table</a:t>
                      </a:r>
                    </a:p>
                  </a:txBody>
                  <a:tcPr/>
                </a:tc>
                <a:tc>
                  <a:txBody>
                    <a:bodyPr/>
                    <a:lstStyle/>
                    <a:p>
                      <a:r>
                        <a:rPr lang="en-US" sz="3200" dirty="0"/>
                        <a:t>File</a:t>
                      </a:r>
                    </a:p>
                  </a:txBody>
                  <a:tcPr/>
                </a:tc>
                <a:extLst>
                  <a:ext uri="{0D108BD9-81ED-4DB2-BD59-A6C34878D82A}">
                    <a16:rowId xmlns:a16="http://schemas.microsoft.com/office/drawing/2014/main" val="10001"/>
                  </a:ext>
                </a:extLst>
              </a:tr>
              <a:tr h="370840">
                <a:tc>
                  <a:txBody>
                    <a:bodyPr/>
                    <a:lstStyle/>
                    <a:p>
                      <a:r>
                        <a:rPr lang="en-US" sz="3200" dirty="0"/>
                        <a:t>Attribute</a:t>
                      </a:r>
                    </a:p>
                  </a:txBody>
                  <a:tcPr/>
                </a:tc>
                <a:tc>
                  <a:txBody>
                    <a:bodyPr/>
                    <a:lstStyle/>
                    <a:p>
                      <a:r>
                        <a:rPr lang="en-US" sz="3200" dirty="0"/>
                        <a:t>Column</a:t>
                      </a:r>
                    </a:p>
                  </a:txBody>
                  <a:tcPr/>
                </a:tc>
                <a:tc>
                  <a:txBody>
                    <a:bodyPr/>
                    <a:lstStyle/>
                    <a:p>
                      <a:r>
                        <a:rPr lang="en-US" sz="3200" dirty="0"/>
                        <a:t>Field</a:t>
                      </a:r>
                    </a:p>
                  </a:txBody>
                  <a:tcPr/>
                </a:tc>
                <a:extLst>
                  <a:ext uri="{0D108BD9-81ED-4DB2-BD59-A6C34878D82A}">
                    <a16:rowId xmlns:a16="http://schemas.microsoft.com/office/drawing/2014/main" val="10002"/>
                  </a:ext>
                </a:extLst>
              </a:tr>
              <a:tr h="370840">
                <a:tc>
                  <a:txBody>
                    <a:bodyPr/>
                    <a:lstStyle/>
                    <a:p>
                      <a:r>
                        <a:rPr lang="en-US" sz="3200" dirty="0"/>
                        <a:t>Tuple</a:t>
                      </a:r>
                    </a:p>
                  </a:txBody>
                  <a:tcPr/>
                </a:tc>
                <a:tc>
                  <a:txBody>
                    <a:bodyPr/>
                    <a:lstStyle/>
                    <a:p>
                      <a:r>
                        <a:rPr lang="en-US" sz="3200" dirty="0"/>
                        <a:t>Row</a:t>
                      </a:r>
                    </a:p>
                  </a:txBody>
                  <a:tcPr/>
                </a:tc>
                <a:tc>
                  <a:txBody>
                    <a:bodyPr/>
                    <a:lstStyle/>
                    <a:p>
                      <a:r>
                        <a:rPr lang="en-US" sz="3200" dirty="0"/>
                        <a:t>Record</a:t>
                      </a:r>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29</a:t>
            </a:fld>
            <a:endParaRPr lang="en-US"/>
          </a:p>
        </p:txBody>
      </p:sp>
    </p:spTree>
    <p:extLst>
      <p:ext uri="{BB962C8B-B14F-4D97-AF65-F5344CB8AC3E}">
        <p14:creationId xmlns:p14="http://schemas.microsoft.com/office/powerpoint/2010/main" val="36570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Explain why relational database model became practical in about 1980 and de facto standard today</a:t>
            </a:r>
          </a:p>
          <a:p>
            <a:r>
              <a:rPr lang="en-US" dirty="0"/>
              <a:t>Define basic relational database terms such as relation and tuple</a:t>
            </a:r>
          </a:p>
          <a:p>
            <a:pPr lvl="1"/>
            <a:r>
              <a:rPr lang="en-US" dirty="0"/>
              <a:t>Describe major types of keys including primary, candidate, and foreign</a:t>
            </a:r>
          </a:p>
          <a:p>
            <a:pPr lvl="1"/>
            <a:r>
              <a:rPr lang="en-US" dirty="0"/>
              <a:t>Describe how one-to-one, one-to-many, and many-to-many relationships are implemented</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BE461434-E65B-4FC7-9C5A-F807F1ABF3F4}" type="slidenum">
              <a:rPr lang="en-US" smtClean="0"/>
              <a:pPr>
                <a:defRPr/>
              </a:pPr>
              <a:t>3</a:t>
            </a:fld>
            <a:endParaRPr lang="en-US"/>
          </a:p>
        </p:txBody>
      </p:sp>
    </p:spTree>
    <p:extLst>
      <p:ext uri="{BB962C8B-B14F-4D97-AF65-F5344CB8AC3E}">
        <p14:creationId xmlns:p14="http://schemas.microsoft.com/office/powerpoint/2010/main" val="664884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Mathematical Relations</a:t>
            </a:r>
          </a:p>
        </p:txBody>
      </p:sp>
      <p:sp>
        <p:nvSpPr>
          <p:cNvPr id="7" name="Text Placeholder 6"/>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30</a:t>
            </a:fld>
            <a:endParaRPr lang="en-US"/>
          </a:p>
        </p:txBody>
      </p:sp>
    </p:spTree>
    <p:extLst>
      <p:ext uri="{BB962C8B-B14F-4D97-AF65-F5344CB8AC3E}">
        <p14:creationId xmlns:p14="http://schemas.microsoft.com/office/powerpoint/2010/main" val="3972896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5"/>
          <p:cNvSpPr>
            <a:spLocks noGrp="1"/>
          </p:cNvSpPr>
          <p:nvPr>
            <p:ph type="title"/>
          </p:nvPr>
        </p:nvSpPr>
        <p:spPr/>
        <p:txBody>
          <a:bodyPr/>
          <a:lstStyle/>
          <a:p>
            <a:r>
              <a:rPr lang="en-US" altLang="en-US" b="1" dirty="0">
                <a:solidFill>
                  <a:schemeClr val="tx1"/>
                </a:solidFill>
              </a:rPr>
              <a:t>Sets and Elements</a:t>
            </a:r>
            <a:endParaRPr lang="en-US" altLang="en-US" b="1" dirty="0"/>
          </a:p>
        </p:txBody>
      </p:sp>
      <p:sp>
        <p:nvSpPr>
          <p:cNvPr id="38915" name="Content Placeholder 6"/>
          <p:cNvSpPr>
            <a:spLocks noGrp="1"/>
          </p:cNvSpPr>
          <p:nvPr>
            <p:ph idx="1"/>
          </p:nvPr>
        </p:nvSpPr>
        <p:spPr/>
        <p:txBody>
          <a:bodyPr/>
          <a:lstStyle/>
          <a:p>
            <a:r>
              <a:rPr lang="en-US" altLang="en-US" dirty="0"/>
              <a:t>set is a collection of objects, and those objects are called the elements of the set</a:t>
            </a:r>
          </a:p>
          <a:p>
            <a:endParaRPr lang="en-US" altLang="en-US" dirty="0"/>
          </a:p>
          <a:p>
            <a:r>
              <a:rPr lang="en-US" altLang="en-US" dirty="0"/>
              <a:t>set is fully characterized by its distinct elements, and nothing else but these elements</a:t>
            </a:r>
          </a:p>
        </p:txBody>
      </p:sp>
      <p:sp>
        <p:nvSpPr>
          <p:cNvPr id="3891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389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15D1EC-610B-4606-8943-4BC13A16FB79}" type="slidenum">
              <a:rPr lang="en-US" altLang="en-US"/>
              <a:pPr eaLnBrk="1" hangingPunct="1"/>
              <a:t>31</a:t>
            </a:fld>
            <a:endParaRPr lang="en-US" altLang="en-US"/>
          </a:p>
        </p:txBody>
      </p:sp>
    </p:spTree>
    <p:extLst>
      <p:ext uri="{BB962C8B-B14F-4D97-AF65-F5344CB8AC3E}">
        <p14:creationId xmlns:p14="http://schemas.microsoft.com/office/powerpoint/2010/main" val="2283552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solidFill>
                  <a:schemeClr val="tx1"/>
                </a:solidFill>
              </a:rPr>
              <a:t>Sets and Elements</a:t>
            </a:r>
            <a:endParaRPr lang="en-US" altLang="en-US"/>
          </a:p>
        </p:txBody>
      </p:sp>
      <p:sp>
        <p:nvSpPr>
          <p:cNvPr id="39939" name="Content Placeholder 2"/>
          <p:cNvSpPr>
            <a:spLocks noGrp="1"/>
          </p:cNvSpPr>
          <p:nvPr>
            <p:ph idx="1"/>
          </p:nvPr>
        </p:nvSpPr>
        <p:spPr/>
        <p:txBody>
          <a:bodyPr/>
          <a:lstStyle/>
          <a:p>
            <a:r>
              <a:rPr lang="en-US" altLang="en-US" dirty="0"/>
              <a:t>elements of set don’t have any ordering</a:t>
            </a:r>
          </a:p>
          <a:p>
            <a:r>
              <a:rPr lang="en-US" altLang="en-US" dirty="0"/>
              <a:t>sets don’t contain duplicate elements</a:t>
            </a:r>
          </a:p>
          <a:p>
            <a:endParaRPr lang="en-US" altLang="en-US" dirty="0"/>
          </a:p>
          <a:p>
            <a:r>
              <a:rPr lang="en-GB" altLang="en-US" dirty="0"/>
              <a:t>two sets A and B, are the same if each element of A is also an element of B and each element of B is also an element of A</a:t>
            </a:r>
          </a:p>
          <a:p>
            <a:endParaRPr lang="en-GB" altLang="en-US" dirty="0"/>
          </a:p>
          <a:p>
            <a:r>
              <a:rPr lang="en-US" altLang="en-US" dirty="0">
                <a:sym typeface="Symbol" panose="05050102010706020507" pitchFamily="18" charset="2"/>
              </a:rPr>
              <a:t> the</a:t>
            </a:r>
            <a:r>
              <a:rPr lang="en-US" altLang="en-US" dirty="0"/>
              <a:t> empty set</a:t>
            </a:r>
          </a:p>
        </p:txBody>
      </p:sp>
      <p:sp>
        <p:nvSpPr>
          <p:cNvPr id="399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399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C4602A-B60B-4263-8CEC-CBC6453DCC0C}" type="slidenum">
              <a:rPr lang="en-US" altLang="en-US"/>
              <a:pPr eaLnBrk="1" hangingPunct="1"/>
              <a:t>32</a:t>
            </a:fld>
            <a:endParaRPr lang="en-US" altLang="en-US"/>
          </a:p>
        </p:txBody>
      </p:sp>
    </p:spTree>
    <p:extLst>
      <p:ext uri="{BB962C8B-B14F-4D97-AF65-F5344CB8AC3E}">
        <p14:creationId xmlns:p14="http://schemas.microsoft.com/office/powerpoint/2010/main" val="3852553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solidFill>
                  <a:schemeClr val="tx1"/>
                </a:solidFill>
              </a:rPr>
              <a:t>Sets and Elements</a:t>
            </a:r>
            <a:endParaRPr lang="en-US" altLang="en-US"/>
          </a:p>
        </p:txBody>
      </p:sp>
      <p:sp>
        <p:nvSpPr>
          <p:cNvPr id="40963" name="Content Placeholder 2"/>
          <p:cNvSpPr>
            <a:spLocks noGrp="1"/>
          </p:cNvSpPr>
          <p:nvPr>
            <p:ph idx="1"/>
          </p:nvPr>
        </p:nvSpPr>
        <p:spPr/>
        <p:txBody>
          <a:bodyPr/>
          <a:lstStyle/>
          <a:p>
            <a:r>
              <a:rPr lang="en-GB" altLang="en-US"/>
              <a:t>set theory has a mathematical symbol </a:t>
            </a:r>
            <a:r>
              <a:rPr lang="en-GB" altLang="en-US">
                <a:sym typeface="Symbol" panose="05050102010706020507" pitchFamily="18" charset="2"/>
              </a:rPr>
              <a:t> t</a:t>
            </a:r>
            <a:r>
              <a:rPr lang="en-GB" altLang="en-US"/>
              <a:t>hat is used to state that some object is an element of some set</a:t>
            </a:r>
          </a:p>
          <a:p>
            <a:r>
              <a:rPr lang="en-US" altLang="en-US"/>
              <a:t>x </a:t>
            </a:r>
            <a:r>
              <a:rPr lang="en-GB" altLang="en-US">
                <a:sym typeface="Symbol" panose="05050102010706020507" pitchFamily="18" charset="2"/>
              </a:rPr>
              <a:t></a:t>
            </a:r>
            <a:r>
              <a:rPr lang="en-US" altLang="en-US"/>
              <a:t> S</a:t>
            </a:r>
          </a:p>
          <a:p>
            <a:r>
              <a:rPr lang="en-US" altLang="en-US"/>
              <a:t>x </a:t>
            </a:r>
            <a:r>
              <a:rPr lang="en-GB" altLang="en-US">
                <a:sym typeface="Symbol" panose="05050102010706020507" pitchFamily="18" charset="2"/>
              </a:rPr>
              <a:t></a:t>
            </a:r>
            <a:r>
              <a:rPr lang="en-US" altLang="en-US"/>
              <a:t> S ↔ ¬(x </a:t>
            </a:r>
            <a:r>
              <a:rPr lang="en-GB" altLang="en-US">
                <a:sym typeface="Symbol" panose="05050102010706020507" pitchFamily="18" charset="2"/>
              </a:rPr>
              <a:t></a:t>
            </a:r>
            <a:r>
              <a:rPr lang="en-US" altLang="en-US"/>
              <a:t> S)</a:t>
            </a:r>
          </a:p>
        </p:txBody>
      </p:sp>
      <p:sp>
        <p:nvSpPr>
          <p:cNvPr id="409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409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3222B9-1FDC-44A6-8FD6-4C7D31CEB418}" type="slidenum">
              <a:rPr lang="en-US" altLang="en-US"/>
              <a:pPr eaLnBrk="1" hangingPunct="1"/>
              <a:t>33</a:t>
            </a:fld>
            <a:endParaRPr lang="en-US" altLang="en-US"/>
          </a:p>
        </p:txBody>
      </p:sp>
    </p:spTree>
    <p:extLst>
      <p:ext uri="{BB962C8B-B14F-4D97-AF65-F5344CB8AC3E}">
        <p14:creationId xmlns:p14="http://schemas.microsoft.com/office/powerpoint/2010/main" val="1492885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solidFill>
                  <a:schemeClr val="tx1"/>
                </a:solidFill>
              </a:rPr>
              <a:t>Methods to specify sets</a:t>
            </a:r>
            <a:endParaRPr lang="en-US" altLang="en-US" sz="3200"/>
          </a:p>
        </p:txBody>
      </p:sp>
      <p:sp>
        <p:nvSpPr>
          <p:cNvPr id="3" name="Content Placeholder 2"/>
          <p:cNvSpPr>
            <a:spLocks noGrp="1"/>
          </p:cNvSpPr>
          <p:nvPr>
            <p:ph idx="1"/>
          </p:nvPr>
        </p:nvSpPr>
        <p:spPr/>
        <p:txBody>
          <a:bodyPr/>
          <a:lstStyle/>
          <a:p>
            <a:pPr>
              <a:defRPr/>
            </a:pPr>
            <a:r>
              <a:rPr lang="en-US" dirty="0"/>
              <a:t>enumerative method</a:t>
            </a:r>
          </a:p>
          <a:p>
            <a:pPr lvl="1">
              <a:defRPr/>
            </a:pPr>
            <a:r>
              <a:rPr lang="en-US" dirty="0"/>
              <a:t>S1</a:t>
            </a:r>
            <a:r>
              <a:rPr lang="en-US" dirty="0">
                <a:ea typeface="+mn-ea"/>
                <a:cs typeface="+mn-cs"/>
              </a:rPr>
              <a:t> := {1, 2, 3, 5, 7, 11, 13, 17, 19, 23}</a:t>
            </a:r>
          </a:p>
          <a:p>
            <a:pPr>
              <a:defRPr/>
            </a:pPr>
            <a:r>
              <a:rPr lang="en-US" dirty="0"/>
              <a:t>predicative method</a:t>
            </a:r>
          </a:p>
          <a:p>
            <a:pPr lvl="1">
              <a:defRPr/>
            </a:pPr>
            <a:r>
              <a:rPr lang="en-US" dirty="0"/>
              <a:t>S2 := {</a:t>
            </a:r>
            <a:r>
              <a:rPr lang="en-US" sz="2400" dirty="0"/>
              <a:t>x </a:t>
            </a:r>
            <a:r>
              <a:rPr lang="en-GB" sz="2400" dirty="0">
                <a:sym typeface="Symbol"/>
              </a:rPr>
              <a:t></a:t>
            </a:r>
            <a:r>
              <a:rPr lang="en-US" sz="2400" dirty="0"/>
              <a:t> S</a:t>
            </a:r>
            <a:r>
              <a:rPr lang="en-US" dirty="0"/>
              <a:t> | P(x) }</a:t>
            </a:r>
          </a:p>
          <a:p>
            <a:pPr lvl="2">
              <a:defRPr/>
            </a:pPr>
            <a:r>
              <a:rPr lang="en-GB" dirty="0"/>
              <a:t>let P(x) be a given predicate with exactly one parameter named x of type S </a:t>
            </a:r>
            <a:endParaRPr lang="en-US" dirty="0">
              <a:ea typeface="+mn-ea"/>
              <a:cs typeface="+mn-cs"/>
            </a:endParaRPr>
          </a:p>
          <a:p>
            <a:pPr>
              <a:defRPr/>
            </a:pPr>
            <a:r>
              <a:rPr lang="en-US" dirty="0"/>
              <a:t>substitutive method</a:t>
            </a:r>
          </a:p>
          <a:p>
            <a:pPr lvl="1">
              <a:defRPr/>
            </a:pPr>
            <a:r>
              <a:rPr lang="en-US" dirty="0">
                <a:ea typeface="+mn-ea"/>
                <a:cs typeface="+mn-cs"/>
              </a:rPr>
              <a:t>S3 := { x</a:t>
            </a:r>
            <a:r>
              <a:rPr lang="en-US" baseline="30000" dirty="0">
                <a:ea typeface="+mn-ea"/>
                <a:cs typeface="+mn-cs"/>
              </a:rPr>
              <a:t>2</a:t>
            </a:r>
            <a:r>
              <a:rPr lang="en-US" dirty="0">
                <a:ea typeface="+mn-ea"/>
                <a:cs typeface="+mn-cs"/>
              </a:rPr>
              <a:t> | x </a:t>
            </a:r>
            <a:r>
              <a:rPr lang="en-GB" dirty="0">
                <a:sym typeface="Symbol"/>
              </a:rPr>
              <a:t> </a:t>
            </a:r>
            <a:r>
              <a:rPr lang="en-US" dirty="0">
                <a:ea typeface="+mn-ea"/>
                <a:cs typeface="+mn-cs"/>
              </a:rPr>
              <a:t>N}</a:t>
            </a:r>
            <a:endParaRPr lang="en-US" dirty="0"/>
          </a:p>
        </p:txBody>
      </p:sp>
      <p:sp>
        <p:nvSpPr>
          <p:cNvPr id="419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419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A7285C-C422-4A3D-B9D1-532EED0DD2E5}" type="slidenum">
              <a:rPr lang="en-US" altLang="en-US"/>
              <a:pPr eaLnBrk="1" hangingPunct="1"/>
              <a:t>34</a:t>
            </a:fld>
            <a:endParaRPr lang="en-US" altLang="en-US"/>
          </a:p>
        </p:txBody>
      </p:sp>
    </p:spTree>
    <p:extLst>
      <p:ext uri="{BB962C8B-B14F-4D97-AF65-F5344CB8AC3E}">
        <p14:creationId xmlns:p14="http://schemas.microsoft.com/office/powerpoint/2010/main" val="716877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solidFill>
                  <a:schemeClr val="tx1"/>
                </a:solidFill>
              </a:rPr>
              <a:t>Cardinality</a:t>
            </a:r>
            <a:endParaRPr lang="en-US" altLang="en-US"/>
          </a:p>
        </p:txBody>
      </p:sp>
      <p:sp>
        <p:nvSpPr>
          <p:cNvPr id="44035" name="Content Placeholder 2"/>
          <p:cNvSpPr>
            <a:spLocks noGrp="1"/>
          </p:cNvSpPr>
          <p:nvPr>
            <p:ph idx="1"/>
          </p:nvPr>
        </p:nvSpPr>
        <p:spPr/>
        <p:txBody>
          <a:bodyPr/>
          <a:lstStyle/>
          <a:p>
            <a:r>
              <a:rPr lang="en-US" altLang="en-US" dirty="0"/>
              <a:t>sets can be finite and infinite</a:t>
            </a:r>
          </a:p>
          <a:p>
            <a:r>
              <a:rPr lang="en-US" altLang="en-US" dirty="0"/>
              <a:t>when dealing with databases all your sets are finite by definition</a:t>
            </a:r>
          </a:p>
          <a:p>
            <a:r>
              <a:rPr lang="en-US" altLang="en-US" dirty="0"/>
              <a:t>for every finite set S, cardinality is defined as number of elements of S</a:t>
            </a:r>
          </a:p>
        </p:txBody>
      </p:sp>
      <p:sp>
        <p:nvSpPr>
          <p:cNvPr id="440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440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B4644F-ACA7-4F2B-9A25-4CFD6BFC7CF9}" type="slidenum">
              <a:rPr lang="en-US" altLang="en-US"/>
              <a:pPr eaLnBrk="1" hangingPunct="1"/>
              <a:t>35</a:t>
            </a:fld>
            <a:endParaRPr lang="en-US" altLang="en-US"/>
          </a:p>
        </p:txBody>
      </p:sp>
    </p:spTree>
    <p:extLst>
      <p:ext uri="{BB962C8B-B14F-4D97-AF65-F5344CB8AC3E}">
        <p14:creationId xmlns:p14="http://schemas.microsoft.com/office/powerpoint/2010/main" val="801235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Subsets, Supersets</a:t>
            </a:r>
          </a:p>
        </p:txBody>
      </p:sp>
      <p:sp>
        <p:nvSpPr>
          <p:cNvPr id="46083" name="Content Placeholder 2"/>
          <p:cNvSpPr>
            <a:spLocks noGrp="1"/>
          </p:cNvSpPr>
          <p:nvPr>
            <p:ph idx="1"/>
          </p:nvPr>
        </p:nvSpPr>
        <p:spPr/>
        <p:txBody>
          <a:bodyPr/>
          <a:lstStyle/>
          <a:p>
            <a:r>
              <a:rPr lang="en-GB" altLang="en-US"/>
              <a:t>A is a subset of B (B is a superset of A) if every element of A is an element of B</a:t>
            </a:r>
          </a:p>
          <a:p>
            <a:r>
              <a:rPr lang="en-GB" altLang="en-US"/>
              <a:t>A </a:t>
            </a:r>
            <a:r>
              <a:rPr lang="en-GB" altLang="en-US">
                <a:sym typeface="Symbol" panose="05050102010706020507" pitchFamily="18" charset="2"/>
              </a:rPr>
              <a:t></a:t>
            </a:r>
            <a:r>
              <a:rPr lang="en-GB" altLang="en-US"/>
              <a:t> B</a:t>
            </a:r>
          </a:p>
          <a:p>
            <a:r>
              <a:rPr lang="en-GB" altLang="en-US"/>
              <a:t>A is proper subset of B (B is proper superset of A) if A is subset of B and A </a:t>
            </a:r>
            <a:r>
              <a:rPr lang="en-GB" altLang="en-US">
                <a:sym typeface="Symbol" panose="05050102010706020507" pitchFamily="18" charset="2"/>
              </a:rPr>
              <a:t></a:t>
            </a:r>
            <a:r>
              <a:rPr lang="en-GB" altLang="en-US"/>
              <a:t> B</a:t>
            </a:r>
          </a:p>
          <a:p>
            <a:r>
              <a:rPr lang="en-GB" altLang="en-US"/>
              <a:t>A </a:t>
            </a:r>
            <a:r>
              <a:rPr lang="en-GB" altLang="en-US">
                <a:sym typeface="Symbol" panose="05050102010706020507" pitchFamily="18" charset="2"/>
              </a:rPr>
              <a:t></a:t>
            </a:r>
            <a:r>
              <a:rPr lang="en-GB" altLang="en-US"/>
              <a:t> B</a:t>
            </a:r>
            <a:endParaRPr lang="en-US" altLang="en-US"/>
          </a:p>
          <a:p>
            <a:endParaRPr lang="en-US" altLang="en-US"/>
          </a:p>
        </p:txBody>
      </p:sp>
      <p:sp>
        <p:nvSpPr>
          <p:cNvPr id="460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4608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E501DD-76E9-4D7C-8729-A69E9529F966}" type="slidenum">
              <a:rPr lang="en-US" altLang="en-US"/>
              <a:pPr eaLnBrk="1" hangingPunct="1"/>
              <a:t>36</a:t>
            </a:fld>
            <a:endParaRPr lang="en-US" altLang="en-US"/>
          </a:p>
        </p:txBody>
      </p:sp>
    </p:spTree>
    <p:extLst>
      <p:ext uri="{BB962C8B-B14F-4D97-AF65-F5344CB8AC3E}">
        <p14:creationId xmlns:p14="http://schemas.microsoft.com/office/powerpoint/2010/main" val="1943134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Union, Intersection, Difference</a:t>
            </a:r>
          </a:p>
        </p:txBody>
      </p:sp>
      <p:sp>
        <p:nvSpPr>
          <p:cNvPr id="47107" name="Content Placeholder 2"/>
          <p:cNvSpPr>
            <a:spLocks noGrp="1"/>
          </p:cNvSpPr>
          <p:nvPr>
            <p:ph idx="1"/>
          </p:nvPr>
        </p:nvSpPr>
        <p:spPr/>
        <p:txBody>
          <a:bodyPr/>
          <a:lstStyle/>
          <a:p>
            <a:r>
              <a:rPr lang="it-IT" altLang="en-US"/>
              <a:t>union A </a:t>
            </a:r>
            <a:r>
              <a:rPr lang="it-IT" altLang="en-US">
                <a:sym typeface="Symbol" panose="05050102010706020507" pitchFamily="18" charset="2"/>
              </a:rPr>
              <a:t></a:t>
            </a:r>
            <a:r>
              <a:rPr lang="it-IT" altLang="en-US"/>
              <a:t> B = { x | x</a:t>
            </a:r>
            <a:r>
              <a:rPr lang="en-GB" altLang="en-US">
                <a:sym typeface="Symbol" panose="05050102010706020507" pitchFamily="18" charset="2"/>
              </a:rPr>
              <a:t>  </a:t>
            </a:r>
            <a:r>
              <a:rPr lang="it-IT" altLang="en-US"/>
              <a:t>A </a:t>
            </a:r>
            <a:r>
              <a:rPr lang="en-US" altLang="en-US">
                <a:sym typeface="Symbol" panose="05050102010706020507" pitchFamily="18" charset="2"/>
              </a:rPr>
              <a:t></a:t>
            </a:r>
            <a:r>
              <a:rPr lang="it-IT" altLang="en-US"/>
              <a:t> x</a:t>
            </a:r>
            <a:r>
              <a:rPr lang="en-GB" altLang="en-US">
                <a:sym typeface="Symbol" panose="05050102010706020507" pitchFamily="18" charset="2"/>
              </a:rPr>
              <a:t>  </a:t>
            </a:r>
            <a:r>
              <a:rPr lang="it-IT" altLang="en-US"/>
              <a:t>B}</a:t>
            </a:r>
          </a:p>
          <a:p>
            <a:r>
              <a:rPr lang="en-US" altLang="en-US"/>
              <a:t>intersection A </a:t>
            </a:r>
            <a:r>
              <a:rPr lang="it-IT" altLang="en-US">
                <a:sym typeface="Symbol" panose="05050102010706020507" pitchFamily="18" charset="2"/>
              </a:rPr>
              <a:t></a:t>
            </a:r>
            <a:r>
              <a:rPr lang="en-US" altLang="en-US"/>
              <a:t> B = { x | </a:t>
            </a:r>
            <a:r>
              <a:rPr lang="it-IT" altLang="en-US"/>
              <a:t>x</a:t>
            </a:r>
            <a:r>
              <a:rPr lang="en-GB" altLang="en-US">
                <a:sym typeface="Symbol" panose="05050102010706020507" pitchFamily="18" charset="2"/>
              </a:rPr>
              <a:t>  </a:t>
            </a:r>
            <a:r>
              <a:rPr lang="it-IT" altLang="en-US"/>
              <a:t>A </a:t>
            </a:r>
            <a:r>
              <a:rPr lang="en-US" altLang="en-US">
                <a:sym typeface="Symbol" panose="05050102010706020507" pitchFamily="18" charset="2"/>
              </a:rPr>
              <a:t></a:t>
            </a:r>
            <a:r>
              <a:rPr lang="it-IT" altLang="en-US"/>
              <a:t> x</a:t>
            </a:r>
            <a:r>
              <a:rPr lang="en-GB" altLang="en-US">
                <a:sym typeface="Symbol" panose="05050102010706020507" pitchFamily="18" charset="2"/>
              </a:rPr>
              <a:t>  </a:t>
            </a:r>
            <a:r>
              <a:rPr lang="it-IT" altLang="en-US"/>
              <a:t>B</a:t>
            </a:r>
            <a:r>
              <a:rPr lang="en-US" altLang="en-US"/>
              <a:t>}</a:t>
            </a:r>
          </a:p>
          <a:p>
            <a:r>
              <a:rPr lang="en-GB" altLang="en-US"/>
              <a:t>difference A – B = { x | </a:t>
            </a:r>
            <a:r>
              <a:rPr lang="it-IT" altLang="en-US"/>
              <a:t>x</a:t>
            </a:r>
            <a:r>
              <a:rPr lang="en-GB" altLang="en-US">
                <a:sym typeface="Symbol" panose="05050102010706020507" pitchFamily="18" charset="2"/>
              </a:rPr>
              <a:t>  </a:t>
            </a:r>
            <a:r>
              <a:rPr lang="it-IT" altLang="en-US"/>
              <a:t>A </a:t>
            </a:r>
            <a:r>
              <a:rPr lang="en-US" altLang="en-US">
                <a:sym typeface="Symbol" panose="05050102010706020507" pitchFamily="18" charset="2"/>
              </a:rPr>
              <a:t></a:t>
            </a:r>
            <a:r>
              <a:rPr lang="it-IT" altLang="en-US"/>
              <a:t> x</a:t>
            </a:r>
            <a:r>
              <a:rPr lang="en-GB" altLang="en-US">
                <a:sym typeface="Symbol" panose="05050102010706020507" pitchFamily="18" charset="2"/>
              </a:rPr>
              <a:t>  </a:t>
            </a:r>
            <a:r>
              <a:rPr lang="it-IT" altLang="en-US"/>
              <a:t>B</a:t>
            </a:r>
            <a:r>
              <a:rPr lang="en-GB" altLang="en-US"/>
              <a:t>}</a:t>
            </a:r>
          </a:p>
        </p:txBody>
      </p:sp>
      <p:sp>
        <p:nvSpPr>
          <p:cNvPr id="471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471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D4B767-D0B8-472F-937C-E4DC74D6CCB8}" type="slidenum">
              <a:rPr lang="en-US" altLang="en-US"/>
              <a:pPr eaLnBrk="1" hangingPunct="1"/>
              <a:t>37</a:t>
            </a:fld>
            <a:endParaRPr lang="en-US" altLang="en-US"/>
          </a:p>
        </p:txBody>
      </p:sp>
    </p:spTree>
    <p:extLst>
      <p:ext uri="{BB962C8B-B14F-4D97-AF65-F5344CB8AC3E}">
        <p14:creationId xmlns:p14="http://schemas.microsoft.com/office/powerpoint/2010/main" val="2241149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a:t>
            </a:r>
          </a:p>
        </p:txBody>
      </p:sp>
      <p:sp>
        <p:nvSpPr>
          <p:cNvPr id="3" name="Content Placeholder 2"/>
          <p:cNvSpPr>
            <a:spLocks noGrp="1"/>
          </p:cNvSpPr>
          <p:nvPr>
            <p:ph idx="1"/>
          </p:nvPr>
        </p:nvSpPr>
        <p:spPr/>
        <p:txBody>
          <a:bodyPr/>
          <a:lstStyle/>
          <a:p>
            <a:r>
              <a:rPr lang="en-US" dirty="0"/>
              <a:t>two sets, </a:t>
            </a:r>
            <a:r>
              <a:rPr lang="en-US" i="1" dirty="0"/>
              <a:t>D</a:t>
            </a:r>
            <a:r>
              <a:rPr lang="en-US" baseline="-25000" dirty="0"/>
              <a:t>1</a:t>
            </a:r>
            <a:r>
              <a:rPr lang="en-US" dirty="0"/>
              <a:t> and </a:t>
            </a:r>
            <a:r>
              <a:rPr lang="en-US" i="1" dirty="0"/>
              <a:t>D</a:t>
            </a:r>
            <a:r>
              <a:rPr lang="en-US" baseline="-25000" dirty="0"/>
              <a:t>2</a:t>
            </a:r>
            <a:r>
              <a:rPr lang="en-US" dirty="0"/>
              <a:t>, where </a:t>
            </a:r>
            <a:r>
              <a:rPr lang="en-US" i="1" dirty="0"/>
              <a:t>D</a:t>
            </a:r>
            <a:r>
              <a:rPr lang="en-US" baseline="-25000" dirty="0"/>
              <a:t>1</a:t>
            </a:r>
            <a:r>
              <a:rPr lang="en-US" dirty="0"/>
              <a:t> = {2, 4} and </a:t>
            </a:r>
            <a:r>
              <a:rPr lang="en-US" i="1" dirty="0"/>
              <a:t>D</a:t>
            </a:r>
            <a:r>
              <a:rPr lang="en-US" baseline="-25000" dirty="0"/>
              <a:t>2</a:t>
            </a:r>
            <a:r>
              <a:rPr lang="en-US" dirty="0"/>
              <a:t> = {1, 3, 5}; Cartesian product of these two sets, written </a:t>
            </a:r>
            <a:r>
              <a:rPr lang="en-US" i="1" dirty="0"/>
              <a:t>D</a:t>
            </a:r>
            <a:r>
              <a:rPr lang="en-US" baseline="-25000" dirty="0"/>
              <a:t>1</a:t>
            </a:r>
            <a:r>
              <a:rPr lang="en-US" dirty="0"/>
              <a:t> × </a:t>
            </a:r>
            <a:r>
              <a:rPr lang="en-US" i="1" dirty="0"/>
              <a:t>D</a:t>
            </a:r>
            <a:r>
              <a:rPr lang="en-US" baseline="-25000" dirty="0"/>
              <a:t>2</a:t>
            </a:r>
            <a:r>
              <a:rPr lang="en-US" dirty="0"/>
              <a:t>, is set of all ordered pairs such that first element is a member of </a:t>
            </a:r>
            <a:r>
              <a:rPr lang="en-US" i="1" dirty="0"/>
              <a:t>D</a:t>
            </a:r>
            <a:r>
              <a:rPr lang="en-US" baseline="-25000" dirty="0"/>
              <a:t>1</a:t>
            </a:r>
            <a:r>
              <a:rPr lang="en-US" dirty="0"/>
              <a:t> and second element is a member of </a:t>
            </a:r>
            <a:r>
              <a:rPr lang="en-US" i="1" dirty="0"/>
              <a:t>D</a:t>
            </a:r>
            <a:r>
              <a:rPr lang="en-US" baseline="-25000" dirty="0"/>
              <a:t>2</a:t>
            </a:r>
            <a:r>
              <a:rPr lang="en-US" dirty="0"/>
              <a:t> - </a:t>
            </a:r>
            <a:r>
              <a:rPr lang="en-US" i="1" dirty="0"/>
              <a:t>D</a:t>
            </a:r>
            <a:r>
              <a:rPr lang="en-US" baseline="-25000" dirty="0"/>
              <a:t>1</a:t>
            </a:r>
            <a:r>
              <a:rPr lang="en-US" dirty="0"/>
              <a:t> × </a:t>
            </a:r>
            <a:r>
              <a:rPr lang="en-US" i="1" dirty="0"/>
              <a:t>D</a:t>
            </a:r>
            <a:r>
              <a:rPr lang="en-US" baseline="-25000" dirty="0"/>
              <a:t>2</a:t>
            </a:r>
            <a:r>
              <a:rPr lang="en-US" dirty="0"/>
              <a:t> = {(2, 1), (2, 3), (2, 5), (4, 1), (4, 3), (4, 5)}</a:t>
            </a:r>
          </a:p>
          <a:p>
            <a:r>
              <a:rPr lang="en-US" dirty="0"/>
              <a:t>any subset of this Cartesian product is a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38</a:t>
            </a:fld>
            <a:endParaRPr lang="en-US"/>
          </a:p>
        </p:txBody>
      </p:sp>
    </p:spTree>
    <p:extLst>
      <p:ext uri="{BB962C8B-B14F-4D97-AF65-F5344CB8AC3E}">
        <p14:creationId xmlns:p14="http://schemas.microsoft.com/office/powerpoint/2010/main" val="3539043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relation </a:t>
            </a:r>
            <a:r>
              <a:rPr lang="en-US" i="1" dirty="0"/>
              <a:t>R</a:t>
            </a:r>
            <a:r>
              <a:rPr lang="en-US" dirty="0"/>
              <a:t> </a:t>
            </a:r>
          </a:p>
        </p:txBody>
      </p:sp>
      <p:sp>
        <p:nvSpPr>
          <p:cNvPr id="3" name="Content Placeholder 2"/>
          <p:cNvSpPr>
            <a:spLocks noGrp="1"/>
          </p:cNvSpPr>
          <p:nvPr>
            <p:ph idx="1"/>
          </p:nvPr>
        </p:nvSpPr>
        <p:spPr/>
        <p:txBody>
          <a:bodyPr/>
          <a:lstStyle/>
          <a:p>
            <a:r>
              <a:rPr lang="pt-BR" i="1" dirty="0"/>
              <a:t>R </a:t>
            </a:r>
            <a:r>
              <a:rPr lang="pt-BR" dirty="0"/>
              <a:t>= {(2, 1), (4, 1)}</a:t>
            </a:r>
          </a:p>
          <a:p>
            <a:r>
              <a:rPr lang="es-ES" i="1" dirty="0"/>
              <a:t>R </a:t>
            </a:r>
            <a:r>
              <a:rPr lang="pt-BR" dirty="0"/>
              <a:t>=</a:t>
            </a:r>
            <a:r>
              <a:rPr lang="es-ES" dirty="0"/>
              <a:t> {(</a:t>
            </a:r>
            <a:r>
              <a:rPr lang="es-ES" i="1" dirty="0"/>
              <a:t>x, y</a:t>
            </a:r>
            <a:r>
              <a:rPr lang="es-ES" dirty="0"/>
              <a:t>) | </a:t>
            </a:r>
            <a:r>
              <a:rPr lang="es-ES" i="1" dirty="0"/>
              <a:t>x </a:t>
            </a:r>
            <a:r>
              <a:rPr lang="es-ES" dirty="0"/>
              <a:t>∈ </a:t>
            </a:r>
            <a:r>
              <a:rPr lang="es-ES" i="1" dirty="0"/>
              <a:t>D</a:t>
            </a:r>
            <a:r>
              <a:rPr lang="es-ES" baseline="-25000" dirty="0"/>
              <a:t>1</a:t>
            </a:r>
            <a:r>
              <a:rPr lang="es-ES" dirty="0"/>
              <a:t>, </a:t>
            </a:r>
            <a:r>
              <a:rPr lang="es-ES" i="1" dirty="0"/>
              <a:t>y </a:t>
            </a:r>
            <a:r>
              <a:rPr lang="es-ES" dirty="0"/>
              <a:t>∈ </a:t>
            </a:r>
            <a:r>
              <a:rPr lang="es-ES" i="1" dirty="0"/>
              <a:t>D</a:t>
            </a:r>
            <a:r>
              <a:rPr lang="es-ES" baseline="-25000" dirty="0"/>
              <a:t>2</a:t>
            </a:r>
            <a:r>
              <a:rPr lang="es-ES" dirty="0"/>
              <a:t>, and </a:t>
            </a:r>
            <a:r>
              <a:rPr lang="es-ES" i="1" dirty="0"/>
              <a:t>y </a:t>
            </a:r>
            <a:r>
              <a:rPr lang="es-ES" dirty="0"/>
              <a:t>= 1}</a:t>
            </a:r>
          </a:p>
          <a:p>
            <a:r>
              <a:rPr lang="en-US" dirty="0"/>
              <a:t>easily extend notion to three sets; let </a:t>
            </a:r>
            <a:r>
              <a:rPr lang="en-US" i="1" dirty="0"/>
              <a:t>D</a:t>
            </a:r>
            <a:r>
              <a:rPr lang="en-US" baseline="-25000" dirty="0"/>
              <a:t>1</a:t>
            </a:r>
            <a:r>
              <a:rPr lang="en-US" dirty="0"/>
              <a:t>, </a:t>
            </a:r>
            <a:r>
              <a:rPr lang="en-US" i="1" dirty="0"/>
              <a:t>D</a:t>
            </a:r>
            <a:r>
              <a:rPr lang="en-US" baseline="-25000" dirty="0"/>
              <a:t>2</a:t>
            </a:r>
            <a:r>
              <a:rPr lang="en-US" dirty="0"/>
              <a:t>, and </a:t>
            </a:r>
            <a:r>
              <a:rPr lang="en-US" i="1" dirty="0"/>
              <a:t>D</a:t>
            </a:r>
            <a:r>
              <a:rPr lang="en-US" baseline="-25000" dirty="0"/>
              <a:t>3</a:t>
            </a:r>
            <a:r>
              <a:rPr lang="en-US" dirty="0"/>
              <a:t> be sets; Cartesian product </a:t>
            </a:r>
            <a:r>
              <a:rPr lang="en-US" i="1" dirty="0"/>
              <a:t>D</a:t>
            </a:r>
            <a:r>
              <a:rPr lang="en-US" baseline="-25000" dirty="0"/>
              <a:t>1</a:t>
            </a:r>
            <a:r>
              <a:rPr lang="en-US" dirty="0"/>
              <a:t>×</a:t>
            </a:r>
            <a:r>
              <a:rPr lang="en-US" i="1" dirty="0"/>
              <a:t>D</a:t>
            </a:r>
            <a:r>
              <a:rPr lang="en-US" baseline="-25000" dirty="0"/>
              <a:t>2</a:t>
            </a:r>
            <a:r>
              <a:rPr lang="en-US" dirty="0"/>
              <a:t>×</a:t>
            </a:r>
            <a:r>
              <a:rPr lang="en-US" i="1" dirty="0"/>
              <a:t>D</a:t>
            </a:r>
            <a:r>
              <a:rPr lang="en-US" baseline="-25000" dirty="0"/>
              <a:t>3</a:t>
            </a:r>
            <a:r>
              <a:rPr lang="en-US" dirty="0"/>
              <a:t> of these three sets is set of all ordered triples such that first element is from </a:t>
            </a:r>
            <a:r>
              <a:rPr lang="en-US" i="1" dirty="0"/>
              <a:t>D</a:t>
            </a:r>
            <a:r>
              <a:rPr lang="en-US" baseline="-25000" dirty="0"/>
              <a:t>1</a:t>
            </a:r>
            <a:r>
              <a:rPr lang="en-US" dirty="0"/>
              <a:t>, second is from </a:t>
            </a:r>
            <a:r>
              <a:rPr lang="en-US" i="1" dirty="0"/>
              <a:t>D</a:t>
            </a:r>
            <a:r>
              <a:rPr lang="en-US" baseline="-25000" dirty="0"/>
              <a:t>2</a:t>
            </a:r>
            <a:r>
              <a:rPr lang="en-US" dirty="0"/>
              <a:t> and third element is from </a:t>
            </a:r>
            <a:r>
              <a:rPr lang="en-US" i="1" dirty="0"/>
              <a:t>D</a:t>
            </a:r>
            <a:r>
              <a:rPr lang="en-US" baseline="-25000" dirty="0"/>
              <a:t>3</a:t>
            </a:r>
            <a:r>
              <a:rPr lang="en-US" dirty="0"/>
              <a:t> </a:t>
            </a:r>
          </a:p>
          <a:p>
            <a:r>
              <a:rPr lang="en-US" dirty="0"/>
              <a:t>any subset of Cartesian product is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dirty="0"/>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39</a:t>
            </a:fld>
            <a:endParaRPr lang="en-US"/>
          </a:p>
        </p:txBody>
      </p:sp>
    </p:spTree>
    <p:extLst>
      <p:ext uri="{BB962C8B-B14F-4D97-AF65-F5344CB8AC3E}">
        <p14:creationId xmlns:p14="http://schemas.microsoft.com/office/powerpoint/2010/main" val="183928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Describe how relational data retrieval is accomplished using the relational algebra select, project, and join operators</a:t>
            </a:r>
          </a:p>
          <a:p>
            <a:r>
              <a:rPr lang="en-US" dirty="0"/>
              <a:t>Understand how the join operator facilitates data integration in relational database</a:t>
            </a:r>
          </a:p>
          <a:p>
            <a:r>
              <a:rPr lang="en-US" dirty="0"/>
              <a:t>Describe also relational calculus</a:t>
            </a:r>
          </a:p>
        </p:txBody>
      </p:sp>
      <p:sp>
        <p:nvSpPr>
          <p:cNvPr id="4" name="Footer Placeholder 3"/>
          <p:cNvSpPr>
            <a:spLocks noGrp="1"/>
          </p:cNvSpPr>
          <p:nvPr>
            <p:ph type="ftr" sz="quarter" idx="11"/>
          </p:nvPr>
        </p:nvSpPr>
        <p:spPr/>
        <p:txBody>
          <a:bodyPr/>
          <a:lstStyle/>
          <a:p>
            <a:pPr>
              <a:defRPr/>
            </a:pPr>
            <a:r>
              <a:rPr lang="en-US"/>
              <a:t>DataBase Course Notes  11- Relational Model -  Relational Algebra &amp; Calculus</a:t>
            </a:r>
          </a:p>
        </p:txBody>
      </p:sp>
      <p:sp>
        <p:nvSpPr>
          <p:cNvPr id="5" name="Slide Number Placeholder 4"/>
          <p:cNvSpPr>
            <a:spLocks noGrp="1"/>
          </p:cNvSpPr>
          <p:nvPr>
            <p:ph type="sldNum" sz="quarter" idx="12"/>
          </p:nvPr>
        </p:nvSpPr>
        <p:spPr/>
        <p:txBody>
          <a:bodyPr/>
          <a:lstStyle/>
          <a:p>
            <a:pPr>
              <a:defRPr/>
            </a:pPr>
            <a:fld id="{F019C592-1E59-458F-AA5D-873377363E99}" type="slidenum">
              <a:rPr lang="en-US" smtClean="0"/>
              <a:pPr>
                <a:defRPr/>
              </a:pPr>
              <a:t>4</a:t>
            </a:fld>
            <a:endParaRPr lang="en-US"/>
          </a:p>
        </p:txBody>
      </p:sp>
    </p:spTree>
    <p:extLst>
      <p:ext uri="{BB962C8B-B14F-4D97-AF65-F5344CB8AC3E}">
        <p14:creationId xmlns:p14="http://schemas.microsoft.com/office/powerpoint/2010/main" val="3398955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chemeClr val="tx1"/>
                </a:solidFill>
              </a:rPr>
              <a:t>N-</a:t>
            </a:r>
            <a:r>
              <a:rPr lang="en-GB" altLang="en-US" dirty="0" err="1">
                <a:solidFill>
                  <a:schemeClr val="tx1"/>
                </a:solidFill>
              </a:rPr>
              <a:t>ary</a:t>
            </a:r>
            <a:r>
              <a:rPr lang="en-GB" altLang="en-US" dirty="0">
                <a:solidFill>
                  <a:schemeClr val="tx1"/>
                </a:solidFill>
              </a:rPr>
              <a:t> Relation</a:t>
            </a:r>
            <a:endParaRPr lang="en-US" dirty="0"/>
          </a:p>
        </p:txBody>
      </p:sp>
      <p:sp>
        <p:nvSpPr>
          <p:cNvPr id="3" name="Content Placeholder 2"/>
          <p:cNvSpPr>
            <a:spLocks noGrp="1"/>
          </p:cNvSpPr>
          <p:nvPr>
            <p:ph idx="1"/>
          </p:nvPr>
        </p:nvSpPr>
        <p:spPr/>
        <p:txBody>
          <a:bodyPr/>
          <a:lstStyle/>
          <a:p>
            <a:r>
              <a:rPr lang="en-GB" altLang="en-US" dirty="0"/>
              <a:t>order of coordinates of ordered pair is important</a:t>
            </a:r>
          </a:p>
          <a:p>
            <a:r>
              <a:rPr lang="en-GB" altLang="en-US" dirty="0"/>
              <a:t>order of tuples it is not important – it is subset of Cartesian – subset of a set is a set – order of element in a set it is not important</a:t>
            </a:r>
          </a:p>
          <a:p>
            <a:r>
              <a:rPr lang="en-US" dirty="0"/>
              <a:t>can extend three sets to a more </a:t>
            </a:r>
            <a:r>
              <a:rPr lang="en-GB" altLang="en-US" dirty="0"/>
              <a:t>general concept of n-</a:t>
            </a:r>
            <a:r>
              <a:rPr lang="en-GB" altLang="en-US" dirty="0" err="1"/>
              <a:t>ary</a:t>
            </a:r>
            <a:r>
              <a:rPr lang="en-GB" altLang="en-US" dirty="0"/>
              <a:t> relation</a:t>
            </a:r>
          </a:p>
          <a:p>
            <a:endParaRPr lang="en-GB" altLang="en-US" dirty="0"/>
          </a:p>
          <a:p>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40</a:t>
            </a:fld>
            <a:endParaRPr lang="en-US"/>
          </a:p>
        </p:txBody>
      </p:sp>
    </p:spTree>
    <p:extLst>
      <p:ext uri="{BB962C8B-B14F-4D97-AF65-F5344CB8AC3E}">
        <p14:creationId xmlns:p14="http://schemas.microsoft.com/office/powerpoint/2010/main" val="3919967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a:t>
            </a:r>
          </a:p>
        </p:txBody>
      </p:sp>
      <p:sp>
        <p:nvSpPr>
          <p:cNvPr id="3" name="Content Placeholder 2"/>
          <p:cNvSpPr>
            <a:spLocks noGrp="1"/>
          </p:cNvSpPr>
          <p:nvPr>
            <p:ph idx="1"/>
          </p:nvPr>
        </p:nvSpPr>
        <p:spPr/>
        <p:txBody>
          <a:bodyPr/>
          <a:lstStyle/>
          <a:p>
            <a:r>
              <a:rPr lang="en-US" dirty="0"/>
              <a:t>define general relation on </a:t>
            </a:r>
            <a:r>
              <a:rPr lang="en-US" i="1" dirty="0"/>
              <a:t>n </a:t>
            </a:r>
            <a:r>
              <a:rPr lang="en-US" dirty="0"/>
              <a:t>domains</a:t>
            </a:r>
          </a:p>
          <a:p>
            <a:r>
              <a:rPr lang="en-US" dirty="0"/>
              <a:t>let </a:t>
            </a:r>
            <a:r>
              <a:rPr lang="en-US" i="1" dirty="0"/>
              <a:t>D</a:t>
            </a:r>
            <a:r>
              <a:rPr lang="en-US" baseline="-25000" dirty="0"/>
              <a:t>1</a:t>
            </a:r>
            <a:r>
              <a:rPr lang="en-US" dirty="0"/>
              <a:t>, </a:t>
            </a:r>
            <a:r>
              <a:rPr lang="en-US" i="1" dirty="0"/>
              <a:t>D</a:t>
            </a:r>
            <a:r>
              <a:rPr lang="en-US" baseline="-25000" dirty="0"/>
              <a:t>2</a:t>
            </a:r>
            <a:r>
              <a:rPr lang="en-US" dirty="0"/>
              <a:t>, . . . , </a:t>
            </a:r>
            <a:r>
              <a:rPr lang="en-US" i="1" dirty="0" err="1"/>
              <a:t>D</a:t>
            </a:r>
            <a:r>
              <a:rPr lang="en-US" i="1" baseline="-25000" dirty="0" err="1"/>
              <a:t>n</a:t>
            </a:r>
            <a:r>
              <a:rPr lang="en-US" i="1" dirty="0"/>
              <a:t> </a:t>
            </a:r>
            <a:r>
              <a:rPr lang="en-US" dirty="0"/>
              <a:t>be </a:t>
            </a:r>
            <a:r>
              <a:rPr lang="en-US" i="1" dirty="0"/>
              <a:t>n </a:t>
            </a:r>
            <a:r>
              <a:rPr lang="en-US" dirty="0"/>
              <a:t>sets</a:t>
            </a:r>
          </a:p>
          <a:p>
            <a:r>
              <a:rPr lang="en-US" dirty="0"/>
              <a:t>Cartesian product is defined as:</a:t>
            </a:r>
          </a:p>
          <a:p>
            <a:r>
              <a:rPr lang="en-US" i="1" dirty="0"/>
              <a:t>D</a:t>
            </a:r>
            <a:r>
              <a:rPr lang="en-US" baseline="-25000" dirty="0"/>
              <a:t>1</a:t>
            </a:r>
            <a:r>
              <a:rPr lang="en-US" dirty="0"/>
              <a:t> × </a:t>
            </a:r>
            <a:r>
              <a:rPr lang="en-US" i="1" dirty="0"/>
              <a:t>D</a:t>
            </a:r>
            <a:r>
              <a:rPr lang="en-US" baseline="-25000" dirty="0"/>
              <a:t>2</a:t>
            </a:r>
            <a:r>
              <a:rPr lang="en-US" dirty="0"/>
              <a:t> × . . . × </a:t>
            </a:r>
            <a:r>
              <a:rPr lang="en-US" i="1" dirty="0" err="1"/>
              <a:t>D</a:t>
            </a:r>
            <a:r>
              <a:rPr lang="en-US" i="1" baseline="-25000" dirty="0" err="1"/>
              <a:t>n</a:t>
            </a:r>
            <a:r>
              <a:rPr lang="en-US" i="1" dirty="0"/>
              <a:t> </a:t>
            </a:r>
            <a:r>
              <a:rPr lang="en-US" dirty="0"/>
              <a:t>= {(</a:t>
            </a:r>
            <a:r>
              <a:rPr lang="en-US" i="1" dirty="0"/>
              <a:t>d</a:t>
            </a:r>
            <a:r>
              <a:rPr lang="en-US" baseline="-25000" dirty="0"/>
              <a:t>1</a:t>
            </a:r>
            <a:r>
              <a:rPr lang="en-US" dirty="0"/>
              <a:t>, </a:t>
            </a:r>
            <a:r>
              <a:rPr lang="en-US" i="1" dirty="0"/>
              <a:t>d</a:t>
            </a:r>
            <a:r>
              <a:rPr lang="en-US" baseline="-25000" dirty="0"/>
              <a:t>2</a:t>
            </a:r>
            <a:r>
              <a:rPr lang="en-US" dirty="0"/>
              <a:t>, . . . , </a:t>
            </a:r>
            <a:r>
              <a:rPr lang="en-US" i="1" dirty="0" err="1"/>
              <a:t>d</a:t>
            </a:r>
            <a:r>
              <a:rPr lang="en-US" i="1" baseline="-25000" dirty="0" err="1"/>
              <a:t>n</a:t>
            </a:r>
            <a:r>
              <a:rPr lang="en-US" dirty="0"/>
              <a:t>) | </a:t>
            </a:r>
            <a:r>
              <a:rPr lang="en-US" i="1" dirty="0"/>
              <a:t>d</a:t>
            </a:r>
            <a:r>
              <a:rPr lang="en-US" baseline="-25000" dirty="0"/>
              <a:t>1</a:t>
            </a:r>
            <a:r>
              <a:rPr lang="en-US" dirty="0"/>
              <a:t>∈</a:t>
            </a:r>
            <a:r>
              <a:rPr lang="en-US" i="1" dirty="0"/>
              <a:t>D</a:t>
            </a:r>
            <a:r>
              <a:rPr lang="en-US" baseline="-25000" dirty="0"/>
              <a:t>1</a:t>
            </a:r>
            <a:r>
              <a:rPr lang="en-US" dirty="0"/>
              <a:t>, </a:t>
            </a:r>
            <a:r>
              <a:rPr lang="en-US" i="1" dirty="0"/>
              <a:t>d</a:t>
            </a:r>
            <a:r>
              <a:rPr lang="en-US" baseline="-25000" dirty="0"/>
              <a:t>2</a:t>
            </a:r>
            <a:r>
              <a:rPr lang="en-US" dirty="0"/>
              <a:t>∈</a:t>
            </a:r>
            <a:r>
              <a:rPr lang="en-US" i="1" dirty="0"/>
              <a:t>D</a:t>
            </a:r>
            <a:r>
              <a:rPr lang="en-US" baseline="-25000" dirty="0"/>
              <a:t>2</a:t>
            </a:r>
            <a:r>
              <a:rPr lang="en-US" dirty="0"/>
              <a:t>, . . . , </a:t>
            </a:r>
            <a:r>
              <a:rPr lang="en-US" i="1" dirty="0" err="1"/>
              <a:t>d</a:t>
            </a:r>
            <a:r>
              <a:rPr lang="en-US" baseline="-25000" dirty="0" err="1"/>
              <a:t>n</a:t>
            </a:r>
            <a:r>
              <a:rPr lang="en-US" dirty="0" err="1"/>
              <a:t>∈</a:t>
            </a:r>
            <a:r>
              <a:rPr lang="en-US" i="1" dirty="0" err="1"/>
              <a:t>D</a:t>
            </a:r>
            <a:r>
              <a:rPr lang="en-US" baseline="-25000" dirty="0" err="1"/>
              <a:t>n</a:t>
            </a:r>
            <a:r>
              <a:rPr lang="en-US" dirty="0"/>
              <a:t> and is usually written as </a:t>
            </a:r>
          </a:p>
          <a:p>
            <a:r>
              <a:rPr lang="en-US" dirty="0"/>
              <a:t>any set of </a:t>
            </a:r>
            <a:r>
              <a:rPr lang="en-US" i="1" dirty="0"/>
              <a:t>n</a:t>
            </a:r>
            <a:r>
              <a:rPr lang="en-US" dirty="0"/>
              <a:t>-tuples from this Cartesian product is relation on </a:t>
            </a:r>
            <a:r>
              <a:rPr lang="en-US" i="1" dirty="0"/>
              <a:t>n </a:t>
            </a:r>
            <a:r>
              <a:rPr lang="en-US" dirty="0"/>
              <a:t>sets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41</a:t>
            </a:fld>
            <a:endParaRPr lang="en-US"/>
          </a:p>
        </p:txBody>
      </p:sp>
      <p:pic>
        <p:nvPicPr>
          <p:cNvPr id="6" name="Picture 5"/>
          <p:cNvPicPr>
            <a:picLocks noChangeAspect="1"/>
          </p:cNvPicPr>
          <p:nvPr/>
        </p:nvPicPr>
        <p:blipFill>
          <a:blip r:embed="rId2" cstate="print"/>
          <a:stretch>
            <a:fillRect/>
          </a:stretch>
        </p:blipFill>
        <p:spPr>
          <a:xfrm>
            <a:off x="2560320" y="4206240"/>
            <a:ext cx="914400" cy="834887"/>
          </a:xfrm>
          <a:prstGeom prst="rect">
            <a:avLst/>
          </a:prstGeom>
        </p:spPr>
      </p:pic>
    </p:spTree>
    <p:extLst>
      <p:ext uri="{BB962C8B-B14F-4D97-AF65-F5344CB8AC3E}">
        <p14:creationId xmlns:p14="http://schemas.microsoft.com/office/powerpoint/2010/main" val="2230060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DataBase</a:t>
            </a:r>
            <a:r>
              <a:rPr lang="en-US" dirty="0"/>
              <a:t> Relations</a:t>
            </a:r>
          </a:p>
        </p:txBody>
      </p:sp>
      <p:sp>
        <p:nvSpPr>
          <p:cNvPr id="3" name="Content Placeholder 2"/>
          <p:cNvSpPr>
            <a:spLocks noGrp="1"/>
          </p:cNvSpPr>
          <p:nvPr>
            <p:ph idx="1"/>
          </p:nvPr>
        </p:nvSpPr>
        <p:spPr/>
        <p:txBody>
          <a:bodyPr/>
          <a:lstStyle/>
          <a:p>
            <a:r>
              <a:rPr lang="en-US" dirty="0"/>
              <a:t>note that in defining these relations we have to specify sets, or domains, from which we choose values</a:t>
            </a:r>
          </a:p>
          <a:p>
            <a:r>
              <a:rPr lang="en-US" dirty="0"/>
              <a:t>Relation schema: named relation defined by set of attribute and domain name pairs</a:t>
            </a:r>
          </a:p>
          <a:p>
            <a:r>
              <a:rPr lang="en-US" dirty="0"/>
              <a:t>let </a:t>
            </a:r>
            <a:r>
              <a:rPr lang="en-US" i="1" dirty="0"/>
              <a:t>A</a:t>
            </a:r>
            <a:r>
              <a:rPr lang="en-US" baseline="-25000" dirty="0"/>
              <a:t>1</a:t>
            </a:r>
            <a:r>
              <a:rPr lang="en-US" dirty="0"/>
              <a:t>, </a:t>
            </a:r>
            <a:r>
              <a:rPr lang="en-US" i="1" dirty="0"/>
              <a:t>A</a:t>
            </a:r>
            <a:r>
              <a:rPr lang="en-US" baseline="-25000" dirty="0"/>
              <a:t>2</a:t>
            </a:r>
            <a:r>
              <a:rPr lang="en-US" dirty="0"/>
              <a:t>, . . . , </a:t>
            </a:r>
            <a:r>
              <a:rPr lang="en-US" i="1" dirty="0"/>
              <a:t>A</a:t>
            </a:r>
            <a:r>
              <a:rPr lang="en-US" i="1" baseline="-25000" dirty="0"/>
              <a:t>n</a:t>
            </a:r>
            <a:r>
              <a:rPr lang="en-US" i="1" dirty="0"/>
              <a:t> </a:t>
            </a:r>
            <a:r>
              <a:rPr lang="en-US" dirty="0"/>
              <a:t>be attributes with domains </a:t>
            </a:r>
            <a:r>
              <a:rPr lang="en-US" i="1" dirty="0"/>
              <a:t>D</a:t>
            </a:r>
            <a:r>
              <a:rPr lang="en-US" baseline="-25000" dirty="0"/>
              <a:t>1</a:t>
            </a:r>
            <a:r>
              <a:rPr lang="en-US" dirty="0"/>
              <a:t>, </a:t>
            </a:r>
            <a:r>
              <a:rPr lang="en-US" i="1" dirty="0"/>
              <a:t>D</a:t>
            </a:r>
            <a:r>
              <a:rPr lang="en-US" baseline="-25000" dirty="0"/>
              <a:t>2</a:t>
            </a:r>
            <a:r>
              <a:rPr lang="en-US" dirty="0"/>
              <a:t>, . . . , </a:t>
            </a:r>
            <a:r>
              <a:rPr lang="en-US" i="1" dirty="0" err="1"/>
              <a:t>D</a:t>
            </a:r>
            <a:r>
              <a:rPr lang="en-US" i="1" baseline="-25000" dirty="0" err="1"/>
              <a:t>n</a:t>
            </a:r>
            <a:endParaRPr lang="en-US" dirty="0"/>
          </a:p>
          <a:p>
            <a:r>
              <a:rPr lang="en-US" dirty="0"/>
              <a:t>then set {</a:t>
            </a:r>
            <a:r>
              <a:rPr lang="en-US" i="1" dirty="0"/>
              <a:t>A</a:t>
            </a:r>
            <a:r>
              <a:rPr lang="en-US" baseline="-25000" dirty="0"/>
              <a:t>1</a:t>
            </a:r>
            <a:r>
              <a:rPr lang="en-US" dirty="0"/>
              <a:t>:</a:t>
            </a:r>
            <a:r>
              <a:rPr lang="en-US" i="1" dirty="0"/>
              <a:t>D</a:t>
            </a:r>
            <a:r>
              <a:rPr lang="en-US" i="1" baseline="-25000" dirty="0"/>
              <a:t>1</a:t>
            </a:r>
            <a:r>
              <a:rPr lang="en-US" dirty="0"/>
              <a:t>, </a:t>
            </a:r>
            <a:r>
              <a:rPr lang="en-US" i="1" dirty="0"/>
              <a:t>A</a:t>
            </a:r>
            <a:r>
              <a:rPr lang="en-US" baseline="-25000" dirty="0"/>
              <a:t>2</a:t>
            </a:r>
            <a:r>
              <a:rPr lang="en-US" dirty="0"/>
              <a:t>:</a:t>
            </a:r>
            <a:r>
              <a:rPr lang="en-US" i="1" dirty="0"/>
              <a:t>D</a:t>
            </a:r>
            <a:r>
              <a:rPr lang="en-US" baseline="-25000" dirty="0"/>
              <a:t>2</a:t>
            </a:r>
            <a:r>
              <a:rPr lang="en-US" dirty="0"/>
              <a:t>, . . . , </a:t>
            </a:r>
            <a:r>
              <a:rPr lang="en-US" i="1" dirty="0" err="1"/>
              <a:t>A</a:t>
            </a:r>
            <a:r>
              <a:rPr lang="en-US" i="1" baseline="-25000" dirty="0" err="1"/>
              <a:t>n</a:t>
            </a:r>
            <a:r>
              <a:rPr lang="en-US" dirty="0" err="1"/>
              <a:t>:</a:t>
            </a:r>
            <a:r>
              <a:rPr lang="en-US" i="1" dirty="0" err="1"/>
              <a:t>D</a:t>
            </a:r>
            <a:r>
              <a:rPr lang="en-US" i="1" baseline="-25000" dirty="0" err="1"/>
              <a:t>n</a:t>
            </a:r>
            <a:r>
              <a:rPr lang="en-US" dirty="0"/>
              <a:t>} is relation schema</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42</a:t>
            </a:fld>
            <a:endParaRPr lang="en-US"/>
          </a:p>
        </p:txBody>
      </p:sp>
    </p:spTree>
    <p:extLst>
      <p:ext uri="{BB962C8B-B14F-4D97-AF65-F5344CB8AC3E}">
        <p14:creationId xmlns:p14="http://schemas.microsoft.com/office/powerpoint/2010/main" val="2173376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DataBase</a:t>
            </a:r>
            <a:r>
              <a:rPr lang="en-US" dirty="0"/>
              <a:t> Relations</a:t>
            </a:r>
          </a:p>
        </p:txBody>
      </p:sp>
      <p:sp>
        <p:nvSpPr>
          <p:cNvPr id="3" name="Content Placeholder 2"/>
          <p:cNvSpPr>
            <a:spLocks noGrp="1"/>
          </p:cNvSpPr>
          <p:nvPr>
            <p:ph idx="1"/>
          </p:nvPr>
        </p:nvSpPr>
        <p:spPr/>
        <p:txBody>
          <a:bodyPr/>
          <a:lstStyle/>
          <a:p>
            <a:r>
              <a:rPr lang="en-US" dirty="0"/>
              <a:t>relation </a:t>
            </a:r>
            <a:r>
              <a:rPr lang="en-US" i="1" dirty="0"/>
              <a:t>R </a:t>
            </a:r>
            <a:r>
              <a:rPr lang="en-US" dirty="0"/>
              <a:t>defined by relation schema is set of mappings from attribute names to their corresponding domains</a:t>
            </a:r>
          </a:p>
          <a:p>
            <a:r>
              <a:rPr lang="en-US" dirty="0"/>
              <a:t>relation </a:t>
            </a:r>
            <a:r>
              <a:rPr lang="en-US" i="1" dirty="0"/>
              <a:t>R </a:t>
            </a:r>
            <a:r>
              <a:rPr lang="en-US" dirty="0"/>
              <a:t>is set of </a:t>
            </a:r>
            <a:r>
              <a:rPr lang="en-US" i="1" dirty="0"/>
              <a:t>n</a:t>
            </a:r>
            <a:r>
              <a:rPr lang="en-US" dirty="0"/>
              <a:t>-tuples:</a:t>
            </a:r>
          </a:p>
          <a:p>
            <a:r>
              <a:rPr lang="en-US" dirty="0"/>
              <a:t>(</a:t>
            </a:r>
            <a:r>
              <a:rPr lang="en-US" i="1" dirty="0"/>
              <a:t>A</a:t>
            </a:r>
            <a:r>
              <a:rPr lang="en-US" baseline="-25000" dirty="0"/>
              <a:t>1</a:t>
            </a:r>
            <a:r>
              <a:rPr lang="en-US" dirty="0"/>
              <a:t>:</a:t>
            </a:r>
            <a:r>
              <a:rPr lang="en-US" i="1" dirty="0"/>
              <a:t>d</a:t>
            </a:r>
            <a:r>
              <a:rPr lang="en-US" i="1" baseline="-25000" dirty="0"/>
              <a:t>1</a:t>
            </a:r>
            <a:r>
              <a:rPr lang="en-US" dirty="0"/>
              <a:t>, </a:t>
            </a:r>
            <a:r>
              <a:rPr lang="en-US" i="1" dirty="0"/>
              <a:t>A</a:t>
            </a:r>
            <a:r>
              <a:rPr lang="en-US" baseline="-25000" dirty="0"/>
              <a:t>2</a:t>
            </a:r>
            <a:r>
              <a:rPr lang="en-US" dirty="0"/>
              <a:t>:</a:t>
            </a:r>
            <a:r>
              <a:rPr lang="en-US" i="1" dirty="0"/>
              <a:t>d</a:t>
            </a:r>
            <a:r>
              <a:rPr lang="en-US" baseline="-25000" dirty="0"/>
              <a:t>2</a:t>
            </a:r>
            <a:r>
              <a:rPr lang="en-US" dirty="0"/>
              <a:t>, . . . , </a:t>
            </a:r>
            <a:r>
              <a:rPr lang="en-US" i="1" dirty="0" err="1"/>
              <a:t>A</a:t>
            </a:r>
            <a:r>
              <a:rPr lang="en-US" i="1" baseline="-25000" dirty="0" err="1"/>
              <a:t>n</a:t>
            </a:r>
            <a:r>
              <a:rPr lang="en-US" dirty="0" err="1"/>
              <a:t>:</a:t>
            </a:r>
            <a:r>
              <a:rPr lang="en-US" i="1" dirty="0" err="1"/>
              <a:t>d</a:t>
            </a:r>
            <a:r>
              <a:rPr lang="en-US" i="1" baseline="-25000" dirty="0" err="1"/>
              <a:t>n</a:t>
            </a:r>
            <a:r>
              <a:rPr lang="en-US" dirty="0"/>
              <a:t>) such that </a:t>
            </a:r>
            <a:r>
              <a:rPr lang="en-US" i="1" dirty="0"/>
              <a:t>d</a:t>
            </a:r>
            <a:r>
              <a:rPr lang="en-US" baseline="-25000" dirty="0"/>
              <a:t>1</a:t>
            </a:r>
            <a:r>
              <a:rPr lang="en-US" dirty="0"/>
              <a:t> ∈ </a:t>
            </a:r>
            <a:r>
              <a:rPr lang="en-US" i="1" dirty="0"/>
              <a:t>D</a:t>
            </a:r>
            <a:r>
              <a:rPr lang="en-US" baseline="-25000" dirty="0"/>
              <a:t>1</a:t>
            </a:r>
            <a:r>
              <a:rPr lang="en-US" dirty="0"/>
              <a:t>, </a:t>
            </a:r>
            <a:r>
              <a:rPr lang="en-US" i="1" dirty="0"/>
              <a:t>d</a:t>
            </a:r>
            <a:r>
              <a:rPr lang="en-US" baseline="-25000" dirty="0"/>
              <a:t>2</a:t>
            </a:r>
            <a:r>
              <a:rPr lang="en-US" dirty="0"/>
              <a:t> ∈ </a:t>
            </a:r>
            <a:r>
              <a:rPr lang="en-US" i="1" dirty="0"/>
              <a:t>D</a:t>
            </a:r>
            <a:r>
              <a:rPr lang="en-US" baseline="-25000" dirty="0"/>
              <a:t>2</a:t>
            </a:r>
            <a:r>
              <a:rPr lang="en-US" dirty="0"/>
              <a:t>, . . . , </a:t>
            </a:r>
            <a:r>
              <a:rPr lang="en-US" i="1" dirty="0" err="1"/>
              <a:t>d</a:t>
            </a:r>
            <a:r>
              <a:rPr lang="en-US" i="1" baseline="-25000" dirty="0" err="1"/>
              <a:t>n</a:t>
            </a:r>
            <a:r>
              <a:rPr lang="en-US" i="1" dirty="0"/>
              <a:t> </a:t>
            </a:r>
            <a:r>
              <a:rPr lang="en-US" dirty="0"/>
              <a:t>∈ </a:t>
            </a:r>
            <a:r>
              <a:rPr lang="en-US" i="1" dirty="0" err="1"/>
              <a:t>D</a:t>
            </a:r>
            <a:r>
              <a:rPr lang="en-US" i="1" baseline="-25000" dirty="0" err="1"/>
              <a:t>n</a:t>
            </a:r>
            <a:endParaRPr lang="en-US" i="1" baseline="-25000" dirty="0"/>
          </a:p>
          <a:p>
            <a:r>
              <a:rPr lang="en-US" dirty="0"/>
              <a:t>each element in </a:t>
            </a:r>
            <a:r>
              <a:rPr lang="en-US" i="1" dirty="0"/>
              <a:t>n</a:t>
            </a:r>
            <a:r>
              <a:rPr lang="en-US" dirty="0"/>
              <a:t>-tuple consists of attribute and value for that attribute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43</a:t>
            </a:fld>
            <a:endParaRPr lang="en-US"/>
          </a:p>
        </p:txBody>
      </p:sp>
    </p:spTree>
    <p:extLst>
      <p:ext uri="{BB962C8B-B14F-4D97-AF65-F5344CB8AC3E}">
        <p14:creationId xmlns:p14="http://schemas.microsoft.com/office/powerpoint/2010/main" val="1519585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DataBase</a:t>
            </a:r>
            <a:r>
              <a:rPr lang="en-US" dirty="0"/>
              <a:t> Relations</a:t>
            </a:r>
          </a:p>
        </p:txBody>
      </p:sp>
      <p:sp>
        <p:nvSpPr>
          <p:cNvPr id="3" name="Content Placeholder 2"/>
          <p:cNvSpPr>
            <a:spLocks noGrp="1"/>
          </p:cNvSpPr>
          <p:nvPr>
            <p:ph idx="1"/>
          </p:nvPr>
        </p:nvSpPr>
        <p:spPr/>
        <p:txBody>
          <a:bodyPr/>
          <a:lstStyle/>
          <a:p>
            <a:r>
              <a:rPr lang="en-US" dirty="0"/>
              <a:t>normally we list attribute names as column headings and write out tuples as rows having form (</a:t>
            </a:r>
            <a:r>
              <a:rPr lang="en-US" i="1" dirty="0"/>
              <a:t>d</a:t>
            </a:r>
            <a:r>
              <a:rPr lang="en-US" baseline="-25000" dirty="0"/>
              <a:t>1</a:t>
            </a:r>
            <a:r>
              <a:rPr lang="en-US" dirty="0"/>
              <a:t>, </a:t>
            </a:r>
            <a:r>
              <a:rPr lang="en-US" i="1" dirty="0"/>
              <a:t>d</a:t>
            </a:r>
            <a:r>
              <a:rPr lang="en-US" baseline="-25000" dirty="0"/>
              <a:t>2</a:t>
            </a:r>
            <a:r>
              <a:rPr lang="en-US" dirty="0"/>
              <a:t>, . . . , </a:t>
            </a:r>
            <a:r>
              <a:rPr lang="en-US" i="1" dirty="0" err="1"/>
              <a:t>d</a:t>
            </a:r>
            <a:r>
              <a:rPr lang="en-US" i="1" baseline="-25000" dirty="0" err="1"/>
              <a:t>n</a:t>
            </a:r>
            <a:r>
              <a:rPr lang="en-US" dirty="0"/>
              <a:t>), where each value is taken from appropriate domain</a:t>
            </a:r>
          </a:p>
          <a:p>
            <a:r>
              <a:rPr lang="en-US" dirty="0"/>
              <a:t>Relation is any subset of Cartesian product of domains of attributes</a:t>
            </a:r>
          </a:p>
          <a:p>
            <a:r>
              <a:rPr lang="en-US" sz="2800" dirty="0"/>
              <a:t>table is simply physical representation of such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44</a:t>
            </a:fld>
            <a:endParaRPr lang="en-US"/>
          </a:p>
        </p:txBody>
      </p:sp>
    </p:spTree>
    <p:extLst>
      <p:ext uri="{BB962C8B-B14F-4D97-AF65-F5344CB8AC3E}">
        <p14:creationId xmlns:p14="http://schemas.microsoft.com/office/powerpoint/2010/main" val="3354930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Branch and Staff relations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45</a:t>
            </a:fld>
            <a:endParaRPr lang="en-US"/>
          </a:p>
        </p:txBody>
      </p:sp>
      <p:sp>
        <p:nvSpPr>
          <p:cNvPr id="3" name="Content Placeholder 2"/>
          <p:cNvSpPr>
            <a:spLocks noGrp="1"/>
          </p:cNvSpPr>
          <p:nvPr>
            <p:ph idx="1"/>
          </p:nvPr>
        </p:nvSpPr>
        <p:spPr/>
        <p:txBody>
          <a:bodyPr/>
          <a:lstStyle/>
          <a:p>
            <a:endParaRPr lang="en-US"/>
          </a:p>
        </p:txBody>
      </p:sp>
      <p:pic>
        <p:nvPicPr>
          <p:cNvPr id="7" name="Picture 6"/>
          <p:cNvPicPr>
            <a:picLocks/>
          </p:cNvPicPr>
          <p:nvPr/>
        </p:nvPicPr>
        <p:blipFill>
          <a:blip r:embed="rId2" cstate="print"/>
          <a:stretch>
            <a:fillRect/>
          </a:stretch>
        </p:blipFill>
        <p:spPr>
          <a:xfrm>
            <a:off x="457200" y="1371600"/>
            <a:ext cx="8229600" cy="4754880"/>
          </a:xfrm>
          <a:prstGeom prst="rect">
            <a:avLst/>
          </a:prstGeom>
        </p:spPr>
      </p:pic>
    </p:spTree>
    <p:extLst>
      <p:ext uri="{BB962C8B-B14F-4D97-AF65-F5344CB8AC3E}">
        <p14:creationId xmlns:p14="http://schemas.microsoft.com/office/powerpoint/2010/main" val="4270886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000" dirty="0"/>
              <a:t>it shows for example that employee John White is manager with salary of 30,000, who works at branch (</a:t>
            </a:r>
            <a:r>
              <a:rPr lang="en-US" sz="3000" dirty="0" err="1"/>
              <a:t>branchNo</a:t>
            </a:r>
            <a:r>
              <a:rPr lang="en-US" sz="3000" dirty="0"/>
              <a:t>) B005, which, from first table, is at 22 Deer Rd in London</a:t>
            </a:r>
          </a:p>
          <a:p>
            <a:r>
              <a:rPr lang="en-US" sz="3000" dirty="0"/>
              <a:t>there is relationship between Staff and Branch: branch office </a:t>
            </a:r>
            <a:r>
              <a:rPr lang="en-US" sz="3000" i="1" dirty="0"/>
              <a:t>has </a:t>
            </a:r>
            <a:r>
              <a:rPr lang="en-US" sz="3000" dirty="0"/>
              <a:t>staff</a:t>
            </a:r>
          </a:p>
          <a:p>
            <a:r>
              <a:rPr lang="en-US" sz="3000" dirty="0"/>
              <a:t>there is no explicit link between these two tables; it is only by knowing that attribute </a:t>
            </a:r>
            <a:r>
              <a:rPr lang="en-US" sz="3000" dirty="0" err="1"/>
              <a:t>branchNo</a:t>
            </a:r>
            <a:r>
              <a:rPr lang="en-US" sz="3000" dirty="0"/>
              <a:t> in Staff have same value as </a:t>
            </a:r>
            <a:r>
              <a:rPr lang="en-US" sz="3000" dirty="0" err="1"/>
              <a:t>branchNo</a:t>
            </a:r>
            <a:r>
              <a:rPr lang="en-US" sz="3000" dirty="0"/>
              <a:t> of Branch</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46</a:t>
            </a:fld>
            <a:endParaRPr lang="en-US"/>
          </a:p>
        </p:txBody>
      </p:sp>
    </p:spTree>
    <p:extLst>
      <p:ext uri="{BB962C8B-B14F-4D97-AF65-F5344CB8AC3E}">
        <p14:creationId xmlns:p14="http://schemas.microsoft.com/office/powerpoint/2010/main" val="2432341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relation</a:t>
            </a:r>
          </a:p>
        </p:txBody>
      </p:sp>
      <p:sp>
        <p:nvSpPr>
          <p:cNvPr id="3" name="Content Placeholder 2"/>
          <p:cNvSpPr>
            <a:spLocks noGrp="1"/>
          </p:cNvSpPr>
          <p:nvPr>
            <p:ph idx="1"/>
          </p:nvPr>
        </p:nvSpPr>
        <p:spPr/>
        <p:txBody>
          <a:bodyPr/>
          <a:lstStyle/>
          <a:p>
            <a:r>
              <a:rPr lang="en-US" dirty="0"/>
              <a:t>has attributes </a:t>
            </a:r>
            <a:r>
              <a:rPr lang="en-US" dirty="0" err="1"/>
              <a:t>branchNo</a:t>
            </a:r>
            <a:r>
              <a:rPr lang="en-US" dirty="0"/>
              <a:t>, street, city, and postcode, each with its domain</a:t>
            </a:r>
          </a:p>
          <a:p>
            <a:r>
              <a:rPr lang="en-US" dirty="0"/>
              <a:t>is any subset of Cartesian product of domains, or any set of four-tuples in which first element is from domain </a:t>
            </a:r>
            <a:r>
              <a:rPr lang="en-US" dirty="0" err="1"/>
              <a:t>BranchNumbers</a:t>
            </a:r>
            <a:r>
              <a:rPr lang="en-US" dirty="0"/>
              <a:t>, second is from domain </a:t>
            </a:r>
            <a:r>
              <a:rPr lang="en-US" dirty="0" err="1"/>
              <a:t>StreetNames</a:t>
            </a:r>
            <a:r>
              <a:rPr lang="en-US" dirty="0"/>
              <a:t>, …</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47</a:t>
            </a:fld>
            <a:endParaRPr lang="en-US"/>
          </a:p>
        </p:txBody>
      </p:sp>
    </p:spTree>
    <p:extLst>
      <p:ext uri="{BB962C8B-B14F-4D97-AF65-F5344CB8AC3E}">
        <p14:creationId xmlns:p14="http://schemas.microsoft.com/office/powerpoint/2010/main" val="1930800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relation instance</a:t>
            </a:r>
          </a:p>
        </p:txBody>
      </p:sp>
      <p:sp>
        <p:nvSpPr>
          <p:cNvPr id="3" name="Content Placeholder 2"/>
          <p:cNvSpPr>
            <a:spLocks noGrp="1"/>
          </p:cNvSpPr>
          <p:nvPr>
            <p:ph idx="1"/>
          </p:nvPr>
        </p:nvSpPr>
        <p:spPr/>
        <p:txBody>
          <a:bodyPr/>
          <a:lstStyle/>
          <a:p>
            <a:r>
              <a:rPr lang="en-US" dirty="0"/>
              <a:t>one of tuples is: or more correctly</a:t>
            </a:r>
          </a:p>
          <a:p>
            <a:r>
              <a:rPr lang="en-US" dirty="0"/>
              <a:t>{(B005, 22 Deer Rd, London, SW1 4EH)}</a:t>
            </a:r>
          </a:p>
          <a:p>
            <a:r>
              <a:rPr lang="en-US" dirty="0"/>
              <a:t>{(</a:t>
            </a:r>
            <a:r>
              <a:rPr lang="en-US" dirty="0" err="1"/>
              <a:t>branchNo</a:t>
            </a:r>
            <a:r>
              <a:rPr lang="en-US" dirty="0"/>
              <a:t>: B005, street: 22 Deer Rd, city: London, postcode: SW1 4EH)}</a:t>
            </a:r>
          </a:p>
          <a:p>
            <a:r>
              <a:rPr lang="en-US" dirty="0"/>
              <a:t>we refer to this as </a:t>
            </a:r>
            <a:r>
              <a:rPr lang="en-US" i="1" dirty="0"/>
              <a:t>relation instance</a:t>
            </a:r>
          </a:p>
          <a:p>
            <a:r>
              <a:rPr lang="en-US" dirty="0"/>
              <a:t>Branch table is convenient way of writing out all tuples that form relation at specific moment in time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48</a:t>
            </a:fld>
            <a:endParaRPr lang="en-US"/>
          </a:p>
        </p:txBody>
      </p:sp>
    </p:spTree>
    <p:extLst>
      <p:ext uri="{BB962C8B-B14F-4D97-AF65-F5344CB8AC3E}">
        <p14:creationId xmlns:p14="http://schemas.microsoft.com/office/powerpoint/2010/main" val="983739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a:t>
            </a:r>
            <a:br>
              <a:rPr lang="en-US" dirty="0"/>
            </a:br>
            <a:r>
              <a:rPr lang="en-US" dirty="0"/>
              <a:t>schema</a:t>
            </a:r>
          </a:p>
        </p:txBody>
      </p:sp>
      <p:sp>
        <p:nvSpPr>
          <p:cNvPr id="3" name="Content Placeholder 2"/>
          <p:cNvSpPr>
            <a:spLocks noGrp="1"/>
          </p:cNvSpPr>
          <p:nvPr>
            <p:ph idx="1"/>
          </p:nvPr>
        </p:nvSpPr>
        <p:spPr/>
        <p:txBody>
          <a:bodyPr/>
          <a:lstStyle/>
          <a:p>
            <a:r>
              <a:rPr lang="en-US" dirty="0"/>
              <a:t>set of relation schemas, each with distinct name</a:t>
            </a:r>
          </a:p>
          <a:p>
            <a:r>
              <a:rPr lang="en-US" dirty="0"/>
              <a:t>in same way that relation has schema, so too does relational database</a:t>
            </a:r>
          </a:p>
          <a:p>
            <a:r>
              <a:rPr lang="en-US" dirty="0"/>
              <a:t>if </a:t>
            </a:r>
            <a:r>
              <a:rPr lang="en-US" i="1" dirty="0"/>
              <a:t>R</a:t>
            </a:r>
            <a:r>
              <a:rPr lang="en-US" baseline="-25000" dirty="0"/>
              <a:t>1</a:t>
            </a:r>
            <a:r>
              <a:rPr lang="en-US" dirty="0"/>
              <a:t>, </a:t>
            </a:r>
            <a:r>
              <a:rPr lang="en-US" i="1" dirty="0"/>
              <a:t>R</a:t>
            </a:r>
            <a:r>
              <a:rPr lang="en-US" baseline="-25000" dirty="0"/>
              <a:t>2</a:t>
            </a:r>
            <a:r>
              <a:rPr lang="en-US" dirty="0"/>
              <a:t>, . . . , </a:t>
            </a:r>
            <a:r>
              <a:rPr lang="en-US" i="1" dirty="0"/>
              <a:t>R</a:t>
            </a:r>
            <a:r>
              <a:rPr lang="en-US" i="1" baseline="-25000" dirty="0"/>
              <a:t>n</a:t>
            </a:r>
            <a:r>
              <a:rPr lang="en-US" i="1" dirty="0"/>
              <a:t> </a:t>
            </a:r>
            <a:r>
              <a:rPr lang="en-US" dirty="0"/>
              <a:t>are set of relation schemas, then we can write </a:t>
            </a:r>
            <a:r>
              <a:rPr lang="en-US" i="1" dirty="0"/>
              <a:t>relational database schema, </a:t>
            </a:r>
            <a:r>
              <a:rPr lang="en-US" dirty="0"/>
              <a:t>or simply </a:t>
            </a:r>
            <a:r>
              <a:rPr lang="en-US" i="1" dirty="0"/>
              <a:t>relational schema, R, </a:t>
            </a:r>
            <a:r>
              <a:rPr lang="en-US" dirty="0"/>
              <a:t>as: </a:t>
            </a:r>
            <a:r>
              <a:rPr lang="en-US" i="1" dirty="0"/>
              <a:t>R </a:t>
            </a:r>
            <a:r>
              <a:rPr lang="en-US" dirty="0"/>
              <a:t>= {</a:t>
            </a:r>
            <a:r>
              <a:rPr lang="en-US" i="1" dirty="0"/>
              <a:t>R</a:t>
            </a:r>
            <a:r>
              <a:rPr lang="en-US" baseline="-25000" dirty="0"/>
              <a:t>1</a:t>
            </a:r>
            <a:r>
              <a:rPr lang="en-US" dirty="0"/>
              <a:t>, </a:t>
            </a:r>
            <a:r>
              <a:rPr lang="en-US" i="1" dirty="0"/>
              <a:t>R</a:t>
            </a:r>
            <a:r>
              <a:rPr lang="en-US" baseline="-25000" dirty="0"/>
              <a:t>2</a:t>
            </a:r>
            <a:r>
              <a:rPr lang="en-US" dirty="0"/>
              <a:t>, . . . , </a:t>
            </a:r>
            <a:r>
              <a:rPr lang="en-US" i="1" dirty="0"/>
              <a:t>R</a:t>
            </a:r>
            <a:r>
              <a:rPr lang="en-US" i="1" baseline="-25000" dirty="0"/>
              <a:t>n</a:t>
            </a:r>
            <a:r>
              <a:rPr lang="en-US" dirty="0"/>
              <a: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49</a:t>
            </a:fld>
            <a:endParaRPr lang="en-US"/>
          </a:p>
        </p:txBody>
      </p:sp>
    </p:spTree>
    <p:extLst>
      <p:ext uri="{BB962C8B-B14F-4D97-AF65-F5344CB8AC3E}">
        <p14:creationId xmlns:p14="http://schemas.microsoft.com/office/powerpoint/2010/main" val="100846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t>Relational model</a:t>
            </a:r>
          </a:p>
        </p:txBody>
      </p:sp>
      <p:sp>
        <p:nvSpPr>
          <p:cNvPr id="3075" name="Content Placeholder 2"/>
          <p:cNvSpPr>
            <a:spLocks noGrp="1"/>
          </p:cNvSpPr>
          <p:nvPr>
            <p:ph idx="1"/>
          </p:nvPr>
        </p:nvSpPr>
        <p:spPr/>
        <p:txBody>
          <a:bodyPr/>
          <a:lstStyle/>
          <a:p>
            <a:r>
              <a:rPr lang="en-US"/>
              <a:t>Professionals in any discipline need to know the foundations of their field</a:t>
            </a:r>
          </a:p>
          <a:p>
            <a:r>
              <a:rPr lang="en-US"/>
              <a:t>Database Professional - need to know theory of relations</a:t>
            </a:r>
          </a:p>
          <a:p>
            <a:r>
              <a:rPr lang="en-US"/>
              <a:t>is not product-specific;</a:t>
            </a:r>
          </a:p>
          <a:p>
            <a:pPr lvl="1"/>
            <a:r>
              <a:rPr lang="en-US"/>
              <a:t>rather, it is concerned with principles</a:t>
            </a:r>
          </a:p>
        </p:txBody>
      </p:sp>
      <p:sp>
        <p:nvSpPr>
          <p:cNvPr id="307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077" name="Slide Number Placeholder 4"/>
          <p:cNvSpPr>
            <a:spLocks noGrp="1"/>
          </p:cNvSpPr>
          <p:nvPr>
            <p:ph type="sldNum" sz="quarter" idx="12"/>
          </p:nvPr>
        </p:nvSpPr>
        <p:spPr>
          <a:noFill/>
        </p:spPr>
        <p:txBody>
          <a:bodyPr/>
          <a:lstStyle/>
          <a:p>
            <a:fld id="{8F60171A-2A7C-4D9E-BBAE-EF760379D9DC}" type="slidenum">
              <a:rPr lang="en-US" smtClean="0"/>
              <a:pPr/>
              <a:t>5</a:t>
            </a:fld>
            <a:endParaRPr lang="en-US"/>
          </a:p>
        </p:txBody>
      </p:sp>
    </p:spTree>
    <p:extLst>
      <p:ext uri="{BB962C8B-B14F-4D97-AF65-F5344CB8AC3E}">
        <p14:creationId xmlns:p14="http://schemas.microsoft.com/office/powerpoint/2010/main" val="137425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Relations</a:t>
            </a:r>
          </a:p>
        </p:txBody>
      </p:sp>
      <p:sp>
        <p:nvSpPr>
          <p:cNvPr id="3" name="Content Placeholder 2"/>
          <p:cNvSpPr>
            <a:spLocks noGrp="1"/>
          </p:cNvSpPr>
          <p:nvPr>
            <p:ph idx="1"/>
          </p:nvPr>
        </p:nvSpPr>
        <p:spPr/>
        <p:txBody>
          <a:bodyPr/>
          <a:lstStyle/>
          <a:p>
            <a:r>
              <a:rPr lang="en-US" dirty="0"/>
              <a:t>relation has name that is distinct from all other relation names in relational schema</a:t>
            </a:r>
          </a:p>
          <a:p>
            <a:r>
              <a:rPr lang="en-US" dirty="0"/>
              <a:t>each cell of relation contains exactly one atomic (single) value; relations do not contain repeating groups</a:t>
            </a:r>
          </a:p>
          <a:p>
            <a:r>
              <a:rPr lang="en-US" dirty="0"/>
              <a:t>relation that satisfies this property is said to be </a:t>
            </a:r>
            <a:r>
              <a:rPr lang="en-US" i="1" dirty="0"/>
              <a:t>normalized</a:t>
            </a:r>
            <a:r>
              <a:rPr lang="en-US" b="1" dirty="0"/>
              <a:t> </a:t>
            </a:r>
            <a:r>
              <a:rPr lang="en-US" dirty="0"/>
              <a:t>in </a:t>
            </a:r>
            <a:r>
              <a:rPr lang="en-US" i="1" dirty="0"/>
              <a:t>first normal form</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50</a:t>
            </a:fld>
            <a:endParaRPr lang="en-US"/>
          </a:p>
        </p:txBody>
      </p:sp>
    </p:spTree>
    <p:extLst>
      <p:ext uri="{BB962C8B-B14F-4D97-AF65-F5344CB8AC3E}">
        <p14:creationId xmlns:p14="http://schemas.microsoft.com/office/powerpoint/2010/main" val="751489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Relations</a:t>
            </a:r>
          </a:p>
        </p:txBody>
      </p:sp>
      <p:sp>
        <p:nvSpPr>
          <p:cNvPr id="3" name="Content Placeholder 2"/>
          <p:cNvSpPr>
            <a:spLocks noGrp="1"/>
          </p:cNvSpPr>
          <p:nvPr>
            <p:ph idx="1"/>
          </p:nvPr>
        </p:nvSpPr>
        <p:spPr/>
        <p:txBody>
          <a:bodyPr/>
          <a:lstStyle/>
          <a:p>
            <a:r>
              <a:rPr lang="en-US" dirty="0"/>
              <a:t>each attribute has distinct name</a:t>
            </a:r>
          </a:p>
          <a:p>
            <a:r>
              <a:rPr lang="en-US" dirty="0"/>
              <a:t>value of attribute are all from same domain</a:t>
            </a:r>
          </a:p>
          <a:p>
            <a:r>
              <a:rPr lang="en-US" dirty="0"/>
              <a:t>each tuple is distinct; there are no duplicate tuples</a:t>
            </a:r>
          </a:p>
          <a:p>
            <a:r>
              <a:rPr lang="en-US" dirty="0"/>
              <a:t>order of attributes has no significance</a:t>
            </a:r>
          </a:p>
          <a:p>
            <a:r>
              <a:rPr lang="en-US" dirty="0"/>
              <a:t>order of tuples has no significance</a:t>
            </a:r>
          </a:p>
          <a:p>
            <a:r>
              <a:rPr lang="en-US" sz="3000" dirty="0"/>
              <a:t>most of properties specified result from properties of mathematical relations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51</a:t>
            </a:fld>
            <a:endParaRPr lang="en-US"/>
          </a:p>
        </p:txBody>
      </p:sp>
    </p:spTree>
    <p:extLst>
      <p:ext uri="{BB962C8B-B14F-4D97-AF65-F5344CB8AC3E}">
        <p14:creationId xmlns:p14="http://schemas.microsoft.com/office/powerpoint/2010/main" val="4043063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Keys</a:t>
            </a:r>
          </a:p>
        </p:txBody>
      </p:sp>
      <p:sp>
        <p:nvSpPr>
          <p:cNvPr id="3" name="Content Placeholder 2"/>
          <p:cNvSpPr>
            <a:spLocks noGrp="1"/>
          </p:cNvSpPr>
          <p:nvPr>
            <p:ph idx="1"/>
          </p:nvPr>
        </p:nvSpPr>
        <p:spPr/>
        <p:txBody>
          <a:bodyPr/>
          <a:lstStyle/>
          <a:p>
            <a:r>
              <a:rPr lang="en-US" dirty="0"/>
              <a:t> … there are no duplicate tuples ... </a:t>
            </a:r>
          </a:p>
          <a:p>
            <a:r>
              <a:rPr lang="en-US" dirty="0"/>
              <a:t>therefore, we need to identify one or more attributes (</a:t>
            </a:r>
            <a:r>
              <a:rPr lang="en-US" b="1" i="1" dirty="0"/>
              <a:t>relational keys</a:t>
            </a:r>
            <a:r>
              <a:rPr lang="en-US" dirty="0"/>
              <a:t>) that uniquely identifies each tuple in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52</a:t>
            </a:fld>
            <a:endParaRPr lang="en-US"/>
          </a:p>
        </p:txBody>
      </p:sp>
    </p:spTree>
    <p:extLst>
      <p:ext uri="{BB962C8B-B14F-4D97-AF65-F5344CB8AC3E}">
        <p14:creationId xmlns:p14="http://schemas.microsoft.com/office/powerpoint/2010/main" val="1952210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Superkey</a:t>
            </a:r>
            <a:endParaRPr lang="en-US" dirty="0"/>
          </a:p>
        </p:txBody>
      </p:sp>
      <p:sp>
        <p:nvSpPr>
          <p:cNvPr id="3" name="Content Placeholder 2"/>
          <p:cNvSpPr>
            <a:spLocks noGrp="1"/>
          </p:cNvSpPr>
          <p:nvPr>
            <p:ph idx="1"/>
          </p:nvPr>
        </p:nvSpPr>
        <p:spPr/>
        <p:txBody>
          <a:bodyPr/>
          <a:lstStyle/>
          <a:p>
            <a:r>
              <a:rPr lang="en-US" dirty="0"/>
              <a:t>attribute, or set of attributes, that uniquely identifies tuple within relation</a:t>
            </a:r>
          </a:p>
          <a:p>
            <a:r>
              <a:rPr lang="en-US" sz="2800" dirty="0"/>
              <a:t>may contain additional attributes that are not necessary for unique identification</a:t>
            </a:r>
          </a:p>
          <a:p>
            <a:r>
              <a:rPr lang="en-US" sz="2800" dirty="0"/>
              <a:t>interested in identifying </a:t>
            </a:r>
            <a:r>
              <a:rPr lang="en-US" sz="2800" dirty="0" err="1"/>
              <a:t>superkeys</a:t>
            </a:r>
            <a:r>
              <a:rPr lang="en-US" sz="2800" dirty="0"/>
              <a:t> that contain only minimum number of attributes necessary for unique identification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53</a:t>
            </a:fld>
            <a:endParaRPr lang="en-US"/>
          </a:p>
        </p:txBody>
      </p:sp>
    </p:spTree>
    <p:extLst>
      <p:ext uri="{BB962C8B-B14F-4D97-AF65-F5344CB8AC3E}">
        <p14:creationId xmlns:p14="http://schemas.microsoft.com/office/powerpoint/2010/main" val="1964641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dirty="0" err="1"/>
              <a:t>superkey</a:t>
            </a:r>
            <a:r>
              <a:rPr lang="en-US" dirty="0"/>
              <a:t> such that no proper subset is </a:t>
            </a:r>
            <a:r>
              <a:rPr lang="en-US" dirty="0" err="1"/>
              <a:t>superkey</a:t>
            </a:r>
            <a:r>
              <a:rPr lang="en-US" dirty="0"/>
              <a:t> within relation</a:t>
            </a:r>
          </a:p>
          <a:p>
            <a:r>
              <a:rPr lang="en-US" sz="2800" i="1" dirty="0"/>
              <a:t>Uniqueness – </a:t>
            </a:r>
            <a:r>
              <a:rPr lang="en-US" sz="2800" dirty="0"/>
              <a:t>in each tuple of </a:t>
            </a:r>
            <a:r>
              <a:rPr lang="en-US" sz="2800" i="1" dirty="0"/>
              <a:t>R</a:t>
            </a:r>
            <a:r>
              <a:rPr lang="en-US" sz="2800" dirty="0"/>
              <a:t>, values of </a:t>
            </a:r>
            <a:r>
              <a:rPr lang="en-US" sz="2800" i="1" dirty="0"/>
              <a:t>K </a:t>
            </a:r>
            <a:r>
              <a:rPr lang="en-US" sz="2800" dirty="0"/>
              <a:t>uniquely identify that tuple</a:t>
            </a:r>
          </a:p>
          <a:p>
            <a:r>
              <a:rPr lang="en-US" sz="2800" i="1" dirty="0"/>
              <a:t>Irreducibility </a:t>
            </a:r>
            <a:r>
              <a:rPr lang="en-US" sz="2800" dirty="0"/>
              <a:t>- no proper subset of </a:t>
            </a:r>
            <a:r>
              <a:rPr lang="en-US" sz="2800" i="1" dirty="0"/>
              <a:t>K </a:t>
            </a:r>
            <a:r>
              <a:rPr lang="en-US" sz="2800" dirty="0"/>
              <a:t>has uniqueness property</a:t>
            </a:r>
          </a:p>
          <a:p>
            <a:r>
              <a:rPr lang="en-US" sz="2800" dirty="0"/>
              <a:t>when key consists of more than one attribute, we call it </a:t>
            </a:r>
            <a:r>
              <a:rPr lang="en-US" sz="2800" i="1" dirty="0"/>
              <a:t>composite key</a:t>
            </a:r>
          </a:p>
          <a:p>
            <a:r>
              <a:rPr lang="en-US" sz="2800" dirty="0"/>
              <a:t>there may be several candidate keys for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54</a:t>
            </a:fld>
            <a:endParaRPr lang="en-US"/>
          </a:p>
        </p:txBody>
      </p:sp>
    </p:spTree>
    <p:extLst>
      <p:ext uri="{BB962C8B-B14F-4D97-AF65-F5344CB8AC3E}">
        <p14:creationId xmlns:p14="http://schemas.microsoft.com/office/powerpoint/2010/main" val="1931050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sz="2800" dirty="0"/>
              <a:t>consider Branch relation </a:t>
            </a:r>
          </a:p>
          <a:p>
            <a:r>
              <a:rPr lang="en-US" sz="2800" dirty="0"/>
              <a:t>given value of city, we can determine several branch offices (London has two branch offices)</a:t>
            </a:r>
          </a:p>
          <a:p>
            <a:r>
              <a:rPr lang="en-US" sz="2800" dirty="0"/>
              <a:t>attribute cannot be a candidate key</a:t>
            </a:r>
          </a:p>
          <a:p>
            <a:r>
              <a:rPr lang="en-US" sz="2800" dirty="0"/>
              <a:t>company allocates each branch office unique branch number we can determine at most one tuple, so that </a:t>
            </a:r>
            <a:r>
              <a:rPr lang="en-US" sz="2800" i="1" dirty="0" err="1"/>
              <a:t>branchNo</a:t>
            </a:r>
            <a:r>
              <a:rPr lang="en-US" sz="2800" dirty="0"/>
              <a:t> is candidate key</a:t>
            </a:r>
          </a:p>
          <a:p>
            <a:r>
              <a:rPr lang="en-US" sz="2800" dirty="0"/>
              <a:t>similarly, postcode is also candidate key</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55</a:t>
            </a:fld>
            <a:endParaRPr lang="en-US"/>
          </a:p>
        </p:txBody>
      </p:sp>
    </p:spTree>
    <p:extLst>
      <p:ext uri="{BB962C8B-B14F-4D97-AF65-F5344CB8AC3E}">
        <p14:creationId xmlns:p14="http://schemas.microsoft.com/office/powerpoint/2010/main" val="41116089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dirty="0"/>
              <a:t>consider relation </a:t>
            </a:r>
            <a:r>
              <a:rPr lang="en-US" i="1" dirty="0"/>
              <a:t>Viewing</a:t>
            </a:r>
            <a:r>
              <a:rPr lang="en-US" dirty="0"/>
              <a:t>, which contains information relating to properties viewed by clients</a:t>
            </a:r>
          </a:p>
          <a:p>
            <a:r>
              <a:rPr lang="en-US" dirty="0"/>
              <a:t>relation comprises client number (</a:t>
            </a:r>
            <a:r>
              <a:rPr lang="en-US" i="1" dirty="0" err="1"/>
              <a:t>clientNo</a:t>
            </a:r>
            <a:r>
              <a:rPr lang="en-US" dirty="0"/>
              <a:t>), property number (</a:t>
            </a:r>
            <a:r>
              <a:rPr lang="en-US" i="1" dirty="0" err="1"/>
              <a:t>propertyNo</a:t>
            </a:r>
            <a:r>
              <a:rPr lang="en-US" dirty="0"/>
              <a:t>), date of viewing (</a:t>
            </a:r>
            <a:r>
              <a:rPr lang="en-US" i="1" dirty="0" err="1"/>
              <a:t>viewDate</a:t>
            </a:r>
            <a:r>
              <a:rPr lang="en-US" dirty="0"/>
              <a:t>) and, optionally, comment (</a:t>
            </a:r>
            <a:r>
              <a:rPr lang="en-US" i="1" dirty="0"/>
              <a:t>comment</a:t>
            </a:r>
            <a:r>
              <a:rPr lang="en-US" dirty="0"/>
              <a: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56</a:t>
            </a:fld>
            <a:endParaRPr lang="en-US"/>
          </a:p>
        </p:txBody>
      </p:sp>
    </p:spTree>
    <p:extLst>
      <p:ext uri="{BB962C8B-B14F-4D97-AF65-F5344CB8AC3E}">
        <p14:creationId xmlns:p14="http://schemas.microsoft.com/office/powerpoint/2010/main" val="414337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dirty="0"/>
              <a:t>combination of </a:t>
            </a:r>
            <a:r>
              <a:rPr lang="en-US" i="1" dirty="0" err="1"/>
              <a:t>clientNo</a:t>
            </a:r>
            <a:r>
              <a:rPr lang="en-US" dirty="0"/>
              <a:t> and </a:t>
            </a:r>
            <a:r>
              <a:rPr lang="en-US" i="1" dirty="0" err="1"/>
              <a:t>propertyNo</a:t>
            </a:r>
            <a:r>
              <a:rPr lang="en-US" i="1" dirty="0"/>
              <a:t> </a:t>
            </a:r>
            <a:r>
              <a:rPr lang="en-US" dirty="0"/>
              <a:t>identifies at most one tuple, so for </a:t>
            </a:r>
            <a:r>
              <a:rPr lang="en-US" i="1" dirty="0"/>
              <a:t>Viewing</a:t>
            </a:r>
            <a:r>
              <a:rPr lang="en-US" dirty="0"/>
              <a:t> together form (composite) candidate key</a:t>
            </a:r>
          </a:p>
          <a:p>
            <a:r>
              <a:rPr lang="en-US" dirty="0"/>
              <a:t>if we take into account possibility that client may view property more than once, then we could add </a:t>
            </a:r>
            <a:r>
              <a:rPr lang="en-US" i="1" dirty="0" err="1"/>
              <a:t>viewDate</a:t>
            </a:r>
            <a:r>
              <a:rPr lang="en-US" i="1" dirty="0"/>
              <a:t> </a:t>
            </a:r>
            <a:r>
              <a:rPr lang="en-US" dirty="0"/>
              <a:t>to composite key</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57</a:t>
            </a:fld>
            <a:endParaRPr lang="en-US"/>
          </a:p>
        </p:txBody>
      </p:sp>
    </p:spTree>
    <p:extLst>
      <p:ext uri="{BB962C8B-B14F-4D97-AF65-F5344CB8AC3E}">
        <p14:creationId xmlns:p14="http://schemas.microsoft.com/office/powerpoint/2010/main" val="4125765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sz="2800" dirty="0"/>
              <a:t>instance of relation cannot be used to prove that attribute or combination of attributes is CK</a:t>
            </a:r>
          </a:p>
          <a:p>
            <a:r>
              <a:rPr lang="en-US" sz="2800" dirty="0"/>
              <a:t>fact that there are no duplicates for values that appear at particular moment in time does not guarantee that duplicates are not possible</a:t>
            </a:r>
          </a:p>
          <a:p>
            <a:r>
              <a:rPr lang="en-US" sz="2800" dirty="0"/>
              <a:t>presence of duplicates in instance can be used to show that attribute combination is not CK</a:t>
            </a:r>
          </a:p>
          <a:p>
            <a:r>
              <a:rPr lang="en-US" sz="2800" dirty="0"/>
              <a:t>identifying candidate key requires that we know the “real-world” meaning of attribute(s) involved; can decide whether duplicates are possible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58</a:t>
            </a:fld>
            <a:endParaRPr lang="en-US"/>
          </a:p>
        </p:txBody>
      </p:sp>
    </p:spTree>
    <p:extLst>
      <p:ext uri="{BB962C8B-B14F-4D97-AF65-F5344CB8AC3E}">
        <p14:creationId xmlns:p14="http://schemas.microsoft.com/office/powerpoint/2010/main" val="2504062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a:t>
            </a:r>
          </a:p>
        </p:txBody>
      </p:sp>
      <p:sp>
        <p:nvSpPr>
          <p:cNvPr id="3" name="Content Placeholder 2"/>
          <p:cNvSpPr>
            <a:spLocks noGrp="1"/>
          </p:cNvSpPr>
          <p:nvPr>
            <p:ph idx="1"/>
          </p:nvPr>
        </p:nvSpPr>
        <p:spPr/>
        <p:txBody>
          <a:bodyPr/>
          <a:lstStyle/>
          <a:p>
            <a:r>
              <a:rPr lang="en-US" dirty="0"/>
              <a:t>candidate key that is selected to identify tuples uniquely within relation (by database designer)</a:t>
            </a:r>
          </a:p>
          <a:p>
            <a:r>
              <a:rPr lang="en-US" sz="2800" dirty="0"/>
              <a:t>relation has no duplicate tuples; always possible to identify each row uniquely</a:t>
            </a:r>
          </a:p>
          <a:p>
            <a:r>
              <a:rPr lang="en-US" sz="2800" dirty="0"/>
              <a:t>relation always has primary key</a:t>
            </a:r>
          </a:p>
          <a:p>
            <a:r>
              <a:rPr lang="en-US" sz="2800" dirty="0"/>
              <a:t>in worst case, entire set of attributes could serve as primary key; usually some smaller subset is sufficient to distinguish tuples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59</a:t>
            </a:fld>
            <a:endParaRPr lang="en-US"/>
          </a:p>
        </p:txBody>
      </p:sp>
    </p:spTree>
    <p:extLst>
      <p:ext uri="{BB962C8B-B14F-4D97-AF65-F5344CB8AC3E}">
        <p14:creationId xmlns:p14="http://schemas.microsoft.com/office/powerpoint/2010/main" val="50563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Principles, not Products</a:t>
            </a:r>
          </a:p>
        </p:txBody>
      </p:sp>
      <p:sp>
        <p:nvSpPr>
          <p:cNvPr id="4099" name="Content Placeholder 2"/>
          <p:cNvSpPr>
            <a:spLocks noGrp="1"/>
          </p:cNvSpPr>
          <p:nvPr>
            <p:ph idx="1"/>
          </p:nvPr>
        </p:nvSpPr>
        <p:spPr/>
        <p:txBody>
          <a:bodyPr/>
          <a:lstStyle/>
          <a:p>
            <a:r>
              <a:rPr lang="en-US" dirty="0"/>
              <a:t>principle</a:t>
            </a:r>
          </a:p>
          <a:p>
            <a:pPr lvl="1"/>
            <a:r>
              <a:rPr lang="en-US"/>
              <a:t>source, root, origin; which is fundamental;  essential nature; theoretical basis</a:t>
            </a:r>
          </a:p>
          <a:p>
            <a:r>
              <a:rPr lang="en-US" dirty="0"/>
              <a:t>principles endure</a:t>
            </a:r>
          </a:p>
          <a:p>
            <a:r>
              <a:rPr lang="en-US" dirty="0"/>
              <a:t>by contrast, products and technologies, change all the time</a:t>
            </a:r>
          </a:p>
          <a:p>
            <a:endParaRPr lang="en-US" dirty="0"/>
          </a:p>
          <a:p>
            <a:endParaRPr lang="en-US" dirty="0"/>
          </a:p>
        </p:txBody>
      </p:sp>
      <p:sp>
        <p:nvSpPr>
          <p:cNvPr id="410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101" name="Slide Number Placeholder 4"/>
          <p:cNvSpPr>
            <a:spLocks noGrp="1"/>
          </p:cNvSpPr>
          <p:nvPr>
            <p:ph type="sldNum" sz="quarter" idx="12"/>
          </p:nvPr>
        </p:nvSpPr>
        <p:spPr>
          <a:noFill/>
        </p:spPr>
        <p:txBody>
          <a:bodyPr/>
          <a:lstStyle/>
          <a:p>
            <a:fld id="{407FA85C-661B-4684-B7E3-0B651385BDBF}" type="slidenum">
              <a:rPr lang="en-US" smtClean="0"/>
              <a:pPr/>
              <a:t>6</a:t>
            </a:fld>
            <a:endParaRPr lang="en-US"/>
          </a:p>
        </p:txBody>
      </p:sp>
    </p:spTree>
    <p:extLst>
      <p:ext uri="{BB962C8B-B14F-4D97-AF65-F5344CB8AC3E}">
        <p14:creationId xmlns:p14="http://schemas.microsoft.com/office/powerpoint/2010/main" val="3363130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Alternate Key</a:t>
            </a:r>
          </a:p>
        </p:txBody>
      </p:sp>
      <p:sp>
        <p:nvSpPr>
          <p:cNvPr id="3" name="Content Placeholder 2"/>
          <p:cNvSpPr>
            <a:spLocks noGrp="1"/>
          </p:cNvSpPr>
          <p:nvPr>
            <p:ph idx="1"/>
          </p:nvPr>
        </p:nvSpPr>
        <p:spPr/>
        <p:txBody>
          <a:bodyPr/>
          <a:lstStyle/>
          <a:p>
            <a:r>
              <a:rPr lang="en-US" dirty="0"/>
              <a:t>candidate keys that are not selected to be primary key</a:t>
            </a:r>
          </a:p>
          <a:p>
            <a:r>
              <a:rPr lang="en-US" sz="2800" dirty="0"/>
              <a:t>for </a:t>
            </a:r>
            <a:r>
              <a:rPr lang="en-US" sz="2800" i="1" dirty="0"/>
              <a:t>Branch</a:t>
            </a:r>
            <a:r>
              <a:rPr lang="en-US" sz="2800" dirty="0"/>
              <a:t> relation, if we choose </a:t>
            </a:r>
            <a:r>
              <a:rPr lang="en-US" sz="2800" i="1" dirty="0" err="1"/>
              <a:t>branchNo</a:t>
            </a:r>
            <a:r>
              <a:rPr lang="en-US" sz="2800" dirty="0"/>
              <a:t> as primary key, </a:t>
            </a:r>
            <a:r>
              <a:rPr lang="en-US" sz="2800" i="1" dirty="0"/>
              <a:t>postcode</a:t>
            </a:r>
            <a:r>
              <a:rPr lang="en-US" sz="2800" dirty="0"/>
              <a:t> would then be an alternate key</a:t>
            </a:r>
          </a:p>
          <a:p>
            <a:r>
              <a:rPr lang="en-US" sz="2800" dirty="0"/>
              <a:t>for </a:t>
            </a:r>
            <a:r>
              <a:rPr lang="en-US" sz="2800" i="1" dirty="0"/>
              <a:t>Viewing</a:t>
            </a:r>
            <a:r>
              <a:rPr lang="en-US" sz="2800" dirty="0"/>
              <a:t> relation, there is only one candidate key, comprising </a:t>
            </a:r>
            <a:r>
              <a:rPr lang="en-US" sz="2800" i="1" dirty="0" err="1"/>
              <a:t>clientNo</a:t>
            </a:r>
            <a:r>
              <a:rPr lang="en-US" sz="2800" dirty="0"/>
              <a:t> and </a:t>
            </a:r>
            <a:r>
              <a:rPr lang="en-US" sz="2800" i="1" dirty="0" err="1"/>
              <a:t>propertyNo</a:t>
            </a:r>
            <a:r>
              <a:rPr lang="en-US" sz="2800" dirty="0"/>
              <a:t>, so these attributes would automatically form primary key</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60</a:t>
            </a:fld>
            <a:endParaRPr lang="en-US"/>
          </a:p>
        </p:txBody>
      </p:sp>
    </p:spTree>
    <p:extLst>
      <p:ext uri="{BB962C8B-B14F-4D97-AF65-F5344CB8AC3E}">
        <p14:creationId xmlns:p14="http://schemas.microsoft.com/office/powerpoint/2010/main" val="2170825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p:txBody>
          <a:bodyPr/>
          <a:lstStyle/>
          <a:p>
            <a:r>
              <a:rPr lang="en-US" dirty="0"/>
              <a:t>attribute, or set of attributes, within one relation that matches candidate key of some (possibly same) relation</a:t>
            </a:r>
          </a:p>
          <a:p>
            <a:r>
              <a:rPr lang="en-US" sz="2800" dirty="0"/>
              <a:t>when attribute appears in more than one relation, its appearance usually represents relationship between tuples of two relations</a:t>
            </a:r>
          </a:p>
          <a:p>
            <a:r>
              <a:rPr lang="en-US" sz="2800" dirty="0"/>
              <a:t>for example, inclusion of </a:t>
            </a:r>
            <a:r>
              <a:rPr lang="en-US" sz="2800" i="1" dirty="0" err="1"/>
              <a:t>branchNo</a:t>
            </a:r>
            <a:r>
              <a:rPr lang="en-US" sz="2800" dirty="0"/>
              <a:t> in both </a:t>
            </a:r>
            <a:r>
              <a:rPr lang="en-US" sz="2800" i="1" dirty="0"/>
              <a:t>Branch</a:t>
            </a:r>
            <a:r>
              <a:rPr lang="en-US" sz="2800" dirty="0"/>
              <a:t> and </a:t>
            </a:r>
            <a:r>
              <a:rPr lang="en-US" sz="2800" i="1" dirty="0"/>
              <a:t>Staff</a:t>
            </a:r>
            <a:r>
              <a:rPr lang="en-US" sz="2800" dirty="0"/>
              <a:t> relations is quite deliberate and links each branch to details of staff working at that branch</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61</a:t>
            </a:fld>
            <a:endParaRPr lang="en-US"/>
          </a:p>
        </p:txBody>
      </p:sp>
    </p:spTree>
    <p:extLst>
      <p:ext uri="{BB962C8B-B14F-4D97-AF65-F5344CB8AC3E}">
        <p14:creationId xmlns:p14="http://schemas.microsoft.com/office/powerpoint/2010/main" val="3851665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p:txBody>
          <a:bodyPr/>
          <a:lstStyle/>
          <a:p>
            <a:r>
              <a:rPr lang="en-US" dirty="0"/>
              <a:t>i</a:t>
            </a:r>
            <a:r>
              <a:rPr lang="en-US" sz="2800" dirty="0"/>
              <a:t>n </a:t>
            </a:r>
            <a:r>
              <a:rPr lang="en-US" sz="2800" i="1" dirty="0"/>
              <a:t>Branch</a:t>
            </a:r>
            <a:r>
              <a:rPr lang="en-US" sz="2800" dirty="0"/>
              <a:t> relation, </a:t>
            </a:r>
            <a:r>
              <a:rPr lang="en-US" sz="2800" i="1" dirty="0" err="1"/>
              <a:t>branchNo</a:t>
            </a:r>
            <a:r>
              <a:rPr lang="en-US" sz="2800" dirty="0"/>
              <a:t> is primary key</a:t>
            </a:r>
          </a:p>
          <a:p>
            <a:r>
              <a:rPr lang="en-US" sz="2800" dirty="0"/>
              <a:t>in </a:t>
            </a:r>
            <a:r>
              <a:rPr lang="en-US" sz="2800" i="1" dirty="0"/>
              <a:t>Staff</a:t>
            </a:r>
            <a:r>
              <a:rPr lang="en-US" sz="2800" dirty="0"/>
              <a:t> relation, </a:t>
            </a:r>
            <a:r>
              <a:rPr lang="en-US" sz="2800" i="1" dirty="0" err="1"/>
              <a:t>branchNo</a:t>
            </a:r>
            <a:r>
              <a:rPr lang="en-US" sz="2800" dirty="0"/>
              <a:t> attribute exists to match staff to branch office they work in</a:t>
            </a:r>
          </a:p>
          <a:p>
            <a:r>
              <a:rPr lang="en-US" sz="2800" dirty="0"/>
              <a:t>in </a:t>
            </a:r>
            <a:r>
              <a:rPr lang="en-US" sz="2800" i="1" dirty="0"/>
              <a:t>Staff</a:t>
            </a:r>
            <a:r>
              <a:rPr lang="en-US" sz="2800" dirty="0"/>
              <a:t> relation, </a:t>
            </a:r>
            <a:r>
              <a:rPr lang="en-US" sz="2800" i="1" dirty="0" err="1"/>
              <a:t>branchNo</a:t>
            </a:r>
            <a:r>
              <a:rPr lang="en-US" sz="2800" dirty="0"/>
              <a:t> is </a:t>
            </a:r>
            <a:r>
              <a:rPr lang="en-US" sz="2800" i="1" dirty="0"/>
              <a:t>foreign key</a:t>
            </a:r>
            <a:endParaRPr lang="en-US" sz="2800" dirty="0"/>
          </a:p>
          <a:p>
            <a:r>
              <a:rPr lang="en-US" sz="2800" dirty="0"/>
              <a:t>we say that attribute </a:t>
            </a:r>
            <a:r>
              <a:rPr lang="en-US" sz="2800" i="1" dirty="0" err="1"/>
              <a:t>branchNo</a:t>
            </a:r>
            <a:r>
              <a:rPr lang="en-US" sz="2800" dirty="0"/>
              <a:t> in </a:t>
            </a:r>
            <a:r>
              <a:rPr lang="en-US" sz="2800" i="1" dirty="0"/>
              <a:t>Staff</a:t>
            </a:r>
            <a:r>
              <a:rPr lang="en-US" sz="2800" dirty="0"/>
              <a:t> relation </a:t>
            </a:r>
            <a:r>
              <a:rPr lang="en-US" sz="2800" i="1" dirty="0"/>
              <a:t>targets</a:t>
            </a:r>
            <a:r>
              <a:rPr lang="en-US" sz="2800" b="1" dirty="0"/>
              <a:t> </a:t>
            </a:r>
            <a:r>
              <a:rPr lang="en-US" sz="2800" dirty="0"/>
              <a:t>primary key attribute </a:t>
            </a:r>
            <a:r>
              <a:rPr lang="en-US" sz="2800" i="1" dirty="0" err="1"/>
              <a:t>branchNo</a:t>
            </a:r>
            <a:r>
              <a:rPr lang="en-US" sz="2800" dirty="0"/>
              <a:t> in home relation, </a:t>
            </a:r>
            <a:r>
              <a:rPr lang="en-US" sz="2800" i="1" dirty="0"/>
              <a:t>Branch</a:t>
            </a:r>
            <a:endParaRPr lang="en-US" sz="2800"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dirty="0"/>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62</a:t>
            </a:fld>
            <a:endParaRPr lang="en-US"/>
          </a:p>
        </p:txBody>
      </p:sp>
    </p:spTree>
    <p:extLst>
      <p:ext uri="{BB962C8B-B14F-4D97-AF65-F5344CB8AC3E}">
        <p14:creationId xmlns:p14="http://schemas.microsoft.com/office/powerpoint/2010/main" val="1112504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Relational Database Schemas</a:t>
            </a:r>
          </a:p>
        </p:txBody>
      </p:sp>
      <p:sp>
        <p:nvSpPr>
          <p:cNvPr id="3" name="Content Placeholder 2"/>
          <p:cNvSpPr>
            <a:spLocks noGrp="1"/>
          </p:cNvSpPr>
          <p:nvPr>
            <p:ph idx="1"/>
          </p:nvPr>
        </p:nvSpPr>
        <p:spPr/>
        <p:txBody>
          <a:bodyPr/>
          <a:lstStyle/>
          <a:p>
            <a:r>
              <a:rPr lang="en-US" i="1" dirty="0"/>
              <a:t>Branch (</a:t>
            </a:r>
            <a:r>
              <a:rPr lang="en-US" i="1" u="sng" dirty="0" err="1"/>
              <a:t>branchNo</a:t>
            </a:r>
            <a:r>
              <a:rPr lang="en-US" i="1" dirty="0"/>
              <a:t>, street, city, postcode)</a:t>
            </a:r>
          </a:p>
          <a:p>
            <a:r>
              <a:rPr lang="en-US" i="1" dirty="0"/>
              <a:t>Staff (</a:t>
            </a:r>
            <a:r>
              <a:rPr lang="en-US" i="1" u="sng" dirty="0" err="1"/>
              <a:t>staffNo</a:t>
            </a:r>
            <a:r>
              <a:rPr lang="en-US" i="1" dirty="0"/>
              <a:t>, </a:t>
            </a:r>
            <a:r>
              <a:rPr lang="en-US" i="1" dirty="0" err="1"/>
              <a:t>fName</a:t>
            </a:r>
            <a:r>
              <a:rPr lang="en-US" i="1" dirty="0"/>
              <a:t>, </a:t>
            </a:r>
            <a:r>
              <a:rPr lang="en-US" i="1" dirty="0" err="1"/>
              <a:t>IName</a:t>
            </a:r>
            <a:r>
              <a:rPr lang="en-US" i="1" dirty="0"/>
              <a:t>, position, sex, DOB, salary, </a:t>
            </a:r>
            <a:r>
              <a:rPr lang="en-US" i="1" dirty="0" err="1"/>
              <a:t>branchNo</a:t>
            </a:r>
            <a:r>
              <a:rPr lang="en-US" i="1" dirty="0"/>
              <a:t>)</a:t>
            </a:r>
          </a:p>
          <a:p>
            <a:r>
              <a:rPr lang="en-US" i="1" dirty="0" err="1"/>
              <a:t>PropertyForRent</a:t>
            </a:r>
            <a:r>
              <a:rPr lang="en-US" i="1" dirty="0"/>
              <a:t> (</a:t>
            </a:r>
            <a:r>
              <a:rPr lang="en-US" i="1" u="sng" dirty="0" err="1"/>
              <a:t>propertyNo</a:t>
            </a:r>
            <a:r>
              <a:rPr lang="en-US" i="1" dirty="0"/>
              <a:t>, street, city, postcode, type, rooms, rent, </a:t>
            </a:r>
            <a:r>
              <a:rPr lang="en-US" i="1" dirty="0" err="1"/>
              <a:t>ownerNo</a:t>
            </a:r>
            <a:r>
              <a:rPr lang="en-US" i="1" dirty="0"/>
              <a:t>, </a:t>
            </a:r>
            <a:r>
              <a:rPr lang="en-US" i="1" dirty="0" err="1"/>
              <a:t>staffNo</a:t>
            </a:r>
            <a:r>
              <a:rPr lang="en-US" i="1" dirty="0"/>
              <a:t>, </a:t>
            </a:r>
            <a:r>
              <a:rPr lang="en-US" i="1" dirty="0" err="1"/>
              <a:t>branchNo</a:t>
            </a:r>
            <a:r>
              <a:rPr lang="en-US" i="1" dirty="0"/>
              <a:t>)</a:t>
            </a:r>
          </a:p>
          <a:p>
            <a:r>
              <a:rPr lang="en-US" i="1" dirty="0"/>
              <a:t>Client (</a:t>
            </a:r>
            <a:r>
              <a:rPr lang="en-US" i="1" u="sng" dirty="0" err="1"/>
              <a:t>clientNo</a:t>
            </a:r>
            <a:r>
              <a:rPr lang="en-US" i="1" dirty="0"/>
              <a:t>, </a:t>
            </a:r>
            <a:r>
              <a:rPr lang="en-US" i="1" dirty="0" err="1"/>
              <a:t>fName</a:t>
            </a:r>
            <a:r>
              <a:rPr lang="en-US" i="1" dirty="0"/>
              <a:t>, </a:t>
            </a:r>
            <a:r>
              <a:rPr lang="en-US" i="1" dirty="0" err="1"/>
              <a:t>IName</a:t>
            </a:r>
            <a:r>
              <a:rPr lang="en-US" i="1" dirty="0"/>
              <a:t>, </a:t>
            </a:r>
            <a:r>
              <a:rPr lang="en-US" i="1" dirty="0" err="1"/>
              <a:t>telNo</a:t>
            </a:r>
            <a:r>
              <a:rPr lang="en-US" i="1" dirty="0"/>
              <a:t>, </a:t>
            </a:r>
            <a:r>
              <a:rPr lang="en-US" i="1" dirty="0" err="1"/>
              <a:t>prefType</a:t>
            </a:r>
            <a:r>
              <a:rPr lang="en-US" i="1" dirty="0"/>
              <a:t>, </a:t>
            </a:r>
            <a:r>
              <a:rPr lang="en-US" i="1" dirty="0" err="1"/>
              <a:t>maxRent</a:t>
            </a:r>
            <a:r>
              <a:rPr lang="en-US" i="1" dirty="0"/>
              <a:t>, </a:t>
            </a:r>
            <a:r>
              <a:rPr lang="en-US" i="1" dirty="0" err="1"/>
              <a:t>eMail</a:t>
            </a:r>
            <a:r>
              <a:rPr lang="en-US" i="1" dirty="0"/>
              <a: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63</a:t>
            </a:fld>
            <a:endParaRPr lang="en-US"/>
          </a:p>
        </p:txBody>
      </p:sp>
    </p:spTree>
    <p:extLst>
      <p:ext uri="{BB962C8B-B14F-4D97-AF65-F5344CB8AC3E}">
        <p14:creationId xmlns:p14="http://schemas.microsoft.com/office/powerpoint/2010/main" val="75080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Relational Database Schemas</a:t>
            </a:r>
          </a:p>
        </p:txBody>
      </p:sp>
      <p:sp>
        <p:nvSpPr>
          <p:cNvPr id="3" name="Content Placeholder 2"/>
          <p:cNvSpPr>
            <a:spLocks noGrp="1"/>
          </p:cNvSpPr>
          <p:nvPr>
            <p:ph idx="1"/>
          </p:nvPr>
        </p:nvSpPr>
        <p:spPr/>
        <p:txBody>
          <a:bodyPr/>
          <a:lstStyle/>
          <a:p>
            <a:r>
              <a:rPr lang="en-US" i="1" dirty="0" err="1"/>
              <a:t>PrivateOwner</a:t>
            </a:r>
            <a:r>
              <a:rPr lang="en-US" i="1" dirty="0"/>
              <a:t> (</a:t>
            </a:r>
            <a:r>
              <a:rPr lang="en-US" i="1" u="sng" dirty="0" err="1"/>
              <a:t>ownerNo</a:t>
            </a:r>
            <a:r>
              <a:rPr lang="en-US" i="1" dirty="0"/>
              <a:t>, </a:t>
            </a:r>
            <a:r>
              <a:rPr lang="en-US" i="1" dirty="0" err="1"/>
              <a:t>fName</a:t>
            </a:r>
            <a:r>
              <a:rPr lang="en-US" i="1" dirty="0"/>
              <a:t>, </a:t>
            </a:r>
            <a:r>
              <a:rPr lang="en-US" i="1" dirty="0" err="1"/>
              <a:t>IName</a:t>
            </a:r>
            <a:r>
              <a:rPr lang="en-US" i="1" dirty="0"/>
              <a:t>, address, </a:t>
            </a:r>
            <a:r>
              <a:rPr lang="en-US" i="1" dirty="0" err="1"/>
              <a:t>telNo</a:t>
            </a:r>
            <a:r>
              <a:rPr lang="en-US" i="1" dirty="0"/>
              <a:t>, </a:t>
            </a:r>
            <a:r>
              <a:rPr lang="en-US" i="1" dirty="0" err="1"/>
              <a:t>eMail</a:t>
            </a:r>
            <a:r>
              <a:rPr lang="en-US" i="1" dirty="0"/>
              <a:t>, password)</a:t>
            </a:r>
          </a:p>
          <a:p>
            <a:r>
              <a:rPr lang="en-US" i="1" dirty="0"/>
              <a:t>Viewing (</a:t>
            </a:r>
            <a:r>
              <a:rPr lang="en-US" i="1" u="sng" dirty="0" err="1"/>
              <a:t>clientNo</a:t>
            </a:r>
            <a:r>
              <a:rPr lang="en-US" i="1" dirty="0"/>
              <a:t>, </a:t>
            </a:r>
            <a:r>
              <a:rPr lang="en-US" i="1" u="sng" dirty="0" err="1"/>
              <a:t>propertyNo</a:t>
            </a:r>
            <a:r>
              <a:rPr lang="en-US" i="1" dirty="0"/>
              <a:t>, </a:t>
            </a:r>
            <a:r>
              <a:rPr lang="en-US" i="1" dirty="0" err="1"/>
              <a:t>viewDate</a:t>
            </a:r>
            <a:r>
              <a:rPr lang="en-US" i="1" dirty="0"/>
              <a:t>, comment)</a:t>
            </a:r>
          </a:p>
          <a:p>
            <a:r>
              <a:rPr lang="en-US" i="1" dirty="0"/>
              <a:t>Registration (</a:t>
            </a:r>
            <a:r>
              <a:rPr lang="en-US" i="1" u="sng" dirty="0" err="1"/>
              <a:t>clientNo</a:t>
            </a:r>
            <a:r>
              <a:rPr lang="en-US" i="1" dirty="0"/>
              <a:t>, </a:t>
            </a:r>
            <a:r>
              <a:rPr lang="en-US" i="1" u="sng" dirty="0" err="1"/>
              <a:t>branchNo</a:t>
            </a:r>
            <a:r>
              <a:rPr lang="en-US" i="1" dirty="0"/>
              <a:t>, </a:t>
            </a:r>
            <a:r>
              <a:rPr lang="en-US" i="1" dirty="0" err="1"/>
              <a:t>staffNo</a:t>
            </a:r>
            <a:r>
              <a:rPr lang="en-US" i="1" dirty="0"/>
              <a:t>, </a:t>
            </a:r>
            <a:r>
              <a:rPr lang="en-US" i="1" dirty="0" err="1"/>
              <a:t>dateJoined</a:t>
            </a:r>
            <a:r>
              <a:rPr lang="en-US" i="1" dirty="0"/>
              <a: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64</a:t>
            </a:fld>
            <a:endParaRPr lang="en-US"/>
          </a:p>
        </p:txBody>
      </p:sp>
    </p:spTree>
    <p:extLst>
      <p:ext uri="{BB962C8B-B14F-4D97-AF65-F5344CB8AC3E}">
        <p14:creationId xmlns:p14="http://schemas.microsoft.com/office/powerpoint/2010/main" val="272949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Relational Database Schemas</a:t>
            </a:r>
          </a:p>
        </p:txBody>
      </p:sp>
      <p:sp>
        <p:nvSpPr>
          <p:cNvPr id="3" name="Content Placeholder 2"/>
          <p:cNvSpPr>
            <a:spLocks noGrp="1"/>
          </p:cNvSpPr>
          <p:nvPr>
            <p:ph idx="1"/>
          </p:nvPr>
        </p:nvSpPr>
        <p:spPr/>
        <p:txBody>
          <a:bodyPr/>
          <a:lstStyle/>
          <a:p>
            <a:r>
              <a:rPr lang="en-US" dirty="0"/>
              <a:t>common convention for representing relation schema is to give name of relation followed by attribute names in parentheses; primary key is underlined</a:t>
            </a:r>
          </a:p>
          <a:p>
            <a:r>
              <a:rPr lang="en-US" i="1" dirty="0"/>
              <a:t>conceptual model, </a:t>
            </a:r>
            <a:r>
              <a:rPr lang="en-US" dirty="0"/>
              <a:t>or </a:t>
            </a:r>
            <a:r>
              <a:rPr lang="en-US" i="1" dirty="0"/>
              <a:t>conceptual schema, </a:t>
            </a:r>
            <a:r>
              <a:rPr lang="en-US" dirty="0"/>
              <a:t>is set of all such schemas for database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65</a:t>
            </a:fld>
            <a:endParaRPr lang="en-US"/>
          </a:p>
        </p:txBody>
      </p:sp>
    </p:spTree>
    <p:extLst>
      <p:ext uri="{BB962C8B-B14F-4D97-AF65-F5344CB8AC3E}">
        <p14:creationId xmlns:p14="http://schemas.microsoft.com/office/powerpoint/2010/main" val="23062154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of rental database</a:t>
            </a:r>
          </a:p>
        </p:txBody>
      </p:sp>
      <p:pic>
        <p:nvPicPr>
          <p:cNvPr id="6" name="Content Placeholder 5"/>
          <p:cNvPicPr>
            <a:picLocks noGrp="1"/>
          </p:cNvPicPr>
          <p:nvPr>
            <p:ph idx="1"/>
          </p:nvPr>
        </p:nvPicPr>
        <p:blipFill>
          <a:blip r:embed="rId2" cstate="print"/>
          <a:stretch>
            <a:fillRect/>
          </a:stretch>
        </p:blipFill>
        <p:spPr>
          <a:xfrm>
            <a:off x="457199" y="1371599"/>
            <a:ext cx="8229600" cy="4572000"/>
          </a:xfrm>
          <a:prstGeom prst="rect">
            <a:avLst/>
          </a:prstGeom>
        </p:spPr>
      </p:pic>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66</a:t>
            </a:fld>
            <a:endParaRPr lang="en-US"/>
          </a:p>
        </p:txBody>
      </p:sp>
    </p:spTree>
    <p:extLst>
      <p:ext uri="{BB962C8B-B14F-4D97-AF65-F5344CB8AC3E}">
        <p14:creationId xmlns:p14="http://schemas.microsoft.com/office/powerpoint/2010/main" val="10829187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of rental database</a:t>
            </a:r>
          </a:p>
        </p:txBody>
      </p:sp>
      <p:pic>
        <p:nvPicPr>
          <p:cNvPr id="6" name="Content Placeholder 5"/>
          <p:cNvPicPr>
            <a:picLocks noGrp="1"/>
          </p:cNvPicPr>
          <p:nvPr>
            <p:ph idx="1"/>
          </p:nvPr>
        </p:nvPicPr>
        <p:blipFill>
          <a:blip r:embed="rId2" cstate="print"/>
          <a:stretch>
            <a:fillRect/>
          </a:stretch>
        </p:blipFill>
        <p:spPr>
          <a:xfrm>
            <a:off x="457200" y="1371599"/>
            <a:ext cx="8229600" cy="4572000"/>
          </a:xfrm>
          <a:prstGeom prst="rect">
            <a:avLst/>
          </a:prstGeom>
        </p:spPr>
      </p:pic>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67</a:t>
            </a:fld>
            <a:endParaRPr lang="en-US"/>
          </a:p>
        </p:txBody>
      </p:sp>
    </p:spTree>
    <p:extLst>
      <p:ext uri="{BB962C8B-B14F-4D97-AF65-F5344CB8AC3E}">
        <p14:creationId xmlns:p14="http://schemas.microsoft.com/office/powerpoint/2010/main" val="1848235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t>
            </a:r>
          </a:p>
        </p:txBody>
      </p:sp>
      <p:sp>
        <p:nvSpPr>
          <p:cNvPr id="3" name="Content Placeholder 2"/>
          <p:cNvSpPr>
            <a:spLocks noGrp="1"/>
          </p:cNvSpPr>
          <p:nvPr>
            <p:ph idx="1"/>
          </p:nvPr>
        </p:nvSpPr>
        <p:spPr/>
        <p:txBody>
          <a:bodyPr/>
          <a:lstStyle/>
          <a:p>
            <a:r>
              <a:rPr lang="en-US" dirty="0"/>
              <a:t>represents value for attribute that is currently unknown or is not applicable for this tuple</a:t>
            </a:r>
          </a:p>
          <a:p>
            <a:r>
              <a:rPr lang="en-US" sz="2800" dirty="0"/>
              <a:t>mean logical value “unknown”, value is not applicable to particular tuple, or that no value has yet been supplied</a:t>
            </a:r>
          </a:p>
          <a:p>
            <a:r>
              <a:rPr lang="en-US" sz="2800" dirty="0"/>
              <a:t>way to deal with incomplete or exceptional data</a:t>
            </a:r>
          </a:p>
          <a:p>
            <a:r>
              <a:rPr lang="en-US" sz="2800" dirty="0"/>
              <a:t>not same as zero or empty text string</a:t>
            </a:r>
          </a:p>
          <a:p>
            <a:r>
              <a:rPr lang="en-US" dirty="0"/>
              <a:t>represents absence of value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68</a:t>
            </a:fld>
            <a:endParaRPr lang="en-US"/>
          </a:p>
        </p:txBody>
      </p:sp>
    </p:spTree>
    <p:extLst>
      <p:ext uri="{BB962C8B-B14F-4D97-AF65-F5344CB8AC3E}">
        <p14:creationId xmlns:p14="http://schemas.microsoft.com/office/powerpoint/2010/main" val="32718545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t>
            </a:r>
          </a:p>
        </p:txBody>
      </p:sp>
      <p:sp>
        <p:nvSpPr>
          <p:cNvPr id="3" name="Content Placeholder 2"/>
          <p:cNvSpPr>
            <a:spLocks noGrp="1"/>
          </p:cNvSpPr>
          <p:nvPr>
            <p:ph idx="1"/>
          </p:nvPr>
        </p:nvSpPr>
        <p:spPr/>
        <p:txBody>
          <a:bodyPr/>
          <a:lstStyle/>
          <a:p>
            <a:r>
              <a:rPr lang="en-US" dirty="0"/>
              <a:t>for example, in Viewing relation</a:t>
            </a:r>
            <a:r>
              <a:rPr lang="en-US" i="1" dirty="0"/>
              <a:t> comment </a:t>
            </a:r>
            <a:r>
              <a:rPr lang="en-US" dirty="0"/>
              <a:t>attribute may be undefined until potential renter has visited property and returned comment to agency</a:t>
            </a:r>
          </a:p>
          <a:p>
            <a:r>
              <a:rPr lang="en-US" dirty="0"/>
              <a:t>without nulls, it becomes necessary to introduce false data to represent this state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69</a:t>
            </a:fld>
            <a:endParaRPr lang="en-US"/>
          </a:p>
        </p:txBody>
      </p:sp>
    </p:spTree>
    <p:extLst>
      <p:ext uri="{BB962C8B-B14F-4D97-AF65-F5344CB8AC3E}">
        <p14:creationId xmlns:p14="http://schemas.microsoft.com/office/powerpoint/2010/main" val="423490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Relation Model</a:t>
            </a:r>
          </a:p>
        </p:txBody>
      </p:sp>
      <p:sp>
        <p:nvSpPr>
          <p:cNvPr id="5123" name="Content Placeholder 2"/>
          <p:cNvSpPr>
            <a:spLocks noGrp="1"/>
          </p:cNvSpPr>
          <p:nvPr>
            <p:ph idx="1"/>
          </p:nvPr>
        </p:nvSpPr>
        <p:spPr/>
        <p:txBody>
          <a:bodyPr/>
          <a:lstStyle/>
          <a:p>
            <a:r>
              <a:rPr lang="en-US"/>
              <a:t>E. F. Codd, at the time researcher at IBM; late in 1968 that Codd, a mathematician, first realized that discipline of mathematics could be used to inject some solid principles and rigor into field of database</a:t>
            </a:r>
          </a:p>
        </p:txBody>
      </p:sp>
      <p:sp>
        <p:nvSpPr>
          <p:cNvPr id="512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125" name="Slide Number Placeholder 4"/>
          <p:cNvSpPr>
            <a:spLocks noGrp="1"/>
          </p:cNvSpPr>
          <p:nvPr>
            <p:ph type="sldNum" sz="quarter" idx="12"/>
          </p:nvPr>
        </p:nvSpPr>
        <p:spPr>
          <a:noFill/>
        </p:spPr>
        <p:txBody>
          <a:bodyPr/>
          <a:lstStyle/>
          <a:p>
            <a:fld id="{EB8F9F8E-2ACB-488D-8EFE-58B86DE8D05C}" type="slidenum">
              <a:rPr lang="en-US" smtClean="0"/>
              <a:pPr/>
              <a:t>7</a:t>
            </a:fld>
            <a:endParaRPr lang="en-US"/>
          </a:p>
        </p:txBody>
      </p:sp>
    </p:spTree>
    <p:extLst>
      <p:ext uri="{BB962C8B-B14F-4D97-AF65-F5344CB8AC3E}">
        <p14:creationId xmlns:p14="http://schemas.microsoft.com/office/powerpoint/2010/main" val="36367820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t>
            </a:r>
          </a:p>
        </p:txBody>
      </p:sp>
      <p:sp>
        <p:nvSpPr>
          <p:cNvPr id="3" name="Content Placeholder 2"/>
          <p:cNvSpPr>
            <a:spLocks noGrp="1"/>
          </p:cNvSpPr>
          <p:nvPr>
            <p:ph idx="1"/>
          </p:nvPr>
        </p:nvSpPr>
        <p:spPr/>
        <p:txBody>
          <a:bodyPr/>
          <a:lstStyle/>
          <a:p>
            <a:r>
              <a:rPr lang="en-US" dirty="0"/>
              <a:t>can cause implementation problems, arising from fact that relational model is based on first-order predicate calculus, which is two-valued or Boolean logic; allowing nulls means that we have to work with higher-valued logic, such as three-valued logic (true, false, null)</a:t>
            </a:r>
          </a:p>
          <a:p>
            <a:r>
              <a:rPr lang="en-US" dirty="0" err="1"/>
              <a:t>Codd</a:t>
            </a:r>
            <a:r>
              <a:rPr lang="en-US" dirty="0"/>
              <a:t> regarded nulls as an integral part of relational model</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70</a:t>
            </a:fld>
            <a:endParaRPr lang="en-US"/>
          </a:p>
        </p:txBody>
      </p:sp>
    </p:spTree>
    <p:extLst>
      <p:ext uri="{BB962C8B-B14F-4D97-AF65-F5344CB8AC3E}">
        <p14:creationId xmlns:p14="http://schemas.microsoft.com/office/powerpoint/2010/main" val="14670193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dirty="0"/>
              <a:t>relational integrity constraints ensure that data is accurate</a:t>
            </a:r>
          </a:p>
          <a:p>
            <a:r>
              <a:rPr lang="en-US" dirty="0"/>
              <a:t>because every attribute has an associated domain, there are </a:t>
            </a:r>
            <a:r>
              <a:rPr lang="en-US" b="1" i="1" dirty="0"/>
              <a:t>domain constraints</a:t>
            </a:r>
            <a:r>
              <a:rPr lang="en-US" b="1" dirty="0"/>
              <a:t> </a:t>
            </a:r>
            <a:r>
              <a:rPr lang="en-US" dirty="0"/>
              <a:t>that form restrictions on set of values allowed for attributes of relations</a:t>
            </a:r>
          </a:p>
          <a:p>
            <a:r>
              <a:rPr lang="en-US" b="1" i="1" dirty="0"/>
              <a:t>integrity rules</a:t>
            </a:r>
            <a:r>
              <a:rPr lang="en-US" dirty="0"/>
              <a:t> - constraints that apply to all instances of database: </a:t>
            </a:r>
            <a:r>
              <a:rPr lang="en-US" b="1" i="1" dirty="0"/>
              <a:t>entity integrity</a:t>
            </a:r>
            <a:r>
              <a:rPr lang="en-US" dirty="0"/>
              <a:t> and </a:t>
            </a:r>
            <a:r>
              <a:rPr lang="en-US" b="1" i="1" dirty="0"/>
              <a:t>referential integrity</a:t>
            </a:r>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71</a:t>
            </a:fld>
            <a:endParaRPr lang="en-US"/>
          </a:p>
        </p:txBody>
      </p:sp>
    </p:spTree>
    <p:extLst>
      <p:ext uri="{BB962C8B-B14F-4D97-AF65-F5344CB8AC3E}">
        <p14:creationId xmlns:p14="http://schemas.microsoft.com/office/powerpoint/2010/main" val="26560316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dirty="0"/>
              <a:t>because every attribute has an associated domain, there are </a:t>
            </a:r>
            <a:r>
              <a:rPr lang="en-US" b="1" i="1" dirty="0"/>
              <a:t>domain constraints</a:t>
            </a:r>
            <a:r>
              <a:rPr lang="en-US" b="1" dirty="0"/>
              <a:t> </a:t>
            </a:r>
            <a:r>
              <a:rPr lang="en-US" dirty="0"/>
              <a:t>that form restrictions on set of values allowed for attributes of relations</a:t>
            </a:r>
          </a:p>
          <a:p>
            <a:r>
              <a:rPr lang="en-US" b="1" i="1" dirty="0"/>
              <a:t>integrity rules</a:t>
            </a:r>
            <a:r>
              <a:rPr lang="en-US" dirty="0"/>
              <a:t> - constraints that apply to all instances of database: </a:t>
            </a:r>
            <a:r>
              <a:rPr lang="en-US" b="1" i="1" dirty="0"/>
              <a:t>entity integrity</a:t>
            </a:r>
            <a:r>
              <a:rPr lang="en-US" dirty="0"/>
              <a:t> and </a:t>
            </a:r>
            <a:r>
              <a:rPr lang="en-US" b="1" i="1" dirty="0"/>
              <a:t>referential integrity</a:t>
            </a:r>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72</a:t>
            </a:fld>
            <a:endParaRPr lang="en-US"/>
          </a:p>
        </p:txBody>
      </p:sp>
    </p:spTree>
    <p:extLst>
      <p:ext uri="{BB962C8B-B14F-4D97-AF65-F5344CB8AC3E}">
        <p14:creationId xmlns:p14="http://schemas.microsoft.com/office/powerpoint/2010/main" val="36608710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a:t>
            </a:r>
          </a:p>
        </p:txBody>
      </p:sp>
      <p:sp>
        <p:nvSpPr>
          <p:cNvPr id="3" name="Content Placeholder 2"/>
          <p:cNvSpPr>
            <a:spLocks noGrp="1"/>
          </p:cNvSpPr>
          <p:nvPr>
            <p:ph idx="1"/>
          </p:nvPr>
        </p:nvSpPr>
        <p:spPr/>
        <p:txBody>
          <a:bodyPr/>
          <a:lstStyle/>
          <a:p>
            <a:r>
              <a:rPr lang="en-US" dirty="0"/>
              <a:t>in base relation, no attribute of primary key can be null</a:t>
            </a:r>
          </a:p>
          <a:p>
            <a:r>
              <a:rPr lang="en-US" sz="2800" dirty="0"/>
              <a:t>PK is minimal identifier used to identify tuples uniquely; if we allow null for any part of PK we are implying that not all attributes are needed</a:t>
            </a:r>
          </a:p>
          <a:p>
            <a:r>
              <a:rPr lang="en-US" sz="2500" dirty="0"/>
              <a:t>for example, </a:t>
            </a:r>
            <a:r>
              <a:rPr lang="en-US" sz="2500" i="1" dirty="0" err="1"/>
              <a:t>branchNo</a:t>
            </a:r>
            <a:r>
              <a:rPr lang="en-US" sz="2500" dirty="0"/>
              <a:t> is PK of </a:t>
            </a:r>
            <a:r>
              <a:rPr lang="en-US" sz="2500" i="1" dirty="0"/>
              <a:t>Branch</a:t>
            </a:r>
            <a:r>
              <a:rPr lang="en-US" sz="2500" dirty="0"/>
              <a:t>, we should not be able to insert tuple with null</a:t>
            </a:r>
          </a:p>
          <a:p>
            <a:r>
              <a:rPr lang="en-US" sz="2500" dirty="0"/>
              <a:t>Viewing (</a:t>
            </a:r>
            <a:r>
              <a:rPr lang="en-US" sz="2500" dirty="0" err="1"/>
              <a:t>clientNo</a:t>
            </a:r>
            <a:r>
              <a:rPr lang="en-US" sz="2500" dirty="0"/>
              <a:t>, </a:t>
            </a:r>
            <a:r>
              <a:rPr lang="en-US" sz="2500" dirty="0" err="1"/>
              <a:t>propertyNo</a:t>
            </a:r>
            <a:r>
              <a:rPr lang="en-US" sz="2500" dirty="0"/>
              <a:t>, …) we should not be able to insert tuple into Viewing with null for </a:t>
            </a:r>
            <a:r>
              <a:rPr lang="en-US" sz="2500" dirty="0" err="1"/>
              <a:t>clientNo</a:t>
            </a:r>
            <a:r>
              <a:rPr lang="en-US" sz="2500" dirty="0"/>
              <a:t> or null for </a:t>
            </a:r>
            <a:r>
              <a:rPr lang="en-US" sz="2500" dirty="0" err="1"/>
              <a:t>propertyNo</a:t>
            </a:r>
            <a:r>
              <a:rPr lang="en-US" sz="2500" dirty="0"/>
              <a:t> or nulls for both</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73</a:t>
            </a:fld>
            <a:endParaRPr lang="en-US"/>
          </a:p>
        </p:txBody>
      </p:sp>
    </p:spTree>
    <p:extLst>
      <p:ext uri="{BB962C8B-B14F-4D97-AF65-F5344CB8AC3E}">
        <p14:creationId xmlns:p14="http://schemas.microsoft.com/office/powerpoint/2010/main" val="16616805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a:t>
            </a:r>
          </a:p>
        </p:txBody>
      </p:sp>
      <p:sp>
        <p:nvSpPr>
          <p:cNvPr id="3" name="Content Placeholder 2"/>
          <p:cNvSpPr>
            <a:spLocks noGrp="1"/>
          </p:cNvSpPr>
          <p:nvPr>
            <p:ph idx="1"/>
          </p:nvPr>
        </p:nvSpPr>
        <p:spPr/>
        <p:txBody>
          <a:bodyPr/>
          <a:lstStyle/>
          <a:p>
            <a:r>
              <a:rPr lang="en-US" sz="2800" dirty="0"/>
              <a:t>using data of </a:t>
            </a:r>
            <a:r>
              <a:rPr lang="en-US" sz="2800" i="1" dirty="0"/>
              <a:t>Viewing</a:t>
            </a:r>
            <a:r>
              <a:rPr lang="en-US" sz="2800" dirty="0"/>
              <a:t> relation consider query “List all comments from viewings”</a:t>
            </a:r>
          </a:p>
          <a:p>
            <a:r>
              <a:rPr lang="en-US" sz="2800" dirty="0"/>
              <a:t>produce unary relation consisting of attribute comment</a:t>
            </a:r>
          </a:p>
          <a:p>
            <a:r>
              <a:rPr lang="en-US" sz="2800" dirty="0"/>
              <a:t>this attribute must be PK, but it contains nulls </a:t>
            </a:r>
          </a:p>
          <a:p>
            <a:r>
              <a:rPr lang="en-US" sz="2800" dirty="0"/>
              <a:t>this relation is not base relation (derived relation), model allows primary key to contain nulls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74</a:t>
            </a:fld>
            <a:endParaRPr lang="en-US"/>
          </a:p>
        </p:txBody>
      </p:sp>
    </p:spTree>
    <p:extLst>
      <p:ext uri="{BB962C8B-B14F-4D97-AF65-F5344CB8AC3E}">
        <p14:creationId xmlns:p14="http://schemas.microsoft.com/office/powerpoint/2010/main" val="5552830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Referential integrity</a:t>
            </a:r>
          </a:p>
        </p:txBody>
      </p:sp>
      <p:sp>
        <p:nvSpPr>
          <p:cNvPr id="3" name="Content Placeholder 2"/>
          <p:cNvSpPr>
            <a:spLocks noGrp="1"/>
          </p:cNvSpPr>
          <p:nvPr>
            <p:ph idx="1"/>
          </p:nvPr>
        </p:nvSpPr>
        <p:spPr/>
        <p:txBody>
          <a:bodyPr/>
          <a:lstStyle/>
          <a:p>
            <a:r>
              <a:rPr lang="en-US" dirty="0"/>
              <a:t>if foreign key exists in relation, either foreign key value must match a candidate key value of some tuple in its home relation or foreign key value must be wholly null</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75</a:t>
            </a:fld>
            <a:endParaRPr lang="en-US"/>
          </a:p>
        </p:txBody>
      </p:sp>
    </p:spTree>
    <p:extLst>
      <p:ext uri="{BB962C8B-B14F-4D97-AF65-F5344CB8AC3E}">
        <p14:creationId xmlns:p14="http://schemas.microsoft.com/office/powerpoint/2010/main" val="19494323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Referential integrity</a:t>
            </a:r>
          </a:p>
        </p:txBody>
      </p:sp>
      <p:sp>
        <p:nvSpPr>
          <p:cNvPr id="3" name="Content Placeholder 2"/>
          <p:cNvSpPr>
            <a:spLocks noGrp="1"/>
          </p:cNvSpPr>
          <p:nvPr>
            <p:ph idx="1"/>
          </p:nvPr>
        </p:nvSpPr>
        <p:spPr/>
        <p:txBody>
          <a:bodyPr/>
          <a:lstStyle/>
          <a:p>
            <a:r>
              <a:rPr lang="en-US" sz="2800" dirty="0"/>
              <a:t>for example, </a:t>
            </a:r>
            <a:r>
              <a:rPr lang="en-US" sz="2800" i="1" dirty="0" err="1"/>
              <a:t>branchNo</a:t>
            </a:r>
            <a:r>
              <a:rPr lang="en-US" sz="2800" dirty="0"/>
              <a:t> in </a:t>
            </a:r>
            <a:r>
              <a:rPr lang="en-US" sz="2800" i="1" dirty="0"/>
              <a:t>Staff</a:t>
            </a:r>
            <a:r>
              <a:rPr lang="en-US" sz="2800" dirty="0"/>
              <a:t> is FK targeting </a:t>
            </a:r>
            <a:r>
              <a:rPr lang="en-US" sz="2800" i="1" dirty="0" err="1"/>
              <a:t>branchNo</a:t>
            </a:r>
            <a:r>
              <a:rPr lang="en-US" sz="2800" i="1" dirty="0"/>
              <a:t> </a:t>
            </a:r>
            <a:r>
              <a:rPr lang="en-US" sz="2800" dirty="0"/>
              <a:t>attribute in home relation, </a:t>
            </a:r>
            <a:r>
              <a:rPr lang="en-US" sz="2800" i="1" dirty="0"/>
              <a:t>Branch</a:t>
            </a:r>
            <a:endParaRPr lang="en-US" sz="2800" dirty="0"/>
          </a:p>
          <a:p>
            <a:r>
              <a:rPr lang="en-US" sz="2800" dirty="0"/>
              <a:t>possible to create </a:t>
            </a:r>
            <a:r>
              <a:rPr lang="en-US" sz="2800" i="1" dirty="0"/>
              <a:t>Staff</a:t>
            </a:r>
            <a:r>
              <a:rPr lang="en-US" sz="2800" dirty="0"/>
              <a:t> record with </a:t>
            </a:r>
            <a:r>
              <a:rPr lang="en-US" sz="2800" i="1" dirty="0" err="1"/>
              <a:t>branchNo</a:t>
            </a:r>
            <a:r>
              <a:rPr lang="en-US" sz="2800" dirty="0"/>
              <a:t> B025, if there is already </a:t>
            </a:r>
            <a:r>
              <a:rPr lang="en-US" sz="2800" i="1" dirty="0" err="1"/>
              <a:t>branchNo</a:t>
            </a:r>
            <a:r>
              <a:rPr lang="en-US" sz="2800" i="1" dirty="0"/>
              <a:t> </a:t>
            </a:r>
            <a:r>
              <a:rPr lang="en-US" sz="2800" dirty="0"/>
              <a:t>B025 in </a:t>
            </a:r>
            <a:r>
              <a:rPr lang="en-US" sz="2800" i="1" dirty="0"/>
              <a:t>Branch</a:t>
            </a:r>
            <a:r>
              <a:rPr lang="en-US" sz="2800" dirty="0"/>
              <a:t> relation</a:t>
            </a:r>
          </a:p>
          <a:p>
            <a:r>
              <a:rPr lang="en-US" sz="2800" dirty="0"/>
              <a:t>we should be able to create </a:t>
            </a:r>
            <a:r>
              <a:rPr lang="en-US" sz="2800" i="1" dirty="0"/>
              <a:t>Staff</a:t>
            </a:r>
            <a:r>
              <a:rPr lang="en-US" sz="2800" dirty="0"/>
              <a:t> record with null </a:t>
            </a:r>
            <a:r>
              <a:rPr lang="en-US" sz="2800" i="1" dirty="0" err="1"/>
              <a:t>branchNo</a:t>
            </a:r>
            <a:r>
              <a:rPr lang="en-US" sz="2800" i="1" dirty="0"/>
              <a:t> </a:t>
            </a:r>
            <a:r>
              <a:rPr lang="en-US" sz="2800" dirty="0"/>
              <a:t>to allow for situation where member of staff has joined company but has not yet been assigned to particular branch office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76</a:t>
            </a:fld>
            <a:endParaRPr lang="en-US"/>
          </a:p>
        </p:txBody>
      </p:sp>
    </p:spTree>
    <p:extLst>
      <p:ext uri="{BB962C8B-B14F-4D97-AF65-F5344CB8AC3E}">
        <p14:creationId xmlns:p14="http://schemas.microsoft.com/office/powerpoint/2010/main" val="31206022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constraints</a:t>
            </a:r>
          </a:p>
        </p:txBody>
      </p:sp>
      <p:sp>
        <p:nvSpPr>
          <p:cNvPr id="3" name="Content Placeholder 2"/>
          <p:cNvSpPr>
            <a:spLocks noGrp="1"/>
          </p:cNvSpPr>
          <p:nvPr>
            <p:ph idx="1"/>
          </p:nvPr>
        </p:nvSpPr>
        <p:spPr/>
        <p:txBody>
          <a:bodyPr/>
          <a:lstStyle/>
          <a:p>
            <a:r>
              <a:rPr lang="en-US" dirty="0"/>
              <a:t>additional rules specified by users of database that define or constrain some aspect of organization</a:t>
            </a:r>
          </a:p>
          <a:p>
            <a:r>
              <a:rPr lang="en-US" dirty="0"/>
              <a:t>for example, if an upper limit of 20 has been placed upon number of staff that may work at branch office</a:t>
            </a:r>
          </a:p>
          <a:p>
            <a:r>
              <a:rPr lang="en-US" dirty="0"/>
              <a:t>level of support for general constraints varies from system to system</a:t>
            </a:r>
          </a:p>
          <a:p>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77</a:t>
            </a:fld>
            <a:endParaRPr lang="en-US"/>
          </a:p>
        </p:txBody>
      </p:sp>
    </p:spTree>
    <p:extLst>
      <p:ext uri="{BB962C8B-B14F-4D97-AF65-F5344CB8AC3E}">
        <p14:creationId xmlns:p14="http://schemas.microsoft.com/office/powerpoint/2010/main" val="2301562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constraints</a:t>
            </a:r>
          </a:p>
        </p:txBody>
      </p:sp>
      <p:sp>
        <p:nvSpPr>
          <p:cNvPr id="3" name="Content Placeholder 2"/>
          <p:cNvSpPr>
            <a:spLocks noGrp="1"/>
          </p:cNvSpPr>
          <p:nvPr>
            <p:ph idx="1"/>
          </p:nvPr>
        </p:nvSpPr>
        <p:spPr/>
        <p:txBody>
          <a:bodyPr/>
          <a:lstStyle/>
          <a:p>
            <a:r>
              <a:rPr lang="en-US" i="1" dirty="0"/>
              <a:t>declarative integrity constraint</a:t>
            </a:r>
            <a:r>
              <a:rPr lang="en-US" dirty="0"/>
              <a:t> is statement about database that is always true</a:t>
            </a:r>
          </a:p>
          <a:p>
            <a:r>
              <a:rPr lang="en-US" i="1" dirty="0"/>
              <a:t>trigger</a:t>
            </a:r>
            <a:r>
              <a:rPr lang="en-US" dirty="0"/>
              <a:t> is procedural code that is automatically executed in response to certain events on particular table or view in database; mostly used for maintaining integrity of information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78</a:t>
            </a:fld>
            <a:endParaRPr lang="en-US"/>
          </a:p>
        </p:txBody>
      </p:sp>
    </p:spTree>
    <p:extLst>
      <p:ext uri="{BB962C8B-B14F-4D97-AF65-F5344CB8AC3E}">
        <p14:creationId xmlns:p14="http://schemas.microsoft.com/office/powerpoint/2010/main" val="42577991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sz="3000" dirty="0"/>
              <a:t>in relational model has slightly different meaning then view from architecture</a:t>
            </a:r>
          </a:p>
          <a:p>
            <a:r>
              <a:rPr lang="en-US" sz="3000" dirty="0"/>
              <a:t>rather than being entire external model of user’s view, view is </a:t>
            </a:r>
            <a:r>
              <a:rPr lang="en-US" sz="3000" i="1" dirty="0"/>
              <a:t>virtual</a:t>
            </a:r>
            <a:r>
              <a:rPr lang="en-US" sz="3000" b="1" dirty="0"/>
              <a:t> </a:t>
            </a:r>
            <a:r>
              <a:rPr lang="en-US" sz="3000" dirty="0"/>
              <a:t>or </a:t>
            </a:r>
            <a:r>
              <a:rPr lang="en-US" sz="3000" i="1" dirty="0"/>
              <a:t>derived relation</a:t>
            </a:r>
            <a:r>
              <a:rPr lang="en-US" sz="3000" dirty="0"/>
              <a:t> that does not necessarily exist in its own right, but may be dynamically derived from one or more base relations</a:t>
            </a:r>
          </a:p>
          <a:p>
            <a:r>
              <a:rPr lang="en-US" sz="3000" dirty="0"/>
              <a:t>external model can consist of both base (conceptual-level) relations and views derived from base relations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79</a:t>
            </a:fld>
            <a:endParaRPr lang="en-US"/>
          </a:p>
        </p:txBody>
      </p:sp>
    </p:spTree>
    <p:extLst>
      <p:ext uri="{BB962C8B-B14F-4D97-AF65-F5344CB8AC3E}">
        <p14:creationId xmlns:p14="http://schemas.microsoft.com/office/powerpoint/2010/main" val="113709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original definition of </a:t>
            </a:r>
            <a:br>
              <a:rPr lang="en-US"/>
            </a:br>
            <a:r>
              <a:rPr lang="en-US"/>
              <a:t>relational model</a:t>
            </a:r>
          </a:p>
        </p:txBody>
      </p:sp>
      <p:sp>
        <p:nvSpPr>
          <p:cNvPr id="6147" name="Content Placeholder 2"/>
          <p:cNvSpPr>
            <a:spLocks noGrp="1"/>
          </p:cNvSpPr>
          <p:nvPr>
            <p:ph idx="1"/>
          </p:nvPr>
        </p:nvSpPr>
        <p:spPr/>
        <p:txBody>
          <a:bodyPr/>
          <a:lstStyle/>
          <a:p>
            <a:r>
              <a:rPr lang="en-US" sz="2800"/>
              <a:t>E. F. Codd</a:t>
            </a:r>
          </a:p>
          <a:p>
            <a:pPr lvl="1"/>
            <a:r>
              <a:rPr lang="en-US" sz="2400" i="1"/>
              <a:t>Derivability, Redundancy, and Consistency of Relations Stored in Large Data Banks</a:t>
            </a:r>
            <a:r>
              <a:rPr lang="en-US" sz="2400"/>
              <a:t>, IBM Research Report RJ599, 1969.</a:t>
            </a:r>
          </a:p>
          <a:p>
            <a:pPr lvl="1"/>
            <a:r>
              <a:rPr lang="en-US" sz="2400" i="1"/>
              <a:t>A Relational Model of Data for Large Shared Data Banks</a:t>
            </a:r>
            <a:r>
              <a:rPr lang="en-US" sz="2400"/>
              <a:t>, CACM 13, No. 6, 1970.</a:t>
            </a:r>
          </a:p>
          <a:p>
            <a:r>
              <a:rPr lang="en-US" sz="2800"/>
              <a:t>C. J. Date</a:t>
            </a:r>
          </a:p>
          <a:p>
            <a:pPr lvl="1"/>
            <a:r>
              <a:rPr lang="en-US" sz="2400" i="1"/>
              <a:t>An Introduction to Database Systems</a:t>
            </a:r>
            <a:r>
              <a:rPr lang="en-US" sz="2400"/>
              <a:t>, 8</a:t>
            </a:r>
            <a:r>
              <a:rPr lang="en-US" sz="2400" baseline="30000"/>
              <a:t>th</a:t>
            </a:r>
            <a:r>
              <a:rPr lang="en-US" sz="2400"/>
              <a:t> Ed. Boston, Mass.: Addison-Wesley, 2004.</a:t>
            </a:r>
          </a:p>
          <a:p>
            <a:pPr lvl="1"/>
            <a:r>
              <a:rPr lang="en-US" sz="2400"/>
              <a:t>first edition of book was published in 1975</a:t>
            </a:r>
          </a:p>
        </p:txBody>
      </p:sp>
      <p:sp>
        <p:nvSpPr>
          <p:cNvPr id="614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149" name="Slide Number Placeholder 4"/>
          <p:cNvSpPr>
            <a:spLocks noGrp="1"/>
          </p:cNvSpPr>
          <p:nvPr>
            <p:ph type="sldNum" sz="quarter" idx="12"/>
          </p:nvPr>
        </p:nvSpPr>
        <p:spPr>
          <a:noFill/>
        </p:spPr>
        <p:txBody>
          <a:bodyPr/>
          <a:lstStyle/>
          <a:p>
            <a:fld id="{6F5B60B2-2AE7-4B21-9579-BC6C00B27817}" type="slidenum">
              <a:rPr lang="en-US" smtClean="0"/>
              <a:pPr/>
              <a:t>8</a:t>
            </a:fld>
            <a:endParaRPr lang="en-US"/>
          </a:p>
        </p:txBody>
      </p:sp>
    </p:spTree>
    <p:extLst>
      <p:ext uri="{BB962C8B-B14F-4D97-AF65-F5344CB8AC3E}">
        <p14:creationId xmlns:p14="http://schemas.microsoft.com/office/powerpoint/2010/main" val="133071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sz="2800" dirty="0"/>
              <a:t>relation that appears to user to exist, can be manipulated as if it were base relation, but does not necessarily exist in storage (although its definition is stored in system catalog)</a:t>
            </a:r>
          </a:p>
          <a:p>
            <a:r>
              <a:rPr lang="en-US" sz="2800" dirty="0"/>
              <a:t>contents of view are defined as query on one or more base relations</a:t>
            </a:r>
          </a:p>
          <a:p>
            <a:r>
              <a:rPr lang="en-US" sz="2800" dirty="0"/>
              <a:t>operations on view are automatically translated into operations on relations from which it is derived</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80</a:t>
            </a:fld>
            <a:endParaRPr lang="en-US"/>
          </a:p>
        </p:txBody>
      </p:sp>
    </p:spTree>
    <p:extLst>
      <p:ext uri="{BB962C8B-B14F-4D97-AF65-F5344CB8AC3E}">
        <p14:creationId xmlns:p14="http://schemas.microsoft.com/office/powerpoint/2010/main" val="24277449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sz="2800" dirty="0"/>
              <a:t>dynamic – changes made to base relations that affect view are immediately reflected in view</a:t>
            </a:r>
          </a:p>
          <a:p>
            <a:r>
              <a:rPr lang="en-US" sz="2800" dirty="0"/>
              <a:t>when users make permitted changes to (updating) view, these changes are made to underlying relations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81</a:t>
            </a:fld>
            <a:endParaRPr lang="en-US"/>
          </a:p>
        </p:txBody>
      </p:sp>
    </p:spTree>
    <p:extLst>
      <p:ext uri="{BB962C8B-B14F-4D97-AF65-F5344CB8AC3E}">
        <p14:creationId xmlns:p14="http://schemas.microsoft.com/office/powerpoint/2010/main" val="20212196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sz="3000" dirty="0"/>
              <a:t>provides powerful and flexible security mechanism by hiding parts of database from certain users</a:t>
            </a:r>
            <a:r>
              <a:rPr lang="en-US" sz="2800" dirty="0"/>
              <a:t>; users are not aware of existence of any attributes or tuples that are missing</a:t>
            </a:r>
          </a:p>
          <a:p>
            <a:r>
              <a:rPr lang="en-US" sz="3000" dirty="0"/>
              <a:t>it permits users to access data in way that is customized to their needs, same data can be seen by different users in different ways</a:t>
            </a:r>
          </a:p>
          <a:p>
            <a:r>
              <a:rPr lang="en-US" sz="3000" dirty="0"/>
              <a:t>it can simplify complex operations on base relations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82</a:t>
            </a:fld>
            <a:endParaRPr lang="en-US"/>
          </a:p>
        </p:txBody>
      </p:sp>
    </p:spTree>
    <p:extLst>
      <p:ext uri="{BB962C8B-B14F-4D97-AF65-F5344CB8AC3E}">
        <p14:creationId xmlns:p14="http://schemas.microsoft.com/office/powerpoint/2010/main" val="20955242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sz="2800" dirty="0"/>
              <a:t>for example, if view defined as combination (join) of two relations users may now perform more simple operations on view, which will be translated by DBMS into equivalent operations </a:t>
            </a:r>
          </a:p>
          <a:p>
            <a:r>
              <a:rPr lang="en-US" sz="2800" dirty="0"/>
              <a:t>some members of staff should see </a:t>
            </a:r>
            <a:r>
              <a:rPr lang="en-US" sz="2800" i="1" dirty="0"/>
              <a:t>Staff</a:t>
            </a:r>
            <a:r>
              <a:rPr lang="en-US" sz="2800" dirty="0"/>
              <a:t> tuples without salary attribute</a:t>
            </a:r>
          </a:p>
          <a:p>
            <a:r>
              <a:rPr lang="en-US" sz="2800" dirty="0"/>
              <a:t>attributes may be renamed or order changed;  user accustomed to calling </a:t>
            </a:r>
            <a:r>
              <a:rPr lang="en-US" sz="2800" i="1" dirty="0" err="1"/>
              <a:t>branchNo</a:t>
            </a:r>
            <a:r>
              <a:rPr lang="en-US" sz="2800" dirty="0"/>
              <a:t> attribute of branches by full name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83</a:t>
            </a:fld>
            <a:endParaRPr lang="en-US"/>
          </a:p>
        </p:txBody>
      </p:sp>
    </p:spTree>
    <p:extLst>
      <p:ext uri="{BB962C8B-B14F-4D97-AF65-F5344CB8AC3E}">
        <p14:creationId xmlns:p14="http://schemas.microsoft.com/office/powerpoint/2010/main" val="32748617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dirty="0"/>
              <a:t>provides </a:t>
            </a:r>
            <a:r>
              <a:rPr lang="en-US" i="1" dirty="0"/>
              <a:t>logical data independence; </a:t>
            </a:r>
            <a:r>
              <a:rPr lang="en-US" dirty="0"/>
              <a:t>supports reorganization of conceptual schema</a:t>
            </a:r>
          </a:p>
          <a:p>
            <a:r>
              <a:rPr lang="en-US" sz="2800" dirty="0"/>
              <a:t>for example, if new attribute is added to relation, existing users can be unaware of its existence if their views are defined to exclude it; if existing relation is rearranged or split up, view may be defined so that users can continue to see their original views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84</a:t>
            </a:fld>
            <a:endParaRPr lang="en-US"/>
          </a:p>
        </p:txBody>
      </p:sp>
    </p:spTree>
    <p:extLst>
      <p:ext uri="{BB962C8B-B14F-4D97-AF65-F5344CB8AC3E}">
        <p14:creationId xmlns:p14="http://schemas.microsoft.com/office/powerpoint/2010/main" val="32555377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Codd’s</a:t>
            </a:r>
            <a:r>
              <a:rPr lang="en-US" dirty="0"/>
              <a:t> rules</a:t>
            </a:r>
          </a:p>
        </p:txBody>
      </p:sp>
      <p:sp>
        <p:nvSpPr>
          <p:cNvPr id="3" name="Content Placeholder 2"/>
          <p:cNvSpPr>
            <a:spLocks noGrp="1"/>
          </p:cNvSpPr>
          <p:nvPr>
            <p:ph idx="1"/>
          </p:nvPr>
        </p:nvSpPr>
        <p:spPr/>
        <p:txBody>
          <a:bodyPr/>
          <a:lstStyle/>
          <a:p>
            <a:r>
              <a:rPr lang="en-US" dirty="0" err="1"/>
              <a:t>Codd</a:t>
            </a:r>
            <a:r>
              <a:rPr lang="en-US" dirty="0"/>
              <a:t> came up with rules database must obey in order to be regarded as relational </a:t>
            </a:r>
          </a:p>
          <a:p>
            <a:r>
              <a:rPr lang="en-US" sz="2800" dirty="0"/>
              <a:t>hardly any commercial product follows all</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0: Foundation</a:t>
            </a:r>
          </a:p>
        </p:txBody>
      </p:sp>
      <p:sp>
        <p:nvSpPr>
          <p:cNvPr id="3" name="Content Placeholder 2"/>
          <p:cNvSpPr>
            <a:spLocks noGrp="1"/>
          </p:cNvSpPr>
          <p:nvPr>
            <p:ph idx="1"/>
          </p:nvPr>
        </p:nvSpPr>
        <p:spPr/>
        <p:txBody>
          <a:bodyPr/>
          <a:lstStyle/>
          <a:p>
            <a:r>
              <a:rPr lang="en-US" dirty="0"/>
              <a:t>system must qualify as relational, as a database, and as a management system</a:t>
            </a:r>
          </a:p>
          <a:p>
            <a:r>
              <a:rPr lang="en-US" dirty="0"/>
              <a:t>system must use its relational facilities (exclusively) to manage database</a:t>
            </a:r>
          </a:p>
          <a:p>
            <a:r>
              <a:rPr lang="en-US" dirty="0"/>
              <a:t>foundation rule, which acts as base for all other 12 rules derive from this </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1: Information</a:t>
            </a:r>
          </a:p>
        </p:txBody>
      </p:sp>
      <p:sp>
        <p:nvSpPr>
          <p:cNvPr id="3" name="Content Placeholder 2"/>
          <p:cNvSpPr>
            <a:spLocks noGrp="1"/>
          </p:cNvSpPr>
          <p:nvPr>
            <p:ph idx="1"/>
          </p:nvPr>
        </p:nvSpPr>
        <p:spPr/>
        <p:txBody>
          <a:bodyPr/>
          <a:lstStyle/>
          <a:p>
            <a:r>
              <a:rPr lang="en-US" dirty="0"/>
              <a:t>all information in database is to be represented in one and only one way, namely by values in column positions within rows of tables </a:t>
            </a:r>
          </a:p>
          <a:p>
            <a:r>
              <a:rPr lang="en-US" dirty="0"/>
              <a:t>data stored in database, may it be user data or metadata, must be value of some table cell; everything in database must be stored in a table format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2: Guaranteed Access</a:t>
            </a:r>
          </a:p>
        </p:txBody>
      </p:sp>
      <p:sp>
        <p:nvSpPr>
          <p:cNvPr id="3" name="Content Placeholder 2"/>
          <p:cNvSpPr>
            <a:spLocks noGrp="1"/>
          </p:cNvSpPr>
          <p:nvPr>
            <p:ph idx="1"/>
          </p:nvPr>
        </p:nvSpPr>
        <p:spPr/>
        <p:txBody>
          <a:bodyPr/>
          <a:lstStyle/>
          <a:p>
            <a:r>
              <a:rPr lang="en-US" sz="2700" dirty="0"/>
              <a:t>all data must be accessible; essentially restatement of fundamental requirement for primary keys; every individual scalar value in database must be logically addressable by specifying name of table, name of column and primary key value</a:t>
            </a:r>
          </a:p>
          <a:p>
            <a:r>
              <a:rPr lang="en-US" sz="2700" dirty="0"/>
              <a:t>every single data element (value) is guaranteed to be accessible logically with combination of table-name, primary-key (row), and attribute-name (column); no other means, such as pointers, can be used to access data</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88</a:t>
            </a:fld>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3: Systematic Treatment of NULL Values</a:t>
            </a:r>
          </a:p>
        </p:txBody>
      </p:sp>
      <p:sp>
        <p:nvSpPr>
          <p:cNvPr id="3" name="Content Placeholder 2"/>
          <p:cNvSpPr>
            <a:spLocks noGrp="1"/>
          </p:cNvSpPr>
          <p:nvPr>
            <p:ph idx="1"/>
          </p:nvPr>
        </p:nvSpPr>
        <p:spPr/>
        <p:txBody>
          <a:bodyPr/>
          <a:lstStyle/>
          <a:p>
            <a:r>
              <a:rPr lang="en-US" sz="2800" dirty="0"/>
              <a:t>DBMS must allow each field to remain null (or empty); must support representation of "missing information and inapplicable information" that is systematic, distinct from all regular values (0, “”, …), and independent of data type; manipulated by DBMS in systematic way</a:t>
            </a:r>
            <a:r>
              <a:rPr lang="en-US" sz="2800" b="1" dirty="0"/>
              <a:t> </a:t>
            </a:r>
          </a:p>
          <a:p>
            <a:r>
              <a:rPr lang="en-US" sz="2800" dirty="0"/>
              <a:t>NULL values in database must be given systematic and uniform treatment; interpreted as − data is missing, data is not known, or data is not applicable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Historical perspective</a:t>
            </a:r>
            <a:endParaRPr lang="en-US" dirty="0"/>
          </a:p>
        </p:txBody>
      </p:sp>
      <p:sp>
        <p:nvSpPr>
          <p:cNvPr id="3" name="Content Placeholder 2"/>
          <p:cNvSpPr>
            <a:spLocks noGrp="1"/>
          </p:cNvSpPr>
          <p:nvPr>
            <p:ph idx="1"/>
          </p:nvPr>
        </p:nvSpPr>
        <p:spPr/>
        <p:txBody>
          <a:bodyPr/>
          <a:lstStyle/>
          <a:p>
            <a:r>
              <a:rPr lang="en-US" dirty="0"/>
              <a:t>Relational Database Management System (RDBMS) has become dominant data-processing software in use today, with an estimated total software revenue worldwide of US$ 20-30 billion </a:t>
            </a:r>
          </a:p>
          <a:p>
            <a:r>
              <a:rPr lang="en-US" dirty="0"/>
              <a:t>software represents second generation of DBMSs based on </a:t>
            </a:r>
            <a:r>
              <a:rPr lang="en-US" altLang="en-US" dirty="0"/>
              <a:t>proposed </a:t>
            </a:r>
            <a:r>
              <a:rPr lang="en-US" altLang="en-US" i="1" dirty="0"/>
              <a:t>relational data model</a:t>
            </a:r>
            <a:r>
              <a:rPr lang="en-US" altLang="en-US" dirty="0"/>
              <a:t> in 1970, Edgar </a:t>
            </a:r>
            <a:r>
              <a:rPr lang="en-US" altLang="en-US" dirty="0" err="1"/>
              <a:t>Codd</a:t>
            </a:r>
            <a:r>
              <a:rPr lang="en-US" altLang="en-US" dirty="0"/>
              <a:t>, at IBM's San Jose Research Laboratory</a:t>
            </a:r>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a:t>
            </a:fld>
            <a:endParaRPr lang="en-US"/>
          </a:p>
        </p:txBody>
      </p:sp>
    </p:spTree>
    <p:extLst>
      <p:ext uri="{BB962C8B-B14F-4D97-AF65-F5344CB8AC3E}">
        <p14:creationId xmlns:p14="http://schemas.microsoft.com/office/powerpoint/2010/main" val="11249602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 Active Online Catalog</a:t>
            </a:r>
          </a:p>
        </p:txBody>
      </p:sp>
      <p:sp>
        <p:nvSpPr>
          <p:cNvPr id="3" name="Content Placeholder 2"/>
          <p:cNvSpPr>
            <a:spLocks noGrp="1"/>
          </p:cNvSpPr>
          <p:nvPr>
            <p:ph idx="1"/>
          </p:nvPr>
        </p:nvSpPr>
        <p:spPr/>
        <p:txBody>
          <a:bodyPr/>
          <a:lstStyle/>
          <a:p>
            <a:r>
              <a:rPr lang="en-US" sz="2700" dirty="0"/>
              <a:t>system must support online relational catalog that is accessible to authorized users by means of their regular query language; users must be able to access  database's structure (catalog) using same query language that they use to access database's data</a:t>
            </a:r>
            <a:endParaRPr lang="en-US" sz="2700" b="1" dirty="0"/>
          </a:p>
          <a:p>
            <a:r>
              <a:rPr lang="en-US" sz="2700" dirty="0"/>
              <a:t>structure description of entire database must be stored in online catalog, known as </a:t>
            </a:r>
            <a:r>
              <a:rPr lang="en-US" sz="2700" i="1" dirty="0"/>
              <a:t>data dictionary</a:t>
            </a:r>
            <a:r>
              <a:rPr lang="en-US" sz="2700" dirty="0"/>
              <a:t>, which can be accessed by authorized users; users can use same query language to access catalog which they use to access database itself</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 Comprehensive Data Sub-Language </a:t>
            </a:r>
          </a:p>
        </p:txBody>
      </p:sp>
      <p:sp>
        <p:nvSpPr>
          <p:cNvPr id="3" name="Content Placeholder 2"/>
          <p:cNvSpPr>
            <a:spLocks noGrp="1"/>
          </p:cNvSpPr>
          <p:nvPr>
            <p:ph idx="1"/>
          </p:nvPr>
        </p:nvSpPr>
        <p:spPr/>
        <p:txBody>
          <a:bodyPr/>
          <a:lstStyle/>
          <a:p>
            <a:r>
              <a:rPr lang="en-US" sz="2800" dirty="0"/>
              <a:t>system must support at least one relational language that </a:t>
            </a:r>
          </a:p>
          <a:p>
            <a:pPr lvl="1"/>
            <a:r>
              <a:rPr lang="en-US" sz="2700" dirty="0"/>
              <a:t>has  linear syntax </a:t>
            </a:r>
          </a:p>
          <a:p>
            <a:pPr lvl="1"/>
            <a:r>
              <a:rPr lang="en-US" sz="2700" dirty="0"/>
              <a:t>can be used both interactively and within application programs </a:t>
            </a:r>
          </a:p>
          <a:p>
            <a:pPr lvl="1"/>
            <a:r>
              <a:rPr lang="en-US" sz="2700" dirty="0"/>
              <a:t>supports data definition operations (including view definitions), data manipulation operations (update and retrieval), security and integrity constraints, transaction management operations (begin, commit, and rollback)</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 Comprehensive Data Sub-Language </a:t>
            </a:r>
          </a:p>
        </p:txBody>
      </p:sp>
      <p:sp>
        <p:nvSpPr>
          <p:cNvPr id="3" name="Content Placeholder 2"/>
          <p:cNvSpPr>
            <a:spLocks noGrp="1"/>
          </p:cNvSpPr>
          <p:nvPr>
            <p:ph idx="1"/>
          </p:nvPr>
        </p:nvSpPr>
        <p:spPr/>
        <p:txBody>
          <a:bodyPr/>
          <a:lstStyle/>
          <a:p>
            <a:r>
              <a:rPr lang="en-US" sz="3000" dirty="0"/>
              <a:t>database can only be accessed using language having linear syntax that supports data definition, data manipulation, and transaction management operations; language can be used directly or by means of some application</a:t>
            </a:r>
          </a:p>
          <a:p>
            <a:r>
              <a:rPr lang="en-US" sz="3000" dirty="0"/>
              <a:t>if database allows access to data without any help of this language, then it is considered violation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6: View Updating</a:t>
            </a:r>
          </a:p>
        </p:txBody>
      </p:sp>
      <p:sp>
        <p:nvSpPr>
          <p:cNvPr id="3" name="Content Placeholder 2"/>
          <p:cNvSpPr>
            <a:spLocks noGrp="1"/>
          </p:cNvSpPr>
          <p:nvPr>
            <p:ph idx="1"/>
          </p:nvPr>
        </p:nvSpPr>
        <p:spPr/>
        <p:txBody>
          <a:bodyPr/>
          <a:lstStyle/>
          <a:p>
            <a:r>
              <a:rPr lang="en-US" dirty="0"/>
              <a:t>all views those can be updated theoretically, must be updated by  system.</a:t>
            </a:r>
            <a:r>
              <a:rPr lang="en-US" b="1" dirty="0"/>
              <a:t> </a:t>
            </a:r>
          </a:p>
          <a:p>
            <a:r>
              <a:rPr lang="en-US" dirty="0"/>
              <a:t>all views of database, which can theoretically be updated, must also be updatable by system</a:t>
            </a:r>
          </a:p>
          <a:p>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7: High-Level Insert, Update, and Delete</a:t>
            </a:r>
          </a:p>
        </p:txBody>
      </p:sp>
      <p:sp>
        <p:nvSpPr>
          <p:cNvPr id="3" name="Content Placeholder 2"/>
          <p:cNvSpPr>
            <a:spLocks noGrp="1"/>
          </p:cNvSpPr>
          <p:nvPr>
            <p:ph idx="1"/>
          </p:nvPr>
        </p:nvSpPr>
        <p:spPr/>
        <p:txBody>
          <a:bodyPr/>
          <a:lstStyle/>
          <a:p>
            <a:r>
              <a:rPr lang="en-US" sz="2800" dirty="0"/>
              <a:t>system must support set-at-a-time insert, update, and delete operators; data can be retrieved from relational database in sets constructed of data from multiple rows and/or multiple tables; insert, update, and delete operations should be supported for any retrievable set rather than just for single row in single table</a:t>
            </a:r>
            <a:r>
              <a:rPr lang="en-US" sz="2800" b="1" dirty="0"/>
              <a:t> </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7: High-Level Insert, Update, and Delete</a:t>
            </a:r>
          </a:p>
        </p:txBody>
      </p:sp>
      <p:sp>
        <p:nvSpPr>
          <p:cNvPr id="3" name="Content Placeholder 2"/>
          <p:cNvSpPr>
            <a:spLocks noGrp="1"/>
          </p:cNvSpPr>
          <p:nvPr>
            <p:ph idx="1"/>
          </p:nvPr>
        </p:nvSpPr>
        <p:spPr/>
        <p:txBody>
          <a:bodyPr/>
          <a:lstStyle/>
          <a:p>
            <a:r>
              <a:rPr lang="en-US" sz="2800" dirty="0"/>
              <a:t>database must support high-level insertion, </a:t>
            </a:r>
            <a:r>
              <a:rPr lang="en-US" sz="2800" dirty="0" err="1"/>
              <a:t>updation</a:t>
            </a:r>
            <a:r>
              <a:rPr lang="en-US" sz="2800" dirty="0"/>
              <a:t>, and deletion; this must not be limited to single row, that is, it must also support union, intersection and minus operations to yield sets of data records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8: Physical Data Independence</a:t>
            </a:r>
          </a:p>
        </p:txBody>
      </p:sp>
      <p:sp>
        <p:nvSpPr>
          <p:cNvPr id="3" name="Content Placeholder 2"/>
          <p:cNvSpPr>
            <a:spLocks noGrp="1"/>
          </p:cNvSpPr>
          <p:nvPr>
            <p:ph idx="1"/>
          </p:nvPr>
        </p:nvSpPr>
        <p:spPr/>
        <p:txBody>
          <a:bodyPr/>
          <a:lstStyle/>
          <a:p>
            <a:r>
              <a:rPr lang="en-US" sz="3000" b="1" dirty="0"/>
              <a:t>c</a:t>
            </a:r>
            <a:r>
              <a:rPr lang="en-US" sz="3000" dirty="0"/>
              <a:t>hanges to physical level (how data is stored, whether in arrays or linked lists etc.) must not require change to application based on structure</a:t>
            </a:r>
            <a:r>
              <a:rPr lang="en-US" sz="3000" b="1" dirty="0"/>
              <a:t> </a:t>
            </a:r>
          </a:p>
          <a:p>
            <a:r>
              <a:rPr lang="en-US" sz="3000" dirty="0"/>
              <a:t>data stored in database must be independent of applications that access database; any change in physical structure of database must not have any impact on how data is being accessed by external applications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Rule 9: Logical Data Independence</a:t>
            </a:r>
          </a:p>
        </p:txBody>
      </p:sp>
      <p:sp>
        <p:nvSpPr>
          <p:cNvPr id="3" name="Content Placeholder 2"/>
          <p:cNvSpPr>
            <a:spLocks noGrp="1"/>
          </p:cNvSpPr>
          <p:nvPr>
            <p:ph idx="1"/>
          </p:nvPr>
        </p:nvSpPr>
        <p:spPr/>
        <p:txBody>
          <a:bodyPr/>
          <a:lstStyle/>
          <a:p>
            <a:r>
              <a:rPr lang="en-US" sz="3000" dirty="0"/>
              <a:t>changes to logical level (tables, columns, rows, …) must not require change to application based on structure; more difficult to achieve </a:t>
            </a:r>
          </a:p>
          <a:p>
            <a:r>
              <a:rPr lang="en-US" sz="3000" dirty="0"/>
              <a:t>logical data in database must be independent of its user’s view (application); any change in logical data must not affect applications using it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10: Integrity Independence</a:t>
            </a:r>
          </a:p>
        </p:txBody>
      </p:sp>
      <p:sp>
        <p:nvSpPr>
          <p:cNvPr id="3" name="Content Placeholder 2"/>
          <p:cNvSpPr>
            <a:spLocks noGrp="1"/>
          </p:cNvSpPr>
          <p:nvPr>
            <p:ph idx="1"/>
          </p:nvPr>
        </p:nvSpPr>
        <p:spPr/>
        <p:txBody>
          <a:bodyPr/>
          <a:lstStyle/>
          <a:p>
            <a:r>
              <a:rPr lang="en-US" sz="2800" dirty="0"/>
              <a:t>integrity constraints must be specified separately from application programs and stored in  catalog; it must be possible to change such constraints as and when appropriate without unnecessarily affecting existing applications</a:t>
            </a:r>
            <a:endParaRPr lang="en-US" sz="2800" b="1" dirty="0"/>
          </a:p>
          <a:p>
            <a:r>
              <a:rPr lang="en-US" sz="2800" dirty="0"/>
              <a:t>database must be independent of application that uses it; all its integrity constraints can be independently modified without need of any change in application; makes database independent of front-end application &amp; interface</a:t>
            </a:r>
          </a:p>
          <a:p>
            <a:endParaRPr lang="en-US" sz="2800"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Rule 11: Distribution Independence</a:t>
            </a:r>
          </a:p>
        </p:txBody>
      </p:sp>
      <p:sp>
        <p:nvSpPr>
          <p:cNvPr id="3" name="Content Placeholder 2"/>
          <p:cNvSpPr>
            <a:spLocks noGrp="1"/>
          </p:cNvSpPr>
          <p:nvPr>
            <p:ph idx="1"/>
          </p:nvPr>
        </p:nvSpPr>
        <p:spPr/>
        <p:txBody>
          <a:bodyPr/>
          <a:lstStyle/>
          <a:p>
            <a:r>
              <a:rPr lang="en-US" sz="2800" dirty="0"/>
              <a:t>distribution of portions of database to various locations should be invisible to users; existing applications should continue to operate </a:t>
            </a:r>
          </a:p>
          <a:p>
            <a:pPr lvl="1"/>
            <a:r>
              <a:rPr lang="en-US" sz="2400" dirty="0"/>
              <a:t>when distributed version is first introduced</a:t>
            </a:r>
          </a:p>
          <a:p>
            <a:pPr lvl="1"/>
            <a:r>
              <a:rPr lang="en-US" sz="2400" dirty="0"/>
              <a:t>when existing distributed data are redistributed</a:t>
            </a:r>
          </a:p>
          <a:p>
            <a:r>
              <a:rPr lang="en-US" sz="2800" dirty="0"/>
              <a:t>end-user must not be able to see that data is distributed over various locations; users should always get impression that data is located at one site only;</a:t>
            </a:r>
          </a:p>
          <a:p>
            <a:r>
              <a:rPr lang="en-US" sz="2800" dirty="0"/>
              <a:t>regarded as foundation of distributed database</a:t>
            </a:r>
          </a:p>
          <a:p>
            <a:endParaRPr lang="en-US" sz="2800"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289093C7D00C49A550BEBDB0615017" ma:contentTypeVersion="2" ma:contentTypeDescription="Create a new document." ma:contentTypeScope="" ma:versionID="23c15e27991ed4abc70e95fc0bd3a859">
  <xsd:schema xmlns:xsd="http://www.w3.org/2001/XMLSchema" xmlns:xs="http://www.w3.org/2001/XMLSchema" xmlns:p="http://schemas.microsoft.com/office/2006/metadata/properties" xmlns:ns2="67a41c60-173e-4a1c-bd7b-15e498712f73" targetNamespace="http://schemas.microsoft.com/office/2006/metadata/properties" ma:root="true" ma:fieldsID="ef1e6b00ffbd8132ffafc06894784fcc" ns2:_="">
    <xsd:import namespace="67a41c60-173e-4a1c-bd7b-15e498712f7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41c60-173e-4a1c-bd7b-15e498712f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E03084-D817-41D9-B31D-92E109DBA943}"/>
</file>

<file path=customXml/itemProps2.xml><?xml version="1.0" encoding="utf-8"?>
<ds:datastoreItem xmlns:ds="http://schemas.openxmlformats.org/officeDocument/2006/customXml" ds:itemID="{39B768C5-EFE7-4CAA-87D7-4F28AEEF3E9F}"/>
</file>

<file path=customXml/itemProps3.xml><?xml version="1.0" encoding="utf-8"?>
<ds:datastoreItem xmlns:ds="http://schemas.openxmlformats.org/officeDocument/2006/customXml" ds:itemID="{10019B1F-AEEA-4035-B98A-CEA8D2D5989A}"/>
</file>

<file path=docProps/app.xml><?xml version="1.0" encoding="utf-8"?>
<Properties xmlns="http://schemas.openxmlformats.org/officeDocument/2006/extended-properties" xmlns:vt="http://schemas.openxmlformats.org/officeDocument/2006/docPropsVTypes">
  <TotalTime>2103</TotalTime>
  <Words>12625</Words>
  <Application>Microsoft Office PowerPoint</Application>
  <PresentationFormat>On-screen Show (4:3)</PresentationFormat>
  <Paragraphs>1268</Paragraphs>
  <Slides>218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218</vt:i4>
      </vt:variant>
    </vt:vector>
  </HeadingPairs>
  <TitlesOfParts>
    <vt:vector size="221" baseType="lpstr">
      <vt:lpstr>Arial</vt:lpstr>
      <vt:lpstr>Wingdings</vt:lpstr>
      <vt:lpstr>Default Design</vt:lpstr>
      <vt:lpstr>DataBases</vt:lpstr>
      <vt:lpstr>PowerPoint Presentation</vt:lpstr>
      <vt:lpstr>Objectives</vt:lpstr>
      <vt:lpstr>Objectives</vt:lpstr>
      <vt:lpstr>Relational model</vt:lpstr>
      <vt:lpstr>Principles, not Products</vt:lpstr>
      <vt:lpstr>Relation Model</vt:lpstr>
      <vt:lpstr>original definition of  relational model</vt:lpstr>
      <vt:lpstr>Historical perspective</vt:lpstr>
      <vt:lpstr>Historical perspective</vt:lpstr>
      <vt:lpstr>Mathematics</vt:lpstr>
      <vt:lpstr>Mathematics</vt:lpstr>
      <vt:lpstr>Mathematics</vt:lpstr>
      <vt:lpstr>Codd relational model’s objectives</vt:lpstr>
      <vt:lpstr>1 - Prototype relational DBMS System R</vt:lpstr>
      <vt:lpstr>led to two major developments</vt:lpstr>
      <vt:lpstr>2 - INGRES</vt:lpstr>
      <vt:lpstr>Terminology and structural concepts of relational model</vt:lpstr>
      <vt:lpstr>Relation</vt:lpstr>
      <vt:lpstr>Attribute</vt:lpstr>
      <vt:lpstr>Domain</vt:lpstr>
      <vt:lpstr>Instances of Branch &amp; Staff relation</vt:lpstr>
      <vt:lpstr>Domains for some attributes</vt:lpstr>
      <vt:lpstr>tuple</vt:lpstr>
      <vt:lpstr>Degree</vt:lpstr>
      <vt:lpstr>Cardinality</vt:lpstr>
      <vt:lpstr>Relational database</vt:lpstr>
      <vt:lpstr>Alternative terminology</vt:lpstr>
      <vt:lpstr>Alternative terminology</vt:lpstr>
      <vt:lpstr>Mathematical Relations</vt:lpstr>
      <vt:lpstr>Sets and Elements</vt:lpstr>
      <vt:lpstr>Sets and Elements</vt:lpstr>
      <vt:lpstr>Sets and Elements</vt:lpstr>
      <vt:lpstr>Methods to specify sets</vt:lpstr>
      <vt:lpstr>Cardinality</vt:lpstr>
      <vt:lpstr>Subsets, Supersets</vt:lpstr>
      <vt:lpstr>Union, Intersection, Difference</vt:lpstr>
      <vt:lpstr>(Binary) Relation</vt:lpstr>
      <vt:lpstr>Example of relation R </vt:lpstr>
      <vt:lpstr>N-ary Relation</vt:lpstr>
      <vt:lpstr>Relation</vt:lpstr>
      <vt:lpstr>DataBase Relations</vt:lpstr>
      <vt:lpstr>DataBase Relations</vt:lpstr>
      <vt:lpstr>DataBase Relations</vt:lpstr>
      <vt:lpstr>Branch and Staff relations</vt:lpstr>
      <vt:lpstr>PowerPoint Presentation</vt:lpstr>
      <vt:lpstr>Branch relation</vt:lpstr>
      <vt:lpstr>Branch relation instance</vt:lpstr>
      <vt:lpstr>Relational database schema</vt:lpstr>
      <vt:lpstr>Properties of Relations</vt:lpstr>
      <vt:lpstr>Properties of Relations</vt:lpstr>
      <vt:lpstr>Relational Keys</vt:lpstr>
      <vt:lpstr>Superkey</vt:lpstr>
      <vt:lpstr>Candidate Key</vt:lpstr>
      <vt:lpstr>Candidate Key</vt:lpstr>
      <vt:lpstr>Candidate Key</vt:lpstr>
      <vt:lpstr>Candidate Key</vt:lpstr>
      <vt:lpstr>Candidate Key</vt:lpstr>
      <vt:lpstr>Primary Key</vt:lpstr>
      <vt:lpstr>Alternate Key</vt:lpstr>
      <vt:lpstr>Foreign Key</vt:lpstr>
      <vt:lpstr>Foreign Key</vt:lpstr>
      <vt:lpstr>Representing Relational Database Schemas</vt:lpstr>
      <vt:lpstr>Representing Relational Database Schemas</vt:lpstr>
      <vt:lpstr>Representing Relational Database Schemas</vt:lpstr>
      <vt:lpstr>Instance of rental database</vt:lpstr>
      <vt:lpstr>Instance of rental database</vt:lpstr>
      <vt:lpstr>Null</vt:lpstr>
      <vt:lpstr>Null</vt:lpstr>
      <vt:lpstr>Null</vt:lpstr>
      <vt:lpstr>Integrity Constraints</vt:lpstr>
      <vt:lpstr>Integrity Constraints</vt:lpstr>
      <vt:lpstr>Entity integrity</vt:lpstr>
      <vt:lpstr>Entity integrity</vt:lpstr>
      <vt:lpstr>Referential integrity</vt:lpstr>
      <vt:lpstr>Referential integrity</vt:lpstr>
      <vt:lpstr>General constraints</vt:lpstr>
      <vt:lpstr>General constraints</vt:lpstr>
      <vt:lpstr>Views</vt:lpstr>
      <vt:lpstr>Views</vt:lpstr>
      <vt:lpstr>Views</vt:lpstr>
      <vt:lpstr>Views</vt:lpstr>
      <vt:lpstr>Views</vt:lpstr>
      <vt:lpstr>Views</vt:lpstr>
      <vt:lpstr>Codd’s rules</vt:lpstr>
      <vt:lpstr>Rule 0: Foundation</vt:lpstr>
      <vt:lpstr>Rule 1: Information</vt:lpstr>
      <vt:lpstr>Rule 2: Guaranteed Access</vt:lpstr>
      <vt:lpstr>Rule 3: Systematic Treatment of NULL Values</vt:lpstr>
      <vt:lpstr>Rule 4: Active Online Catalog</vt:lpstr>
      <vt:lpstr>Rule 5: Comprehensive Data Sub-Language </vt:lpstr>
      <vt:lpstr>Rule 5: Comprehensive Data Sub-Language </vt:lpstr>
      <vt:lpstr>Rule 6: View Updating</vt:lpstr>
      <vt:lpstr>Rule 7: High-Level Insert, Update, and Delete</vt:lpstr>
      <vt:lpstr>Rule 7: High-Level Insert, Update, and Delete</vt:lpstr>
      <vt:lpstr>Rule 8: Physical Data Independence</vt:lpstr>
      <vt:lpstr>Rule 9: Logical Data Independence</vt:lpstr>
      <vt:lpstr>Rule 10: Integrity Independence</vt:lpstr>
      <vt:lpstr>Rule 11: Distribution Independence</vt:lpstr>
      <vt:lpstr>Rule 12: Non-Subversion Rule</vt:lpstr>
      <vt:lpstr>Relational model three major components</vt:lpstr>
      <vt:lpstr>Relation</vt:lpstr>
      <vt:lpstr>Departments and Employees database sample values</vt:lpstr>
      <vt:lpstr>Keys</vt:lpstr>
      <vt:lpstr>Keys</vt:lpstr>
      <vt:lpstr>Integrity Constraint</vt:lpstr>
      <vt:lpstr>Manipulation</vt:lpstr>
      <vt:lpstr>Relational Algebra</vt:lpstr>
      <vt:lpstr>Properties of Relations</vt:lpstr>
      <vt:lpstr>Properties of Relations</vt:lpstr>
      <vt:lpstr>Properties of Relations</vt:lpstr>
      <vt:lpstr>Properties of Relations</vt:lpstr>
      <vt:lpstr>Tuple</vt:lpstr>
      <vt:lpstr>Relation</vt:lpstr>
      <vt:lpstr>PowerPoint Presentation</vt:lpstr>
      <vt:lpstr>PowerPoint Presentation</vt:lpstr>
      <vt:lpstr>Mathematics</vt:lpstr>
      <vt:lpstr>Mathematics</vt:lpstr>
      <vt:lpstr>Mathematics</vt:lpstr>
      <vt:lpstr>Relations</vt:lpstr>
      <vt:lpstr>Relation</vt:lpstr>
      <vt:lpstr>Relation</vt:lpstr>
      <vt:lpstr>Binary Relations</vt:lpstr>
      <vt:lpstr>Binary Relations</vt:lpstr>
      <vt:lpstr>Functions</vt:lpstr>
      <vt:lpstr>Functions</vt:lpstr>
      <vt:lpstr>Identity Function</vt:lpstr>
      <vt:lpstr>Subset of Function</vt:lpstr>
      <vt:lpstr>N-ary Relation</vt:lpstr>
      <vt:lpstr>Operations on Functions</vt:lpstr>
      <vt:lpstr>Compatible (Joinable) Functions</vt:lpstr>
      <vt:lpstr>Function Composition</vt:lpstr>
      <vt:lpstr>Limitation of Function</vt:lpstr>
      <vt:lpstr>Set Functions</vt:lpstr>
      <vt:lpstr>PowerPoint Presentation</vt:lpstr>
      <vt:lpstr>Characterizations</vt:lpstr>
      <vt:lpstr>External Predicates</vt:lpstr>
      <vt:lpstr>Characterizations</vt:lpstr>
      <vt:lpstr>External Predicates</vt:lpstr>
      <vt:lpstr>PowerPoint Presentation</vt:lpstr>
      <vt:lpstr>Generalized Product of Set Function</vt:lpstr>
      <vt:lpstr>Generalized Product of Set Function</vt:lpstr>
      <vt:lpstr>PowerPoint Presentation</vt:lpstr>
      <vt:lpstr>PowerPoint Presentation</vt:lpstr>
      <vt:lpstr>PowerPoint Presentation</vt:lpstr>
      <vt:lpstr>PowerPoint Presentation</vt:lpstr>
      <vt:lpstr>PowerPoint Presentation</vt:lpstr>
      <vt:lpstr>Closed world assumption</vt:lpstr>
      <vt:lpstr>PowerPoint Presentation</vt:lpstr>
      <vt:lpstr>APPLICATION</vt:lpstr>
      <vt:lpstr>PowerPoint Presentation</vt:lpstr>
      <vt:lpstr>Key Terms</vt:lpstr>
      <vt:lpstr>DataBase</vt:lpstr>
      <vt:lpstr>Query languages</vt:lpstr>
      <vt:lpstr>Influence on the design of commercial query languages</vt:lpstr>
      <vt:lpstr>PowerPoint Presentation</vt:lpstr>
      <vt:lpstr>PowerPoint Presentation</vt:lpstr>
      <vt:lpstr>PowerPoint Presentation</vt:lpstr>
      <vt:lpstr>Relational algebra</vt:lpstr>
      <vt:lpstr>Relational query</vt:lpstr>
      <vt:lpstr>Selection and Projection</vt:lpstr>
      <vt:lpstr>Instance of Sailors S2</vt:lpstr>
      <vt:lpstr>σ rating &gt; 8 (S2)</vt:lpstr>
      <vt:lpstr> name, rating (S2)</vt:lpstr>
      <vt:lpstr>Selection operator σselection_condition</vt:lpstr>
      <vt:lpstr>Projection operator  column_list</vt:lpstr>
      <vt:lpstr> age (S2)</vt:lpstr>
      <vt:lpstr> age (S2)</vt:lpstr>
      <vt:lpstr>Projection  result is a relation</vt:lpstr>
      <vt:lpstr>Composition of relational algebra operators </vt:lpstr>
      <vt:lpstr>Set Operations</vt:lpstr>
      <vt:lpstr>Union (  )</vt:lpstr>
      <vt:lpstr>Union-compatible</vt:lpstr>
      <vt:lpstr>Intersection (  )</vt:lpstr>
      <vt:lpstr>Set-difference ( ― )</vt:lpstr>
      <vt:lpstr>Cross-product ( Χ )</vt:lpstr>
      <vt:lpstr>Cross-product naming conflict</vt:lpstr>
      <vt:lpstr>Renaming operator </vt:lpstr>
      <vt:lpstr>Renaming list</vt:lpstr>
      <vt:lpstr>Additional operators</vt:lpstr>
      <vt:lpstr>Join operation</vt:lpstr>
      <vt:lpstr>Join operation</vt:lpstr>
      <vt:lpstr>Condition Joins</vt:lpstr>
      <vt:lpstr>Condition Joins |&gt;&lt;|c</vt:lpstr>
      <vt:lpstr>Equijoin |&gt;&lt;| c</vt:lpstr>
      <vt:lpstr>S1 |&gt;&lt;| R.sid=S.sid R1</vt:lpstr>
      <vt:lpstr>Natural Join |&gt;&lt;|</vt:lpstr>
      <vt:lpstr>PowerPoint Presentation</vt:lpstr>
      <vt:lpstr>PowerPoint Presentation</vt:lpstr>
      <vt:lpstr>Relational Calculus</vt:lpstr>
      <vt:lpstr>Relational Calculus  2 variants</vt:lpstr>
      <vt:lpstr>PowerPoint Presentation</vt:lpstr>
      <vt:lpstr>Tuple Relational Calculus</vt:lpstr>
      <vt:lpstr>Tuple Relational Calculus</vt:lpstr>
      <vt:lpstr>Tuple Relational Calculus</vt:lpstr>
      <vt:lpstr>Tuple Relational Calculus</vt:lpstr>
      <vt:lpstr>Syntax of TRC Queries</vt:lpstr>
      <vt:lpstr>Atomic formula in TRC</vt:lpstr>
      <vt:lpstr> TRC Formula</vt:lpstr>
      <vt:lpstr>PowerPoint Presentation</vt:lpstr>
      <vt:lpstr>PowerPoint Presentation</vt:lpstr>
      <vt:lpstr>Examples of TRC Queries</vt:lpstr>
      <vt:lpstr>Examples of TRC Queries</vt:lpstr>
      <vt:lpstr>PowerPoint Presentation</vt:lpstr>
      <vt:lpstr>Domain relational calculus</vt:lpstr>
      <vt:lpstr>Domain relational calculus</vt:lpstr>
      <vt:lpstr>PowerPoint Presentation</vt:lpstr>
      <vt:lpstr>Syntax of DRC Queries</vt:lpstr>
      <vt:lpstr>Atomic formula in DRC</vt:lpstr>
      <vt:lpstr>DRC Formula</vt:lpstr>
      <vt:lpstr>Examples of DRC Queries</vt:lpstr>
      <vt:lpstr>PowerPoint Presentation</vt:lpstr>
      <vt:lpstr>PowerPoint Presentation</vt:lpstr>
      <vt:lpstr>Unsafe queries</vt:lpstr>
      <vt:lpstr>PowerPoint Presentation</vt:lpstr>
      <vt:lpstr>Structured Query Language SQL</vt:lpstr>
      <vt:lpstr>Key Terms</vt:lpstr>
      <vt:lpstr>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Calin</dc:creator>
  <cp:lastModifiedBy>Operator</cp:lastModifiedBy>
  <cp:revision>233</cp:revision>
  <dcterms:created xsi:type="dcterms:W3CDTF">2009-02-13T17:36:17Z</dcterms:created>
  <dcterms:modified xsi:type="dcterms:W3CDTF">2020-01-06T13:59:15Z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0x010100CD289093C7D00C49A550BEBDB0615017</vt:lpwstr>
  </property>
</Properties>
</file>