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2" r:id="rId3"/>
    <p:sldId id="287" r:id="rId4"/>
    <p:sldId id="288" r:id="rId5"/>
    <p:sldId id="290" r:id="rId6"/>
    <p:sldId id="291" r:id="rId7"/>
    <p:sldId id="293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2" r:id="rId32"/>
    <p:sldId id="307" r:id="rId33"/>
    <p:sldId id="308" r:id="rId34"/>
    <p:sldId id="304" r:id="rId35"/>
    <p:sldId id="305" r:id="rId36"/>
    <p:sldId id="306" r:id="rId37"/>
    <p:sldId id="311" r:id="rId38"/>
    <p:sldId id="312" r:id="rId39"/>
    <p:sldId id="313" r:id="rId40"/>
    <p:sldId id="314" r:id="rId41"/>
    <p:sldId id="316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5" r:id="rId51"/>
    <p:sldId id="324" r:id="rId52"/>
    <p:sldId id="32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A3A36-9286-4DFF-A819-C4DB4530459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2D29-0413-46E5-9C5F-62865418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16F0-9656-4DD6-BB2F-821DC4DDF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3586-5ECF-40DF-B2D6-CE1965890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5D20-E4B7-4115-BA2C-64923E2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1EBF-2F5A-4363-ADE3-4B177D433D1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0743-7B91-442C-8F5A-1252B11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474F-9F8B-4E77-B1A8-37EE54BA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5CE2-738F-4C37-9AD9-F330626A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9D3AB-2A2A-4158-A136-E53E2E46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2FA2-DB15-46F1-A75F-FE94FE7F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1000-598F-40B5-8A14-68AF35A59D5A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50DF-44D1-4BD3-83AA-1E778C47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569A-D0D3-4D4B-B937-45AB7407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D81CD-7229-41FD-B223-25903C35B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51CA5-8006-4F5A-A0C8-D30E282AE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04B-A657-4C9B-A706-7B943D61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94A8-BEBE-4425-A9BF-5A3A2D92ABE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54D9-2822-446D-B1C6-1FDE569E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0154-3217-451E-8B44-FB31EDE7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6E6C-7A4F-4A4A-827A-224DD30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43C1-AEF5-46EF-8D59-F06A58F7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CE43-AB06-4FE6-AD12-C8450AE1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4BD9-F73F-4296-9533-01C87A33D9D7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563F-F2E3-44E7-83F4-9B4D5707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22C-259B-4B04-8D34-B64E4B17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1DC4-B200-4588-B49C-39E4AC2D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AE7A-5508-47B1-994E-A14BDA46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A147-4D0F-4556-8F1E-13B5DE94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70B-ADD3-4C14-B23E-8C33C27DEB7A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DF9F-E99F-41C7-A8AC-A6CFD9F6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1953-D014-48C6-9C70-9CEAD6D0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39BA-C794-4A7F-88B1-65F9BBC0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0054-CC7F-4A93-9EB0-23791FB8D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161F7-88EC-4E75-97B7-3C8AD156D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1861F-B2C4-4F91-8ACB-036EB0EB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516-405F-4216-A163-99E6052A67EE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1735-9C9C-4743-9D7A-7685E131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CB89-B396-4032-93EB-73B857E6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9DDE-BFFB-4BBD-9979-8E540AC4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87B3-560C-4BCB-A1F8-BD60212D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B9C22-D12A-4E5E-AD00-FCA1DF79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3DE3-9AF4-4D6D-9227-C4B01AA07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E2C19-10A9-4943-AC52-89F44151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D3F8D-B114-4F6E-9D2C-2B7C1A9B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9CD-CB09-4AF0-82ED-204BAF84FBF8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C724A-33D3-4E18-BA22-4441270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E9F9A-5B58-4516-8D1E-651BDC6E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8D93-0793-42D9-ACB4-09DF51FB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9F561-1A50-48C2-8216-659E187E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CCB4-C2B4-47ED-946E-C5AD3016AEAD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0F87F-1395-4B0C-BFD0-2ADE52E4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FA3B-C35D-4F83-BAC8-6DB8CCEC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C6C76-74AA-48E0-B02A-92BA4A75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9BF-6321-4FCC-9BDB-74893821F114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4E51D-3D22-46C2-8E9A-E35BFB51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1AB0-FC62-439B-9A9D-BE05904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B8DB-EB52-4D1F-ADFC-1974AB42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968A-D47B-4598-A6D6-65436D3F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82943-C3B8-40F2-89C0-B4FA1A2F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5818E-4F38-4E1C-A6AC-A797F65D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B9D-1908-4109-89AA-A1E86BE7DE25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5AEB-FCC3-4372-984C-578B999E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6ED8-101A-4886-92CF-8749F40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7CF7-5B43-42A4-B96B-4DBCBE53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B266E-44C4-4DD2-A8AD-0233CD836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EB2D7-A4A4-44A6-874A-1B233C9B7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BE7E-F030-4B40-80E2-110FA9B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B1DF-A23F-4A31-BF52-D2F1E90025ED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C6AF-4E42-4A4B-AF1D-7977144C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81F5-3985-4F27-BB73-7BD1988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C0C19-1BCB-4BCC-AF1B-E56EABF7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D406-4581-42DF-83A6-73B20665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6F57-43FA-483B-B019-53D5033FE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C681-09EE-48B1-975D-0E77B7AF950C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0723-49CF-404E-8FCD-86DEDBC7A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/>
              <a:t>DataBase 01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A881-B945-4D7C-BCD5-E14D09EE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2D0D-6F14-4E23-8CD5-BBC12106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731-9750-4B40-99CC-722008085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SQLite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1E394-CC40-4A14-883C-F6A18344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with </a:t>
            </a:r>
            <a:r>
              <a:rPr lang="en-US" sz="4000" dirty="0" err="1"/>
              <a:t>DataGrip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4FEC0-34B8-4CEF-98CE-3653166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5AA3E-C610-47E2-A889-EEA5CC1A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BC2A-0625-4075-B99E-FC4FDBDD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sz="4500" b="1" dirty="0"/>
              <a:t>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6B546-57AE-454E-A407-6082B0C1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64AE-953C-4158-A624-2F4F3113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9EF08-A83E-4144-916A-9226B7DA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700" b="1" i="0" u="none" strike="noStrike" baseline="0" dirty="0">
                <a:latin typeface="LiberationSans-Bold"/>
              </a:rPr>
              <a:t>Object tables - </a:t>
            </a:r>
            <a:r>
              <a:rPr lang="en-US" sz="2700" b="0" i="0" u="none" strike="noStrike" baseline="0" dirty="0">
                <a:latin typeface="LiberationSerif"/>
              </a:rPr>
              <a:t>record holds information that relates to real world object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customer is  real world object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fields reflect characteristics of object they represent - that make it unique or that are important</a:t>
            </a:r>
          </a:p>
          <a:p>
            <a:pPr algn="l"/>
            <a:r>
              <a:rPr lang="en-US" sz="2700" b="1" i="0" u="none" strike="noStrike" baseline="0" dirty="0">
                <a:latin typeface="LiberationSans-Bold"/>
              </a:rPr>
              <a:t>Transaction tables </a:t>
            </a:r>
            <a:r>
              <a:rPr lang="en-US" sz="2700" b="0" i="0" u="none" strike="noStrike" baseline="0" dirty="0">
                <a:latin typeface="LiberationSerif"/>
              </a:rPr>
              <a:t>- record holds</a:t>
            </a:r>
            <a:r>
              <a:rPr lang="en-US" sz="2700" dirty="0">
                <a:latin typeface="LiberationSerif"/>
              </a:rPr>
              <a:t> </a:t>
            </a:r>
            <a:r>
              <a:rPr lang="en-US" sz="2700" b="0" i="0" u="none" strike="noStrike" baseline="0" dirty="0">
                <a:latin typeface="LiberationSerif"/>
              </a:rPr>
              <a:t>information about event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place order for product is example of event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almost always have Date/Time field because when event happened is usually important piece of information to record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another common type of field is field that refers to object table, such as reference to customer</a:t>
            </a:r>
          </a:p>
        </p:txBody>
      </p:sp>
    </p:spTree>
    <p:extLst>
      <p:ext uri="{BB962C8B-B14F-4D97-AF65-F5344CB8AC3E}">
        <p14:creationId xmlns:p14="http://schemas.microsoft.com/office/powerpoint/2010/main" val="18126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BC2A-0625-4075-B99E-FC4FDBDD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sz="4500" b="1" dirty="0"/>
              <a:t>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6B546-57AE-454E-A407-6082B0C1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64AE-953C-4158-A624-2F4F3113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9EF08-A83E-4144-916A-9226B7DA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700" b="1" i="0" u="none" strike="noStrike" baseline="0" dirty="0">
                <a:latin typeface="LiberationSans-Bold"/>
              </a:rPr>
              <a:t>Join tables</a:t>
            </a:r>
            <a:r>
              <a:rPr lang="en-US" sz="2700" b="0" i="0" u="none" strike="noStrike" baseline="0" dirty="0">
                <a:latin typeface="LiberationSerif"/>
              </a:rPr>
              <a:t> - when </a:t>
            </a:r>
            <a:r>
              <a:rPr lang="en-US" sz="2700" b="0" i="1" u="none" strike="noStrike" baseline="0" dirty="0">
                <a:latin typeface="LiberationSerif-Italic"/>
              </a:rPr>
              <a:t>many to many</a:t>
            </a:r>
            <a:r>
              <a:rPr lang="en-US" sz="2700" i="1" dirty="0">
                <a:latin typeface="LiberationSerif-Italic"/>
              </a:rPr>
              <a:t> </a:t>
            </a:r>
            <a:r>
              <a:rPr lang="en-US" sz="2700" b="0" i="1" u="none" strike="noStrike" baseline="0" dirty="0">
                <a:latin typeface="LiberationSerif-Italic"/>
              </a:rPr>
              <a:t>relationship</a:t>
            </a:r>
            <a:r>
              <a:rPr lang="en-US" sz="2700" b="0" i="0" u="none" strike="noStrike" baseline="0" dirty="0">
                <a:latin typeface="LiberationSerif"/>
              </a:rPr>
              <a:t> exists join table sits in middle of tables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usually has name that reflects association</a:t>
            </a:r>
          </a:p>
          <a:p>
            <a:pPr lvl="1"/>
            <a:r>
              <a:rPr lang="en-US" sz="2550" b="0" i="0" u="none" strike="noStrike" baseline="0" dirty="0">
                <a:latin typeface="LiberationSerif"/>
              </a:rPr>
              <a:t>generally has only three fields: unique field to identify each record, reference to one side of association, and a reference to other side of association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335698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99D4-B34D-4EF1-88C4-32BDA759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A5C5-22DD-4001-B230-70102A8A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LiberationSerif"/>
              </a:rPr>
              <a:t>c</a:t>
            </a:r>
            <a:r>
              <a:rPr lang="en-US" i="0" u="none" strike="noStrike" baseline="0" dirty="0">
                <a:latin typeface="LiberationSerif-Bold"/>
              </a:rPr>
              <a:t>reate new table.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LiberationSerif"/>
              </a:rPr>
              <a:t>e</a:t>
            </a:r>
            <a:r>
              <a:rPr lang="en-US" i="0" u="none" strike="noStrike" baseline="0" dirty="0">
                <a:latin typeface="LiberationSerif-Bold"/>
              </a:rPr>
              <a:t>nter field names, data types, properties, and (optionally) descriptions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LiberationSerif"/>
              </a:rPr>
              <a:t>s</a:t>
            </a:r>
            <a:r>
              <a:rPr lang="en-US" i="0" u="none" strike="noStrike" baseline="0" dirty="0">
                <a:latin typeface="LiberationSerif-Bold"/>
              </a:rPr>
              <a:t>et table’s Primary Key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LiberationSerif"/>
              </a:rPr>
              <a:t>c</a:t>
            </a:r>
            <a:r>
              <a:rPr lang="en-US" i="0" u="none" strike="noStrike" baseline="0" dirty="0">
                <a:latin typeface="LiberationSerif-Bold"/>
              </a:rPr>
              <a:t>reate indexes for appropriate fields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LiberationSerif"/>
              </a:rPr>
              <a:t>s</a:t>
            </a:r>
            <a:r>
              <a:rPr lang="en-US" i="0" u="none" strike="noStrike" baseline="0" dirty="0">
                <a:latin typeface="LiberationSerif-Bold"/>
              </a:rPr>
              <a:t>ave table's design.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8310D-DD5A-4CA2-AA0E-E54C3DDF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31B5-2B40-4858-B6A7-0C9EFD8E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3C3-A453-4E32-9B92-3131901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A7ADD-5C7A-4096-9084-6DCCB6A5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457200"/>
            <a:ext cx="7426943" cy="58028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73BA5-6C48-4053-82D4-749B591B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E5552-2A54-4CFD-9A84-484CB38B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BBB7-5093-4A70-A1BD-993D8557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97457-B7A5-4AFE-9115-B8C5D659B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436" y="457197"/>
            <a:ext cx="4297137" cy="56421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69C40-BF8C-4207-AA49-31A90581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2B3EF-9EC3-4276-919C-EE0BC07F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AE5B-E8A1-4D70-A0EE-F7482467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198"/>
            <a:ext cx="2850661" cy="5582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9A42F-9D55-4E43-80CF-A091BE48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8" y="457196"/>
            <a:ext cx="2876038" cy="56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6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E66-50C0-473F-A091-128C2008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TABLE </a:t>
            </a:r>
            <a:r>
              <a:rPr lang="en-US" dirty="0"/>
              <a:t>– SQL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B893-2A41-4CFE-BF60-562CD4A5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table Customers</a:t>
            </a:r>
          </a:p>
          <a:p>
            <a:r>
              <a:rPr lang="en-US" sz="2400" dirty="0"/>
              <a:t>(</a:t>
            </a:r>
          </a:p>
          <a:p>
            <a:pPr lvl="1"/>
            <a:r>
              <a:rPr lang="en-US" sz="2800" dirty="0" err="1"/>
              <a:t>CustomerID</a:t>
            </a:r>
            <a:r>
              <a:rPr lang="en-US" sz="2800" dirty="0"/>
              <a:t> int not null /*autoincrement needs PK*/,</a:t>
            </a:r>
          </a:p>
          <a:p>
            <a:pPr lvl="1"/>
            <a:r>
              <a:rPr lang="en-US" sz="2800" dirty="0"/>
              <a:t>Company text,</a:t>
            </a:r>
          </a:p>
          <a:p>
            <a:pPr lvl="1"/>
            <a:r>
              <a:rPr lang="en-US" sz="2800" dirty="0"/>
              <a:t>Address text,</a:t>
            </a:r>
          </a:p>
          <a:p>
            <a:pPr lvl="1"/>
            <a:r>
              <a:rPr lang="en-US" sz="2800" dirty="0"/>
              <a:t>City text</a:t>
            </a:r>
          </a:p>
          <a:p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dirty="0"/>
              <a:t>create unique index </a:t>
            </a:r>
            <a:r>
              <a:rPr lang="en-US" dirty="0" err="1"/>
              <a:t>Customers_CustomerID_uindex</a:t>
            </a:r>
            <a:endParaRPr lang="en-US" dirty="0"/>
          </a:p>
          <a:p>
            <a:r>
              <a:rPr lang="en-US" dirty="0"/>
              <a:t>	on Customers (</a:t>
            </a:r>
            <a:r>
              <a:rPr lang="en-US" dirty="0" err="1"/>
              <a:t>CustomerID</a:t>
            </a:r>
            <a:r>
              <a:rPr lang="en-US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7856C-E232-4075-A080-57D63D4A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B1924-59D1-4854-8190-1E6C6690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827D-6D99-47C8-873F-8F56FE11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value stored in (SQLite) database has one of following storage 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4DB5-D89B-486C-81B2-193F140A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NULL</a:t>
            </a:r>
            <a:r>
              <a:rPr lang="en-US" sz="3600" b="1" dirty="0"/>
              <a:t> </a:t>
            </a:r>
            <a:r>
              <a:rPr lang="en-US" dirty="0"/>
              <a:t>- value is NULL value</a:t>
            </a:r>
            <a:endParaRPr lang="en-US" sz="3200" dirty="0"/>
          </a:p>
          <a:p>
            <a:r>
              <a:rPr lang="en-US" sz="3200" b="1" dirty="0"/>
              <a:t>INTEGER</a:t>
            </a:r>
            <a:r>
              <a:rPr lang="en-US" dirty="0"/>
              <a:t> - value is signed integer, stored in 1, 2, 3, 4, 6, or 8 bytes depending on magnitude of value</a:t>
            </a:r>
          </a:p>
          <a:p>
            <a:r>
              <a:rPr lang="en-US" sz="3200" b="1" dirty="0"/>
              <a:t>REAL</a:t>
            </a:r>
            <a:r>
              <a:rPr lang="en-US" dirty="0"/>
              <a:t> - value is floating point value, stored as 8-byte IEEE floating point number</a:t>
            </a:r>
          </a:p>
          <a:p>
            <a:r>
              <a:rPr lang="en-US" sz="3200" b="1" dirty="0"/>
              <a:t>TEXT</a:t>
            </a:r>
            <a:r>
              <a:rPr lang="en-US" dirty="0"/>
              <a:t> - value is text string, stored using database encoding (UTF-8, UTF-16BE or UTF-16LE)</a:t>
            </a:r>
          </a:p>
          <a:p>
            <a:r>
              <a:rPr lang="en-US" sz="3200" b="1" dirty="0"/>
              <a:t>BLOB</a:t>
            </a:r>
            <a:r>
              <a:rPr lang="en-US" dirty="0"/>
              <a:t> - value is Binary Large </a:t>
            </a:r>
            <a:r>
              <a:rPr lang="en-US" dirty="0" err="1"/>
              <a:t>OBject</a:t>
            </a:r>
            <a:r>
              <a:rPr lang="en-US" dirty="0"/>
              <a:t> data, stored exactly as it was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B0538-FBB4-4A52-B764-8884ECF7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70DC8-8FA5-473F-919E-45D309A0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0F16-E764-4F02-A291-3319C660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(SQLite) Date &amp;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7AB3-B696-40FD-A133-BFFBF08E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(SQLite) does not support built-in date and/or time storage class</a:t>
            </a:r>
          </a:p>
          <a:p>
            <a:r>
              <a:rPr lang="en-US" dirty="0"/>
              <a:t>leverages some built-in date and time functions to use other storage classes such as TEXT, REAL, or INTEGER for storing (calendar) date and time values</a:t>
            </a:r>
          </a:p>
          <a:p>
            <a:r>
              <a:rPr lang="en-US" dirty="0"/>
              <a:t>can freely choose any data types to store date and time values and use built-in dates and times function to convert </a:t>
            </a:r>
            <a:r>
              <a:rPr lang="en-US"/>
              <a:t>between formats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712BA-26CB-439C-A235-7BE22376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492F-F40A-42F3-B92F-46E176B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8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9F5-0F9B-4F87-AA9C-EB03B60D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TEXT storage class for storing SQLite date and time (like MySQL </a:t>
            </a:r>
            <a:r>
              <a:rPr lang="en-US" dirty="0" err="1"/>
              <a:t>TimeStamps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A6E2-975A-44CC-B7A2-F10AE3DB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string format: YYYY-MM-DD HH:MM:SS.SSS</a:t>
            </a:r>
          </a:p>
          <a:p>
            <a:r>
              <a:rPr lang="en-US" dirty="0"/>
              <a:t>CREATE TABLE </a:t>
            </a:r>
            <a:r>
              <a:rPr lang="en-US" dirty="0" err="1"/>
              <a:t>datetime_text</a:t>
            </a:r>
            <a:r>
              <a:rPr lang="en-US" dirty="0"/>
              <a:t>(d1 text, d2 text);</a:t>
            </a:r>
          </a:p>
          <a:p>
            <a:r>
              <a:rPr lang="en-US" dirty="0"/>
              <a:t>to insert date and time values use DATETIME function; for example, to get current UTC date and time value, you pass now literal string to function as follows:</a:t>
            </a:r>
          </a:p>
          <a:p>
            <a:r>
              <a:rPr lang="en-US" dirty="0"/>
              <a:t>INSERT INTO </a:t>
            </a:r>
            <a:r>
              <a:rPr lang="en-US" dirty="0" err="1"/>
              <a:t>datetime_text</a:t>
            </a:r>
            <a:r>
              <a:rPr lang="en-US" dirty="0"/>
              <a:t> (d1, d2)</a:t>
            </a:r>
          </a:p>
          <a:p>
            <a:pPr lvl="1"/>
            <a:r>
              <a:rPr lang="en-US" sz="2800" dirty="0"/>
              <a:t>VALUES(datetime('now'),datetime('now', '</a:t>
            </a:r>
            <a:r>
              <a:rPr lang="en-US" sz="2800" dirty="0" err="1"/>
              <a:t>localtime</a:t>
            </a:r>
            <a:r>
              <a:rPr lang="en-US" sz="2800" dirty="0"/>
              <a:t>'));</a:t>
            </a:r>
          </a:p>
          <a:p>
            <a:r>
              <a:rPr lang="en-US" dirty="0"/>
              <a:t>SELECT d1, </a:t>
            </a:r>
            <a:r>
              <a:rPr lang="en-US" dirty="0" err="1"/>
              <a:t>typeof</a:t>
            </a:r>
            <a:r>
              <a:rPr lang="en-US" dirty="0"/>
              <a:t>(d1), d2, </a:t>
            </a:r>
            <a:r>
              <a:rPr lang="en-US" dirty="0" err="1"/>
              <a:t>typeof</a:t>
            </a:r>
            <a:r>
              <a:rPr lang="en-US" dirty="0"/>
              <a:t>(d2) FROM </a:t>
            </a:r>
            <a:r>
              <a:rPr lang="en-US" dirty="0" err="1"/>
              <a:t>datetime_text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4562C-9001-4EFA-877C-4C268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B0A52-E324-4B67-BCC3-59EF68BA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F644-48FB-4800-BDAE-6887C0D9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Using REAL storage class to store SQLite date and time values (like Date &amp; Time in SQL Server)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A8BD-8492-430E-A3EB-F053A30F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real number to store date and/or time values as Julian day numbers, which is number of days since noon in Greenwich on November 24, 4714 B.C.</a:t>
            </a:r>
          </a:p>
          <a:p>
            <a:r>
              <a:rPr lang="en-US" dirty="0"/>
              <a:t>CREATE TABLE </a:t>
            </a:r>
            <a:r>
              <a:rPr lang="en-US" dirty="0" err="1"/>
              <a:t>datetime_real</a:t>
            </a:r>
            <a:r>
              <a:rPr lang="en-US" dirty="0"/>
              <a:t>(d1 real);</a:t>
            </a:r>
          </a:p>
          <a:p>
            <a:r>
              <a:rPr lang="en-US" dirty="0"/>
              <a:t>INSERT INTO </a:t>
            </a:r>
            <a:r>
              <a:rPr lang="en-US" dirty="0" err="1"/>
              <a:t>datetime_real</a:t>
            </a:r>
            <a:r>
              <a:rPr lang="en-US" dirty="0"/>
              <a:t> (d1)</a:t>
            </a:r>
          </a:p>
          <a:p>
            <a:pPr lvl="1"/>
            <a:r>
              <a:rPr lang="en-US" sz="2800" dirty="0"/>
              <a:t>VALUES(</a:t>
            </a:r>
            <a:r>
              <a:rPr lang="en-US" sz="2800" dirty="0" err="1"/>
              <a:t>julianday</a:t>
            </a:r>
            <a:r>
              <a:rPr lang="en-US" sz="2800" dirty="0"/>
              <a:t>('now'));</a:t>
            </a:r>
          </a:p>
          <a:p>
            <a:r>
              <a:rPr lang="en-US" dirty="0"/>
              <a:t>SELECT date(d1),  time(d1) FROM </a:t>
            </a:r>
            <a:r>
              <a:rPr lang="en-US" dirty="0" err="1"/>
              <a:t>datetime_real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DC83B-759D-4767-B49B-BC70D44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DCD00-977A-4DCB-B127-3CBD521F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D327-F77D-4E35-AE0D-DBAF44F4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369B-C4E1-465D-8C26-7AC2173B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3 5 7 </a:t>
            </a:r>
            <a:r>
              <a:rPr lang="en-US" dirty="0" err="1"/>
              <a:t>assignemet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7FA9C-57B0-42C6-9B84-AA876C13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F7E97-B45E-4508-9030-CF9E3AEC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20A-BADC-4101-8360-5BF7FFA2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INTEGER to store SQLite date and time values (like Date &amp; Time in MySQL)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FBA8-13A0-4297-ABBA-502E76D4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integer values to store UNIX time which is number of seconds since 1970-01-01 00:00:00 UTC</a:t>
            </a:r>
          </a:p>
          <a:p>
            <a:r>
              <a:rPr lang="en-US" dirty="0"/>
              <a:t>CREATE TABLE </a:t>
            </a:r>
            <a:r>
              <a:rPr lang="en-US" dirty="0" err="1"/>
              <a:t>datetime_int</a:t>
            </a:r>
            <a:r>
              <a:rPr lang="en-US" dirty="0"/>
              <a:t> (d1 int);</a:t>
            </a:r>
          </a:p>
          <a:p>
            <a:r>
              <a:rPr lang="en-US" dirty="0"/>
              <a:t>INSERT INTO </a:t>
            </a:r>
            <a:r>
              <a:rPr lang="en-US" dirty="0" err="1"/>
              <a:t>datetime_int</a:t>
            </a:r>
            <a:r>
              <a:rPr lang="en-US" dirty="0"/>
              <a:t> (d1)</a:t>
            </a:r>
          </a:p>
          <a:p>
            <a:pPr lvl="1"/>
            <a:r>
              <a:rPr lang="en-US" sz="2800" dirty="0"/>
              <a:t>VALUES(</a:t>
            </a:r>
            <a:r>
              <a:rPr lang="en-US" sz="2800" dirty="0" err="1"/>
              <a:t>strftime</a:t>
            </a:r>
            <a:r>
              <a:rPr lang="en-US" sz="2800" dirty="0"/>
              <a:t>('%</a:t>
            </a:r>
            <a:r>
              <a:rPr lang="en-US" sz="2800" dirty="0" err="1"/>
              <a:t>s','now</a:t>
            </a:r>
            <a:r>
              <a:rPr lang="en-US" sz="2800" dirty="0"/>
              <a:t>'));</a:t>
            </a:r>
          </a:p>
          <a:p>
            <a:r>
              <a:rPr lang="en-US" dirty="0"/>
              <a:t>SELECT datetime(d1,'unixepoch’) FROM </a:t>
            </a:r>
            <a:r>
              <a:rPr lang="en-US" dirty="0" err="1"/>
              <a:t>datetime_int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F7AD3-F351-440C-80CA-A015E0F2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98215-AFB9-4390-9E30-1D9623A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8132-653D-4DED-BE23-0B07BC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ALTER TABLE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731A-E3C9-4128-88E4-CB21F6AD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SQLite supports only limited subset of ALTER TABLE</a:t>
            </a:r>
          </a:p>
          <a:p>
            <a:pPr lvl="1"/>
            <a:r>
              <a:rPr lang="en-US" sz="2800" dirty="0"/>
              <a:t>rename table</a:t>
            </a:r>
          </a:p>
          <a:p>
            <a:pPr lvl="1"/>
            <a:r>
              <a:rPr lang="en-US" sz="2800" dirty="0"/>
              <a:t>rename column </a:t>
            </a:r>
          </a:p>
          <a:p>
            <a:pPr lvl="1"/>
            <a:r>
              <a:rPr lang="en-US" sz="2800" dirty="0"/>
              <a:t>add new column to existing table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B904-B443-4904-89B9-98E04290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B2699-0C14-4F55-8852-6F21A82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1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A0DA-7D11-47EE-90F1-59182900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08383-9F5A-48AC-889B-B68D9B58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274320"/>
            <a:ext cx="8046720" cy="61636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976B5-F45B-4483-95EB-1CA1C584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2B3D4-6588-4877-80F1-84F8A388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20A-B1B7-4E74-9374-3BCFEE2A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Sailors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4CD973-2C30-4AD3-A586-649E3B2B5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828796"/>
            <a:ext cx="10985715" cy="36704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41CC7-A158-4AE6-9E30-89CC5503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E830F-38BD-4A54-A9A5-9EFD4DFE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16A7-9431-4CB6-B88D-70E28C06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87EA4-831C-4E03-9CC9-F10CA6FFC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274320"/>
            <a:ext cx="8076681" cy="61343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3841-5668-43F4-98A1-072352B8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35DF0-1313-4DD1-A7F7-BFC92715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00B4-5809-465D-91E5-9695B709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82D7E6-BFF7-4260-ADB9-AE535CA01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82" y="1828770"/>
            <a:ext cx="10689500" cy="36704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CA76-4ED5-48F6-9FB4-20F126AB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81D91-26F3-4D1B-ADBB-A42DB0F9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9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0923-05C8-49B2-85D9-5C202984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1BC9-1FE3-447D-9945-C33674E3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0303-D453-40D6-AC7F-5266BE7F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DE545-C7B5-4D1D-A87F-B3081D23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DA01-49FE-45CC-BE7B-CC5B7C0C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DFC3DA-27E2-4E96-98D9-50A436E21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77" y="274317"/>
            <a:ext cx="8021812" cy="61233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53D9-7EF3-4B32-8617-C6014B87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98F02-4AF6-4C4D-952F-D7933BDF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C65A-D76D-457E-B478-7DEA783D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1445-A7EE-409E-98E4-CD68A1BE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</a:t>
            </a:r>
            <a:r>
              <a:rPr lang="en-US" sz="3200" dirty="0"/>
              <a:t>reate</a:t>
            </a:r>
          </a:p>
          <a:p>
            <a:r>
              <a:rPr lang="en-US" sz="3200" b="1" dirty="0"/>
              <a:t>R</a:t>
            </a:r>
            <a:r>
              <a:rPr lang="en-US" sz="3200" dirty="0"/>
              <a:t>ead</a:t>
            </a:r>
          </a:p>
          <a:p>
            <a:r>
              <a:rPr lang="en-US" sz="3200" b="1" dirty="0"/>
              <a:t>U</a:t>
            </a:r>
            <a:r>
              <a:rPr lang="en-US" sz="3200" dirty="0"/>
              <a:t>pdate</a:t>
            </a:r>
          </a:p>
          <a:p>
            <a:r>
              <a:rPr lang="en-US" sz="3200" b="1" dirty="0"/>
              <a:t>D</a:t>
            </a:r>
            <a:r>
              <a:rPr lang="en-US" sz="3200" dirty="0"/>
              <a:t>elete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12EB-F137-4AF1-A024-2DDB900C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747EE-D980-45F3-90A2-743A5C8A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1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A86-8370-4569-A86C-3BCD19E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0308-9C9D-4F1F-8730-98BF80EC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 insert data into table, single row / multiple rows, and default values</a:t>
            </a:r>
          </a:p>
          <a:p>
            <a:r>
              <a:rPr lang="en-US" sz="3200" dirty="0"/>
              <a:t>can insert rows using data provided by SELECT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130D-398C-45DB-86A2-AC0F17B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C9913-40E7-41B4-868D-3E7D6EAB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9A-967F-4C96-9D48-F2BA9A6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9C66-D7F2-438B-BC46-10A2BB1A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on a </a:t>
            </a:r>
            <a:r>
              <a:rPr lang="en-US" sz="3200" dirty="0" err="1"/>
              <a:t>DataBase</a:t>
            </a:r>
            <a:r>
              <a:rPr lang="en-US" sz="3200" dirty="0"/>
              <a:t> in </a:t>
            </a:r>
            <a:r>
              <a:rPr lang="en-US" sz="3200" b="1" dirty="0"/>
              <a:t>SQLite</a:t>
            </a:r>
            <a:r>
              <a:rPr lang="en-US" sz="3200" dirty="0"/>
              <a:t> in week 3 from 19-23 Oct.</a:t>
            </a:r>
          </a:p>
          <a:p>
            <a:r>
              <a:rPr lang="en-US" sz="3200" dirty="0"/>
              <a:t>with at least 3 tables</a:t>
            </a:r>
          </a:p>
          <a:p>
            <a:r>
              <a:rPr lang="en-US" sz="3200" dirty="0"/>
              <a:t>with at least 3 queries</a:t>
            </a:r>
          </a:p>
          <a:p>
            <a:r>
              <a:rPr lang="en-US" sz="3200" dirty="0"/>
              <a:t>show in week from 19-23 Oct.</a:t>
            </a:r>
          </a:p>
          <a:p>
            <a:r>
              <a:rPr lang="en-US" sz="3200" dirty="0"/>
              <a:t>3 pts. your work and 1 from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9C045-8B5D-4633-A5B2-7A2177E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69E81-469B-467C-91B3-EFDEB39E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A86-8370-4569-A86C-3BCD19E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0308-9C9D-4F1F-8730-98BF80EC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INSERT INTO table (column1,column2 ,..)</a:t>
            </a:r>
          </a:p>
          <a:p>
            <a:r>
              <a:rPr lang="en-US" dirty="0"/>
              <a:t>VALUES( value1, value2 ,...);</a:t>
            </a:r>
          </a:p>
          <a:p>
            <a:r>
              <a:rPr lang="en-US" dirty="0"/>
              <a:t>specify name of table</a:t>
            </a:r>
          </a:p>
          <a:p>
            <a:r>
              <a:rPr lang="en-US" dirty="0"/>
              <a:t>comma-separated list of columns; column list is optional</a:t>
            </a:r>
          </a:p>
          <a:p>
            <a:r>
              <a:rPr lang="en-US" dirty="0"/>
              <a:t>comma-separated list of values after VALUES keyword; if omit column list, you have to specify values for all columns in table</a:t>
            </a:r>
          </a:p>
          <a:p>
            <a:r>
              <a:rPr lang="en-US" dirty="0"/>
              <a:t>number of values in value list must be same as number of columns</a:t>
            </a:r>
          </a:p>
          <a:p>
            <a:r>
              <a:rPr lang="en-US" dirty="0"/>
              <a:t>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130D-398C-45DB-86A2-AC0F17B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C9913-40E7-41B4-868D-3E7D6EAB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6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A86-8370-4569-A86C-3BCD19E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0308-9C9D-4F1F-8730-98BF80EC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INSERT INTO Sailors (name, rating, age)</a:t>
            </a:r>
          </a:p>
          <a:p>
            <a:r>
              <a:rPr lang="en-US" dirty="0"/>
              <a:t>VALUES ('James BOND', 007, 'immortal')</a:t>
            </a:r>
          </a:p>
          <a:p>
            <a:endParaRPr lang="en-US" dirty="0"/>
          </a:p>
          <a:p>
            <a:r>
              <a:rPr lang="en-US" dirty="0"/>
              <a:t>INSERT INTO Sailors (name, rating, age)</a:t>
            </a:r>
          </a:p>
          <a:p>
            <a:r>
              <a:rPr lang="en-US" dirty="0"/>
              <a:t>VALUES ('James BOND', 7, 10, 'immortal')</a:t>
            </a:r>
          </a:p>
          <a:p>
            <a:endParaRPr lang="en-US" dirty="0"/>
          </a:p>
          <a:p>
            <a:r>
              <a:rPr lang="en-US" dirty="0"/>
              <a:t>INSERT INTO Sailors (name, rating, age)</a:t>
            </a:r>
          </a:p>
          <a:p>
            <a:r>
              <a:rPr lang="en-US" dirty="0"/>
              <a:t>VALUES ('James BOND', 7, 10)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130D-398C-45DB-86A2-AC0F17B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C9913-40E7-41B4-868D-3E7D6EAB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0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8A10-43A3-4660-BF59-82BEB361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will allow NULL values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1F482E-73BD-45CC-9EB5-3A8D8ABE1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77" y="1463035"/>
            <a:ext cx="6200398" cy="47116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7A9E8-5972-4BC9-BF7C-CCD92F5F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CE1D-B0DC-48E2-B0D7-71B896B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17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A9C2-3B21-426E-9B3D-A816094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F02D-BB56-4648-93F7-58B8D8FA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Sailors (rating, age)</a:t>
            </a:r>
          </a:p>
          <a:p>
            <a:r>
              <a:rPr lang="en-US" dirty="0"/>
              <a:t>VALUES (4, 5)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7BAAC-DB0E-43C3-B1D7-EA6421B5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9DD77-78AC-4993-8750-0951F9D4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C769E-CBCC-4340-A2FD-ECB7A0A9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286000"/>
            <a:ext cx="8764140" cy="29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0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33A0-FF0B-4581-9AC2-8AC579F4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35D4-D2A3-4DB8-8FD0-E63B9F35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5DADC-3CCD-4137-9EDA-747ADD4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DD720-0DCD-45D0-A26B-978031A2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1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D0A4-F8DF-4954-9612-27369B2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C49C-8664-4C14-91C4-D0C79CCA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 table</a:t>
            </a:r>
          </a:p>
          <a:p>
            <a:r>
              <a:rPr lang="en-US" dirty="0"/>
              <a:t>SET column_1 = new_value_1,</a:t>
            </a:r>
          </a:p>
          <a:p>
            <a:pPr lvl="1"/>
            <a:r>
              <a:rPr lang="en-US" sz="2800" dirty="0"/>
              <a:t>column_2 = new_value_2</a:t>
            </a:r>
          </a:p>
          <a:p>
            <a:pPr lvl="1"/>
            <a:r>
              <a:rPr lang="en-US" sz="2800" dirty="0"/>
              <a:t>…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sz="2800" dirty="0" err="1"/>
              <a:t>search_condition</a:t>
            </a:r>
            <a:r>
              <a:rPr lang="en-US" sz="2800" dirty="0"/>
              <a:t> </a:t>
            </a:r>
          </a:p>
          <a:p>
            <a:endParaRPr lang="en-US" dirty="0"/>
          </a:p>
          <a:p>
            <a:r>
              <a:rPr lang="en-US" dirty="0"/>
              <a:t>UPDATE Sailors SET Name = 'Ian FLEMING', rating = 10 </a:t>
            </a:r>
          </a:p>
          <a:p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B4E8F-5B70-4D76-86EC-7D021F21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E3F8-B332-4D8E-A95E-CEC8E121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0940-C9A4-4FF7-AB96-93D05DF2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148C-81D8-4B02-AF65-BA46BAC1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table</a:t>
            </a:r>
          </a:p>
          <a:p>
            <a:r>
              <a:rPr lang="en-US" dirty="0"/>
              <a:t>WHERE </a:t>
            </a:r>
            <a:r>
              <a:rPr lang="en-US" dirty="0" err="1"/>
              <a:t>search_condition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F6920-15D8-41BA-A7A1-9397AA41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F8857-FEB1-4463-8CBE-FE4883D2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2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D0AF-9BE7-40D5-BB63-1CA27788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CBD0-2AA7-4591-B135-1DEC3D55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  <a:p>
            <a:endParaRPr lang="en-US" sz="3200" dirty="0"/>
          </a:p>
          <a:p>
            <a:r>
              <a:rPr lang="en-US" sz="3200" dirty="0"/>
              <a:t>Relationship</a:t>
            </a:r>
          </a:p>
          <a:p>
            <a:r>
              <a:rPr lang="en-US" sz="3200" dirty="0"/>
              <a:t>Constraint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C4F7-1F57-4FB9-A6A4-BA047F5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8C5FA-FF2F-4FDF-8F04-7870935A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4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93-6EAA-40E1-8E4B-99981F26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90C3D-3EEF-43A1-8B75-16AA7F90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49" y="274320"/>
            <a:ext cx="6036935" cy="62035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D1E12-BC43-40E4-8565-E8D469A0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31681-BF72-4B6F-856C-ED81881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66BD-EBFD-4BFC-9D7B-E4F68BF5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35A6CB-9F9F-4CDC-A3D9-168889C1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2" y="365760"/>
            <a:ext cx="5039010" cy="53508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D20B8-7323-41B6-87C9-A60D7605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32524-C7B4-4812-BEDA-3052F73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9A-967F-4C96-9D48-F2BA9A6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9C66-D7F2-438B-BC46-10A2BB1A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on a </a:t>
            </a:r>
            <a:r>
              <a:rPr lang="en-US" sz="3200" dirty="0" err="1"/>
              <a:t>DataBase</a:t>
            </a:r>
            <a:r>
              <a:rPr lang="en-US" sz="3200" dirty="0"/>
              <a:t> in </a:t>
            </a:r>
            <a:r>
              <a:rPr lang="en-US" sz="3200" b="1" dirty="0"/>
              <a:t>MySQL</a:t>
            </a:r>
            <a:r>
              <a:rPr lang="en-US" sz="3200" dirty="0"/>
              <a:t> in week 5</a:t>
            </a:r>
          </a:p>
          <a:p>
            <a:r>
              <a:rPr lang="en-US" sz="3200" dirty="0"/>
              <a:t>with at least 5 tables</a:t>
            </a:r>
          </a:p>
          <a:p>
            <a:r>
              <a:rPr lang="en-US" sz="3200" dirty="0"/>
              <a:t>with at least 5 queries</a:t>
            </a:r>
          </a:p>
          <a:p>
            <a:r>
              <a:rPr lang="en-US" sz="3200" dirty="0"/>
              <a:t>show in next week </a:t>
            </a:r>
          </a:p>
          <a:p>
            <a:r>
              <a:rPr lang="en-US" sz="3200" dirty="0"/>
              <a:t>5 pts. your work and 1 from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9C045-8B5D-4633-A5B2-7A2177E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69E81-469B-467C-91B3-EFDEB39E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DE6-2821-459F-8421-CB47957A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BD291F-0C3C-43D5-B4E5-EF5AAAFA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5" y="365758"/>
            <a:ext cx="4663844" cy="53801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5A88D-39B1-4F49-8BFB-E3F1F5FB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36F2C-CA51-4D99-9376-A1B46426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C4BFC-4AB7-48C0-9929-AFFE591C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2" y="274321"/>
            <a:ext cx="5131143" cy="60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3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30FC-C631-497C-B3EC-C8570A1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9296C-FA99-4068-803C-9804F81F9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1828798"/>
            <a:ext cx="9388729" cy="35674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2E1CD-13A3-4AF3-9777-2DCBC10D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567BC-522B-42DF-A38C-9C224602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4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34C4-24D6-4C3C-A3BA-04C01C7B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B70D-341D-4EAC-933C-1D430A1D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Reserves VALUES(3,4,5)</a:t>
            </a:r>
          </a:p>
          <a:p>
            <a:endParaRPr lang="en-US" dirty="0"/>
          </a:p>
          <a:p>
            <a:r>
              <a:rPr lang="en-US" dirty="0"/>
              <a:t>INSERT INTO Reserves VALUES(3,4,5) </a:t>
            </a:r>
          </a:p>
          <a:p>
            <a:endParaRPr lang="en-US" dirty="0"/>
          </a:p>
          <a:p>
            <a:r>
              <a:rPr lang="en-US" dirty="0"/>
              <a:t>[19] [SQLITE_CONSTRAINT] Abort due to constraint violation (UNIQUE constraint failed: </a:t>
            </a:r>
            <a:r>
              <a:rPr lang="en-US" dirty="0" err="1"/>
              <a:t>Reserves.sid</a:t>
            </a:r>
            <a:r>
              <a:rPr lang="en-US" dirty="0"/>
              <a:t>, </a:t>
            </a:r>
            <a:r>
              <a:rPr lang="en-US" dirty="0" err="1"/>
              <a:t>Reserves.bid</a:t>
            </a:r>
            <a:r>
              <a:rPr lang="en-US" dirty="0"/>
              <a:t>, </a:t>
            </a:r>
            <a:r>
              <a:rPr lang="en-US" dirty="0" err="1"/>
              <a:t>Reserves.day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60B61-14AB-4625-AF52-1A55FEB3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36ED2-822D-4CDB-84C0-0AE51E42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A8CC-8EAA-4B05-B407-7E990A4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latin typeface="JetBrains Mono"/>
              </a:rPr>
              <a:t>PRAGMA </a:t>
            </a:r>
            <a:r>
              <a:rPr lang="en-US" sz="4400" b="0" i="0" dirty="0" err="1">
                <a:solidFill>
                  <a:srgbClr val="080808"/>
                </a:solidFill>
                <a:latin typeface="JetBrains Mono"/>
              </a:rPr>
              <a:t>foreign_keys</a:t>
            </a:r>
            <a:r>
              <a:rPr lang="en-US" sz="4400" b="0" i="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sz="4400" b="0" i="0" dirty="0">
                <a:solidFill>
                  <a:srgbClr val="0033B3"/>
                </a:solidFill>
                <a:latin typeface="JetBrains Mono"/>
              </a:rPr>
              <a:t>ON</a:t>
            </a:r>
            <a:r>
              <a:rPr lang="en-US" sz="4400" b="0" i="0" dirty="0">
                <a:solidFill>
                  <a:srgbClr val="080808"/>
                </a:solidFill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9C34-42A1-449A-B535-D8347ED5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Reserves</a:t>
            </a:r>
          </a:p>
          <a:p>
            <a:r>
              <a:rPr lang="en-US" dirty="0"/>
              <a:t>SET </a:t>
            </a:r>
            <a:r>
              <a:rPr lang="en-US" dirty="0" err="1"/>
              <a:t>sid</a:t>
            </a:r>
            <a:r>
              <a:rPr lang="en-US" dirty="0"/>
              <a:t> = 33, bid = 44, day = 55</a:t>
            </a:r>
          </a:p>
          <a:p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3 AND bid = 4 AND day = 5</a:t>
            </a:r>
          </a:p>
          <a:p>
            <a:endParaRPr lang="en-US" dirty="0"/>
          </a:p>
          <a:p>
            <a:r>
              <a:rPr lang="en-US" dirty="0"/>
              <a:t>INSERT INTO Reserves VALUES(33, 44, 55)</a:t>
            </a:r>
          </a:p>
          <a:p>
            <a:endParaRPr lang="en-US" dirty="0"/>
          </a:p>
          <a:p>
            <a:r>
              <a:rPr lang="en-US" dirty="0"/>
              <a:t>[19] [SQLITE_CONSTRAINT] Abort due to constraint violation (FOREIGN KEY constraint failed)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FE599-6A2D-452A-96BF-2DE9C854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B2CF-C580-48BD-A316-C0CE2697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CA26-D181-4402-B719-B31CE051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Sailors2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F31C-CB0F-4C5A-BADC-816BFFBB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age numeric </a:t>
            </a:r>
            <a:r>
              <a:rPr lang="en-US" sz="3200" dirty="0"/>
              <a:t>CHECK(age &gt; 0)</a:t>
            </a:r>
          </a:p>
          <a:p>
            <a:endParaRPr lang="en-US" dirty="0"/>
          </a:p>
          <a:p>
            <a:r>
              <a:rPr lang="en-US" dirty="0"/>
              <a:t>INSERT INTO Sailors2 SELECT * FROM Sailors</a:t>
            </a:r>
          </a:p>
          <a:p>
            <a:endParaRPr lang="en-US" dirty="0"/>
          </a:p>
          <a:p>
            <a:r>
              <a:rPr lang="en-US" dirty="0"/>
              <a:t>UPDATE Sailors SET age = -123</a:t>
            </a:r>
          </a:p>
          <a:p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6</a:t>
            </a:r>
          </a:p>
          <a:p>
            <a:endParaRPr lang="en-US" dirty="0"/>
          </a:p>
          <a:p>
            <a:r>
              <a:rPr lang="en-US" dirty="0"/>
              <a:t>UPDATE Sailors2 SET age = -123</a:t>
            </a:r>
          </a:p>
          <a:p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578F-A66A-42B5-994C-B214C879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6A3F0-6D6C-433E-BD41-46C12AF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7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F4FF-B974-4BE3-8275-DE2C4219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b="1" dirty="0"/>
              <a:t>CHECK(expression),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589F-524D-4A7E-B31C-AEA742ED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[19] [SQLITE_CONSTRAINT] Abort due to constraint violation (CHECK constraint failed: Sailors2)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315F5-B93C-4861-AD64-08071889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CDFEA-DEB4-4DAC-BEA4-BB6867A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1B6C-8311-4C31-AF74-D419AF4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Sailors - INSERT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07133-A014-4D7D-BFD3-422401B2F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463040"/>
            <a:ext cx="9594792" cy="31295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15ED7-4643-4457-B994-9867147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CA82A-1C00-41F5-9C67-27C9CE6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3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7210-8942-44AC-9DCB-AC397570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Sailors - DELETE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BFDD53-5B2E-409B-AF6F-FD749F0D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463040"/>
            <a:ext cx="9581913" cy="31166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1C5AC-BA6F-4F7E-A736-4EB90776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A2643-141E-40A3-A205-BD0A846F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9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2D74-9549-4C3D-A591-DC316939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Sailors - UPDATE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C54976-3B8B-4134-991C-804C47E6F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19" y="1463031"/>
            <a:ext cx="9762219" cy="33485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D9F30-3369-4BA4-AEB3-F0DB2DDE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44E3-A0E8-47D8-9F50-0D231457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4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8C03-9569-440E-9011-8D6845E2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Sailors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BD18-DE18-48D4-A0A1-F2307C52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main&gt; UPDATE Sailors SET age = -420 WHERE </a:t>
            </a:r>
            <a:r>
              <a:rPr lang="en-US" dirty="0" err="1"/>
              <a:t>sid</a:t>
            </a:r>
            <a:r>
              <a:rPr lang="en-US" dirty="0"/>
              <a:t> = 5 AND name = 'Davey Jones' AND rating = 10 AND age = 420</a:t>
            </a:r>
          </a:p>
          <a:p>
            <a:r>
              <a:rPr lang="en-US" dirty="0"/>
              <a:t>[2020-10-20] [19] [SQLITE_CONSTRAINT]  Abort due to constraint violation (CHECK constraint failed: Sailors)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66DC-8083-49BF-B227-E0651AC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080BD-57E9-4F61-9F09-B9A1435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9A-967F-4C96-9D48-F2BA9A6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–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9C66-D7F2-438B-BC46-10A2BB1A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on a </a:t>
            </a:r>
            <a:r>
              <a:rPr lang="en-US" sz="3200" dirty="0" err="1"/>
              <a:t>DataBase</a:t>
            </a:r>
            <a:r>
              <a:rPr lang="en-US" sz="3200" dirty="0"/>
              <a:t> in </a:t>
            </a:r>
            <a:r>
              <a:rPr lang="en-US" sz="3200" b="1" dirty="0"/>
              <a:t>SQL Server</a:t>
            </a:r>
            <a:r>
              <a:rPr lang="en-US" sz="3200" dirty="0"/>
              <a:t> in week 5</a:t>
            </a:r>
          </a:p>
          <a:p>
            <a:r>
              <a:rPr lang="en-US" sz="3200" dirty="0"/>
              <a:t>with at least 7 tables</a:t>
            </a:r>
          </a:p>
          <a:p>
            <a:r>
              <a:rPr lang="en-US" sz="3200" dirty="0"/>
              <a:t>with at least 7 queries</a:t>
            </a:r>
          </a:p>
          <a:p>
            <a:r>
              <a:rPr lang="en-US" sz="3200" dirty="0"/>
              <a:t>show in week 7 </a:t>
            </a:r>
          </a:p>
          <a:p>
            <a:r>
              <a:rPr lang="en-US" sz="3200" dirty="0"/>
              <a:t>7 pts. your work and 1 from me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9C045-8B5D-4633-A5B2-7A2177E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69E81-469B-467C-91B3-EFDEB39E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8102-4FBB-4F51-9E9E-6E3D01A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44B0-30E8-4916-8CB7-30EB03D4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91D7-37D5-46BB-9471-1B42F81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A7A7-D52D-4B88-91EB-0F356CE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64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44E8-D43A-4F84-B0C7-5919D9D0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25900D-D2B6-4103-B742-19F27489F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14400"/>
            <a:ext cx="10437866" cy="42084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AAE4-A1D1-4C20-8A83-5AD6EDC1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12EC0-6207-4076-A054-DAFBB7A8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6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01C3-EDE4-4F23-8356-9AA39A00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FECC-E9D9-489A-8BF3-2F279A4A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 err="1"/>
              <a:t>Boats.bid</a:t>
            </a:r>
            <a:r>
              <a:rPr lang="en-US" dirty="0"/>
              <a:t>, Boats.name as </a:t>
            </a:r>
            <a:r>
              <a:rPr lang="en-US" dirty="0" err="1"/>
              <a:t>BoatName</a:t>
            </a:r>
            <a:r>
              <a:rPr lang="en-US" dirty="0"/>
              <a:t>, [color],</a:t>
            </a:r>
          </a:p>
          <a:p>
            <a:r>
              <a:rPr lang="en-US" dirty="0" err="1"/>
              <a:t>Sailors.sid</a:t>
            </a:r>
            <a:r>
              <a:rPr lang="en-US" dirty="0"/>
              <a:t>, Sailors.name as </a:t>
            </a:r>
            <a:r>
              <a:rPr lang="en-US" dirty="0" err="1"/>
              <a:t>SailorName</a:t>
            </a:r>
            <a:r>
              <a:rPr lang="en-US" dirty="0"/>
              <a:t>, rating, age,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FROM Boats</a:t>
            </a:r>
          </a:p>
          <a:p>
            <a:pPr lvl="1"/>
            <a:r>
              <a:rPr lang="en-US" sz="2800" dirty="0"/>
              <a:t>JOIN Reserves on </a:t>
            </a:r>
            <a:r>
              <a:rPr lang="en-US" sz="2800" dirty="0" err="1"/>
              <a:t>Boats.bid</a:t>
            </a:r>
            <a:r>
              <a:rPr lang="en-US" sz="2800" dirty="0"/>
              <a:t> = </a:t>
            </a:r>
            <a:r>
              <a:rPr lang="en-US" sz="2800" dirty="0" err="1"/>
              <a:t>Reserves.bid</a:t>
            </a:r>
            <a:endParaRPr lang="en-US" sz="2800" dirty="0"/>
          </a:p>
          <a:p>
            <a:pPr lvl="1"/>
            <a:r>
              <a:rPr lang="en-US" sz="2800" dirty="0"/>
              <a:t>JOIN Sailors on </a:t>
            </a:r>
            <a:r>
              <a:rPr lang="en-US" sz="2800" dirty="0" err="1"/>
              <a:t>Sailors.sid</a:t>
            </a:r>
            <a:r>
              <a:rPr lang="en-US" sz="2800" dirty="0"/>
              <a:t> = </a:t>
            </a:r>
            <a:r>
              <a:rPr lang="en-US" sz="2800" dirty="0" err="1"/>
              <a:t>Reserves.sid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DE8CD-F85F-40B7-9993-FF96AE0F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62F2B-778C-4A46-84DA-5F847EFB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859-8280-4633-86ED-836908E1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Grade you work out of 20 pts.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7CB6-3489-4980-B97D-966FFFBA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D09E5-7829-427A-A08A-06E35F91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AD65-E741-46F0-B166-F2E87A60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D0AF-9BE7-40D5-BB63-1CA27788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CBD0-2AA7-4591-B135-1DEC3D55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  <a:p>
            <a:r>
              <a:rPr lang="en-US" sz="3200" dirty="0"/>
              <a:t>Relationship</a:t>
            </a:r>
          </a:p>
          <a:p>
            <a:r>
              <a:rPr lang="en-US" sz="3200" dirty="0"/>
              <a:t>Constraint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C4F7-1F57-4FB9-A6A4-BA047F5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8C5FA-FF2F-4FDF-8F04-7870935A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EFFC-BCF5-4D1B-B85C-163A5183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Blank Database - Create Blank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074D55-CCD2-48E8-8377-DA80C8B44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371599"/>
            <a:ext cx="7327036" cy="50246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4E51-08AC-4C8C-86F9-21ACBC44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6CD53-209F-4F87-A3EC-D6244CB7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8629-AB9C-42B0-AA63-D2656CDB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DA68-CAD6-4E72-8EF9-DA65A1F8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database schema (main)</a:t>
            </a:r>
          </a:p>
          <a:p>
            <a:r>
              <a:rPr lang="en-US" dirty="0"/>
              <a:t>one (system) table </a:t>
            </a:r>
            <a:r>
              <a:rPr lang="en-US" dirty="0" err="1"/>
              <a:t>sqlite_master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5F2C2-C993-4C8E-811A-46A9176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DataBase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4ABF3-A8C5-48D1-BA1B-80BF4D3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D0D-6F14-4E23-8CD5-BBC1210662A2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BC4EEE-E8E2-460C-B09A-C315705F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53" y="457196"/>
            <a:ext cx="4939560" cy="58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89093C7D00C49A550BEBDB0615017" ma:contentTypeVersion="2" ma:contentTypeDescription="Create a new document." ma:contentTypeScope="" ma:versionID="23c15e27991ed4abc70e95fc0bd3a859">
  <xsd:schema xmlns:xsd="http://www.w3.org/2001/XMLSchema" xmlns:xs="http://www.w3.org/2001/XMLSchema" xmlns:p="http://schemas.microsoft.com/office/2006/metadata/properties" xmlns:ns2="67a41c60-173e-4a1c-bd7b-15e498712f73" targetNamespace="http://schemas.microsoft.com/office/2006/metadata/properties" ma:root="true" ma:fieldsID="ef1e6b00ffbd8132ffafc06894784fcc" ns2:_="">
    <xsd:import namespace="67a41c60-173e-4a1c-bd7b-15e498712f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41c60-173e-4a1c-bd7b-15e498712f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39CF8F-FC8C-438F-BEFC-752F313D6552}"/>
</file>

<file path=customXml/itemProps2.xml><?xml version="1.0" encoding="utf-8"?>
<ds:datastoreItem xmlns:ds="http://schemas.openxmlformats.org/officeDocument/2006/customXml" ds:itemID="{F3EF7EFE-17F9-45A4-A273-C1AF15BF637C}"/>
</file>

<file path=customXml/itemProps3.xml><?xml version="1.0" encoding="utf-8"?>
<ds:datastoreItem xmlns:ds="http://schemas.openxmlformats.org/officeDocument/2006/customXml" ds:itemID="{328AF6B0-70C7-48CF-BA29-CE3AC14312DD}"/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1527</Words>
  <Application>Microsoft Office PowerPoint</Application>
  <PresentationFormat>Widescreen</PresentationFormat>
  <Paragraphs>283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JetBrains Mono</vt:lpstr>
      <vt:lpstr>LiberationSans-Bold</vt:lpstr>
      <vt:lpstr>LiberationSerif</vt:lpstr>
      <vt:lpstr>LiberationSerif-Bold</vt:lpstr>
      <vt:lpstr>LiberationSerif-Italic</vt:lpstr>
      <vt:lpstr>Office Theme</vt:lpstr>
      <vt:lpstr>SQLite Database</vt:lpstr>
      <vt:lpstr>PowerPoint Presentation</vt:lpstr>
      <vt:lpstr>3 - SQLite</vt:lpstr>
      <vt:lpstr>5 - MySQL</vt:lpstr>
      <vt:lpstr>7 – SQL Server</vt:lpstr>
      <vt:lpstr>Grade you work out of 20 pts.</vt:lpstr>
      <vt:lpstr>DataBase</vt:lpstr>
      <vt:lpstr>Create Blank Database - Create Blank File</vt:lpstr>
      <vt:lpstr>PowerPoint Presentation</vt:lpstr>
      <vt:lpstr>Create Table</vt:lpstr>
      <vt:lpstr>Create Table</vt:lpstr>
      <vt:lpstr>Design Table</vt:lpstr>
      <vt:lpstr>PowerPoint Presentation</vt:lpstr>
      <vt:lpstr>PowerPoint Presentation</vt:lpstr>
      <vt:lpstr>CREATE TABLE – SQL command</vt:lpstr>
      <vt:lpstr>each value stored in (SQLite) database has one of following storage classes:</vt:lpstr>
      <vt:lpstr>(SQLite) Date &amp; Time</vt:lpstr>
      <vt:lpstr>Using TEXT storage class for storing SQLite date and time (like MySQL TimeStamps)</vt:lpstr>
      <vt:lpstr>Using REAL storage class to store SQLite date and time values (like Date &amp; Time in SQL Server)</vt:lpstr>
      <vt:lpstr>Using INTEGER to store SQLite date and time values (like Date &amp; Time in MySQL)</vt:lpstr>
      <vt:lpstr>ALTER TABLE</vt:lpstr>
      <vt:lpstr>PowerPoint Presentation</vt:lpstr>
      <vt:lpstr>select * FROM Sailors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</vt:lpstr>
      <vt:lpstr>INSERT</vt:lpstr>
      <vt:lpstr>INSERT</vt:lpstr>
      <vt:lpstr>Name will allow NULL values </vt:lpstr>
      <vt:lpstr>PowerPoint Presentation</vt:lpstr>
      <vt:lpstr>SELECT …</vt:lpstr>
      <vt:lpstr>UPDATE</vt:lpstr>
      <vt:lpstr>DELETE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PRAGMA foreign_keys = ON;</vt:lpstr>
      <vt:lpstr>CREATE TABLE Sailors2 …</vt:lpstr>
      <vt:lpstr>column_name data_type CHECK(expression),</vt:lpstr>
      <vt:lpstr>select * from Sailors - INSERT</vt:lpstr>
      <vt:lpstr>select * from Sailors - DELETE</vt:lpstr>
      <vt:lpstr>select * from Sailors - UPDATE</vt:lpstr>
      <vt:lpstr>select * from Sailors - UPDATE</vt:lpstr>
      <vt:lpstr>Queries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Calin CENAN</dc:creator>
  <cp:lastModifiedBy>Calin Cenan</cp:lastModifiedBy>
  <cp:revision>92</cp:revision>
  <dcterms:created xsi:type="dcterms:W3CDTF">2020-07-28T06:17:28Z</dcterms:created>
  <dcterms:modified xsi:type="dcterms:W3CDTF">2020-10-19T21:02:31Z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0x010100CD289093C7D00C49A550BEBDB0615017</vt:lpwstr>
  </property>
</Properties>
</file>