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1"/>
  </p:notesMasterIdLst>
  <p:handoutMasterIdLst>
    <p:handoutMasterId r:id="rId52"/>
  </p:handoutMasterIdLst>
  <p:sldIdLst>
    <p:sldId id="258" r:id="rId2"/>
    <p:sldId id="311" r:id="rId3"/>
    <p:sldId id="316" r:id="rId4"/>
    <p:sldId id="315" r:id="rId5"/>
    <p:sldId id="330" r:id="rId6"/>
    <p:sldId id="313" r:id="rId7"/>
    <p:sldId id="317" r:id="rId8"/>
    <p:sldId id="314" r:id="rId9"/>
    <p:sldId id="312" r:id="rId10"/>
    <p:sldId id="320" r:id="rId11"/>
    <p:sldId id="324" r:id="rId12"/>
    <p:sldId id="323" r:id="rId13"/>
    <p:sldId id="322" r:id="rId14"/>
    <p:sldId id="325" r:id="rId15"/>
    <p:sldId id="329" r:id="rId16"/>
    <p:sldId id="321" r:id="rId17"/>
    <p:sldId id="326" r:id="rId18"/>
    <p:sldId id="327" r:id="rId19"/>
    <p:sldId id="328" r:id="rId20"/>
    <p:sldId id="281" r:id="rId21"/>
    <p:sldId id="285" r:id="rId22"/>
    <p:sldId id="304" r:id="rId23"/>
    <p:sldId id="331" r:id="rId24"/>
    <p:sldId id="303" r:id="rId25"/>
    <p:sldId id="283" r:id="rId26"/>
    <p:sldId id="318" r:id="rId27"/>
    <p:sldId id="305" r:id="rId28"/>
    <p:sldId id="302" r:id="rId29"/>
    <p:sldId id="319" r:id="rId30"/>
    <p:sldId id="306" r:id="rId31"/>
    <p:sldId id="307" r:id="rId32"/>
    <p:sldId id="300" r:id="rId33"/>
    <p:sldId id="298" r:id="rId34"/>
    <p:sldId id="284" r:id="rId35"/>
    <p:sldId id="286" r:id="rId36"/>
    <p:sldId id="287" r:id="rId37"/>
    <p:sldId id="289" r:id="rId38"/>
    <p:sldId id="290" r:id="rId39"/>
    <p:sldId id="288" r:id="rId40"/>
    <p:sldId id="291" r:id="rId41"/>
    <p:sldId id="333" r:id="rId42"/>
    <p:sldId id="292" r:id="rId43"/>
    <p:sldId id="293" r:id="rId44"/>
    <p:sldId id="297" r:id="rId45"/>
    <p:sldId id="294" r:id="rId46"/>
    <p:sldId id="295" r:id="rId47"/>
    <p:sldId id="299" r:id="rId48"/>
    <p:sldId id="310" r:id="rId49"/>
    <p:sldId id="332" r:id="rId50"/>
  </p:sldIdLst>
  <p:sldSz cx="9144000" cy="6858000" type="screen4x3"/>
  <p:notesSz cx="9926638" cy="679767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2B2B2"/>
    <a:srgbClr val="FF0000"/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8" autoAdjust="0"/>
    <p:restoredTop sz="94452" autoAdjust="0"/>
  </p:normalViewPr>
  <p:slideViewPr>
    <p:cSldViewPr>
      <p:cViewPr varScale="1">
        <p:scale>
          <a:sx n="117" d="100"/>
          <a:sy n="117" d="100"/>
        </p:scale>
        <p:origin x="13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198" tIns="44100" rIns="88198" bIns="44100" numCol="1" anchor="t" anchorCtr="0" compatLnSpc="1">
            <a:prstTxWarp prst="textNoShape">
              <a:avLst/>
            </a:prstTxWarp>
          </a:bodyPr>
          <a:lstStyle>
            <a:lvl1pPr algn="l" defTabSz="882650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21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198" tIns="44100" rIns="88198" bIns="44100" numCol="1" anchor="t" anchorCtr="0" compatLnSpc="1">
            <a:prstTxWarp prst="textNoShape">
              <a:avLst/>
            </a:prstTxWarp>
          </a:bodyPr>
          <a:lstStyle>
            <a:lvl1pPr algn="r" defTabSz="882650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05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198" tIns="44100" rIns="88198" bIns="44100" numCol="1" anchor="b" anchorCtr="0" compatLnSpc="1">
            <a:prstTxWarp prst="textNoShape">
              <a:avLst/>
            </a:prstTxWarp>
          </a:bodyPr>
          <a:lstStyle>
            <a:lvl1pPr algn="l" defTabSz="882650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198" tIns="44100" rIns="88198" bIns="44100" numCol="1" anchor="b" anchorCtr="0" compatLnSpc="1">
            <a:prstTxWarp prst="textNoShape">
              <a:avLst/>
            </a:prstTxWarp>
          </a:bodyPr>
          <a:lstStyle>
            <a:lvl1pPr algn="r" defTabSz="882650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fld id="{EDD2A14C-8335-4BFC-9AC1-9786C5683158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3205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l" defTabSz="915988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21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11175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775" y="3228975"/>
            <a:ext cx="7940675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05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l" defTabSz="915988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fld id="{7C5F93DD-154A-4755-A1E7-FDB1A0DC6C48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517697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15988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15988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15988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15988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fld id="{46C815AB-8129-48ED-9748-0F53B9BDF932}" type="slidenum">
              <a:rPr lang="ro-RO" altLang="ro-RO" b="0" smtClean="0">
                <a:solidFill>
                  <a:schemeClr val="tx1"/>
                </a:solidFill>
              </a:rPr>
              <a:pPr/>
              <a:t>1</a:t>
            </a:fld>
            <a:endParaRPr lang="ro-RO" altLang="ro-RO" b="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o-RO" alt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5F93DD-154A-4755-A1E7-FDB1A0DC6C48}" type="slidenum">
              <a:rPr lang="ro-RO" smtClean="0"/>
              <a:pPr>
                <a:defRPr/>
              </a:pPr>
              <a:t>48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400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862013"/>
            <a:ext cx="459105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 flipV="1">
            <a:off x="231775" y="3851275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682750" y="1676400"/>
            <a:ext cx="708025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Se face clic pentru editare stil titlu Coordonator</a:t>
            </a:r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22400" y="3851275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Faceţi clic pentru editarea stilului de subtitlu al coordonatorului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C6C2C9B-8F63-4DEC-8562-DC45F6749C88}" type="datetime1">
              <a:rPr lang="en-US" smtClean="0"/>
              <a:t>9/29/20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2438400" y="6248400"/>
            <a:ext cx="42672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D82151F-B779-430F-B4C8-454F626CF4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4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649CF-E8BF-44AD-A85D-535C36E6952F}" type="datetime1">
              <a:rPr lang="en-US" smtClean="0"/>
              <a:t>9/29/20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90EBB-EADE-46C5-B057-D7BCE1973D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62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3" y="214313"/>
            <a:ext cx="2143125" cy="6034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14313"/>
            <a:ext cx="6278563" cy="6034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CF2B5-65DF-4CCD-B0D4-A925F83463FF}" type="datetime1">
              <a:rPr lang="en-US" smtClean="0"/>
              <a:t>9/29/20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AAD5D-B2FC-49BD-9C09-55FE2D5E21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1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5D933-5D4D-46B4-9493-94223E263A17}" type="datetime1">
              <a:rPr lang="en-US" smtClean="0"/>
              <a:t>9/29/20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347EA-44D1-4B1D-81F2-10F9EA9117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6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2F329D-076C-4AFE-B394-4D1CF115DB81}" type="datetime1">
              <a:rPr lang="en-US" smtClean="0"/>
              <a:t>9/29/20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C7C6-1611-48A1-9F78-E57166840B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5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21005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524000"/>
            <a:ext cx="4211638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D0EB1-306D-48CB-978B-6754802A94C7}" type="datetime1">
              <a:rPr lang="en-US" smtClean="0"/>
              <a:t>9/29/20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5AA5C-9C1A-4BC0-8068-5D6F039D65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9552F-A69F-4154-A7C9-2F17E2E5281D}" type="datetime1">
              <a:rPr lang="en-US" smtClean="0"/>
              <a:t>9/29/20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7168C-339E-471C-89E8-DA933ACED1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3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4EC4C-CC3B-4E03-A058-871BFA2A2588}" type="datetime1">
              <a:rPr lang="en-US" smtClean="0"/>
              <a:t>9/29/20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D6429-9D37-4D25-AF67-5950507B0A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9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B2FFA-C18B-4D7E-B2EC-789F9011ECC4}" type="datetime1">
              <a:rPr lang="en-US" smtClean="0"/>
              <a:t>9/29/20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6D07D-7D8A-4D8F-B75C-DB17D97C6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2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D3A42-DDA8-428A-82E1-8258FEF40A56}" type="datetime1">
              <a:rPr lang="en-US" smtClean="0"/>
              <a:t>9/29/20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D5D35-E003-495B-A243-5E3A8253D8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3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FD162-1525-4019-9046-D44668A65088}" type="datetime1">
              <a:rPr lang="en-US" smtClean="0"/>
              <a:t>9/29/20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107C6-8C24-40CF-AEEB-91064DAD99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4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38" y="795338"/>
            <a:ext cx="459105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36700" y="214313"/>
            <a:ext cx="7407275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Se face clic pentru editare stil titlu Coordonator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574088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Se face clic pentru editarea stilurilor textului Coordonatorului</a:t>
            </a:r>
          </a:p>
          <a:p>
            <a:pPr lvl="1"/>
            <a:r>
              <a:rPr lang="en-US" altLang="ro-RO"/>
              <a:t>Nivelul secund</a:t>
            </a:r>
          </a:p>
          <a:p>
            <a:pPr lvl="2"/>
            <a:r>
              <a:rPr lang="en-US" altLang="ro-RO"/>
              <a:t>Al treilea nivel</a:t>
            </a:r>
          </a:p>
          <a:p>
            <a:pPr lvl="3"/>
            <a:r>
              <a:rPr lang="en-US" altLang="ro-RO"/>
              <a:t>Al patrulea nivel</a:t>
            </a:r>
          </a:p>
          <a:p>
            <a:pPr lvl="4"/>
            <a:r>
              <a:rPr lang="en-US" altLang="ro-RO"/>
              <a:t>Al cincilea nivel</a:t>
            </a: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3F5232A-2C26-4B03-B44F-1B50D89A8E40}" type="datetime1">
              <a:rPr lang="en-US" smtClean="0"/>
              <a:t>9/29/20</a:t>
            </a:fld>
            <a:endParaRPr lang="en-US"/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243638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A978FC18-D7D2-49FB-BE22-42B5AB8012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347663" y="1316038"/>
            <a:ext cx="8505825" cy="3968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kumimoji="1" lang="ro-RO" altLang="ro-RO" sz="2400" b="0">
              <a:solidFill>
                <a:schemeClr val="tx1"/>
              </a:solidFill>
              <a:latin typeface="Tahoma" charset="0"/>
            </a:endParaRPr>
          </a:p>
        </p:txBody>
      </p:sp>
      <p:pic>
        <p:nvPicPr>
          <p:cNvPr id="1033" name="Picture 1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03200"/>
            <a:ext cx="10953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Char char="•"/>
        <a:defRPr sz="2800">
          <a:solidFill>
            <a:srgbClr val="0000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0000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Char char="•"/>
        <a:defRPr sz="2000">
          <a:solidFill>
            <a:srgbClr val="0000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texas.edu/users/EWD/ewd02xx/EWD249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Camelia.Lemnaru@cs.utcluj.ro" TargetMode="External"/><Relationship Id="rId2" Type="http://schemas.openxmlformats.org/officeDocument/2006/relationships/hyperlink" Target="mailto:Rodica.Potolea@cs.utcluj.r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iprian.Oprisa@cs.utcluj.ro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.cs.utcluj.ro/course/view.php?id=292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84300" y="4351338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ro-RO" dirty="0"/>
              <a:t>Course 1, 2020</a:t>
            </a:r>
          </a:p>
          <a:p>
            <a:pPr eaLnBrk="1" hangingPunct="1"/>
            <a:r>
              <a:rPr lang="en-US" altLang="ro-RO" dirty="0"/>
              <a:t>Cluj-Napoca</a:t>
            </a:r>
            <a:endParaRPr lang="ro-RO" altLang="ro-RO" dirty="0"/>
          </a:p>
        </p:txBody>
      </p:sp>
      <p:sp>
        <p:nvSpPr>
          <p:cNvPr id="307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23925" y="1085850"/>
            <a:ext cx="7839075" cy="2052638"/>
          </a:xfrm>
        </p:spPr>
        <p:txBody>
          <a:bodyPr/>
          <a:lstStyle/>
          <a:p>
            <a:pPr algn="ctr" eaLnBrk="1" hangingPunct="1"/>
            <a:r>
              <a:rPr lang="en-US" altLang="ro-RO" dirty="0"/>
              <a:t>Fundamental Algorithms</a:t>
            </a:r>
            <a:r>
              <a:rPr lang="ro-RO" altLang="ro-RO" sz="2800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8319-FC67-C342-B838-D23D9CCB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What is an algorithm?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DFA75-BE0E-5046-870F-9D05D06C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C5D933-5D4D-46B4-9493-94223E263A17}" type="datetime1">
              <a:rPr lang="en-US" smtClean="0"/>
              <a:t>9/29/20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EDD2E3A-809B-AF4F-AC17-BEC6D8D34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1431924"/>
            <a:ext cx="8796337" cy="430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3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8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en-US" altLang="ro-RO" b="0" kern="0" dirty="0">
                <a:solidFill>
                  <a:schemeClr val="tx2"/>
                </a:solidFill>
              </a:rPr>
              <a:t>An</a:t>
            </a:r>
            <a:r>
              <a:rPr lang="en-US" altLang="ro-RO" b="1" kern="0" dirty="0">
                <a:solidFill>
                  <a:schemeClr val="tx2"/>
                </a:solidFill>
              </a:rPr>
              <a:t> algorithm </a:t>
            </a:r>
            <a:r>
              <a:rPr lang="en-US" altLang="ro-RO" b="0" kern="0" dirty="0">
                <a:solidFill>
                  <a:schemeClr val="tx2"/>
                </a:solidFill>
              </a:rPr>
              <a:t>is</a:t>
            </a:r>
          </a:p>
        </p:txBody>
      </p:sp>
    </p:spTree>
    <p:extLst>
      <p:ext uri="{BB962C8B-B14F-4D97-AF65-F5344CB8AC3E}">
        <p14:creationId xmlns:p14="http://schemas.microsoft.com/office/powerpoint/2010/main" val="1939907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8319-FC67-C342-B838-D23D9CCB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What is an algorithm?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DFA75-BE0E-5046-870F-9D05D06C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C5D933-5D4D-46B4-9493-94223E263A17}" type="datetime1">
              <a:rPr lang="en-US" smtClean="0"/>
              <a:t>9/29/20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EDD2E3A-809B-AF4F-AC17-BEC6D8D34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1431924"/>
            <a:ext cx="8796337" cy="430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3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8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en-US" altLang="ro-RO" b="0" kern="0" dirty="0">
                <a:solidFill>
                  <a:schemeClr val="tx2"/>
                </a:solidFill>
              </a:rPr>
              <a:t>An</a:t>
            </a:r>
            <a:r>
              <a:rPr lang="en-US" altLang="ro-RO" b="1" kern="0" dirty="0">
                <a:solidFill>
                  <a:schemeClr val="tx2"/>
                </a:solidFill>
              </a:rPr>
              <a:t> algorithm </a:t>
            </a:r>
            <a:r>
              <a:rPr lang="en-US" altLang="ro-RO" b="0" kern="0" dirty="0">
                <a:solidFill>
                  <a:schemeClr val="tx2"/>
                </a:solidFill>
              </a:rPr>
              <a:t>is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ro-RO" b="0" kern="0" dirty="0">
                <a:solidFill>
                  <a:schemeClr val="tx2"/>
                </a:solidFill>
              </a:rPr>
              <a:t>“Word used by programmers when they do not want to explain what they did”</a:t>
            </a:r>
          </a:p>
        </p:txBody>
      </p:sp>
    </p:spTree>
    <p:extLst>
      <p:ext uri="{BB962C8B-B14F-4D97-AF65-F5344CB8AC3E}">
        <p14:creationId xmlns:p14="http://schemas.microsoft.com/office/powerpoint/2010/main" val="3330728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8319-FC67-C342-B838-D23D9CCB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What is an algorithm?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DFA75-BE0E-5046-870F-9D05D06C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C5D933-5D4D-46B4-9493-94223E263A17}" type="datetime1">
              <a:rPr lang="en-US" smtClean="0"/>
              <a:t>9/29/20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EDD2E3A-809B-AF4F-AC17-BEC6D8D34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1431924"/>
            <a:ext cx="8796337" cy="430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3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8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en-US" altLang="ro-RO" b="0" kern="0" dirty="0">
                <a:solidFill>
                  <a:schemeClr val="tx2"/>
                </a:solidFill>
              </a:rPr>
              <a:t>An</a:t>
            </a:r>
            <a:r>
              <a:rPr lang="en-US" altLang="ro-RO" b="1" kern="0" dirty="0">
                <a:solidFill>
                  <a:schemeClr val="tx2"/>
                </a:solidFill>
              </a:rPr>
              <a:t> algorithm </a:t>
            </a:r>
            <a:r>
              <a:rPr lang="en-US" altLang="ro-RO" b="0" kern="0" dirty="0">
                <a:solidFill>
                  <a:schemeClr val="tx2"/>
                </a:solidFill>
              </a:rPr>
              <a:t>is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ro-RO" b="0" kern="0" dirty="0">
                <a:solidFill>
                  <a:schemeClr val="tx2"/>
                </a:solidFill>
              </a:rPr>
              <a:t>“Word used by programmers when they do not want to explain what they did”</a:t>
            </a:r>
          </a:p>
          <a:p>
            <a:pPr lvl="1" eaLnBrk="1" hangingPunct="1">
              <a:buClr>
                <a:schemeClr val="tx2"/>
              </a:buClr>
            </a:pPr>
            <a:r>
              <a:rPr lang="en-GB" b="0" dirty="0"/>
              <a:t>“Something that made something do something in some amount of time”</a:t>
            </a:r>
          </a:p>
        </p:txBody>
      </p:sp>
    </p:spTree>
    <p:extLst>
      <p:ext uri="{BB962C8B-B14F-4D97-AF65-F5344CB8AC3E}">
        <p14:creationId xmlns:p14="http://schemas.microsoft.com/office/powerpoint/2010/main" val="2228223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8319-FC67-C342-B838-D23D9CCB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What is an algorithm?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DFA75-BE0E-5046-870F-9D05D06C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C5D933-5D4D-46B4-9493-94223E263A17}" type="datetime1">
              <a:rPr lang="en-US" smtClean="0"/>
              <a:t>9/29/20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EDD2E3A-809B-AF4F-AC17-BEC6D8D34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1431924"/>
            <a:ext cx="8796337" cy="430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3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8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en-US" altLang="ro-RO" b="0" kern="0" dirty="0">
                <a:solidFill>
                  <a:schemeClr val="tx2"/>
                </a:solidFill>
              </a:rPr>
              <a:t>An</a:t>
            </a:r>
            <a:r>
              <a:rPr lang="en-US" altLang="ro-RO" b="1" kern="0" dirty="0">
                <a:solidFill>
                  <a:schemeClr val="tx2"/>
                </a:solidFill>
              </a:rPr>
              <a:t> algorithm </a:t>
            </a:r>
            <a:r>
              <a:rPr lang="en-US" altLang="ro-RO" b="0" kern="0" dirty="0">
                <a:solidFill>
                  <a:schemeClr val="tx2"/>
                </a:solidFill>
              </a:rPr>
              <a:t>is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ro-RO" b="0" kern="0" dirty="0">
                <a:solidFill>
                  <a:schemeClr val="tx2"/>
                </a:solidFill>
              </a:rPr>
              <a:t>“Word used by programmers when they do not want to explain what they did”</a:t>
            </a:r>
          </a:p>
          <a:p>
            <a:pPr lvl="1" eaLnBrk="1" hangingPunct="1">
              <a:buClr>
                <a:schemeClr val="tx2"/>
              </a:buClr>
            </a:pPr>
            <a:r>
              <a:rPr lang="en-GB" b="0" dirty="0"/>
              <a:t>“Something that made something do something in some amount of time”</a:t>
            </a:r>
          </a:p>
          <a:p>
            <a:pPr lvl="1" eaLnBrk="1" hangingPunct="1">
              <a:buClr>
                <a:schemeClr val="tx2"/>
              </a:buClr>
            </a:pPr>
            <a:r>
              <a:rPr lang="en-GB" b="0" dirty="0"/>
              <a:t>“When a piece of code from </a:t>
            </a:r>
            <a:r>
              <a:rPr lang="en-GB" b="0" dirty="0" err="1"/>
              <a:t>stackoverflow</a:t>
            </a:r>
            <a:r>
              <a:rPr lang="en-GB" b="0" dirty="0"/>
              <a:t> works but you don't know why and how!”</a:t>
            </a:r>
            <a:endParaRPr lang="en-US" b="0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08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8319-FC67-C342-B838-D23D9CCB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What is an algorithm?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DFA75-BE0E-5046-870F-9D05D06C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C5D933-5D4D-46B4-9493-94223E263A17}" type="datetime1">
              <a:rPr lang="en-US" smtClean="0"/>
              <a:t>9/29/20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EDD2E3A-809B-AF4F-AC17-BEC6D8D34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1431924"/>
            <a:ext cx="8796337" cy="495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3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8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en-US" altLang="ro-RO" b="0" kern="0" dirty="0">
                <a:solidFill>
                  <a:schemeClr val="tx2"/>
                </a:solidFill>
              </a:rPr>
              <a:t>An</a:t>
            </a:r>
            <a:r>
              <a:rPr lang="en-US" altLang="ro-RO" b="1" kern="0" dirty="0">
                <a:solidFill>
                  <a:schemeClr val="tx2"/>
                </a:solidFill>
              </a:rPr>
              <a:t> algorithm </a:t>
            </a:r>
            <a:r>
              <a:rPr lang="en-US" altLang="ro-RO" b="0" kern="0" dirty="0">
                <a:solidFill>
                  <a:schemeClr val="tx2"/>
                </a:solidFill>
              </a:rPr>
              <a:t>is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ro-RO" b="0" kern="0" dirty="0">
                <a:solidFill>
                  <a:schemeClr val="tx2"/>
                </a:solidFill>
              </a:rPr>
              <a:t>“Word used by programmers when they do not want to explain what they did”</a:t>
            </a:r>
          </a:p>
          <a:p>
            <a:pPr lvl="1" eaLnBrk="1" hangingPunct="1">
              <a:buClr>
                <a:schemeClr val="tx2"/>
              </a:buClr>
            </a:pPr>
            <a:r>
              <a:rPr lang="en-GB" b="0" dirty="0"/>
              <a:t>“Something that made something do something in some amount of time”</a:t>
            </a:r>
          </a:p>
          <a:p>
            <a:pPr lvl="1" eaLnBrk="1" hangingPunct="1">
              <a:buClr>
                <a:schemeClr val="tx2"/>
              </a:buClr>
            </a:pPr>
            <a:r>
              <a:rPr lang="en-GB" b="0" dirty="0"/>
              <a:t>“When a piece of code from </a:t>
            </a:r>
            <a:r>
              <a:rPr lang="en-GB" b="0" dirty="0" err="1"/>
              <a:t>stackoverflow</a:t>
            </a:r>
            <a:r>
              <a:rPr lang="en-GB" b="0" dirty="0"/>
              <a:t> works but you don't know why and how!”</a:t>
            </a:r>
            <a:endParaRPr lang="en-US" b="0" kern="0" dirty="0">
              <a:solidFill>
                <a:schemeClr val="tx2"/>
              </a:solidFill>
            </a:endParaRPr>
          </a:p>
          <a:p>
            <a:pPr lvl="1" eaLnBrk="1" hangingPunct="1">
              <a:buClr>
                <a:schemeClr val="tx2"/>
              </a:buClr>
            </a:pPr>
            <a:r>
              <a:rPr lang="en-GB" dirty="0"/>
              <a:t>A sequence of computational steps that transform the input into the output.</a:t>
            </a:r>
          </a:p>
          <a:p>
            <a:pPr lvl="2" eaLnBrk="1" hangingPunct="1">
              <a:buClr>
                <a:schemeClr val="tx2"/>
              </a:buClr>
            </a:pPr>
            <a:r>
              <a:rPr lang="en-GB" dirty="0"/>
              <a:t>specific computational procedure for achieving the desired input/output relationship. </a:t>
            </a:r>
          </a:p>
        </p:txBody>
      </p:sp>
    </p:spTree>
    <p:extLst>
      <p:ext uri="{BB962C8B-B14F-4D97-AF65-F5344CB8AC3E}">
        <p14:creationId xmlns:p14="http://schemas.microsoft.com/office/powerpoint/2010/main" val="3333111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8319-FC67-C342-B838-D23D9CCB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What is an algorithm?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DFA75-BE0E-5046-870F-9D05D06C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C5D933-5D4D-46B4-9493-94223E263A17}" type="datetime1">
              <a:rPr lang="en-US" smtClean="0"/>
              <a:t>9/29/20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EDD2E3A-809B-AF4F-AC17-BEC6D8D34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1431924"/>
            <a:ext cx="8796337" cy="430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3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8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en-US" altLang="ro-RO" b="0" kern="0" dirty="0">
                <a:solidFill>
                  <a:schemeClr val="tx2"/>
                </a:solidFill>
              </a:rPr>
              <a:t>An</a:t>
            </a:r>
            <a:r>
              <a:rPr lang="en-US" altLang="ro-RO" b="1" kern="0" dirty="0">
                <a:solidFill>
                  <a:schemeClr val="tx2"/>
                </a:solidFill>
              </a:rPr>
              <a:t> algorithm </a:t>
            </a:r>
            <a:r>
              <a:rPr lang="en-US" altLang="ro-RO" b="0" kern="0" dirty="0">
                <a:solidFill>
                  <a:schemeClr val="tx2"/>
                </a:solidFill>
              </a:rPr>
              <a:t>is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ro-RO" b="0" kern="0" dirty="0">
                <a:solidFill>
                  <a:schemeClr val="tx2"/>
                </a:solidFill>
              </a:rPr>
              <a:t>“Word used by programmers when they do not want to explain what they did”</a:t>
            </a:r>
          </a:p>
          <a:p>
            <a:pPr lvl="1" eaLnBrk="1" hangingPunct="1">
              <a:buClr>
                <a:schemeClr val="tx2"/>
              </a:buClr>
            </a:pPr>
            <a:r>
              <a:rPr lang="en-GB" b="0" dirty="0"/>
              <a:t>“Something that made something </a:t>
            </a:r>
            <a:r>
              <a:rPr lang="en-GB" b="0" u="sng" dirty="0"/>
              <a:t>do something</a:t>
            </a:r>
            <a:r>
              <a:rPr lang="en-GB" b="0" dirty="0"/>
              <a:t> in some </a:t>
            </a:r>
            <a:r>
              <a:rPr lang="en-GB" b="0" u="sng" dirty="0"/>
              <a:t>amount of time</a:t>
            </a:r>
            <a:r>
              <a:rPr lang="en-GB" b="0" dirty="0"/>
              <a:t>”</a:t>
            </a:r>
          </a:p>
          <a:p>
            <a:pPr lvl="1" eaLnBrk="1" hangingPunct="1">
              <a:buClr>
                <a:schemeClr val="tx2"/>
              </a:buClr>
            </a:pPr>
            <a:r>
              <a:rPr lang="en-GB" b="0" dirty="0"/>
              <a:t>“When a piece of code from </a:t>
            </a:r>
            <a:r>
              <a:rPr lang="en-GB" b="0" dirty="0" err="1"/>
              <a:t>stackoverflow</a:t>
            </a:r>
            <a:r>
              <a:rPr lang="en-GB" b="0" dirty="0"/>
              <a:t> </a:t>
            </a:r>
            <a:r>
              <a:rPr lang="en-GB" b="0" u="sng" dirty="0"/>
              <a:t>works</a:t>
            </a:r>
            <a:r>
              <a:rPr lang="en-GB" b="0" dirty="0"/>
              <a:t> but you don't know why and </a:t>
            </a:r>
            <a:r>
              <a:rPr lang="en-GB" b="0" u="sng" dirty="0"/>
              <a:t>how</a:t>
            </a:r>
            <a:r>
              <a:rPr lang="en-GB" b="0" dirty="0"/>
              <a:t>!”</a:t>
            </a:r>
            <a:endParaRPr lang="en-US" b="0" kern="0" dirty="0">
              <a:solidFill>
                <a:schemeClr val="tx2"/>
              </a:solidFill>
            </a:endParaRPr>
          </a:p>
          <a:p>
            <a:pPr lvl="1" eaLnBrk="1" hangingPunct="1">
              <a:buClr>
                <a:schemeClr val="tx2"/>
              </a:buClr>
            </a:pPr>
            <a:r>
              <a:rPr lang="en-GB" dirty="0"/>
              <a:t>A sequence of computational steps that transform the input into the output.</a:t>
            </a:r>
          </a:p>
          <a:p>
            <a:pPr lvl="2" eaLnBrk="1" hangingPunct="1">
              <a:buClr>
                <a:schemeClr val="tx2"/>
              </a:buClr>
            </a:pPr>
            <a:r>
              <a:rPr lang="en-GB" dirty="0"/>
              <a:t>specific computational procedure for achieving the desired input/output relationship. </a:t>
            </a:r>
          </a:p>
        </p:txBody>
      </p:sp>
    </p:spTree>
    <p:extLst>
      <p:ext uri="{BB962C8B-B14F-4D97-AF65-F5344CB8AC3E}">
        <p14:creationId xmlns:p14="http://schemas.microsoft.com/office/powerpoint/2010/main" val="638169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C362-8CFE-2047-AC00-92BB77CE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An algorithm 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E6F35-BB16-674C-A70B-2390440DD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…has to be</a:t>
            </a:r>
          </a:p>
          <a:p>
            <a:pPr lvl="1"/>
            <a:endParaRPr lang="en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BD6E8-17B3-3A43-9AF9-3011994C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C5D933-5D4D-46B4-9493-94223E263A17}" type="datetime1">
              <a:rPr lang="en-US" smtClean="0"/>
              <a:t>9/29/20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38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C362-8CFE-2047-AC00-92BB77CE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An algorithm 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E6F35-BB16-674C-A70B-2390440DD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…has to be</a:t>
            </a:r>
          </a:p>
          <a:p>
            <a:pPr lvl="1"/>
            <a:r>
              <a:rPr lang="en-GB" dirty="0"/>
              <a:t>correct</a:t>
            </a:r>
          </a:p>
          <a:p>
            <a:pPr lvl="2"/>
            <a:r>
              <a:rPr lang="en-GB" i="1" dirty="0"/>
              <a:t>“Program testing can be used to show the presence of bugs, but never to show their absence”</a:t>
            </a:r>
            <a:r>
              <a:rPr lang="en-GB" dirty="0"/>
              <a:t> (Dijkstra, 1970, "</a:t>
            </a:r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Notes On Structured Programming</a:t>
            </a:r>
            <a:r>
              <a:rPr lang="en-GB" dirty="0"/>
              <a:t>")</a:t>
            </a:r>
          </a:p>
          <a:p>
            <a:pPr lvl="1"/>
            <a:endParaRPr lang="en-GB" dirty="0"/>
          </a:p>
          <a:p>
            <a:pPr lvl="1"/>
            <a:endParaRPr lang="en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BD6E8-17B3-3A43-9AF9-3011994C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C5D933-5D4D-46B4-9493-94223E263A17}" type="datetime1">
              <a:rPr lang="en-US" smtClean="0"/>
              <a:t>9/29/20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20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C362-8CFE-2047-AC00-92BB77CE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An algorithm 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E6F35-BB16-674C-A70B-2390440DD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…has to be</a:t>
            </a:r>
          </a:p>
          <a:p>
            <a:pPr lvl="1"/>
            <a:r>
              <a:rPr lang="en-GB" dirty="0"/>
              <a:t>correct</a:t>
            </a:r>
          </a:p>
          <a:p>
            <a:pPr lvl="1"/>
            <a:r>
              <a:rPr lang="en-GB" dirty="0"/>
              <a:t>efficient</a:t>
            </a:r>
          </a:p>
          <a:p>
            <a:pPr lvl="2"/>
            <a:r>
              <a:rPr lang="en-GB" dirty="0"/>
              <a:t>main goal of this course</a:t>
            </a:r>
          </a:p>
          <a:p>
            <a:pPr lvl="2"/>
            <a:r>
              <a:rPr lang="en-GB" dirty="0"/>
              <a:t>more on this soon…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BD6E8-17B3-3A43-9AF9-3011994C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C5D933-5D4D-46B4-9493-94223E263A17}" type="datetime1">
              <a:rPr lang="en-US" smtClean="0"/>
              <a:t>9/29/20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46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C362-8CFE-2047-AC00-92BB77CE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An algorithm 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E6F35-BB16-674C-A70B-2390440DD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…has to be</a:t>
            </a:r>
          </a:p>
          <a:p>
            <a:pPr lvl="1"/>
            <a:r>
              <a:rPr lang="en-GB" dirty="0"/>
              <a:t>correct</a:t>
            </a:r>
          </a:p>
          <a:p>
            <a:pPr lvl="1"/>
            <a:r>
              <a:rPr lang="en-GB" dirty="0"/>
              <a:t>efficient</a:t>
            </a:r>
          </a:p>
          <a:p>
            <a:pPr lvl="1">
              <a:defRPr i="1"/>
            </a:pPr>
            <a:r>
              <a:rPr lang="en-GB" dirty="0"/>
              <a:t>easy to implement</a:t>
            </a:r>
          </a:p>
          <a:p>
            <a:pPr lvl="2">
              <a:defRPr i="1"/>
            </a:pPr>
            <a:r>
              <a:rPr lang="en-GB" dirty="0"/>
              <a:t>see https://</a:t>
            </a:r>
            <a:r>
              <a:rPr lang="en-GB" dirty="0" err="1"/>
              <a:t>en.wikipedia.org</a:t>
            </a:r>
            <a:r>
              <a:rPr lang="en-GB" dirty="0"/>
              <a:t>/wiki/</a:t>
            </a:r>
            <a:r>
              <a:rPr lang="en-GB" dirty="0" err="1"/>
              <a:t>Galactic_algorithm</a:t>
            </a:r>
            <a:endParaRPr lang="en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BD6E8-17B3-3A43-9AF9-3011994C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C5D933-5D4D-46B4-9493-94223E263A17}" type="datetime1">
              <a:rPr lang="en-US" smtClean="0"/>
              <a:t>9/29/20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3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8201AB-E3F0-4A9A-8DF0-30FA05CDF9ED}" type="datetime1">
              <a:rPr lang="en-US" smtClean="0"/>
              <a:t>9/29/20</a:t>
            </a:fld>
            <a:endParaRPr 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/>
              <a:t>Agenda</a:t>
            </a:r>
            <a:endParaRPr lang="ro-RO" altLang="ro-RO" sz="3200" b="1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431925"/>
            <a:ext cx="8796337" cy="4724400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ro-RO" b="1" dirty="0"/>
              <a:t>Administrative stuff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ro-RO" b="1" dirty="0"/>
              <a:t>What this course is/is NOT about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ro-RO" b="1" dirty="0"/>
              <a:t>Computational complexity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ro-RO" b="1" dirty="0"/>
              <a:t>Basics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ro-RO" b="1" dirty="0"/>
              <a:t>What and why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ro-RO" b="1" dirty="0"/>
              <a:t>What NOT and why NOT</a:t>
            </a:r>
            <a:endParaRPr lang="en-US" altLang="ro-RO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4AC7C96-1464-4BCE-9550-2A93084C85E4}" type="datetime1">
              <a:rPr lang="en-US" smtClean="0"/>
              <a:t>9/29/20</a:t>
            </a:fld>
            <a:endParaRPr 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 dirty="0"/>
              <a:t>Complexity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431925"/>
            <a:ext cx="7680325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400" b="1" dirty="0">
                <a:solidFill>
                  <a:srgbClr val="00B050"/>
                </a:solidFill>
              </a:rPr>
              <a:t>Algorithm</a:t>
            </a:r>
            <a:r>
              <a:rPr lang="en-US" altLang="ro-RO" sz="2400" b="1" dirty="0">
                <a:solidFill>
                  <a:schemeClr val="tx2"/>
                </a:solidFill>
              </a:rPr>
              <a:t> Complexity vs </a:t>
            </a:r>
            <a:r>
              <a:rPr lang="en-US" altLang="ro-RO" sz="2400" b="1" dirty="0">
                <a:solidFill>
                  <a:srgbClr val="00B050"/>
                </a:solidFill>
              </a:rPr>
              <a:t>Problem</a:t>
            </a:r>
            <a:r>
              <a:rPr lang="en-US" altLang="ro-RO" sz="2400" b="1" dirty="0">
                <a:solidFill>
                  <a:schemeClr val="tx2"/>
                </a:solidFill>
              </a:rPr>
              <a:t> Complexity!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000" b="1" dirty="0">
                <a:solidFill>
                  <a:schemeClr val="tx2"/>
                </a:solidFill>
              </a:rPr>
              <a:t>Highly related (</a:t>
            </a:r>
            <a:r>
              <a:rPr lang="en-US" altLang="ro-RO" sz="2000" dirty="0">
                <a:solidFill>
                  <a:schemeClr val="tx2"/>
                </a:solidFill>
              </a:rPr>
              <a:t>details soon)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rgbClr val="00B050"/>
                </a:solidFill>
              </a:rPr>
              <a:t>Algorithm </a:t>
            </a:r>
            <a:r>
              <a:rPr lang="en-US" altLang="ro-RO" sz="2400" dirty="0">
                <a:solidFill>
                  <a:schemeClr val="tx2"/>
                </a:solidFill>
              </a:rPr>
              <a:t>complexity </a:t>
            </a:r>
            <a:r>
              <a:rPr lang="en-US" altLang="ro-RO" sz="2400" b="1" dirty="0">
                <a:solidFill>
                  <a:schemeClr val="tx2"/>
                </a:solidFill>
              </a:rPr>
              <a:t>question: </a:t>
            </a:r>
            <a:r>
              <a:rPr lang="en-US" altLang="ro-RO" sz="2400" dirty="0">
                <a:solidFill>
                  <a:schemeClr val="tx2"/>
                </a:solidFill>
              </a:rPr>
              <a:t>What is the amount of resources required to run THE algorithm?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400" b="1" dirty="0">
                <a:solidFill>
                  <a:schemeClr val="tx2"/>
                </a:solidFill>
              </a:rPr>
              <a:t>Parameters to be evaluated 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000" b="1" u="sng" dirty="0">
                <a:solidFill>
                  <a:schemeClr val="tx2"/>
                </a:solidFill>
              </a:rPr>
              <a:t>Time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000" b="1" dirty="0">
                <a:solidFill>
                  <a:schemeClr val="tx2"/>
                </a:solidFill>
              </a:rPr>
              <a:t>Memory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000" b="1" dirty="0">
                <a:solidFill>
                  <a:schemeClr val="tx2"/>
                </a:solidFill>
              </a:rPr>
              <a:t>Other </a:t>
            </a:r>
            <a:r>
              <a:rPr lang="en-US" altLang="ro-RO" sz="2000" dirty="0">
                <a:solidFill>
                  <a:schemeClr val="tx2"/>
                </a:solidFill>
              </a:rPr>
              <a:t>(secondary memory accesses, network traffic, etc.)</a:t>
            </a:r>
            <a:endParaRPr lang="en-US" altLang="ro-RO" sz="20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400" b="1" dirty="0">
                <a:solidFill>
                  <a:schemeClr val="tx2"/>
                </a:solidFill>
              </a:rPr>
              <a:t>Time </a:t>
            </a:r>
            <a:r>
              <a:rPr lang="en-US" altLang="ro-RO" sz="2000" dirty="0">
                <a:solidFill>
                  <a:schemeClr val="tx2"/>
                </a:solidFill>
              </a:rPr>
              <a:t>(components – in parallel execution)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000" i="1" dirty="0">
                <a:solidFill>
                  <a:schemeClr val="tx2"/>
                </a:solidFill>
              </a:rPr>
              <a:t>Computation time</a:t>
            </a: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1600" dirty="0">
                <a:solidFill>
                  <a:schemeClr val="tx2"/>
                </a:solidFill>
              </a:rPr>
              <a:t>As the number of processors increases, computation time decreases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000" i="1" dirty="0">
                <a:solidFill>
                  <a:schemeClr val="tx2"/>
                </a:solidFill>
              </a:rPr>
              <a:t>Communication time </a:t>
            </a:r>
            <a:r>
              <a:rPr lang="en-US" altLang="ro-RO" sz="2000" dirty="0">
                <a:solidFill>
                  <a:schemeClr val="tx2"/>
                </a:solidFill>
              </a:rPr>
              <a:t>(data transfer, partial results transfer, information communication)</a:t>
            </a: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1600" dirty="0">
                <a:solidFill>
                  <a:schemeClr val="tx2"/>
                </a:solidFill>
              </a:rPr>
              <a:t>The opposite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7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7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7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7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F3627D2-6684-4C12-AEE1-0EA3384422C1}" type="datetime1">
              <a:rPr lang="en-US" smtClean="0"/>
              <a:t>9/29/20</a:t>
            </a:fld>
            <a:endParaRPr 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 dirty="0"/>
              <a:t>Algorithm Complexity– cont.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700213"/>
            <a:ext cx="7680325" cy="4302125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FontTx/>
              <a:buNone/>
            </a:pPr>
            <a:r>
              <a:rPr lang="en-US" altLang="ro-RO" b="1">
                <a:solidFill>
                  <a:schemeClr val="tx2"/>
                </a:solidFill>
              </a:rPr>
              <a:t>		Overall execution time</a:t>
            </a:r>
          </a:p>
        </p:txBody>
      </p:sp>
      <p:grpSp>
        <p:nvGrpSpPr>
          <p:cNvPr id="11271" name="Group 4"/>
          <p:cNvGrpSpPr>
            <a:grpSpLocks/>
          </p:cNvGrpSpPr>
          <p:nvPr/>
        </p:nvGrpSpPr>
        <p:grpSpPr bwMode="auto">
          <a:xfrm>
            <a:off x="731838" y="1930400"/>
            <a:ext cx="5646737" cy="3565525"/>
            <a:chOff x="1304" y="1311"/>
            <a:chExt cx="10176" cy="7464"/>
          </a:xfrm>
        </p:grpSpPr>
        <p:sp>
          <p:nvSpPr>
            <p:cNvPr id="181253" name="Line 5"/>
            <p:cNvSpPr>
              <a:spLocks noChangeShapeType="1"/>
            </p:cNvSpPr>
            <p:nvPr/>
          </p:nvSpPr>
          <p:spPr bwMode="auto">
            <a:xfrm flipV="1">
              <a:off x="1816" y="1480"/>
              <a:ext cx="0" cy="65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1254" name="Line 6"/>
            <p:cNvSpPr>
              <a:spLocks noChangeShapeType="1"/>
            </p:cNvSpPr>
            <p:nvPr/>
          </p:nvSpPr>
          <p:spPr bwMode="auto">
            <a:xfrm>
              <a:off x="1816" y="8034"/>
              <a:ext cx="92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1255" name="Freeform 7"/>
            <p:cNvSpPr>
              <a:spLocks/>
            </p:cNvSpPr>
            <p:nvPr/>
          </p:nvSpPr>
          <p:spPr bwMode="auto">
            <a:xfrm>
              <a:off x="2900" y="2049"/>
              <a:ext cx="7558" cy="3054"/>
            </a:xfrm>
            <a:custGeom>
              <a:avLst/>
              <a:gdLst>
                <a:gd name="T0" fmla="*/ 0 w 7560"/>
                <a:gd name="T1" fmla="*/ 0 h 3054"/>
                <a:gd name="T2" fmla="*/ 3749 w 7560"/>
                <a:gd name="T3" fmla="*/ 3017 h 3054"/>
                <a:gd name="T4" fmla="*/ 7560 w 7560"/>
                <a:gd name="T5" fmla="*/ 220 h 3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60" h="3054">
                  <a:moveTo>
                    <a:pt x="0" y="0"/>
                  </a:moveTo>
                  <a:cubicBezTo>
                    <a:pt x="622" y="503"/>
                    <a:pt x="2489" y="2980"/>
                    <a:pt x="3749" y="3017"/>
                  </a:cubicBezTo>
                  <a:cubicBezTo>
                    <a:pt x="5009" y="3054"/>
                    <a:pt x="6766" y="803"/>
                    <a:pt x="7560" y="22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1256" name="Freeform 8"/>
            <p:cNvSpPr>
              <a:spLocks/>
            </p:cNvSpPr>
            <p:nvPr/>
          </p:nvSpPr>
          <p:spPr bwMode="auto">
            <a:xfrm>
              <a:off x="2102" y="2222"/>
              <a:ext cx="9037" cy="4613"/>
            </a:xfrm>
            <a:custGeom>
              <a:avLst/>
              <a:gdLst>
                <a:gd name="T0" fmla="*/ 0 w 9038"/>
                <a:gd name="T1" fmla="*/ 0 h 4614"/>
                <a:gd name="T2" fmla="*/ 3845 w 9038"/>
                <a:gd name="T3" fmla="*/ 3854 h 4614"/>
                <a:gd name="T4" fmla="*/ 7858 w 9038"/>
                <a:gd name="T5" fmla="*/ 4560 h 4614"/>
                <a:gd name="T6" fmla="*/ 9038 w 9038"/>
                <a:gd name="T7" fmla="*/ 4600 h 4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38" h="4614">
                  <a:moveTo>
                    <a:pt x="0" y="0"/>
                  </a:moveTo>
                  <a:cubicBezTo>
                    <a:pt x="1214" y="1546"/>
                    <a:pt x="2535" y="3094"/>
                    <a:pt x="3845" y="3854"/>
                  </a:cubicBezTo>
                  <a:cubicBezTo>
                    <a:pt x="5155" y="4614"/>
                    <a:pt x="6992" y="4436"/>
                    <a:pt x="7858" y="4560"/>
                  </a:cubicBezTo>
                  <a:lnTo>
                    <a:pt x="9038" y="460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1257" name="Freeform 9"/>
            <p:cNvSpPr>
              <a:spLocks/>
            </p:cNvSpPr>
            <p:nvPr/>
          </p:nvSpPr>
          <p:spPr bwMode="auto">
            <a:xfrm>
              <a:off x="2119" y="2321"/>
              <a:ext cx="9361" cy="4563"/>
            </a:xfrm>
            <a:custGeom>
              <a:avLst/>
              <a:gdLst>
                <a:gd name="T0" fmla="*/ 9360 w 9360"/>
                <a:gd name="T1" fmla="*/ 0 h 4565"/>
                <a:gd name="T2" fmla="*/ 5300 w 9360"/>
                <a:gd name="T3" fmla="*/ 3832 h 4565"/>
                <a:gd name="T4" fmla="*/ 1100 w 9360"/>
                <a:gd name="T5" fmla="*/ 4400 h 4565"/>
                <a:gd name="T6" fmla="*/ 0 w 9360"/>
                <a:gd name="T7" fmla="*/ 4420 h 4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60" h="4565">
                  <a:moveTo>
                    <a:pt x="9360" y="0"/>
                  </a:moveTo>
                  <a:cubicBezTo>
                    <a:pt x="8683" y="635"/>
                    <a:pt x="6677" y="3099"/>
                    <a:pt x="5300" y="3832"/>
                  </a:cubicBezTo>
                  <a:cubicBezTo>
                    <a:pt x="3923" y="4565"/>
                    <a:pt x="1983" y="4302"/>
                    <a:pt x="1100" y="4400"/>
                  </a:cubicBezTo>
                  <a:lnTo>
                    <a:pt x="0" y="442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1258" name="Text Box 10"/>
            <p:cNvSpPr txBox="1">
              <a:spLocks noChangeArrowheads="1"/>
            </p:cNvSpPr>
            <p:nvPr/>
          </p:nvSpPr>
          <p:spPr bwMode="auto">
            <a:xfrm>
              <a:off x="1304" y="1311"/>
              <a:ext cx="398" cy="5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2000"/>
                <a:t>T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81259" name="Text Box 11"/>
            <p:cNvSpPr txBox="1">
              <a:spLocks noChangeArrowheads="1"/>
            </p:cNvSpPr>
            <p:nvPr/>
          </p:nvSpPr>
          <p:spPr bwMode="auto">
            <a:xfrm>
              <a:off x="10936" y="8320"/>
              <a:ext cx="343" cy="4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2000" dirty="0"/>
                <a:t>N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5C72330-B205-4669-BFF8-E8AE1AED8FF1}" type="datetime1">
              <a:rPr lang="en-US" smtClean="0"/>
              <a:t>9/29/20</a:t>
            </a:fld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 dirty="0"/>
              <a:t>Algorithm Complexity – cont.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856" y="1355130"/>
            <a:ext cx="8141860" cy="480119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000" dirty="0">
                <a:solidFill>
                  <a:schemeClr val="tx2"/>
                </a:solidFill>
              </a:rPr>
              <a:t>Denote the </a:t>
            </a:r>
            <a:r>
              <a:rPr lang="en-US" altLang="ro-RO" sz="2000" b="1" dirty="0">
                <a:solidFill>
                  <a:schemeClr val="tx2"/>
                </a:solidFill>
              </a:rPr>
              <a:t>efficiency</a:t>
            </a:r>
            <a:r>
              <a:rPr lang="en-US" altLang="ro-RO" sz="2000" dirty="0">
                <a:solidFill>
                  <a:schemeClr val="tx2"/>
                </a:solidFill>
              </a:rPr>
              <a:t> of an algorithm by the &lt;</a:t>
            </a:r>
            <a:r>
              <a:rPr lang="en-US" altLang="ro-RO" sz="2000" b="1" dirty="0">
                <a:solidFill>
                  <a:schemeClr val="tx2"/>
                </a:solidFill>
              </a:rPr>
              <a:t>time&gt; </a:t>
            </a:r>
            <a:r>
              <a:rPr lang="en-US" altLang="ro-RO" sz="2000" dirty="0">
                <a:solidFill>
                  <a:schemeClr val="tx2"/>
                </a:solidFill>
              </a:rPr>
              <a:t>required to solve the problem.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600" dirty="0">
                <a:solidFill>
                  <a:schemeClr val="tx2"/>
                </a:solidFill>
              </a:rPr>
              <a:t>&lt;time&gt; can be replaced with any other resource, but it is the most important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000" b="1" dirty="0">
                <a:solidFill>
                  <a:schemeClr val="tx2"/>
                </a:solidFill>
              </a:rPr>
              <a:t>How to actually evaluate efficiency?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800" dirty="0">
                <a:solidFill>
                  <a:schemeClr val="tx2"/>
                </a:solidFill>
              </a:rPr>
              <a:t>Measure ACTUAL time</a:t>
            </a:r>
          </a:p>
          <a:p>
            <a:pPr lvl="2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400" dirty="0">
                <a:solidFill>
                  <a:schemeClr val="tx2"/>
                </a:solidFill>
              </a:rPr>
              <a:t>time = f(sec)? Why? Why not?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800" dirty="0">
                <a:solidFill>
                  <a:schemeClr val="tx2"/>
                </a:solidFill>
              </a:rPr>
              <a:t>Estimate time t=f(n),  n=input data size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000" b="1" dirty="0">
                <a:solidFill>
                  <a:schemeClr val="tx2"/>
                </a:solidFill>
              </a:rPr>
              <a:t>Cases to be considered </a:t>
            </a:r>
            <a:r>
              <a:rPr lang="en-US" altLang="ro-RO" sz="1400" dirty="0">
                <a:solidFill>
                  <a:schemeClr val="tx2"/>
                </a:solidFill>
              </a:rPr>
              <a:t>(as executions do not always behave the same) 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800" dirty="0">
                <a:solidFill>
                  <a:schemeClr val="tx2"/>
                </a:solidFill>
              </a:rPr>
              <a:t>Best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800" dirty="0">
                <a:solidFill>
                  <a:schemeClr val="tx2"/>
                </a:solidFill>
              </a:rPr>
              <a:t>Worst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800" dirty="0">
                <a:solidFill>
                  <a:schemeClr val="tx2"/>
                </a:solidFill>
              </a:rPr>
              <a:t>Average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000" b="1" dirty="0">
                <a:solidFill>
                  <a:schemeClr val="tx2"/>
                </a:solidFill>
              </a:rPr>
              <a:t>Cases relate to? 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600" dirty="0">
                <a:solidFill>
                  <a:schemeClr val="tx2"/>
                </a:solidFill>
              </a:rPr>
              <a:t>the </a:t>
            </a:r>
            <a:r>
              <a:rPr lang="en-US" altLang="ro-RO" sz="1600" b="1" i="1" dirty="0">
                <a:solidFill>
                  <a:schemeClr val="tx2"/>
                </a:solidFill>
              </a:rPr>
              <a:t>algorithm</a:t>
            </a:r>
            <a:r>
              <a:rPr lang="en-US" altLang="ro-RO" sz="1600" dirty="0">
                <a:solidFill>
                  <a:schemeClr val="tx2"/>
                </a:solidFill>
              </a:rPr>
              <a:t> implementing the given problem (method/strategy – TBD) so every algorithm could have a different (distinct from other algorithms) best/worst case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600" dirty="0">
                <a:solidFill>
                  <a:schemeClr val="tx2"/>
                </a:solidFill>
              </a:rPr>
              <a:t>the </a:t>
            </a:r>
            <a:r>
              <a:rPr lang="en-US" altLang="ro-RO" sz="1600" b="1" i="1" dirty="0">
                <a:solidFill>
                  <a:schemeClr val="tx2"/>
                </a:solidFill>
              </a:rPr>
              <a:t>implementation</a:t>
            </a:r>
            <a:r>
              <a:rPr lang="en-US" altLang="ro-RO" sz="1600" dirty="0">
                <a:solidFill>
                  <a:schemeClr val="tx2"/>
                </a:solidFill>
              </a:rPr>
              <a:t> of the algorithm (specific structures employed, the way they are manipulated)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000" dirty="0">
                <a:solidFill>
                  <a:schemeClr val="tx2"/>
                </a:solidFill>
              </a:rPr>
              <a:t>Handled by the </a:t>
            </a:r>
            <a:r>
              <a:rPr lang="en-US" altLang="ro-RO" sz="2000" b="1" dirty="0">
                <a:solidFill>
                  <a:schemeClr val="tx2"/>
                </a:solidFill>
              </a:rPr>
              <a:t>Analysis of Algorithms </a:t>
            </a:r>
            <a:r>
              <a:rPr lang="en-US" altLang="ro-RO" sz="2000" dirty="0">
                <a:solidFill>
                  <a:schemeClr val="tx2"/>
                </a:solidFill>
              </a:rPr>
              <a:t>field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0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0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0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0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0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0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07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07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0C045-0250-2249-93E9-438E10D6F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000" dirty="0">
                <a:solidFill>
                  <a:schemeClr val="tx2"/>
                </a:solidFill>
              </a:rPr>
              <a:t>Handled by </a:t>
            </a:r>
            <a:r>
              <a:rPr lang="en-US" altLang="ro-RO" sz="2000" b="1" dirty="0">
                <a:solidFill>
                  <a:schemeClr val="tx2"/>
                </a:solidFill>
              </a:rPr>
              <a:t>Computational Complexity Theory</a:t>
            </a:r>
            <a:r>
              <a:rPr lang="en-US" altLang="ro-RO" sz="2000" dirty="0">
                <a:solidFill>
                  <a:schemeClr val="tx2"/>
                </a:solidFill>
              </a:rPr>
              <a:t> field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000" dirty="0">
                <a:solidFill>
                  <a:schemeClr val="tx2"/>
                </a:solidFill>
              </a:rPr>
              <a:t>The question: What is the </a:t>
            </a:r>
            <a:r>
              <a:rPr lang="en-US" altLang="ro-RO" sz="2000" b="1" dirty="0">
                <a:solidFill>
                  <a:schemeClr val="tx2"/>
                </a:solidFill>
              </a:rPr>
              <a:t>least amount of resources </a:t>
            </a:r>
            <a:r>
              <a:rPr lang="en-US" altLang="ro-RO" sz="2000" dirty="0">
                <a:solidFill>
                  <a:schemeClr val="tx2"/>
                </a:solidFill>
              </a:rPr>
              <a:t>necessary by </a:t>
            </a:r>
            <a:r>
              <a:rPr lang="en-US" altLang="ro-RO" sz="2000" b="1" dirty="0">
                <a:solidFill>
                  <a:schemeClr val="tx2"/>
                </a:solidFill>
              </a:rPr>
              <a:t>any of the possible </a:t>
            </a:r>
            <a:r>
              <a:rPr lang="en-US" altLang="ro-RO" sz="2000" dirty="0">
                <a:solidFill>
                  <a:schemeClr val="tx2"/>
                </a:solidFill>
              </a:rPr>
              <a:t>(known/unknown) </a:t>
            </a:r>
            <a:r>
              <a:rPr lang="en-US" altLang="ro-RO" sz="2000" b="1" dirty="0">
                <a:solidFill>
                  <a:schemeClr val="tx2"/>
                </a:solidFill>
              </a:rPr>
              <a:t>algorithms that could solve a given problem?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000" dirty="0">
                <a:solidFill>
                  <a:schemeClr val="tx2"/>
                </a:solidFill>
              </a:rPr>
              <a:t>Mathematical models of computation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000" dirty="0">
                <a:solidFill>
                  <a:schemeClr val="tx2"/>
                </a:solidFill>
              </a:rPr>
              <a:t>Establish the </a:t>
            </a:r>
            <a:r>
              <a:rPr lang="en-US" altLang="ro-RO" sz="2000" i="1" dirty="0">
                <a:solidFill>
                  <a:schemeClr val="tx2"/>
                </a:solidFill>
              </a:rPr>
              <a:t>practical</a:t>
            </a:r>
            <a:r>
              <a:rPr lang="en-US" altLang="ro-RO" sz="2000" dirty="0">
                <a:solidFill>
                  <a:schemeClr val="tx2"/>
                </a:solidFill>
              </a:rPr>
              <a:t> limits on what computers (and algorithms) can/cannot do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000" dirty="0">
                <a:solidFill>
                  <a:schemeClr val="tx2"/>
                </a:solidFill>
              </a:rPr>
              <a:t>In practice, when discussing about the complexity (of a problem), we evaluate the efficiency of the solution (that is, a particular implementation of a given algorithm)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800" dirty="0">
                <a:solidFill>
                  <a:schemeClr val="tx2"/>
                </a:solidFill>
              </a:rPr>
              <a:t>Relative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800" dirty="0">
                <a:solidFill>
                  <a:schemeClr val="tx2"/>
                </a:solidFill>
              </a:rPr>
              <a:t>Absolute</a:t>
            </a:r>
            <a:endParaRPr lang="en-US" altLang="ro-RO" sz="1600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8E9E2-36B1-0941-AB77-17A92F3B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C5D933-5D4D-46B4-9493-94223E263A17}" type="datetime1">
              <a:rPr lang="en-US" smtClean="0"/>
              <a:t>9/29/20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761AB11-F821-9748-900D-37A7F8F321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 dirty="0"/>
              <a:t>Problem Complexity</a:t>
            </a:r>
          </a:p>
        </p:txBody>
      </p:sp>
    </p:spTree>
    <p:extLst>
      <p:ext uri="{BB962C8B-B14F-4D97-AF65-F5344CB8AC3E}">
        <p14:creationId xmlns:p14="http://schemas.microsoft.com/office/powerpoint/2010/main" val="129057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2A2229-4BB7-4E2D-ABAD-B8CB1BF94393}" type="datetime1">
              <a:rPr lang="en-US" smtClean="0"/>
              <a:t>9/29/20</a:t>
            </a:fld>
            <a:endParaRPr 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/>
              <a:t>Complexity – cont. (</a:t>
            </a:r>
            <a:r>
              <a:rPr lang="en-US" altLang="ro-RO" sz="3200" b="1">
                <a:solidFill>
                  <a:srgbClr val="00B050"/>
                </a:solidFill>
              </a:rPr>
              <a:t>Efficiency</a:t>
            </a:r>
            <a:r>
              <a:rPr lang="en-US" altLang="ro-RO" sz="3200" b="1"/>
              <a:t>)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393535"/>
            <a:ext cx="8141280" cy="476279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800" b="1" dirty="0">
                <a:solidFill>
                  <a:schemeClr val="tx2"/>
                </a:solidFill>
              </a:rPr>
              <a:t>Comparison between algorithms (</a:t>
            </a:r>
            <a:r>
              <a:rPr lang="en-US" altLang="ro-RO" sz="2800" b="1" dirty="0">
                <a:solidFill>
                  <a:srgbClr val="00B050"/>
                </a:solidFill>
              </a:rPr>
              <a:t>relative comparison</a:t>
            </a:r>
            <a:r>
              <a:rPr lang="en-US" altLang="ro-RO" sz="2800" b="1" dirty="0">
                <a:solidFill>
                  <a:schemeClr val="tx2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t(n) represents functions expressing execution time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400" dirty="0"/>
              <a:t>Just asymptotic behavior matters (</a:t>
            </a:r>
            <a:r>
              <a:rPr lang="en-US" altLang="ro-RO" sz="2400" dirty="0">
                <a:solidFill>
                  <a:schemeClr val="tx2"/>
                </a:solidFill>
              </a:rPr>
              <a:t>i.e. the term with the fastest growth </a:t>
            </a:r>
            <a:r>
              <a:rPr lang="en-US" altLang="ro-RO" sz="2400" dirty="0"/>
              <a:t>is considered only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000" dirty="0">
                <a:solidFill>
                  <a:schemeClr val="tx2"/>
                </a:solidFill>
              </a:rPr>
              <a:t>Ex: given	t</a:t>
            </a:r>
            <a:r>
              <a:rPr lang="en-US" altLang="ro-RO" sz="2000" baseline="-25000" dirty="0">
                <a:solidFill>
                  <a:schemeClr val="tx2"/>
                </a:solidFill>
              </a:rPr>
              <a:t>1</a:t>
            </a:r>
            <a:r>
              <a:rPr lang="en-US" altLang="ro-RO" sz="2000" dirty="0">
                <a:solidFill>
                  <a:schemeClr val="tx2"/>
                </a:solidFill>
              </a:rPr>
              <a:t>(n)= 3n</a:t>
            </a:r>
            <a:r>
              <a:rPr lang="en-US" altLang="ro-RO" sz="2000" baseline="30000" dirty="0">
                <a:solidFill>
                  <a:schemeClr val="tx2"/>
                </a:solidFill>
              </a:rPr>
              <a:t>2</a:t>
            </a:r>
            <a:r>
              <a:rPr lang="en-US" altLang="ro-RO" sz="2000" dirty="0">
                <a:solidFill>
                  <a:schemeClr val="tx2"/>
                </a:solidFill>
              </a:rPr>
              <a:t>+300n+50</a:t>
            </a:r>
          </a:p>
          <a:p>
            <a:pPr marL="914400" lvl="2" indent="0" eaLnBrk="1" hangingPunct="1">
              <a:lnSpc>
                <a:spcPct val="90000"/>
              </a:lnSpc>
              <a:buClr>
                <a:schemeClr val="tx2"/>
              </a:buClr>
              <a:buNone/>
            </a:pPr>
            <a:r>
              <a:rPr lang="en-US" altLang="ro-RO" sz="2000" dirty="0">
                <a:solidFill>
                  <a:schemeClr val="tx2"/>
                </a:solidFill>
              </a:rPr>
              <a:t>                       t</a:t>
            </a:r>
            <a:r>
              <a:rPr lang="en-US" altLang="ro-RO" sz="2000" baseline="-25000" dirty="0">
                <a:solidFill>
                  <a:schemeClr val="tx2"/>
                </a:solidFill>
              </a:rPr>
              <a:t>2</a:t>
            </a:r>
            <a:r>
              <a:rPr lang="en-US" altLang="ro-RO" sz="2000" dirty="0">
                <a:solidFill>
                  <a:schemeClr val="tx2"/>
                </a:solidFill>
              </a:rPr>
              <a:t>(n)= 2n</a:t>
            </a:r>
            <a:r>
              <a:rPr lang="en-US" altLang="ro-RO" sz="2000" baseline="30000" dirty="0">
                <a:solidFill>
                  <a:schemeClr val="tx2"/>
                </a:solidFill>
              </a:rPr>
              <a:t>3</a:t>
            </a:r>
            <a:r>
              <a:rPr lang="en-US" altLang="ro-RO" sz="2000" dirty="0">
                <a:solidFill>
                  <a:schemeClr val="tx2"/>
                </a:solidFill>
              </a:rPr>
              <a:t> + 10n</a:t>
            </a:r>
            <a:r>
              <a:rPr lang="en-US" altLang="ro-RO" sz="2000" baseline="30000" dirty="0">
                <a:solidFill>
                  <a:schemeClr val="tx2"/>
                </a:solidFill>
              </a:rPr>
              <a:t>2</a:t>
            </a:r>
            <a:r>
              <a:rPr lang="en-US" altLang="ro-RO" sz="2000" dirty="0">
                <a:solidFill>
                  <a:schemeClr val="tx2"/>
                </a:solidFill>
              </a:rPr>
              <a:t> +2n+10 </a:t>
            </a:r>
          </a:p>
          <a:p>
            <a:pPr marL="914400" lvl="2" indent="0" eaLnBrk="1" hangingPunct="1">
              <a:lnSpc>
                <a:spcPct val="90000"/>
              </a:lnSpc>
              <a:buClr>
                <a:schemeClr val="tx2"/>
              </a:buClr>
              <a:buNone/>
            </a:pPr>
            <a:r>
              <a:rPr lang="en-US" altLang="ro-RO" sz="2000" dirty="0">
                <a:solidFill>
                  <a:schemeClr val="tx2"/>
                </a:solidFill>
              </a:rPr>
              <a:t>		we count just as t</a:t>
            </a:r>
            <a:r>
              <a:rPr lang="en-US" altLang="ro-RO" sz="2000" baseline="-25000" dirty="0">
                <a:solidFill>
                  <a:schemeClr val="tx2"/>
                </a:solidFill>
              </a:rPr>
              <a:t>1</a:t>
            </a:r>
            <a:r>
              <a:rPr lang="en-US" altLang="ro-RO" sz="2000" dirty="0">
                <a:solidFill>
                  <a:schemeClr val="tx2"/>
                </a:solidFill>
              </a:rPr>
              <a:t>(n) </a:t>
            </a:r>
            <a:r>
              <a:rPr lang="en-US" altLang="ro-RO" sz="2000" dirty="0">
                <a:solidFill>
                  <a:schemeClr val="tx2"/>
                </a:solidFill>
                <a:sym typeface="Symbol" pitchFamily="18" charset="2"/>
              </a:rPr>
              <a:t> </a:t>
            </a:r>
            <a:r>
              <a:rPr lang="en-US" altLang="ro-RO" sz="2000" dirty="0">
                <a:solidFill>
                  <a:schemeClr val="tx2"/>
                </a:solidFill>
              </a:rPr>
              <a:t>3n</a:t>
            </a:r>
            <a:r>
              <a:rPr lang="en-US" altLang="ro-RO" sz="2000" baseline="30000" dirty="0">
                <a:solidFill>
                  <a:schemeClr val="tx2"/>
                </a:solidFill>
              </a:rPr>
              <a:t>2</a:t>
            </a:r>
            <a:r>
              <a:rPr lang="en-US" altLang="ro-RO" sz="2000" dirty="0">
                <a:solidFill>
                  <a:schemeClr val="tx2"/>
                </a:solidFill>
              </a:rPr>
              <a:t> and t</a:t>
            </a:r>
            <a:r>
              <a:rPr lang="en-US" altLang="ro-RO" sz="2000" baseline="-25000" dirty="0">
                <a:solidFill>
                  <a:schemeClr val="tx2"/>
                </a:solidFill>
              </a:rPr>
              <a:t>2</a:t>
            </a:r>
            <a:r>
              <a:rPr lang="en-US" altLang="ro-RO" sz="2000" dirty="0">
                <a:solidFill>
                  <a:schemeClr val="tx2"/>
                </a:solidFill>
              </a:rPr>
              <a:t>(n) </a:t>
            </a:r>
            <a:r>
              <a:rPr lang="en-US" altLang="ro-RO" sz="2000" dirty="0">
                <a:solidFill>
                  <a:schemeClr val="tx2"/>
                </a:solidFill>
                <a:sym typeface="Symbol" pitchFamily="18" charset="2"/>
              </a:rPr>
              <a:t></a:t>
            </a:r>
            <a:r>
              <a:rPr lang="en-US" altLang="ro-RO" sz="2000" dirty="0">
                <a:solidFill>
                  <a:schemeClr val="tx2"/>
                </a:solidFill>
              </a:rPr>
              <a:t> 2n</a:t>
            </a:r>
            <a:r>
              <a:rPr lang="en-US" altLang="ro-RO" sz="2000" baseline="30000" dirty="0">
                <a:solidFill>
                  <a:schemeClr val="tx2"/>
                </a:solidFill>
              </a:rPr>
              <a:t>3</a:t>
            </a:r>
            <a:r>
              <a:rPr lang="en-US" altLang="ro-RO" sz="2000" dirty="0">
                <a:solidFill>
                  <a:schemeClr val="tx2"/>
                </a:solidFill>
              </a:rPr>
              <a:t> </a:t>
            </a:r>
          </a:p>
          <a:p>
            <a:pPr marL="914400" lvl="2" indent="0" eaLnBrk="1" hangingPunct="1">
              <a:lnSpc>
                <a:spcPct val="90000"/>
              </a:lnSpc>
              <a:buClr>
                <a:schemeClr val="tx2"/>
              </a:buClr>
              <a:buNone/>
            </a:pPr>
            <a:r>
              <a:rPr lang="en-US" altLang="ro-RO" sz="2000" dirty="0">
                <a:solidFill>
                  <a:schemeClr val="tx2"/>
                </a:solidFill>
              </a:rPr>
              <a:t>… more on this will follow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800" b="1" dirty="0">
                <a:solidFill>
                  <a:schemeClr val="tx2"/>
                </a:solidFill>
              </a:rPr>
              <a:t>Relative  complexity evaluation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between various algorithms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efficiency has </a:t>
            </a:r>
            <a:r>
              <a:rPr lang="en-US" altLang="ro-RO" sz="2400" b="1" dirty="0">
                <a:solidFill>
                  <a:srgbClr val="00B050"/>
                </a:solidFill>
              </a:rPr>
              <a:t>degrees of comparison</a:t>
            </a:r>
            <a:r>
              <a:rPr lang="en-US" altLang="ro-RO" sz="2400" b="1" dirty="0">
                <a:solidFill>
                  <a:schemeClr val="tx2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Alg1 is more / less efficient than Alg2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82552CE-4211-49EA-BEC1-96AFEAA0B97D}" type="datetime1">
              <a:rPr lang="en-US" smtClean="0"/>
              <a:t>9/29/20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/>
              <a:t>Complexity – cont. (</a:t>
            </a:r>
            <a:r>
              <a:rPr lang="en-US" altLang="ro-RO" sz="3200" b="1">
                <a:solidFill>
                  <a:srgbClr val="00B050"/>
                </a:solidFill>
              </a:rPr>
              <a:t>Optimality</a:t>
            </a:r>
            <a:r>
              <a:rPr lang="en-US" altLang="ro-RO" sz="3200" b="1"/>
              <a:t>)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75" y="1431925"/>
            <a:ext cx="9026525" cy="46847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800" b="1" dirty="0">
                <a:solidFill>
                  <a:schemeClr val="tx2"/>
                </a:solidFill>
              </a:rPr>
              <a:t>Absolute comparison?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compare with some </a:t>
            </a:r>
            <a:r>
              <a:rPr lang="en-US" altLang="ro-RO" sz="2400" b="1" dirty="0">
                <a:solidFill>
                  <a:schemeClr val="tx2"/>
                </a:solidFill>
              </a:rPr>
              <a:t>absolute measure</a:t>
            </a:r>
            <a:r>
              <a:rPr lang="en-US" altLang="ro-RO" sz="2400" dirty="0">
                <a:solidFill>
                  <a:schemeClr val="tx2"/>
                </a:solidFill>
              </a:rPr>
              <a:t>?</a:t>
            </a:r>
            <a:endParaRPr lang="en-US" altLang="ro-RO" sz="2400" b="1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400" b="1" dirty="0">
                <a:solidFill>
                  <a:schemeClr val="tx2"/>
                </a:solidFill>
              </a:rPr>
              <a:t>reference value = </a:t>
            </a:r>
            <a:r>
              <a:rPr lang="en-US" altLang="ro-RO" sz="2400" b="1" dirty="0">
                <a:solidFill>
                  <a:srgbClr val="00B050"/>
                </a:solidFill>
              </a:rPr>
              <a:t>problem complexity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Provides info about the </a:t>
            </a:r>
            <a:r>
              <a:rPr lang="en-US" altLang="ro-RO" sz="2400" b="1" dirty="0">
                <a:solidFill>
                  <a:srgbClr val="00B050"/>
                </a:solidFill>
              </a:rPr>
              <a:t>optimality</a:t>
            </a:r>
            <a:r>
              <a:rPr lang="en-US" altLang="ro-RO" sz="2400" dirty="0">
                <a:solidFill>
                  <a:srgbClr val="00B050"/>
                </a:solidFill>
              </a:rPr>
              <a:t> </a:t>
            </a:r>
            <a:r>
              <a:rPr lang="en-US" altLang="ro-RO" sz="2400" dirty="0">
                <a:solidFill>
                  <a:schemeClr val="tx2"/>
                </a:solidFill>
              </a:rPr>
              <a:t>of an algorithm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Optimality does </a:t>
            </a:r>
            <a:r>
              <a:rPr lang="en-US" altLang="ro-RO" sz="2400" b="1" dirty="0">
                <a:solidFill>
                  <a:schemeClr val="tx2"/>
                </a:solidFill>
              </a:rPr>
              <a:t>NOT</a:t>
            </a:r>
            <a:r>
              <a:rPr lang="en-US" altLang="ro-RO" sz="2400" dirty="0">
                <a:solidFill>
                  <a:schemeClr val="tx2"/>
                </a:solidFill>
              </a:rPr>
              <a:t> have </a:t>
            </a:r>
            <a:r>
              <a:rPr lang="en-US" altLang="ro-RO" sz="2400" b="1" dirty="0">
                <a:solidFill>
                  <a:srgbClr val="00B050"/>
                </a:solidFill>
              </a:rPr>
              <a:t>degrees of comparison</a:t>
            </a:r>
            <a:r>
              <a:rPr lang="en-US" altLang="ro-RO" sz="2400" b="1" dirty="0">
                <a:solidFill>
                  <a:schemeClr val="tx2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An algorithm is either optimal or NOT optimal</a:t>
            </a:r>
            <a:endParaRPr lang="en-US" altLang="ro-RO" sz="28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800" dirty="0">
                <a:solidFill>
                  <a:schemeClr val="tx2"/>
                </a:solidFill>
              </a:rPr>
              <a:t>How to operationalize this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What do you compare on the algorithm side?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What does problem complexity even mean, from a practical standpoint?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endParaRPr lang="en-US" altLang="ro-RO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82552CE-4211-49EA-BEC1-96AFEAA0B97D}" type="datetime1">
              <a:rPr lang="en-US" smtClean="0"/>
              <a:t>9/29/20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/>
              <a:t>Complexity – cont. (</a:t>
            </a:r>
            <a:r>
              <a:rPr lang="en-US" altLang="ro-RO" sz="3200" b="1">
                <a:solidFill>
                  <a:srgbClr val="00B050"/>
                </a:solidFill>
              </a:rPr>
              <a:t>Optimality</a:t>
            </a:r>
            <a:r>
              <a:rPr lang="en-US" altLang="ro-RO" sz="3200" b="1"/>
              <a:t>)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75" y="1431925"/>
            <a:ext cx="9026525" cy="46847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800" b="1" dirty="0">
                <a:solidFill>
                  <a:schemeClr val="tx2"/>
                </a:solidFill>
              </a:rPr>
              <a:t>O – notation (big Oh function)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Expresses the </a:t>
            </a:r>
            <a:r>
              <a:rPr lang="en-US" altLang="ro-RO" sz="2400" b="1" dirty="0">
                <a:solidFill>
                  <a:schemeClr val="tx2"/>
                </a:solidFill>
              </a:rPr>
              <a:t>upper bound </a:t>
            </a:r>
            <a:r>
              <a:rPr lang="en-US" altLang="ro-RO" sz="2400" dirty="0">
                <a:solidFill>
                  <a:schemeClr val="tx2"/>
                </a:solidFill>
              </a:rPr>
              <a:t>of a function</a:t>
            </a:r>
            <a:endParaRPr lang="en-US" altLang="ro-RO" sz="2400" b="1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3200" b="1" dirty="0">
                <a:solidFill>
                  <a:schemeClr val="tx2"/>
                </a:solidFill>
              </a:rPr>
              <a:t>O</a:t>
            </a:r>
            <a:r>
              <a:rPr lang="en-US" altLang="ro-RO" sz="2400" b="1" dirty="0">
                <a:solidFill>
                  <a:schemeClr val="tx2"/>
                </a:solidFill>
              </a:rPr>
              <a:t>(g(n))={f(n)|</a:t>
            </a:r>
            <a:r>
              <a:rPr lang="en-US" altLang="ro-RO" sz="2400" b="1" dirty="0">
                <a:solidFill>
                  <a:schemeClr val="tx2"/>
                </a:solidFill>
                <a:sym typeface="Symbol" pitchFamily="18" charset="2"/>
              </a:rPr>
              <a:t>c, n</a:t>
            </a:r>
            <a:r>
              <a:rPr lang="en-US" altLang="ro-RO" sz="2400" b="1" baseline="-25000" dirty="0">
                <a:solidFill>
                  <a:schemeClr val="tx2"/>
                </a:solidFill>
                <a:sym typeface="Symbol" pitchFamily="18" charset="2"/>
              </a:rPr>
              <a:t>0</a:t>
            </a:r>
            <a:r>
              <a:rPr lang="en-US" altLang="ro-RO" sz="2400" b="1" dirty="0">
                <a:solidFill>
                  <a:schemeClr val="tx2"/>
                </a:solidFill>
                <a:sym typeface="Symbol" pitchFamily="18" charset="2"/>
              </a:rPr>
              <a:t>&gt;0, 0&lt;=f(n)&lt;=</a:t>
            </a:r>
            <a:r>
              <a:rPr lang="en-US" altLang="ro-RO" sz="2400" b="1" dirty="0" err="1">
                <a:solidFill>
                  <a:schemeClr val="tx2"/>
                </a:solidFill>
                <a:sym typeface="Symbol" pitchFamily="18" charset="2"/>
              </a:rPr>
              <a:t>c·g</a:t>
            </a:r>
            <a:r>
              <a:rPr lang="en-US" altLang="ro-RO" sz="2400" b="1" dirty="0">
                <a:solidFill>
                  <a:schemeClr val="tx2"/>
                </a:solidFill>
                <a:sym typeface="Symbol" pitchFamily="18" charset="2"/>
              </a:rPr>
              <a:t>(n), n&gt;=n</a:t>
            </a:r>
            <a:r>
              <a:rPr lang="en-US" altLang="ro-RO" sz="2400" b="1" baseline="-25000" dirty="0">
                <a:solidFill>
                  <a:schemeClr val="tx2"/>
                </a:solidFill>
                <a:sym typeface="Symbol" pitchFamily="18" charset="2"/>
              </a:rPr>
              <a:t>0</a:t>
            </a:r>
            <a:r>
              <a:rPr lang="en-US" altLang="ro-RO" sz="2400" b="1" dirty="0">
                <a:solidFill>
                  <a:schemeClr val="tx2"/>
                </a:solidFill>
                <a:sym typeface="Symbol" pitchFamily="18" charset="2"/>
              </a:rPr>
              <a:t>}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400" b="1" dirty="0">
                <a:solidFill>
                  <a:schemeClr val="tx2"/>
                </a:solidFill>
              </a:rPr>
              <a:t>f(n)=</a:t>
            </a:r>
            <a:r>
              <a:rPr lang="en-US" altLang="ro-RO" sz="3200" b="1" dirty="0">
                <a:solidFill>
                  <a:schemeClr val="tx2"/>
                </a:solidFill>
              </a:rPr>
              <a:t>O</a:t>
            </a:r>
            <a:r>
              <a:rPr lang="en-US" altLang="ro-RO" sz="2400" b="1" dirty="0">
                <a:solidFill>
                  <a:schemeClr val="tx2"/>
                </a:solidFill>
              </a:rPr>
              <a:t>(g(n))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3600" b="1" dirty="0">
                <a:solidFill>
                  <a:srgbClr val="00B050"/>
                </a:solidFill>
              </a:rPr>
              <a:t>O</a:t>
            </a:r>
            <a:r>
              <a:rPr lang="en-US" altLang="ro-RO" b="1" dirty="0">
                <a:solidFill>
                  <a:schemeClr val="tx2"/>
                </a:solidFill>
              </a:rPr>
              <a:t> </a:t>
            </a:r>
            <a:r>
              <a:rPr lang="en-US" altLang="ro-RO" sz="2400" b="1" dirty="0">
                <a:solidFill>
                  <a:schemeClr val="tx2"/>
                </a:solidFill>
              </a:rPr>
              <a:t>specifies the </a:t>
            </a:r>
            <a:r>
              <a:rPr lang="en-US" altLang="ro-RO" sz="2400" b="1" dirty="0"/>
              <a:t>asymptotic</a:t>
            </a:r>
            <a:r>
              <a:rPr lang="en-US" altLang="ro-RO" sz="2400" b="1" dirty="0">
                <a:solidFill>
                  <a:schemeClr val="tx2"/>
                </a:solidFill>
              </a:rPr>
              <a:t> upper bound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It is related to the </a:t>
            </a:r>
            <a:r>
              <a:rPr lang="en-US" altLang="ro-RO" sz="2400" b="1" dirty="0">
                <a:solidFill>
                  <a:srgbClr val="00B050"/>
                </a:solidFill>
              </a:rPr>
              <a:t>algorithm</a:t>
            </a:r>
            <a:r>
              <a:rPr lang="en-US" altLang="ro-RO" sz="2400" dirty="0">
                <a:solidFill>
                  <a:srgbClr val="00B050"/>
                </a:solidFill>
              </a:rPr>
              <a:t> </a:t>
            </a:r>
            <a:r>
              <a:rPr lang="en-US" altLang="ro-RO" sz="2400" dirty="0">
                <a:solidFill>
                  <a:schemeClr val="tx2"/>
                </a:solidFill>
              </a:rPr>
              <a:t>(expresses the execution time of the algorithm implementing a problem as a number of execution steps)</a:t>
            </a:r>
          </a:p>
        </p:txBody>
      </p:sp>
    </p:spTree>
    <p:extLst>
      <p:ext uri="{BB962C8B-B14F-4D97-AF65-F5344CB8AC3E}">
        <p14:creationId xmlns:p14="http://schemas.microsoft.com/office/powerpoint/2010/main" val="97345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B887C74-C1D1-4EC5-BC37-5984446AD036}" type="datetime1">
              <a:rPr lang="en-US" smtClean="0"/>
              <a:t>9/29/20</a:t>
            </a:fld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/>
              <a:t>Complexity – cont. (</a:t>
            </a:r>
            <a:r>
              <a:rPr lang="en-US" altLang="ro-RO" sz="3200" b="1">
                <a:solidFill>
                  <a:srgbClr val="00B050"/>
                </a:solidFill>
              </a:rPr>
              <a:t>Optimality</a:t>
            </a:r>
            <a:r>
              <a:rPr lang="en-US" altLang="ro-RO" sz="3200" b="1"/>
              <a:t>)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75" y="1431925"/>
            <a:ext cx="8950325" cy="46847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l-GR" altLang="ro-RO" b="1" dirty="0">
                <a:solidFill>
                  <a:schemeClr val="tx2"/>
                </a:solidFill>
              </a:rPr>
              <a:t>Ω</a:t>
            </a:r>
            <a:r>
              <a:rPr lang="en-US" altLang="ro-RO" sz="2800" b="1" dirty="0">
                <a:solidFill>
                  <a:schemeClr val="tx2"/>
                </a:solidFill>
              </a:rPr>
              <a:t> - notation</a:t>
            </a:r>
            <a:r>
              <a:rPr lang="en-US" altLang="ro-RO" sz="2400" b="1" dirty="0">
                <a:solidFill>
                  <a:schemeClr val="tx2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ro-RO" sz="2400" dirty="0">
                <a:solidFill>
                  <a:schemeClr val="tx2"/>
                </a:solidFill>
              </a:rPr>
              <a:t>Expresses the </a:t>
            </a:r>
            <a:r>
              <a:rPr lang="en-US" altLang="ro-RO" sz="2400" b="1" dirty="0">
                <a:solidFill>
                  <a:schemeClr val="tx2"/>
                </a:solidFill>
              </a:rPr>
              <a:t>lower bound </a:t>
            </a:r>
            <a:r>
              <a:rPr lang="en-US" altLang="ro-RO" sz="2400" dirty="0">
                <a:solidFill>
                  <a:schemeClr val="tx2"/>
                </a:solidFill>
              </a:rPr>
              <a:t>of a function</a:t>
            </a:r>
          </a:p>
          <a:p>
            <a:pPr marL="457200" lvl="1" indent="0" eaLnBrk="1" hangingPunct="1">
              <a:lnSpc>
                <a:spcPct val="90000"/>
              </a:lnSpc>
              <a:buClr>
                <a:schemeClr val="tx2"/>
              </a:buClr>
              <a:buFontTx/>
              <a:buNone/>
              <a:defRPr/>
            </a:pPr>
            <a:r>
              <a:rPr lang="el-GR" altLang="ro-RO" b="1" dirty="0">
                <a:solidFill>
                  <a:schemeClr val="tx2"/>
                </a:solidFill>
              </a:rPr>
              <a:t>Ω</a:t>
            </a:r>
            <a:r>
              <a:rPr lang="en-US" altLang="ro-RO" sz="2400" b="1" dirty="0">
                <a:solidFill>
                  <a:schemeClr val="tx2"/>
                </a:solidFill>
              </a:rPr>
              <a:t>(g(n))={f(n)|</a:t>
            </a:r>
            <a:r>
              <a:rPr lang="en-US" altLang="ro-RO" sz="2400" b="1" dirty="0">
                <a:solidFill>
                  <a:schemeClr val="tx2"/>
                </a:solidFill>
                <a:sym typeface="Symbol" pitchFamily="18" charset="2"/>
              </a:rPr>
              <a:t>c, n</a:t>
            </a:r>
            <a:r>
              <a:rPr lang="en-US" altLang="ro-RO" sz="2400" b="1" baseline="-25000" dirty="0">
                <a:solidFill>
                  <a:schemeClr val="tx2"/>
                </a:solidFill>
                <a:sym typeface="Symbol" pitchFamily="18" charset="2"/>
              </a:rPr>
              <a:t>0</a:t>
            </a:r>
            <a:r>
              <a:rPr lang="en-US" altLang="ro-RO" sz="2400" b="1" dirty="0">
                <a:solidFill>
                  <a:schemeClr val="tx2"/>
                </a:solidFill>
                <a:sym typeface="Symbol" pitchFamily="18" charset="2"/>
              </a:rPr>
              <a:t>&gt;0, 0&lt;=</a:t>
            </a:r>
            <a:r>
              <a:rPr lang="en-US" altLang="ro-RO" sz="2400" b="1" dirty="0" err="1">
                <a:solidFill>
                  <a:schemeClr val="tx2"/>
                </a:solidFill>
                <a:sym typeface="Symbol" pitchFamily="18" charset="2"/>
              </a:rPr>
              <a:t>c·g</a:t>
            </a:r>
            <a:r>
              <a:rPr lang="en-US" altLang="ro-RO" sz="2400" b="1" dirty="0">
                <a:solidFill>
                  <a:schemeClr val="tx2"/>
                </a:solidFill>
                <a:sym typeface="Symbol" pitchFamily="18" charset="2"/>
              </a:rPr>
              <a:t>(n) &lt;=f(n), n&gt;=n</a:t>
            </a:r>
            <a:r>
              <a:rPr lang="en-US" altLang="ro-RO" sz="2400" b="1" baseline="-25000" dirty="0">
                <a:solidFill>
                  <a:schemeClr val="tx2"/>
                </a:solidFill>
                <a:sym typeface="Symbol" pitchFamily="18" charset="2"/>
              </a:rPr>
              <a:t>0</a:t>
            </a:r>
            <a:r>
              <a:rPr lang="en-US" altLang="ro-RO" sz="2400" b="1" dirty="0">
                <a:solidFill>
                  <a:schemeClr val="tx2"/>
                </a:solidFill>
                <a:sym typeface="Symbol" pitchFamily="18" charset="2"/>
              </a:rPr>
              <a:t>}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ro-RO" sz="2400" b="1" dirty="0">
                <a:solidFill>
                  <a:schemeClr val="tx2"/>
                </a:solidFill>
              </a:rPr>
              <a:t>f(n)= </a:t>
            </a:r>
            <a:r>
              <a:rPr lang="el-GR" altLang="ro-RO" sz="3200" b="1" dirty="0">
                <a:solidFill>
                  <a:schemeClr val="tx2"/>
                </a:solidFill>
              </a:rPr>
              <a:t>Ω</a:t>
            </a:r>
            <a:r>
              <a:rPr lang="en-US" altLang="ro-RO" sz="2400" b="1" dirty="0">
                <a:solidFill>
                  <a:schemeClr val="tx2"/>
                </a:solidFill>
              </a:rPr>
              <a:t>(g(n))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l-GR" altLang="ro-RO" sz="3200" b="1" dirty="0">
                <a:solidFill>
                  <a:srgbClr val="00B050"/>
                </a:solidFill>
              </a:rPr>
              <a:t>Ω</a:t>
            </a:r>
            <a:r>
              <a:rPr lang="en-US" altLang="ro-RO" b="1" dirty="0">
                <a:solidFill>
                  <a:schemeClr val="tx2"/>
                </a:solidFill>
              </a:rPr>
              <a:t> </a:t>
            </a:r>
            <a:r>
              <a:rPr lang="en-US" altLang="ro-RO" sz="2400" b="1" dirty="0">
                <a:solidFill>
                  <a:schemeClr val="tx2"/>
                </a:solidFill>
              </a:rPr>
              <a:t>specifies the </a:t>
            </a:r>
            <a:r>
              <a:rPr lang="en-US" altLang="ro-RO" sz="2400" b="1" dirty="0"/>
              <a:t>asymptotic</a:t>
            </a:r>
            <a:r>
              <a:rPr lang="en-US" altLang="ro-RO" sz="2400" b="1" dirty="0">
                <a:solidFill>
                  <a:schemeClr val="tx2"/>
                </a:solidFill>
              </a:rPr>
              <a:t> lower bound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ro-RO" sz="2400" dirty="0">
                <a:solidFill>
                  <a:schemeClr val="tx2"/>
                </a:solidFill>
              </a:rPr>
              <a:t>It is related to the </a:t>
            </a:r>
            <a:r>
              <a:rPr lang="en-US" altLang="ro-RO" sz="2400" b="1" dirty="0">
                <a:solidFill>
                  <a:srgbClr val="00B050"/>
                </a:solidFill>
              </a:rPr>
              <a:t>problem</a:t>
            </a:r>
            <a:r>
              <a:rPr lang="en-US" altLang="ro-RO" sz="2400" dirty="0">
                <a:solidFill>
                  <a:srgbClr val="00B050"/>
                </a:solidFill>
              </a:rPr>
              <a:t> </a:t>
            </a:r>
            <a:r>
              <a:rPr lang="en-US" altLang="ro-RO" sz="2400" dirty="0">
                <a:solidFill>
                  <a:schemeClr val="tx2"/>
                </a:solidFill>
              </a:rPr>
              <a:t>(expresses the theoretical number of steps required by the problem to be solved)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257DAA3-A369-4A88-BD2F-09530148FD8B}" type="datetime1">
              <a:rPr lang="en-US" smtClean="0"/>
              <a:t>9/29/20</a:t>
            </a:fld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/>
              <a:t>Complexity – cont. (</a:t>
            </a:r>
            <a:r>
              <a:rPr lang="en-US" altLang="ro-RO" sz="3200" b="1">
                <a:solidFill>
                  <a:srgbClr val="00B050"/>
                </a:solidFill>
              </a:rPr>
              <a:t>Optimality</a:t>
            </a:r>
            <a:r>
              <a:rPr lang="en-US" altLang="ro-RO" sz="3200" b="1"/>
              <a:t>)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431925"/>
            <a:ext cx="7910513" cy="46847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b="1" dirty="0">
                <a:solidFill>
                  <a:schemeClr val="tx2"/>
                </a:solidFill>
              </a:rPr>
              <a:t>Optimality is related to the lower bound </a:t>
            </a:r>
            <a:r>
              <a:rPr lang="en-US" altLang="ro-RO" b="1" dirty="0">
                <a:solidFill>
                  <a:srgbClr val="00B050"/>
                </a:solidFill>
              </a:rPr>
              <a:t>absolute</a:t>
            </a:r>
            <a:r>
              <a:rPr lang="en-US" altLang="ro-RO" sz="2800" b="1" dirty="0">
                <a:solidFill>
                  <a:srgbClr val="00B050"/>
                </a:solidFill>
              </a:rPr>
              <a:t> </a:t>
            </a:r>
            <a:r>
              <a:rPr lang="en-US" altLang="ro-RO" sz="2800" b="1" dirty="0">
                <a:solidFill>
                  <a:schemeClr val="tx2"/>
                </a:solidFill>
              </a:rPr>
              <a:t>(</a:t>
            </a:r>
            <a:r>
              <a:rPr lang="el-GR" altLang="ro-RO" sz="4400" b="1" dirty="0">
                <a:solidFill>
                  <a:schemeClr val="tx2"/>
                </a:solidFill>
              </a:rPr>
              <a:t>Ω</a:t>
            </a:r>
            <a:r>
              <a:rPr lang="en-US" altLang="ro-RO" b="1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b="1" dirty="0">
                <a:solidFill>
                  <a:schemeClr val="tx2"/>
                </a:solidFill>
              </a:rPr>
              <a:t>Optimality is a superlative</a:t>
            </a:r>
          </a:p>
          <a:p>
            <a:pPr lvl="2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800" b="1" dirty="0">
                <a:solidFill>
                  <a:srgbClr val="FF0000"/>
                </a:solidFill>
              </a:rPr>
              <a:t>Has NO DEGREE OF COMPARISON!!!</a:t>
            </a:r>
          </a:p>
          <a:p>
            <a:pPr lvl="2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b="1" dirty="0">
                <a:solidFill>
                  <a:schemeClr val="tx2"/>
                </a:solidFill>
              </a:rPr>
              <a:t>i.e. an algorithm is either </a:t>
            </a:r>
          </a:p>
          <a:p>
            <a:pPr lvl="3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800" b="1" dirty="0">
                <a:solidFill>
                  <a:schemeClr val="tx2"/>
                </a:solidFill>
              </a:rPr>
              <a:t>OPTIMAL, </a:t>
            </a:r>
          </a:p>
          <a:p>
            <a:pPr lvl="3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800" b="1" dirty="0">
                <a:solidFill>
                  <a:schemeClr val="tx2"/>
                </a:solidFill>
              </a:rPr>
              <a:t>or is NOT optimal; </a:t>
            </a:r>
          </a:p>
          <a:p>
            <a:pPr lvl="3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800" b="1" dirty="0">
                <a:solidFill>
                  <a:schemeClr val="tx2"/>
                </a:solidFill>
              </a:rPr>
              <a:t>there is no </a:t>
            </a:r>
            <a:r>
              <a:rPr lang="en-US" altLang="ro-RO" sz="1800" b="1" dirty="0">
                <a:solidFill>
                  <a:srgbClr val="FF0000"/>
                </a:solidFill>
              </a:rPr>
              <a:t>MORE/LESS optimal</a:t>
            </a:r>
            <a:r>
              <a:rPr lang="en-US" altLang="ro-RO" sz="1800" b="1" dirty="0">
                <a:solidFill>
                  <a:schemeClr val="tx2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257DAA3-A369-4A88-BD2F-09530148FD8B}" type="datetime1">
              <a:rPr lang="en-US" smtClean="0"/>
              <a:t>9/29/20</a:t>
            </a:fld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 dirty="0"/>
              <a:t>Complexity – cont. (</a:t>
            </a:r>
            <a:r>
              <a:rPr lang="en-US" altLang="ro-RO" sz="3200" b="1" dirty="0">
                <a:solidFill>
                  <a:srgbClr val="00B050"/>
                </a:solidFill>
              </a:rPr>
              <a:t>Optimality</a:t>
            </a:r>
            <a:r>
              <a:rPr lang="en-US" altLang="ro-RO" sz="3200" b="1" dirty="0"/>
              <a:t>)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431925"/>
            <a:ext cx="7910513" cy="46847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800" b="1" dirty="0">
                <a:solidFill>
                  <a:schemeClr val="tx2"/>
                </a:solidFill>
              </a:rPr>
              <a:t>Absolute comparison defines a relation between O and </a:t>
            </a:r>
            <a:r>
              <a:rPr lang="el-GR" altLang="ro-RO" sz="2800" b="1" dirty="0">
                <a:solidFill>
                  <a:schemeClr val="tx2"/>
                </a:solidFill>
              </a:rPr>
              <a:t>Ω</a:t>
            </a:r>
            <a:r>
              <a:rPr lang="en-US" altLang="ro-RO" sz="2800" b="1" dirty="0">
                <a:solidFill>
                  <a:schemeClr val="tx2"/>
                </a:solidFill>
              </a:rPr>
              <a:t> </a:t>
            </a:r>
            <a:r>
              <a:rPr lang="en-US" altLang="ro-RO" sz="2000" dirty="0">
                <a:solidFill>
                  <a:schemeClr val="tx2"/>
                </a:solidFill>
              </a:rPr>
              <a:t>(estimation of the performance of an  algorithm solving a given problem in relation to lower bound of the problem!)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So, compare O (big Oh function) with </a:t>
            </a:r>
            <a:r>
              <a:rPr lang="el-GR" altLang="ro-RO" sz="2400" dirty="0">
                <a:solidFill>
                  <a:schemeClr val="tx2"/>
                </a:solidFill>
              </a:rPr>
              <a:t>Ω</a:t>
            </a:r>
            <a:r>
              <a:rPr lang="en-US" altLang="ro-RO" sz="2400" dirty="0">
                <a:solidFill>
                  <a:schemeClr val="tx2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Which O?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Worst case. Why?</a:t>
            </a:r>
            <a:endParaRPr lang="en-US" altLang="ro-RO" sz="2000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Asymptotic behavior (what happens when execution is the slowest?)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O() &lt;= </a:t>
            </a:r>
            <a:r>
              <a:rPr lang="el-GR" altLang="ro-RO" sz="2400" dirty="0">
                <a:solidFill>
                  <a:schemeClr val="tx2"/>
                </a:solidFill>
              </a:rPr>
              <a:t>Ω</a:t>
            </a:r>
            <a:r>
              <a:rPr lang="en-US" altLang="ro-RO" sz="2400" dirty="0">
                <a:solidFill>
                  <a:schemeClr val="tx2"/>
                </a:solidFill>
              </a:rPr>
              <a:t> () in the best or even average case</a:t>
            </a:r>
          </a:p>
          <a:p>
            <a:pPr lvl="2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dirty="0">
                <a:solidFill>
                  <a:schemeClr val="tx2"/>
                </a:solidFill>
              </a:rPr>
              <a:t>Ex: The sorting problem has its lower bound </a:t>
            </a:r>
          </a:p>
          <a:p>
            <a:pPr marL="914400" lvl="2" indent="0" eaLnBrk="1" hangingPunct="1">
              <a:lnSpc>
                <a:spcPct val="80000"/>
              </a:lnSpc>
              <a:buClr>
                <a:schemeClr val="tx2"/>
              </a:buClr>
              <a:buNone/>
            </a:pPr>
            <a:r>
              <a:rPr lang="el-GR" altLang="ro-RO" dirty="0">
                <a:solidFill>
                  <a:schemeClr val="tx2"/>
                </a:solidFill>
              </a:rPr>
              <a:t>Ω</a:t>
            </a:r>
            <a:r>
              <a:rPr lang="en-US" altLang="ro-RO" dirty="0">
                <a:solidFill>
                  <a:schemeClr val="tx2"/>
                </a:solidFill>
              </a:rPr>
              <a:t>(n </a:t>
            </a:r>
            <a:r>
              <a:rPr lang="en-US" altLang="ro-RO" dirty="0" err="1">
                <a:solidFill>
                  <a:schemeClr val="tx2"/>
                </a:solidFill>
              </a:rPr>
              <a:t>lgn</a:t>
            </a:r>
            <a:r>
              <a:rPr lang="en-US" altLang="ro-RO" dirty="0">
                <a:solidFill>
                  <a:schemeClr val="tx2"/>
                </a:solidFill>
              </a:rPr>
              <a:t>), and many sorting algorithms have O(1) best case and O(n) average case!!!</a:t>
            </a:r>
          </a:p>
        </p:txBody>
      </p:sp>
    </p:spTree>
    <p:extLst>
      <p:ext uri="{BB962C8B-B14F-4D97-AF65-F5344CB8AC3E}">
        <p14:creationId xmlns:p14="http://schemas.microsoft.com/office/powerpoint/2010/main" val="97392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7060C6-B900-4B2D-B57F-A59DFFDC69B9}" type="datetime1">
              <a:rPr lang="en-US" smtClean="0"/>
              <a:t>9/29/20</a:t>
            </a:fld>
            <a:endParaRPr 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/>
              <a:t>Administrative stuff</a:t>
            </a:r>
            <a:endParaRPr lang="ro-RO" altLang="ro-RO" sz="3200" b="1"/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431925"/>
            <a:ext cx="8796337" cy="4724400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ro-RO" dirty="0"/>
              <a:t>English track + Romanian track A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ro-RO" dirty="0" err="1"/>
              <a:t>Rodica</a:t>
            </a:r>
            <a:r>
              <a:rPr lang="en-US" altLang="ro-RO" dirty="0"/>
              <a:t> </a:t>
            </a:r>
            <a:r>
              <a:rPr lang="en-US" altLang="ro-RO" dirty="0" err="1"/>
              <a:t>Potolea</a:t>
            </a:r>
            <a:endParaRPr lang="en-US" altLang="ro-RO" dirty="0"/>
          </a:p>
          <a:p>
            <a:pPr lvl="2" eaLnBrk="1" hangingPunct="1">
              <a:buClr>
                <a:schemeClr val="tx2"/>
              </a:buClr>
            </a:pPr>
            <a:r>
              <a:rPr lang="en-US" altLang="ro-RO" dirty="0"/>
              <a:t>Professor, Computer Science Department</a:t>
            </a:r>
          </a:p>
          <a:p>
            <a:pPr lvl="2" eaLnBrk="1" hangingPunct="1">
              <a:buClr>
                <a:schemeClr val="tx2"/>
              </a:buClr>
            </a:pPr>
            <a:r>
              <a:rPr lang="en-US" altLang="ro-RO" dirty="0"/>
              <a:t>Room C09</a:t>
            </a:r>
          </a:p>
          <a:p>
            <a:pPr lvl="2" eaLnBrk="1" hangingPunct="1">
              <a:buClr>
                <a:schemeClr val="tx2"/>
              </a:buClr>
            </a:pPr>
            <a:r>
              <a:rPr lang="en-US" altLang="ro-RO" dirty="0">
                <a:hlinkClick r:id="rId2"/>
              </a:rPr>
              <a:t>Rodica.Potolea@cs.utcluj.ro</a:t>
            </a:r>
            <a:endParaRPr lang="en-US" altLang="ro-RO" dirty="0"/>
          </a:p>
          <a:p>
            <a:pPr eaLnBrk="1" hangingPunct="1">
              <a:buClr>
                <a:schemeClr val="tx2"/>
              </a:buClr>
            </a:pPr>
            <a:r>
              <a:rPr lang="en-US" altLang="ro-RO" dirty="0"/>
              <a:t>Romanian B track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ro-RO" dirty="0"/>
              <a:t>Camelia </a:t>
            </a:r>
            <a:r>
              <a:rPr lang="en-US" altLang="ro-RO" dirty="0" err="1"/>
              <a:t>Lemnaru</a:t>
            </a:r>
            <a:r>
              <a:rPr lang="en-US" altLang="ro-RO" dirty="0"/>
              <a:t> – part 1</a:t>
            </a:r>
          </a:p>
          <a:p>
            <a:pPr lvl="2" eaLnBrk="1" hangingPunct="1">
              <a:buClr>
                <a:schemeClr val="tx2"/>
              </a:buClr>
            </a:pPr>
            <a:r>
              <a:rPr lang="en-US" altLang="ro-RO" dirty="0">
                <a:hlinkClick r:id="rId3"/>
              </a:rPr>
              <a:t>Camelia.Lemnaru@cs.utcluj.ro</a:t>
            </a:r>
            <a:r>
              <a:rPr lang="en-US" altLang="ro-RO" dirty="0"/>
              <a:t> 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ro-RO" dirty="0" err="1"/>
              <a:t>Ciprian</a:t>
            </a:r>
            <a:r>
              <a:rPr lang="en-US" altLang="ro-RO" dirty="0"/>
              <a:t> </a:t>
            </a:r>
            <a:r>
              <a:rPr lang="en-US" altLang="ro-RO" dirty="0" err="1"/>
              <a:t>Oprisa</a:t>
            </a:r>
            <a:r>
              <a:rPr lang="en-US" altLang="ro-RO" dirty="0"/>
              <a:t> – part 2</a:t>
            </a:r>
          </a:p>
          <a:p>
            <a:pPr lvl="2" eaLnBrk="1" hangingPunct="1">
              <a:buClr>
                <a:schemeClr val="tx2"/>
              </a:buClr>
            </a:pPr>
            <a:r>
              <a:rPr lang="en-US" altLang="ro-RO" dirty="0">
                <a:hlinkClick r:id="rId4"/>
              </a:rPr>
              <a:t>Ciprian.Oprisa@cs.utcluj.ro</a:t>
            </a:r>
            <a:r>
              <a:rPr lang="en-US" altLang="ro-RO" dirty="0"/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ADD2755-E290-42AF-950F-B309D8382F0C}" type="datetime1">
              <a:rPr lang="en-US" smtClean="0"/>
              <a:t>9/29/20</a:t>
            </a:fld>
            <a:endParaRPr 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726130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 dirty="0"/>
              <a:t>Complexity – cont. (</a:t>
            </a:r>
            <a:r>
              <a:rPr lang="en-US" altLang="ro-RO" sz="3200" b="1" dirty="0">
                <a:solidFill>
                  <a:srgbClr val="00B050"/>
                </a:solidFill>
              </a:rPr>
              <a:t>Optimality</a:t>
            </a:r>
            <a:r>
              <a:rPr lang="en-US" altLang="ro-RO" sz="3200" b="1" dirty="0"/>
              <a:t>)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431925"/>
            <a:ext cx="7910513" cy="4684713"/>
          </a:xfrm>
        </p:spPr>
        <p:txBody>
          <a:bodyPr/>
          <a:lstStyle/>
          <a:p>
            <a:pPr eaLnBrk="1" hangingPunct="1">
              <a:spcBef>
                <a:spcPts val="0"/>
              </a:spcBef>
              <a:buClr>
                <a:schemeClr val="tx2"/>
              </a:buClr>
              <a:defRPr/>
            </a:pPr>
            <a:r>
              <a:rPr lang="en-US" altLang="ro-RO" sz="1400" b="1" dirty="0">
                <a:solidFill>
                  <a:schemeClr val="tx2"/>
                </a:solidFill>
              </a:rPr>
              <a:t>An algorithm is </a:t>
            </a:r>
            <a:r>
              <a:rPr lang="en-US" altLang="ro-RO" sz="1800" b="1" dirty="0">
                <a:solidFill>
                  <a:srgbClr val="00B050"/>
                </a:solidFill>
              </a:rPr>
              <a:t>optimal</a:t>
            </a:r>
            <a:r>
              <a:rPr lang="en-US" altLang="ro-RO" sz="2000" b="1" dirty="0">
                <a:solidFill>
                  <a:schemeClr val="tx2"/>
                </a:solidFill>
              </a:rPr>
              <a:t> </a:t>
            </a:r>
            <a:r>
              <a:rPr lang="en-US" altLang="ro-RO" sz="1400" b="1" dirty="0">
                <a:solidFill>
                  <a:schemeClr val="tx2"/>
                </a:solidFill>
              </a:rPr>
              <a:t>if the running time of the algorithm to solve the problem in the </a:t>
            </a:r>
            <a:r>
              <a:rPr lang="en-US" altLang="ro-RO" sz="1400" b="1" u="sng" dirty="0">
                <a:solidFill>
                  <a:schemeClr val="tx2"/>
                </a:solidFill>
              </a:rPr>
              <a:t>worst case scenario </a:t>
            </a:r>
            <a:r>
              <a:rPr lang="en-US" altLang="ro-RO" sz="1400" b="1" dirty="0">
                <a:solidFill>
                  <a:schemeClr val="tx2"/>
                </a:solidFill>
              </a:rPr>
              <a:t>equals the </a:t>
            </a:r>
            <a:r>
              <a:rPr lang="en-US" altLang="ro-RO" sz="1400" b="1" u="sng" dirty="0">
                <a:solidFill>
                  <a:schemeClr val="tx2"/>
                </a:solidFill>
              </a:rPr>
              <a:t>lower bound of the given problem </a:t>
            </a:r>
            <a:r>
              <a:rPr lang="en-US" altLang="ro-RO" sz="1400" b="1" dirty="0">
                <a:solidFill>
                  <a:schemeClr val="tx2"/>
                </a:solidFill>
              </a:rPr>
              <a:t>and uses just </a:t>
            </a:r>
            <a:r>
              <a:rPr lang="en-US" altLang="ro-RO" sz="1400" b="1" u="sng" dirty="0">
                <a:solidFill>
                  <a:schemeClr val="tx2"/>
                </a:solidFill>
              </a:rPr>
              <a:t>constant additional memory</a:t>
            </a:r>
            <a:r>
              <a:rPr lang="en-US" altLang="ro-RO" sz="1400" b="1" dirty="0">
                <a:solidFill>
                  <a:schemeClr val="tx2"/>
                </a:solidFill>
              </a:rPr>
              <a:t>:</a:t>
            </a:r>
          </a:p>
          <a:p>
            <a:pPr lvl="1" algn="ctr" eaLnBrk="1" hangingPunct="1">
              <a:spcBef>
                <a:spcPts val="0"/>
              </a:spcBef>
              <a:buClr>
                <a:schemeClr val="tx2"/>
              </a:buClr>
              <a:buFontTx/>
              <a:buNone/>
              <a:defRPr/>
            </a:pPr>
            <a:r>
              <a:rPr lang="en-US" altLang="ro-RO" b="1" dirty="0">
                <a:solidFill>
                  <a:schemeClr val="tx2"/>
                </a:solidFill>
              </a:rPr>
              <a:t>O = </a:t>
            </a:r>
            <a:r>
              <a:rPr lang="el-GR" altLang="ro-RO" b="1" dirty="0">
                <a:solidFill>
                  <a:schemeClr val="tx2"/>
                </a:solidFill>
              </a:rPr>
              <a:t>Ω</a:t>
            </a:r>
            <a:endParaRPr lang="en-US" altLang="ro-RO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ro-RO" sz="2000" b="1" dirty="0">
                <a:solidFill>
                  <a:schemeClr val="tx2"/>
                </a:solidFill>
              </a:rPr>
              <a:t>Generally, </a:t>
            </a:r>
            <a:r>
              <a:rPr lang="en-US" altLang="ro-RO" sz="1400" dirty="0">
                <a:solidFill>
                  <a:schemeClr val="tx2"/>
                </a:solidFill>
              </a:rPr>
              <a:t>we are interested in </a:t>
            </a:r>
          </a:p>
          <a:p>
            <a:pPr lvl="1" eaLnBrk="1" hangingPunct="1">
              <a:spcBef>
                <a:spcPts val="0"/>
              </a:spcBef>
              <a:buClr>
                <a:schemeClr val="tx2"/>
              </a:buClr>
              <a:defRPr/>
            </a:pPr>
            <a:r>
              <a:rPr lang="en-US" altLang="ro-RO" sz="1400" dirty="0">
                <a:solidFill>
                  <a:schemeClr val="tx2"/>
                </a:solidFill>
                <a:ea typeface="+mn-ea"/>
                <a:cs typeface="+mn-cs"/>
              </a:rPr>
              <a:t>EITHER developing algorithms with t(n) such that</a:t>
            </a:r>
          </a:p>
          <a:p>
            <a:pPr algn="ctr" eaLnBrk="1" hangingPunct="1">
              <a:spcBef>
                <a:spcPts val="0"/>
              </a:spcBef>
              <a:buClr>
                <a:schemeClr val="tx2"/>
              </a:buClr>
              <a:buFontTx/>
              <a:buNone/>
              <a:defRPr/>
            </a:pPr>
            <a:r>
              <a:rPr lang="el-GR" altLang="ro-RO" sz="2800" b="1" dirty="0">
                <a:solidFill>
                  <a:schemeClr val="tx2"/>
                </a:solidFill>
              </a:rPr>
              <a:t>Ω</a:t>
            </a:r>
            <a:r>
              <a:rPr lang="en-US" altLang="ro-RO" sz="2000" b="1" dirty="0">
                <a:solidFill>
                  <a:schemeClr val="tx2"/>
                </a:solidFill>
              </a:rPr>
              <a:t> &lt;= t(n) &lt;= </a:t>
            </a:r>
            <a:r>
              <a:rPr lang="en-US" altLang="ro-RO" sz="2800" b="1" dirty="0">
                <a:solidFill>
                  <a:schemeClr val="tx2"/>
                </a:solidFill>
              </a:rPr>
              <a:t>O</a:t>
            </a:r>
          </a:p>
          <a:p>
            <a:pPr marL="0" indent="0" eaLnBrk="1" hangingPunct="1">
              <a:spcBef>
                <a:spcPts val="0"/>
              </a:spcBef>
              <a:buClr>
                <a:schemeClr val="tx2"/>
              </a:buClr>
              <a:buFontTx/>
              <a:buNone/>
              <a:defRPr/>
            </a:pPr>
            <a:r>
              <a:rPr lang="en-US" altLang="ro-RO" sz="1400" dirty="0">
                <a:solidFill>
                  <a:schemeClr val="tx2"/>
                </a:solidFill>
              </a:rPr>
              <a:t>where</a:t>
            </a:r>
            <a:r>
              <a:rPr lang="en-US" altLang="ro-RO" sz="2000" dirty="0">
                <a:solidFill>
                  <a:schemeClr val="tx2"/>
                </a:solidFill>
              </a:rPr>
              <a:t> </a:t>
            </a:r>
            <a:r>
              <a:rPr lang="en-US" altLang="ro-RO" sz="2800" b="1" dirty="0">
                <a:solidFill>
                  <a:schemeClr val="tx2"/>
                </a:solidFill>
              </a:rPr>
              <a:t>O </a:t>
            </a:r>
            <a:r>
              <a:rPr lang="en-US" altLang="ro-RO" sz="1400" dirty="0">
                <a:solidFill>
                  <a:schemeClr val="tx2"/>
                </a:solidFill>
              </a:rPr>
              <a:t>= running time of the best known algorithm for the given problem</a:t>
            </a:r>
            <a:r>
              <a:rPr lang="en-US" altLang="ro-RO" sz="1400" dirty="0">
                <a:solidFill>
                  <a:schemeClr val="tx2"/>
                </a:solidFill>
                <a:ea typeface="+mn-ea"/>
                <a:cs typeface="+mn-cs"/>
              </a:rPr>
              <a:t> 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ro-RO" sz="1400" dirty="0">
                <a:solidFill>
                  <a:schemeClr val="tx2"/>
                </a:solidFill>
              </a:rPr>
              <a:t>OR i</a:t>
            </a:r>
            <a:r>
              <a:rPr lang="en-US" altLang="ro-RO" sz="1400" dirty="0">
                <a:solidFill>
                  <a:schemeClr val="tx2"/>
                </a:solidFill>
                <a:ea typeface="+mn-ea"/>
                <a:cs typeface="+mn-cs"/>
              </a:rPr>
              <a:t>dentifying the best known algorithms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ro-RO" sz="1800" dirty="0">
                <a:solidFill>
                  <a:schemeClr val="tx2"/>
                </a:solidFill>
              </a:rPr>
              <a:t>The good news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ro-RO" sz="1400" dirty="0">
                <a:solidFill>
                  <a:schemeClr val="tx2"/>
                </a:solidFill>
              </a:rPr>
              <a:t>This is what we are doing in this course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ro-RO" sz="1800" dirty="0">
                <a:solidFill>
                  <a:schemeClr val="tx2"/>
                </a:solidFill>
              </a:rPr>
              <a:t>The bad news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ro-RO" sz="1400" dirty="0">
                <a:solidFill>
                  <a:schemeClr val="tx2"/>
                </a:solidFill>
                <a:ea typeface="+mn-ea"/>
                <a:cs typeface="+mn-cs"/>
              </a:rPr>
              <a:t>many of the real-world problems do not have good algorithms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ro-RO" sz="1800" dirty="0">
                <a:solidFill>
                  <a:schemeClr val="tx2"/>
                </a:solidFill>
              </a:rPr>
              <a:t>Even worst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ro-RO" sz="1400" dirty="0">
                <a:solidFill>
                  <a:schemeClr val="tx2"/>
                </a:solidFill>
                <a:ea typeface="+mn-ea"/>
                <a:cs typeface="+mn-cs"/>
              </a:rPr>
              <a:t>No such algorithms will exist </a:t>
            </a:r>
            <a:r>
              <a:rPr lang="en-US" altLang="ro-RO" sz="1400" dirty="0">
                <a:solidFill>
                  <a:schemeClr val="tx2"/>
                </a:solidFill>
              </a:rPr>
              <a:t>(soon? EVER!)</a:t>
            </a:r>
            <a:r>
              <a:rPr lang="en-US" altLang="ro-RO" sz="1400" dirty="0">
                <a:solidFill>
                  <a:schemeClr val="tx2"/>
                </a:solidFill>
                <a:ea typeface="+mn-ea"/>
                <a:cs typeface="+mn-cs"/>
              </a:rPr>
              <a:t>. NPC  problems (TBD …but …  this is beyond the scope of this class.  It’s the master course!)</a:t>
            </a:r>
            <a:endParaRPr lang="en-US" altLang="ro-RO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3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3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5CE5E2-C16A-4B1E-BB16-ABEB3F29E1E4}" type="datetime1">
              <a:rPr lang="en-US" smtClean="0"/>
              <a:t>9/29/20</a:t>
            </a:fld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1734920" y="214313"/>
            <a:ext cx="7407275" cy="1081087"/>
          </a:xfrm>
        </p:spPr>
        <p:txBody>
          <a:bodyPr/>
          <a:lstStyle/>
          <a:p>
            <a:pPr eaLnBrk="1" hangingPunct="1"/>
            <a:r>
              <a:rPr lang="en-US" altLang="ro-RO" sz="3200" b="1" dirty="0"/>
              <a:t>Complexity – cont.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ro-RO" dirty="0"/>
              <a:t>Rules for estimating </a:t>
            </a:r>
            <a:r>
              <a:rPr lang="en-US" altLang="ro-RO" b="1" dirty="0"/>
              <a:t>O (Big Oh function)</a:t>
            </a:r>
          </a:p>
          <a:p>
            <a:pPr eaLnBrk="1" hangingPunct="1">
              <a:buFontTx/>
              <a:buNone/>
            </a:pPr>
            <a:r>
              <a:rPr lang="en-US" altLang="ro-RO" dirty="0"/>
              <a:t>1. O(</a:t>
            </a:r>
            <a:r>
              <a:rPr lang="en-US" altLang="ro-RO" dirty="0" err="1"/>
              <a:t>c·f</a:t>
            </a:r>
            <a:r>
              <a:rPr lang="en-US" altLang="ro-RO" dirty="0"/>
              <a:t>(n))= O(f(n))</a:t>
            </a:r>
          </a:p>
          <a:p>
            <a:pPr eaLnBrk="1" hangingPunct="1">
              <a:buFontTx/>
              <a:buNone/>
            </a:pPr>
            <a:r>
              <a:rPr lang="en-US" altLang="ro-RO" dirty="0"/>
              <a:t>2. O(f</a:t>
            </a:r>
            <a:r>
              <a:rPr lang="en-US" altLang="ro-RO" baseline="-25000" dirty="0"/>
              <a:t>1</a:t>
            </a:r>
            <a:r>
              <a:rPr lang="en-US" altLang="ro-RO" dirty="0"/>
              <a:t>(n)·f</a:t>
            </a:r>
            <a:r>
              <a:rPr lang="en-US" altLang="ro-RO" baseline="-25000" dirty="0"/>
              <a:t>2</a:t>
            </a:r>
            <a:r>
              <a:rPr lang="en-US" altLang="ro-RO" dirty="0"/>
              <a:t>(n))= O(f</a:t>
            </a:r>
            <a:r>
              <a:rPr lang="en-US" altLang="ro-RO" baseline="-25000" dirty="0"/>
              <a:t>1</a:t>
            </a:r>
            <a:r>
              <a:rPr lang="en-US" altLang="ro-RO" dirty="0"/>
              <a:t>(n))·O(f</a:t>
            </a:r>
            <a:r>
              <a:rPr lang="en-US" altLang="ro-RO" baseline="-25000" dirty="0"/>
              <a:t>2</a:t>
            </a:r>
            <a:r>
              <a:rPr lang="en-US" altLang="ro-RO" dirty="0"/>
              <a:t>(n))</a:t>
            </a:r>
          </a:p>
          <a:p>
            <a:pPr eaLnBrk="1" hangingPunct="1">
              <a:buFontTx/>
              <a:buNone/>
            </a:pPr>
            <a:r>
              <a:rPr lang="en-US" altLang="ro-RO" dirty="0"/>
              <a:t>	in nested loops</a:t>
            </a:r>
          </a:p>
          <a:p>
            <a:pPr eaLnBrk="1" hangingPunct="1">
              <a:buFontTx/>
              <a:buNone/>
            </a:pPr>
            <a:r>
              <a:rPr lang="en-US" altLang="ro-RO" dirty="0"/>
              <a:t>3. O(f</a:t>
            </a:r>
            <a:r>
              <a:rPr lang="en-US" altLang="ro-RO" baseline="-25000" dirty="0"/>
              <a:t>1</a:t>
            </a:r>
            <a:r>
              <a:rPr lang="en-US" altLang="ro-RO" dirty="0"/>
              <a:t>(n)+f</a:t>
            </a:r>
            <a:r>
              <a:rPr lang="en-US" altLang="ro-RO" baseline="-25000" dirty="0"/>
              <a:t>2</a:t>
            </a:r>
            <a:r>
              <a:rPr lang="en-US" altLang="ro-RO" dirty="0"/>
              <a:t>(n))= O(f</a:t>
            </a:r>
            <a:r>
              <a:rPr lang="en-US" altLang="ro-RO" baseline="-25000" dirty="0"/>
              <a:t>1</a:t>
            </a:r>
            <a:r>
              <a:rPr lang="en-US" altLang="ro-RO" dirty="0"/>
              <a:t>(n))+O(f</a:t>
            </a:r>
            <a:r>
              <a:rPr lang="en-US" altLang="ro-RO" baseline="-25000" dirty="0"/>
              <a:t>2</a:t>
            </a:r>
            <a:r>
              <a:rPr lang="en-US" altLang="ro-RO" dirty="0"/>
              <a:t>(n))</a:t>
            </a:r>
          </a:p>
          <a:p>
            <a:pPr eaLnBrk="1" hangingPunct="1">
              <a:buFontTx/>
              <a:buNone/>
            </a:pPr>
            <a:r>
              <a:rPr lang="en-US" altLang="ro-RO" dirty="0"/>
              <a:t>	in consecutive loops</a:t>
            </a:r>
          </a:p>
          <a:p>
            <a:pPr eaLnBrk="1" hangingPunct="1">
              <a:buFontTx/>
              <a:buNone/>
            </a:pPr>
            <a:r>
              <a:rPr lang="en-US" altLang="ro-RO" dirty="0"/>
              <a:t>4. When expressing O, only leading term is considered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26E49E2-5745-4859-845A-8F4EA2C5CBA9}" type="datetime1">
              <a:rPr lang="en-US" smtClean="0"/>
              <a:t>9/29/20</a:t>
            </a:fld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/>
              <a:t>Complexity – cont.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431925"/>
            <a:ext cx="8718550" cy="46847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400" b="1" dirty="0">
                <a:solidFill>
                  <a:schemeClr val="tx2"/>
                </a:solidFill>
              </a:rPr>
              <a:t>leading (</a:t>
            </a:r>
            <a:r>
              <a:rPr lang="en-US" altLang="ro-RO" sz="2400" b="1" dirty="0" err="1">
                <a:solidFill>
                  <a:schemeClr val="tx2"/>
                </a:solidFill>
              </a:rPr>
              <a:t>lim</a:t>
            </a:r>
            <a:r>
              <a:rPr lang="en-US" altLang="ro-RO" sz="2400" b="1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b="1" dirty="0">
                <a:solidFill>
                  <a:schemeClr val="tx2"/>
                </a:solidFill>
              </a:rPr>
              <a:t>			f1(n)		leads		f2(n)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b="1" dirty="0">
                <a:solidFill>
                  <a:schemeClr val="tx2"/>
                </a:solidFill>
              </a:rPr>
              <a:t>			</a:t>
            </a:r>
            <a:r>
              <a:rPr lang="en-US" altLang="ro-RO" sz="2400" b="1" dirty="0" err="1">
                <a:solidFill>
                  <a:srgbClr val="FF0000"/>
                </a:solidFill>
              </a:rPr>
              <a:t>n</a:t>
            </a:r>
            <a:r>
              <a:rPr lang="en-US" altLang="ro-RO" sz="2400" b="1" baseline="30000" dirty="0" err="1">
                <a:solidFill>
                  <a:srgbClr val="FF0000"/>
                </a:solidFill>
              </a:rPr>
              <a:t>n</a:t>
            </a:r>
            <a:r>
              <a:rPr lang="en-US" altLang="ro-RO" sz="2400" b="1" dirty="0">
                <a:solidFill>
                  <a:srgbClr val="FF0000"/>
                </a:solidFill>
              </a:rPr>
              <a:t>				n!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b="1" dirty="0">
                <a:solidFill>
                  <a:srgbClr val="FF0000"/>
                </a:solidFill>
              </a:rPr>
              <a:t>			n!		      		a</a:t>
            </a:r>
            <a:r>
              <a:rPr lang="en-US" altLang="ro-RO" sz="2400" b="1" baseline="30000" dirty="0">
                <a:solidFill>
                  <a:srgbClr val="FF0000"/>
                </a:solidFill>
              </a:rPr>
              <a:t>n</a:t>
            </a:r>
            <a:r>
              <a:rPr lang="en-US" altLang="ro-RO" sz="2400" b="1" dirty="0">
                <a:solidFill>
                  <a:srgbClr val="FF0000"/>
                </a:solidFill>
              </a:rPr>
              <a:t>, 	a&gt;1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b="1" dirty="0">
                <a:solidFill>
                  <a:srgbClr val="FF0000"/>
                </a:solidFill>
              </a:rPr>
              <a:t>			a</a:t>
            </a:r>
            <a:r>
              <a:rPr lang="en-US" altLang="ro-RO" sz="2400" b="1" baseline="30000" dirty="0">
                <a:solidFill>
                  <a:srgbClr val="FF0000"/>
                </a:solidFill>
              </a:rPr>
              <a:t>n</a:t>
            </a:r>
            <a:r>
              <a:rPr lang="en-US" altLang="ro-RO" sz="2400" b="1" dirty="0">
                <a:solidFill>
                  <a:srgbClr val="FF0000"/>
                </a:solidFill>
              </a:rPr>
              <a:t> 		      		</a:t>
            </a:r>
            <a:r>
              <a:rPr lang="en-US" altLang="ro-RO" sz="2400" b="1" u="sng" dirty="0" err="1">
                <a:solidFill>
                  <a:srgbClr val="FF0000"/>
                </a:solidFill>
              </a:rPr>
              <a:t>b</a:t>
            </a:r>
            <a:r>
              <a:rPr lang="en-US" altLang="ro-RO" sz="2400" b="1" u="sng" baseline="30000" dirty="0" err="1">
                <a:solidFill>
                  <a:srgbClr val="FF0000"/>
                </a:solidFill>
              </a:rPr>
              <a:t>n</a:t>
            </a:r>
            <a:r>
              <a:rPr lang="en-US" altLang="ro-RO" sz="2400" b="1" u="sng" dirty="0">
                <a:solidFill>
                  <a:srgbClr val="FF0000"/>
                </a:solidFill>
              </a:rPr>
              <a:t>,	a&gt;b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b="1" dirty="0">
                <a:solidFill>
                  <a:schemeClr val="tx2"/>
                </a:solidFill>
              </a:rPr>
              <a:t>			</a:t>
            </a:r>
            <a:r>
              <a:rPr lang="en-US" altLang="ro-RO" sz="2400" b="1" u="sng" dirty="0">
                <a:solidFill>
                  <a:srgbClr val="FF0000"/>
                </a:solidFill>
              </a:rPr>
              <a:t>a</a:t>
            </a:r>
            <a:r>
              <a:rPr lang="en-US" altLang="ro-RO" sz="2400" b="1" u="sng" baseline="30000" dirty="0">
                <a:solidFill>
                  <a:srgbClr val="FF0000"/>
                </a:solidFill>
              </a:rPr>
              <a:t>n</a:t>
            </a:r>
            <a:r>
              <a:rPr lang="en-US" altLang="ro-RO" sz="2400" b="1" dirty="0">
                <a:solidFill>
                  <a:schemeClr val="tx2"/>
                </a:solidFill>
              </a:rPr>
              <a:t> 		      		</a:t>
            </a:r>
            <a:r>
              <a:rPr lang="en-US" altLang="ro-RO" sz="2400" b="1" dirty="0" err="1">
                <a:solidFill>
                  <a:schemeClr val="tx2"/>
                </a:solidFill>
              </a:rPr>
              <a:t>n</a:t>
            </a:r>
            <a:r>
              <a:rPr lang="en-US" altLang="ro-RO" sz="2400" b="1" baseline="30000" dirty="0" err="1">
                <a:solidFill>
                  <a:schemeClr val="tx2"/>
                </a:solidFill>
              </a:rPr>
              <a:t>b</a:t>
            </a:r>
            <a:r>
              <a:rPr lang="en-US" altLang="ro-RO" sz="2400" b="1" dirty="0">
                <a:solidFill>
                  <a:schemeClr val="tx2"/>
                </a:solidFill>
              </a:rPr>
              <a:t>, 	a&gt;1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b="1" dirty="0">
                <a:solidFill>
                  <a:schemeClr val="tx2"/>
                </a:solidFill>
              </a:rPr>
              <a:t>			</a:t>
            </a:r>
            <a:r>
              <a:rPr lang="en-US" altLang="ro-RO" sz="2400" b="1" dirty="0" err="1">
                <a:solidFill>
                  <a:schemeClr val="tx2"/>
                </a:solidFill>
              </a:rPr>
              <a:t>log</a:t>
            </a:r>
            <a:r>
              <a:rPr lang="en-US" altLang="ro-RO" sz="2400" b="1" baseline="-25000" dirty="0" err="1">
                <a:solidFill>
                  <a:schemeClr val="tx2"/>
                </a:solidFill>
              </a:rPr>
              <a:t>a</a:t>
            </a:r>
            <a:r>
              <a:rPr lang="en-US" altLang="ro-RO" sz="2400" b="1" dirty="0" err="1">
                <a:solidFill>
                  <a:schemeClr val="tx2"/>
                </a:solidFill>
              </a:rPr>
              <a:t>n</a:t>
            </a:r>
            <a:r>
              <a:rPr lang="en-US" altLang="ro-RO" sz="2400" b="1" dirty="0">
                <a:solidFill>
                  <a:schemeClr val="tx2"/>
                </a:solidFill>
              </a:rPr>
              <a:t> 	 			</a:t>
            </a:r>
            <a:r>
              <a:rPr lang="en-US" altLang="ro-RO" sz="2400" b="1" dirty="0" err="1">
                <a:solidFill>
                  <a:schemeClr val="tx2"/>
                </a:solidFill>
              </a:rPr>
              <a:t>log</a:t>
            </a:r>
            <a:r>
              <a:rPr lang="en-US" altLang="ro-RO" sz="2400" b="1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b="1" dirty="0" err="1">
                <a:solidFill>
                  <a:schemeClr val="tx2"/>
                </a:solidFill>
              </a:rPr>
              <a:t>n</a:t>
            </a:r>
            <a:r>
              <a:rPr lang="en-US" altLang="ro-RO" sz="2400" b="1" dirty="0">
                <a:solidFill>
                  <a:schemeClr val="tx2"/>
                </a:solidFill>
              </a:rPr>
              <a:t>,	b&gt;a&gt;1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b="1" dirty="0">
                <a:solidFill>
                  <a:schemeClr val="tx2"/>
                </a:solidFill>
              </a:rPr>
              <a:t>			</a:t>
            </a:r>
            <a:r>
              <a:rPr lang="en-US" altLang="ro-RO" sz="2400" b="1" dirty="0" err="1">
                <a:solidFill>
                  <a:schemeClr val="tx2"/>
                </a:solidFill>
              </a:rPr>
              <a:t>log</a:t>
            </a:r>
            <a:r>
              <a:rPr lang="en-US" altLang="ro-RO" sz="2400" b="1" baseline="-25000" dirty="0" err="1">
                <a:solidFill>
                  <a:schemeClr val="tx2"/>
                </a:solidFill>
              </a:rPr>
              <a:t>a</a:t>
            </a:r>
            <a:r>
              <a:rPr lang="en-US" altLang="ro-RO" sz="2400" b="1" dirty="0" err="1">
                <a:solidFill>
                  <a:schemeClr val="tx2"/>
                </a:solidFill>
              </a:rPr>
              <a:t>n</a:t>
            </a:r>
            <a:r>
              <a:rPr lang="en-US" altLang="ro-RO" sz="2400" b="1" dirty="0">
                <a:solidFill>
                  <a:schemeClr val="tx2"/>
                </a:solidFill>
              </a:rPr>
              <a:t>				1, 	a&gt;1</a:t>
            </a:r>
            <a:endParaRPr lang="en-US" altLang="ro-RO" sz="2400" b="1" baseline="30000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400" b="1" dirty="0" err="1">
                <a:solidFill>
                  <a:schemeClr val="tx2"/>
                </a:solidFill>
              </a:rPr>
              <a:t>Vals</a:t>
            </a:r>
            <a:r>
              <a:rPr lang="en-US" altLang="ro-RO" sz="2400" b="1" dirty="0">
                <a:solidFill>
                  <a:schemeClr val="tx2"/>
                </a:solidFill>
              </a:rPr>
              <a:t> of </a:t>
            </a:r>
            <a:r>
              <a:rPr lang="el-GR" altLang="ro-RO" sz="2400" b="1" dirty="0">
                <a:solidFill>
                  <a:schemeClr val="tx2"/>
                </a:solidFill>
              </a:rPr>
              <a:t>Ω</a:t>
            </a:r>
            <a:r>
              <a:rPr lang="en-US" altLang="ro-RO" sz="2000" b="1" dirty="0">
                <a:solidFill>
                  <a:schemeClr val="tx2"/>
                </a:solidFill>
              </a:rPr>
              <a:t>() for some problems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000" b="1" dirty="0">
                <a:solidFill>
                  <a:schemeClr val="tx2"/>
                </a:solidFill>
              </a:rPr>
              <a:t>Searching		</a:t>
            </a:r>
            <a:r>
              <a:rPr lang="el-GR" altLang="ro-RO" sz="2000" b="1" dirty="0">
                <a:solidFill>
                  <a:schemeClr val="tx2"/>
                </a:solidFill>
              </a:rPr>
              <a:t>Ω</a:t>
            </a:r>
            <a:r>
              <a:rPr lang="en-US" altLang="ro-RO" sz="1800" b="1" dirty="0">
                <a:solidFill>
                  <a:schemeClr val="tx2"/>
                </a:solidFill>
              </a:rPr>
              <a:t>(</a:t>
            </a:r>
            <a:r>
              <a:rPr lang="en-US" altLang="ro-RO" sz="1800" b="1" dirty="0" err="1">
                <a:solidFill>
                  <a:schemeClr val="tx2"/>
                </a:solidFill>
              </a:rPr>
              <a:t>logn</a:t>
            </a:r>
            <a:r>
              <a:rPr lang="en-US" altLang="ro-RO" sz="1800" b="1" dirty="0">
                <a:solidFill>
                  <a:schemeClr val="tx2"/>
                </a:solidFill>
              </a:rPr>
              <a:t>) </a:t>
            </a:r>
            <a:r>
              <a:rPr lang="en-US" altLang="ro-RO" sz="2000" b="1" dirty="0">
                <a:solidFill>
                  <a:schemeClr val="tx2"/>
                </a:solidFill>
              </a:rPr>
              <a:t>	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000" b="1" dirty="0">
                <a:solidFill>
                  <a:schemeClr val="tx2"/>
                </a:solidFill>
              </a:rPr>
              <a:t>Selection		</a:t>
            </a:r>
            <a:r>
              <a:rPr lang="el-GR" altLang="ro-RO" sz="2000" b="1" dirty="0">
                <a:solidFill>
                  <a:schemeClr val="tx2"/>
                </a:solidFill>
              </a:rPr>
              <a:t>Ω</a:t>
            </a:r>
            <a:r>
              <a:rPr lang="en-US" altLang="ro-RO" sz="1800" b="1" dirty="0">
                <a:solidFill>
                  <a:schemeClr val="tx2"/>
                </a:solidFill>
              </a:rPr>
              <a:t>(n) </a:t>
            </a:r>
            <a:endParaRPr lang="en-US" altLang="ro-RO" sz="2000" b="1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000" b="1" dirty="0">
                <a:solidFill>
                  <a:schemeClr val="tx2"/>
                </a:solidFill>
              </a:rPr>
              <a:t>Sorting			</a:t>
            </a:r>
            <a:r>
              <a:rPr lang="el-GR" altLang="ro-RO" sz="2000" b="1" dirty="0">
                <a:solidFill>
                  <a:schemeClr val="tx2"/>
                </a:solidFill>
              </a:rPr>
              <a:t>Ω</a:t>
            </a:r>
            <a:r>
              <a:rPr lang="en-US" altLang="ro-RO" sz="1800" b="1" dirty="0">
                <a:solidFill>
                  <a:schemeClr val="tx2"/>
                </a:solidFill>
              </a:rPr>
              <a:t>(</a:t>
            </a:r>
            <a:r>
              <a:rPr lang="en-US" altLang="ro-RO" sz="1800" b="1" dirty="0" err="1">
                <a:solidFill>
                  <a:schemeClr val="tx2"/>
                </a:solidFill>
              </a:rPr>
              <a:t>n·logn</a:t>
            </a:r>
            <a:r>
              <a:rPr lang="en-US" altLang="ro-RO" sz="1800" b="1" dirty="0">
                <a:solidFill>
                  <a:schemeClr val="tx2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1800" b="1" dirty="0">
                <a:solidFill>
                  <a:schemeClr val="tx2"/>
                </a:solidFill>
              </a:rPr>
              <a:t>The base of the log in CS is 2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6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6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6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6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6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6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6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6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E57A8CC-415D-4AC6-8993-B91A3C70EED2}" type="datetime1">
              <a:rPr lang="en-US" smtClean="0"/>
              <a:t>9/29/20</a:t>
            </a:fld>
            <a:endParaRPr 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/>
              <a:t>Complexity – cont.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069" y="1393535"/>
            <a:ext cx="8218671" cy="495487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2"/>
              </a:buClr>
              <a:defRPr/>
            </a:pPr>
            <a:r>
              <a:rPr lang="en-US" altLang="ro-RO" sz="2800" dirty="0">
                <a:solidFill>
                  <a:schemeClr val="tx2"/>
                </a:solidFill>
              </a:rPr>
              <a:t>Interpretation O(1): constant time (i.e. regardless the dimension of the input data, the algorithm has always the same running time)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defRPr/>
            </a:pPr>
            <a:r>
              <a:rPr lang="en-US" altLang="ro-RO" sz="2800" dirty="0">
                <a:solidFill>
                  <a:schemeClr val="tx2"/>
                </a:solidFill>
              </a:rPr>
              <a:t>Asymptotic behavior: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  <a:defRPr/>
            </a:pPr>
            <a:r>
              <a:rPr lang="en-US" altLang="ro-RO" sz="2400" dirty="0">
                <a:solidFill>
                  <a:schemeClr val="tx2"/>
                </a:solidFill>
              </a:rPr>
              <a:t>For </a:t>
            </a:r>
            <a:r>
              <a:rPr lang="en-US" altLang="ro-RO" sz="2000" dirty="0">
                <a:solidFill>
                  <a:schemeClr val="tx2"/>
                </a:solidFill>
              </a:rPr>
              <a:t>t</a:t>
            </a:r>
            <a:r>
              <a:rPr lang="en-US" altLang="ro-RO" sz="2000" baseline="-25000" dirty="0">
                <a:solidFill>
                  <a:schemeClr val="tx2"/>
                </a:solidFill>
              </a:rPr>
              <a:t>1</a:t>
            </a:r>
            <a:r>
              <a:rPr lang="en-US" altLang="ro-RO" sz="2000" dirty="0">
                <a:solidFill>
                  <a:schemeClr val="tx2"/>
                </a:solidFill>
              </a:rPr>
              <a:t>(n)= 3n</a:t>
            </a:r>
            <a:r>
              <a:rPr lang="en-US" altLang="ro-RO" sz="2000" baseline="30000" dirty="0">
                <a:solidFill>
                  <a:schemeClr val="tx2"/>
                </a:solidFill>
              </a:rPr>
              <a:t>2</a:t>
            </a:r>
            <a:r>
              <a:rPr lang="en-US" altLang="ro-RO" sz="2000" dirty="0">
                <a:solidFill>
                  <a:schemeClr val="tx2"/>
                </a:solidFill>
              </a:rPr>
              <a:t>+3n+5 =&gt;O(n</a:t>
            </a:r>
            <a:r>
              <a:rPr lang="en-US" altLang="ro-RO" sz="2000" baseline="30000" dirty="0">
                <a:solidFill>
                  <a:schemeClr val="tx2"/>
                </a:solidFill>
              </a:rPr>
              <a:t>2</a:t>
            </a:r>
            <a:r>
              <a:rPr lang="en-US" altLang="ro-RO" sz="2000" dirty="0">
                <a:solidFill>
                  <a:schemeClr val="tx2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  <a:defRPr/>
            </a:pPr>
            <a:r>
              <a:rPr lang="en-US" altLang="ro-RO" sz="2400" dirty="0">
                <a:solidFill>
                  <a:schemeClr val="tx2"/>
                </a:solidFill>
              </a:rPr>
              <a:t>For </a:t>
            </a:r>
            <a:r>
              <a:rPr lang="en-US" altLang="ro-RO" sz="2000" dirty="0">
                <a:solidFill>
                  <a:schemeClr val="tx2"/>
                </a:solidFill>
              </a:rPr>
              <a:t>t</a:t>
            </a:r>
            <a:r>
              <a:rPr lang="en-US" altLang="ro-RO" sz="2000" baseline="-25000" dirty="0">
                <a:solidFill>
                  <a:schemeClr val="tx2"/>
                </a:solidFill>
              </a:rPr>
              <a:t>2</a:t>
            </a:r>
            <a:r>
              <a:rPr lang="en-US" altLang="ro-RO" sz="2000" dirty="0">
                <a:solidFill>
                  <a:schemeClr val="tx2"/>
                </a:solidFill>
              </a:rPr>
              <a:t>(n)= 2n</a:t>
            </a:r>
            <a:r>
              <a:rPr lang="en-US" altLang="ro-RO" sz="2000" baseline="30000" dirty="0">
                <a:solidFill>
                  <a:schemeClr val="tx2"/>
                </a:solidFill>
              </a:rPr>
              <a:t>3</a:t>
            </a:r>
            <a:r>
              <a:rPr lang="en-US" altLang="ro-RO" sz="2000" dirty="0">
                <a:solidFill>
                  <a:schemeClr val="tx2"/>
                </a:solidFill>
              </a:rPr>
              <a:t> + 100n</a:t>
            </a:r>
            <a:r>
              <a:rPr lang="en-US" altLang="ro-RO" sz="2000" baseline="30000" dirty="0">
                <a:solidFill>
                  <a:schemeClr val="tx2"/>
                </a:solidFill>
              </a:rPr>
              <a:t>2</a:t>
            </a:r>
            <a:r>
              <a:rPr lang="en-US" altLang="ro-RO" sz="2000" dirty="0">
                <a:solidFill>
                  <a:schemeClr val="tx2"/>
                </a:solidFill>
              </a:rPr>
              <a:t> +25n+1000 =&gt;O(n</a:t>
            </a:r>
            <a:r>
              <a:rPr lang="en-US" altLang="ro-RO" sz="2000" baseline="30000" dirty="0">
                <a:solidFill>
                  <a:schemeClr val="tx2"/>
                </a:solidFill>
              </a:rPr>
              <a:t>3</a:t>
            </a:r>
            <a:r>
              <a:rPr lang="en-US" altLang="ro-RO" sz="2000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defRPr/>
            </a:pPr>
            <a:r>
              <a:rPr lang="en-US" altLang="ro-RO" sz="2800" dirty="0">
                <a:solidFill>
                  <a:schemeClr val="tx2"/>
                </a:solidFill>
              </a:rPr>
              <a:t>For “real” values (i.e. small sizes of data, small n) it could be that the leading term is not leading: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  <a:buFontTx/>
              <a:buNone/>
              <a:defRPr/>
            </a:pPr>
            <a:r>
              <a:rPr lang="en-US" altLang="ro-RO" sz="2000" dirty="0">
                <a:solidFill>
                  <a:schemeClr val="tx2"/>
                </a:solidFill>
              </a:rPr>
              <a:t>100n</a:t>
            </a:r>
            <a:r>
              <a:rPr lang="en-US" altLang="ro-RO" sz="2000" baseline="30000" dirty="0">
                <a:solidFill>
                  <a:schemeClr val="tx2"/>
                </a:solidFill>
              </a:rPr>
              <a:t>2</a:t>
            </a:r>
            <a:r>
              <a:rPr lang="en-US" altLang="ro-RO" sz="2000" dirty="0">
                <a:solidFill>
                  <a:schemeClr val="tx2"/>
                </a:solidFill>
              </a:rPr>
              <a:t> &gt; 2n</a:t>
            </a:r>
            <a:r>
              <a:rPr lang="en-US" altLang="ro-RO" sz="2000" baseline="30000" dirty="0">
                <a:solidFill>
                  <a:schemeClr val="tx2"/>
                </a:solidFill>
              </a:rPr>
              <a:t>3 </a:t>
            </a:r>
            <a:r>
              <a:rPr lang="en-US" altLang="ro-RO" sz="2000" dirty="0">
                <a:solidFill>
                  <a:schemeClr val="tx2"/>
                </a:solidFill>
              </a:rPr>
              <a:t>!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  <a:buFontTx/>
              <a:buNone/>
              <a:defRPr/>
            </a:pPr>
            <a:r>
              <a:rPr lang="en-US" altLang="ro-RO" sz="2000" dirty="0">
                <a:solidFill>
                  <a:schemeClr val="tx2"/>
                </a:solidFill>
              </a:rPr>
              <a:t>100n</a:t>
            </a:r>
            <a:r>
              <a:rPr lang="en-US" altLang="ro-RO" sz="2000" baseline="30000" dirty="0">
                <a:solidFill>
                  <a:schemeClr val="tx2"/>
                </a:solidFill>
              </a:rPr>
              <a:t>2</a:t>
            </a:r>
            <a:r>
              <a:rPr lang="en-US" altLang="ro-RO" sz="2000" dirty="0">
                <a:solidFill>
                  <a:schemeClr val="tx2"/>
                </a:solidFill>
              </a:rPr>
              <a:t> = 2n</a:t>
            </a:r>
            <a:r>
              <a:rPr lang="en-US" altLang="ro-RO" sz="2000" baseline="30000" dirty="0">
                <a:solidFill>
                  <a:schemeClr val="tx2"/>
                </a:solidFill>
              </a:rPr>
              <a:t>3	</a:t>
            </a:r>
            <a:r>
              <a:rPr lang="en-US" altLang="ro-RO" sz="2000" dirty="0">
                <a:solidFill>
                  <a:schemeClr val="tx2"/>
                </a:solidFill>
              </a:rPr>
              <a:t>:2n</a:t>
            </a:r>
            <a:r>
              <a:rPr lang="en-US" altLang="ro-RO" sz="2000" baseline="30000" dirty="0">
                <a:solidFill>
                  <a:schemeClr val="tx2"/>
                </a:solidFill>
              </a:rPr>
              <a:t>2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  <a:buFontTx/>
              <a:buNone/>
              <a:defRPr/>
            </a:pPr>
            <a:r>
              <a:rPr lang="en-US" altLang="ro-RO" sz="2400" dirty="0">
                <a:solidFill>
                  <a:schemeClr val="tx2"/>
                </a:solidFill>
              </a:rPr>
              <a:t>100/2=n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  <a:buFontTx/>
              <a:buNone/>
              <a:defRPr/>
            </a:pPr>
            <a:r>
              <a:rPr lang="en-US" altLang="ro-RO" sz="2400" dirty="0">
                <a:solidFill>
                  <a:schemeClr val="tx2"/>
                </a:solidFill>
              </a:rPr>
              <a:t>So for n&lt; 50, the second term in t2 grows faster!!!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963E340-4888-42D1-A0A1-6D6301C84D9B}" type="datetime1">
              <a:rPr lang="en-US" smtClean="0"/>
              <a:t>9/29/20</a:t>
            </a:fld>
            <a:endParaRPr 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/>
              <a:t>Complexity – cont.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046" y="1431941"/>
            <a:ext cx="8525910" cy="457039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l-GR" altLang="ro-RO" sz="3600" b="1" dirty="0"/>
              <a:t>Ω</a:t>
            </a:r>
            <a:r>
              <a:rPr lang="en-US" altLang="ro-RO" sz="3600" dirty="0"/>
              <a:t> </a:t>
            </a:r>
            <a:r>
              <a:rPr lang="en-US" altLang="ro-RO" sz="2800" dirty="0"/>
              <a:t>characterizes the </a:t>
            </a:r>
            <a:r>
              <a:rPr lang="en-US" altLang="ro-RO" b="1" dirty="0"/>
              <a:t>problem</a:t>
            </a:r>
            <a:r>
              <a:rPr lang="en-US" altLang="ro-RO" sz="2800" dirty="0"/>
              <a:t>, lower bound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o-RO" sz="3600" b="1" dirty="0"/>
              <a:t>O</a:t>
            </a:r>
            <a:r>
              <a:rPr lang="en-US" altLang="ro-RO" sz="3600" dirty="0"/>
              <a:t> </a:t>
            </a:r>
            <a:r>
              <a:rPr lang="en-US" altLang="ro-RO" sz="2800" dirty="0"/>
              <a:t>characterizes the </a:t>
            </a:r>
            <a:r>
              <a:rPr lang="en-US" altLang="ro-RO" b="1" dirty="0"/>
              <a:t>algorithm</a:t>
            </a:r>
            <a:r>
              <a:rPr lang="en-US" altLang="ro-RO" dirty="0"/>
              <a:t> </a:t>
            </a:r>
            <a:r>
              <a:rPr lang="en-US" altLang="ro-RO" sz="2800" dirty="0"/>
              <a:t>that solves that problem, upper bound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o-RO" sz="2400" dirty="0"/>
              <a:t>if </a:t>
            </a:r>
            <a:r>
              <a:rPr lang="el-GR" altLang="ro-RO" sz="2400" dirty="0"/>
              <a:t>Ω</a:t>
            </a:r>
            <a:r>
              <a:rPr lang="en-US" altLang="ro-RO" sz="2400" dirty="0"/>
              <a:t> = O in the worst case + no additional memory is used by the algorithm (sometimes, logarithmic space allowed – to be discussed later – then optimal algorithm)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o-RO" sz="2400" dirty="0"/>
              <a:t>If no optimal algorithm is known, what solutions are acceptable?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o-RO" sz="2400" dirty="0"/>
              <a:t>Q: How fast the max dim (of the problem that can be solved on a computer) grows in case we increase the speed of the computer?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o-RO" sz="2400" dirty="0">
                <a:solidFill>
                  <a:srgbClr val="FF0000"/>
                </a:solidFill>
              </a:rPr>
              <a:t>How different </a:t>
            </a:r>
            <a:r>
              <a:rPr lang="en-US" altLang="ro-RO" sz="2800" b="1" dirty="0">
                <a:solidFill>
                  <a:srgbClr val="FF0000"/>
                </a:solidFill>
              </a:rPr>
              <a:t>classes</a:t>
            </a:r>
            <a:r>
              <a:rPr lang="en-US" altLang="ro-RO" sz="2800" dirty="0">
                <a:solidFill>
                  <a:srgbClr val="FF0000"/>
                </a:solidFill>
              </a:rPr>
              <a:t> </a:t>
            </a:r>
            <a:r>
              <a:rPr lang="en-US" altLang="ro-RO" sz="2400" dirty="0">
                <a:solidFill>
                  <a:srgbClr val="FF0000"/>
                </a:solidFill>
              </a:rPr>
              <a:t>of algorithms affect performance?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308F8CA-562C-4053-ADBB-C948976C586A}" type="datetime1">
              <a:rPr lang="en-US" smtClean="0"/>
              <a:t>9/29/20</a:t>
            </a:fld>
            <a:endParaRPr 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/>
              <a:t>Complexity – cont.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700213"/>
            <a:ext cx="7680325" cy="4302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What classes are interesting (to be considered)?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Experiment: let’s consider 2 classes of algorithms: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000" dirty="0">
                <a:solidFill>
                  <a:schemeClr val="tx2"/>
                </a:solidFill>
              </a:rPr>
              <a:t>Alg1: polynomial 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000" dirty="0">
                <a:solidFill>
                  <a:schemeClr val="tx2"/>
                </a:solidFill>
              </a:rPr>
              <a:t>Alg2: exponential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Assume a new hardware system is built, and its speed increases </a:t>
            </a:r>
            <a:r>
              <a:rPr lang="en-US" altLang="ro-RO" sz="2400" b="1" dirty="0">
                <a:solidFill>
                  <a:schemeClr val="tx2"/>
                </a:solidFill>
              </a:rPr>
              <a:t>V</a:t>
            </a:r>
            <a:r>
              <a:rPr lang="en-US" altLang="ro-RO" sz="2400" dirty="0">
                <a:solidFill>
                  <a:schemeClr val="tx2"/>
                </a:solidFill>
              </a:rPr>
              <a:t> times (compared to our former system)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400" b="1" dirty="0">
                <a:solidFill>
                  <a:schemeClr val="tx2"/>
                </a:solidFill>
              </a:rPr>
              <a:t>Q?</a:t>
            </a:r>
            <a:r>
              <a:rPr lang="en-US" altLang="ro-RO" sz="2400" dirty="0">
                <a:solidFill>
                  <a:schemeClr val="tx2"/>
                </a:solidFill>
              </a:rPr>
              <a:t> How does this increase the max size of the problem to be solved on the new system?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That is: estimate n</a:t>
            </a:r>
            <a:r>
              <a:rPr lang="en-US" altLang="ro-RO" sz="2400" baseline="-25000" dirty="0">
                <a:solidFill>
                  <a:schemeClr val="tx2"/>
                </a:solidFill>
              </a:rPr>
              <a:t>2</a:t>
            </a:r>
            <a:r>
              <a:rPr lang="en-US" altLang="ro-RO" sz="2400" dirty="0">
                <a:solidFill>
                  <a:schemeClr val="tx2"/>
                </a:solidFill>
              </a:rPr>
              <a:t>=f(</a:t>
            </a:r>
            <a:r>
              <a:rPr lang="en-US" altLang="ro-RO" sz="2400" dirty="0" err="1">
                <a:solidFill>
                  <a:schemeClr val="tx2"/>
                </a:solidFill>
              </a:rPr>
              <a:t>V,n</a:t>
            </a:r>
            <a:r>
              <a:rPr lang="en-US" altLang="ro-RO" sz="2400" dirty="0">
                <a:solidFill>
                  <a:schemeClr val="tx2"/>
                </a:solidFill>
              </a:rPr>
              <a:t>) given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000" dirty="0">
                <a:solidFill>
                  <a:schemeClr val="tx2"/>
                </a:solidFill>
              </a:rPr>
              <a:t>V=increase of speed of the new machine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000" dirty="0">
                <a:solidFill>
                  <a:schemeClr val="tx2"/>
                </a:solidFill>
              </a:rPr>
              <a:t>n=max size on the former (let’s call it old) machine</a:t>
            </a:r>
            <a:endParaRPr lang="en-US" altLang="ro-RO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925E506-5A51-45A8-9471-197A106F4B24}" type="datetime1">
              <a:rPr lang="en-US" smtClean="0"/>
              <a:t>9/29/20</a:t>
            </a:fld>
            <a:endParaRPr 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 dirty="0"/>
              <a:t>Complexity – cont.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963" y="1278321"/>
            <a:ext cx="8834437" cy="4724018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600" dirty="0">
                <a:solidFill>
                  <a:schemeClr val="tx2"/>
                </a:solidFill>
              </a:rPr>
              <a:t>Alg1: </a:t>
            </a:r>
            <a:r>
              <a:rPr lang="en-US" altLang="ro-RO" b="1" dirty="0">
                <a:solidFill>
                  <a:schemeClr val="tx2"/>
                </a:solidFill>
              </a:rPr>
              <a:t>O(</a:t>
            </a:r>
            <a:r>
              <a:rPr lang="en-US" altLang="ro-RO" b="1" dirty="0" err="1">
                <a:solidFill>
                  <a:schemeClr val="tx2"/>
                </a:solidFill>
              </a:rPr>
              <a:t>n</a:t>
            </a:r>
            <a:r>
              <a:rPr lang="en-US" altLang="ro-RO" b="1" baseline="30000" dirty="0" err="1">
                <a:solidFill>
                  <a:schemeClr val="tx2"/>
                </a:solidFill>
              </a:rPr>
              <a:t>k</a:t>
            </a:r>
            <a:r>
              <a:rPr lang="en-US" altLang="ro-RO" b="1" dirty="0">
                <a:solidFill>
                  <a:schemeClr val="tx2"/>
                </a:solidFill>
              </a:rPr>
              <a:t>)</a:t>
            </a:r>
          </a:p>
          <a:p>
            <a:pPr algn="ctr"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600" dirty="0">
                <a:solidFill>
                  <a:schemeClr val="tx2"/>
                </a:solidFill>
              </a:rPr>
              <a:t>	</a:t>
            </a:r>
            <a:r>
              <a:rPr lang="en-US" altLang="ro-RO" sz="2600" dirty="0" err="1">
                <a:solidFill>
                  <a:schemeClr val="tx2"/>
                </a:solidFill>
              </a:rPr>
              <a:t>Oper</a:t>
            </a:r>
            <a:r>
              <a:rPr lang="en-US" altLang="ro-RO" sz="2600" dirty="0">
                <a:solidFill>
                  <a:schemeClr val="tx2"/>
                </a:solidFill>
              </a:rPr>
              <a:t>.		Time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600" dirty="0">
                <a:solidFill>
                  <a:schemeClr val="tx2"/>
                </a:solidFill>
              </a:rPr>
              <a:t>	M1(old):		</a:t>
            </a:r>
            <a:r>
              <a:rPr lang="en-US" altLang="ro-RO" sz="2600" dirty="0" err="1">
                <a:solidFill>
                  <a:schemeClr val="tx2"/>
                </a:solidFill>
              </a:rPr>
              <a:t>n</a:t>
            </a:r>
            <a:r>
              <a:rPr lang="en-US" altLang="ro-RO" sz="2600" baseline="30000" dirty="0" err="1">
                <a:solidFill>
                  <a:schemeClr val="tx2"/>
                </a:solidFill>
              </a:rPr>
              <a:t>k</a:t>
            </a:r>
            <a:r>
              <a:rPr lang="en-US" altLang="ro-RO" sz="2600" baseline="30000" dirty="0">
                <a:solidFill>
                  <a:schemeClr val="tx2"/>
                </a:solidFill>
              </a:rPr>
              <a:t>			</a:t>
            </a:r>
            <a:r>
              <a:rPr lang="en-US" altLang="ro-RO" sz="2600" dirty="0">
                <a:solidFill>
                  <a:schemeClr val="tx2"/>
                </a:solidFill>
              </a:rPr>
              <a:t>T		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600" dirty="0">
                <a:solidFill>
                  <a:schemeClr val="tx2"/>
                </a:solidFill>
              </a:rPr>
              <a:t>	M2(new):		</a:t>
            </a:r>
            <a:r>
              <a:rPr lang="en-US" altLang="ro-RO" sz="2600" dirty="0" err="1">
                <a:solidFill>
                  <a:schemeClr val="tx2"/>
                </a:solidFill>
              </a:rPr>
              <a:t>n</a:t>
            </a:r>
            <a:r>
              <a:rPr lang="en-US" altLang="ro-RO" sz="2600" baseline="30000" dirty="0" err="1">
                <a:solidFill>
                  <a:schemeClr val="tx2"/>
                </a:solidFill>
              </a:rPr>
              <a:t>k</a:t>
            </a:r>
            <a:r>
              <a:rPr lang="en-US" altLang="ro-RO" sz="2600" baseline="30000" dirty="0">
                <a:solidFill>
                  <a:schemeClr val="tx2"/>
                </a:solidFill>
              </a:rPr>
              <a:t>			</a:t>
            </a:r>
            <a:r>
              <a:rPr lang="en-US" altLang="ro-RO" sz="2600" dirty="0">
                <a:solidFill>
                  <a:schemeClr val="tx2"/>
                </a:solidFill>
              </a:rPr>
              <a:t>T/V		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600" dirty="0">
                <a:solidFill>
                  <a:schemeClr val="tx2"/>
                </a:solidFill>
              </a:rPr>
              <a:t>				</a:t>
            </a:r>
            <a:r>
              <a:rPr lang="en-US" altLang="ro-RO" sz="2600" dirty="0" err="1">
                <a:solidFill>
                  <a:schemeClr val="tx2"/>
                </a:solidFill>
              </a:rPr>
              <a:t>Vn</a:t>
            </a:r>
            <a:r>
              <a:rPr lang="en-US" altLang="ro-RO" sz="2600" baseline="30000" dirty="0" err="1">
                <a:solidFill>
                  <a:schemeClr val="tx2"/>
                </a:solidFill>
              </a:rPr>
              <a:t>k</a:t>
            </a:r>
            <a:r>
              <a:rPr lang="en-US" altLang="ro-RO" sz="2600" baseline="30000" dirty="0">
                <a:solidFill>
                  <a:schemeClr val="tx2"/>
                </a:solidFill>
              </a:rPr>
              <a:t>			</a:t>
            </a:r>
            <a:r>
              <a:rPr lang="en-US" altLang="ro-RO" sz="2600" dirty="0">
                <a:solidFill>
                  <a:schemeClr val="tx2"/>
                </a:solidFill>
              </a:rPr>
              <a:t>T		</a:t>
            </a:r>
          </a:p>
          <a:p>
            <a:pPr algn="ctr"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600" dirty="0">
                <a:solidFill>
                  <a:schemeClr val="tx2"/>
                </a:solidFill>
              </a:rPr>
              <a:t>(n</a:t>
            </a:r>
            <a:r>
              <a:rPr lang="en-US" altLang="ro-RO" sz="2600" baseline="-25000" dirty="0">
                <a:solidFill>
                  <a:schemeClr val="tx2"/>
                </a:solidFill>
              </a:rPr>
              <a:t>2</a:t>
            </a:r>
            <a:r>
              <a:rPr lang="en-US" altLang="ro-RO" sz="2600" dirty="0">
                <a:solidFill>
                  <a:schemeClr val="tx2"/>
                </a:solidFill>
              </a:rPr>
              <a:t>)</a:t>
            </a:r>
            <a:r>
              <a:rPr lang="en-US" altLang="ro-RO" sz="2600" baseline="30000" dirty="0">
                <a:solidFill>
                  <a:schemeClr val="tx2"/>
                </a:solidFill>
              </a:rPr>
              <a:t>k</a:t>
            </a:r>
            <a:r>
              <a:rPr lang="en-US" altLang="ro-RO" sz="2600" dirty="0">
                <a:solidFill>
                  <a:schemeClr val="tx2"/>
                </a:solidFill>
              </a:rPr>
              <a:t>=</a:t>
            </a:r>
            <a:r>
              <a:rPr lang="en-US" altLang="ro-RO" sz="2600" baseline="30000" dirty="0">
                <a:solidFill>
                  <a:schemeClr val="tx2"/>
                </a:solidFill>
              </a:rPr>
              <a:t> </a:t>
            </a:r>
            <a:r>
              <a:rPr lang="en-US" altLang="ro-RO" sz="2600" dirty="0" err="1">
                <a:solidFill>
                  <a:schemeClr val="tx2"/>
                </a:solidFill>
              </a:rPr>
              <a:t>Vn</a:t>
            </a:r>
            <a:r>
              <a:rPr lang="en-US" altLang="ro-RO" sz="2600" baseline="30000" dirty="0" err="1">
                <a:solidFill>
                  <a:schemeClr val="tx2"/>
                </a:solidFill>
              </a:rPr>
              <a:t>k</a:t>
            </a:r>
            <a:r>
              <a:rPr lang="en-US" altLang="ro-RO" sz="2600" dirty="0">
                <a:solidFill>
                  <a:schemeClr val="tx2"/>
                </a:solidFill>
              </a:rPr>
              <a:t>=(V</a:t>
            </a:r>
            <a:r>
              <a:rPr lang="en-US" altLang="ro-RO" sz="2600" baseline="30000" dirty="0">
                <a:solidFill>
                  <a:schemeClr val="tx2"/>
                </a:solidFill>
              </a:rPr>
              <a:t>1/k</a:t>
            </a:r>
            <a:r>
              <a:rPr lang="en-US" altLang="ro-RO" sz="2600" dirty="0">
                <a:solidFill>
                  <a:schemeClr val="tx2"/>
                </a:solidFill>
              </a:rPr>
              <a:t> n)</a:t>
            </a:r>
            <a:r>
              <a:rPr lang="en-US" altLang="ro-RO" sz="2600" baseline="30000" dirty="0">
                <a:solidFill>
                  <a:schemeClr val="tx2"/>
                </a:solidFill>
              </a:rPr>
              <a:t>k</a:t>
            </a:r>
          </a:p>
          <a:p>
            <a:pPr algn="ctr"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600" dirty="0">
                <a:solidFill>
                  <a:schemeClr val="tx2"/>
                </a:solidFill>
              </a:rPr>
              <a:t>So,  </a:t>
            </a:r>
            <a:r>
              <a:rPr lang="en-US" altLang="ro-RO" dirty="0">
                <a:solidFill>
                  <a:schemeClr val="tx2"/>
                </a:solidFill>
              </a:rPr>
              <a:t>n</a:t>
            </a:r>
            <a:r>
              <a:rPr lang="en-US" altLang="ro-RO" baseline="-25000" dirty="0">
                <a:solidFill>
                  <a:schemeClr val="tx2"/>
                </a:solidFill>
              </a:rPr>
              <a:t>2</a:t>
            </a:r>
            <a:r>
              <a:rPr lang="en-US" altLang="ro-RO" dirty="0">
                <a:solidFill>
                  <a:schemeClr val="tx2"/>
                </a:solidFill>
              </a:rPr>
              <a:t>= V</a:t>
            </a:r>
            <a:r>
              <a:rPr lang="en-US" altLang="ro-RO" baseline="30000" dirty="0">
                <a:solidFill>
                  <a:schemeClr val="tx2"/>
                </a:solidFill>
              </a:rPr>
              <a:t>1/k</a:t>
            </a:r>
            <a:r>
              <a:rPr lang="en-US" altLang="ro-RO" dirty="0">
                <a:solidFill>
                  <a:schemeClr val="tx2"/>
                </a:solidFill>
              </a:rPr>
              <a:t> n		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1800" dirty="0">
                <a:solidFill>
                  <a:schemeClr val="tx2"/>
                </a:solidFill>
              </a:rPr>
              <a:t>Favorable consequence: 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1800" dirty="0">
                <a:solidFill>
                  <a:schemeClr val="tx2"/>
                </a:solidFill>
              </a:rPr>
              <a:t>If the </a:t>
            </a:r>
            <a:r>
              <a:rPr lang="en-US" altLang="ro-RO" sz="1800" b="1" dirty="0">
                <a:solidFill>
                  <a:schemeClr val="tx2"/>
                </a:solidFill>
              </a:rPr>
              <a:t>speed</a:t>
            </a:r>
            <a:r>
              <a:rPr lang="en-US" altLang="ro-RO" sz="1800" dirty="0">
                <a:solidFill>
                  <a:schemeClr val="tx2"/>
                </a:solidFill>
              </a:rPr>
              <a:t> of the machine increases </a:t>
            </a:r>
            <a:r>
              <a:rPr lang="en-US" altLang="ro-RO" sz="1800" b="1" dirty="0">
                <a:solidFill>
                  <a:schemeClr val="tx2"/>
                </a:solidFill>
              </a:rPr>
              <a:t>V times</a:t>
            </a:r>
            <a:r>
              <a:rPr lang="en-US" altLang="ro-RO" sz="1800" dirty="0">
                <a:solidFill>
                  <a:schemeClr val="tx2"/>
                </a:solidFill>
              </a:rPr>
              <a:t>,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1800" dirty="0">
                <a:solidFill>
                  <a:schemeClr val="tx2"/>
                </a:solidFill>
              </a:rPr>
              <a:t>Then the max dimension of the problem increases </a:t>
            </a:r>
            <a:r>
              <a:rPr lang="en-US" altLang="ro-RO" sz="1800" b="1" dirty="0">
                <a:solidFill>
                  <a:schemeClr val="tx2"/>
                </a:solidFill>
              </a:rPr>
              <a:t>v</a:t>
            </a:r>
            <a:r>
              <a:rPr lang="en-US" altLang="ro-RO" sz="1800" b="1" baseline="30000" dirty="0">
                <a:solidFill>
                  <a:schemeClr val="tx2"/>
                </a:solidFill>
              </a:rPr>
              <a:t>1/k</a:t>
            </a:r>
            <a:r>
              <a:rPr lang="en-US" altLang="ro-RO" sz="1800" b="1" dirty="0">
                <a:solidFill>
                  <a:schemeClr val="tx2"/>
                </a:solidFill>
              </a:rPr>
              <a:t> times</a:t>
            </a:r>
            <a:r>
              <a:rPr lang="en-US" altLang="ro-RO" sz="1800" dirty="0">
                <a:solidFill>
                  <a:schemeClr val="tx2"/>
                </a:solidFill>
              </a:rPr>
              <a:t>.</a:t>
            </a:r>
            <a:endParaRPr lang="en-US" altLang="ro-RO" sz="2000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000" dirty="0">
                <a:solidFill>
                  <a:schemeClr val="tx2"/>
                </a:solidFill>
              </a:rPr>
              <a:t>Notes:</a:t>
            </a:r>
            <a:endParaRPr lang="en-US" altLang="ro-RO" sz="1600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800" b="1" dirty="0">
                <a:solidFill>
                  <a:schemeClr val="tx2"/>
                </a:solidFill>
              </a:rPr>
              <a:t>v</a:t>
            </a:r>
            <a:r>
              <a:rPr lang="en-US" altLang="ro-RO" sz="1800" b="1" baseline="30000" dirty="0">
                <a:solidFill>
                  <a:schemeClr val="tx2"/>
                </a:solidFill>
              </a:rPr>
              <a:t>1/k</a:t>
            </a:r>
            <a:r>
              <a:rPr lang="en-US" altLang="ro-RO" sz="1800" b="1" dirty="0">
                <a:solidFill>
                  <a:schemeClr val="tx2"/>
                </a:solidFill>
              </a:rPr>
              <a:t> </a:t>
            </a:r>
            <a:r>
              <a:rPr lang="en-US" altLang="ro-RO" sz="1800" dirty="0">
                <a:solidFill>
                  <a:schemeClr val="tx2"/>
                </a:solidFill>
              </a:rPr>
              <a:t>is small value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800" dirty="0">
                <a:solidFill>
                  <a:schemeClr val="tx2"/>
                </a:solidFill>
              </a:rPr>
              <a:t>But the degree of the polynomial (k) is small for most problems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800" dirty="0">
                <a:solidFill>
                  <a:schemeClr val="tx2"/>
                </a:solidFill>
              </a:rPr>
              <a:t>AND, it is a multiplicative increase</a:t>
            </a:r>
            <a:endParaRPr lang="en-US" altLang="ro-RO" sz="3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3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3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3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3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3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3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3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3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770999-E065-4461-986C-CA2734053F91}" type="datetime1">
              <a:rPr lang="en-US" smtClean="0"/>
              <a:t>9/29/20</a:t>
            </a:fld>
            <a:endParaRPr 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 dirty="0"/>
              <a:t>Complexity –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3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01650" y="1316038"/>
                <a:ext cx="8642350" cy="4686300"/>
              </a:xfrm>
            </p:spPr>
            <p:txBody>
              <a:bodyPr/>
              <a:lstStyle/>
              <a:p>
                <a:pPr algn="ctr" eaLnBrk="1" hangingPunct="1">
                  <a:lnSpc>
                    <a:spcPct val="80000"/>
                  </a:lnSpc>
                  <a:buClr>
                    <a:schemeClr val="tx2"/>
                  </a:buClr>
                  <a:buFontTx/>
                  <a:buNone/>
                </a:pPr>
                <a:r>
                  <a:rPr lang="en-US" altLang="ro-RO" sz="3000" dirty="0">
                    <a:solidFill>
                      <a:schemeClr val="tx2"/>
                    </a:solidFill>
                  </a:rPr>
                  <a:t>Alg2:</a:t>
                </a:r>
                <a:r>
                  <a:rPr lang="en-US" altLang="ro-RO" sz="2600" dirty="0">
                    <a:solidFill>
                      <a:schemeClr val="tx2"/>
                    </a:solidFill>
                  </a:rPr>
                  <a:t> </a:t>
                </a:r>
                <a:r>
                  <a:rPr lang="en-US" altLang="ro-RO" sz="3600" b="1" dirty="0">
                    <a:solidFill>
                      <a:schemeClr val="tx2"/>
                    </a:solidFill>
                  </a:rPr>
                  <a:t>O(2</a:t>
                </a:r>
                <a:r>
                  <a:rPr lang="en-US" altLang="ro-RO" sz="3600" b="1" baseline="30000" dirty="0">
                    <a:solidFill>
                      <a:schemeClr val="tx2"/>
                    </a:solidFill>
                  </a:rPr>
                  <a:t>n</a:t>
                </a:r>
                <a:r>
                  <a:rPr lang="en-US" altLang="ro-RO" sz="3600" b="1" dirty="0">
                    <a:solidFill>
                      <a:schemeClr val="tx2"/>
                    </a:solidFill>
                  </a:rPr>
                  <a:t>)</a:t>
                </a:r>
                <a:endParaRPr lang="en-US" altLang="ro-RO" sz="3600" dirty="0">
                  <a:solidFill>
                    <a:schemeClr val="tx2"/>
                  </a:solidFill>
                </a:endParaRPr>
              </a:p>
              <a:p>
                <a:pPr eaLnBrk="1" hangingPunct="1">
                  <a:lnSpc>
                    <a:spcPct val="80000"/>
                  </a:lnSpc>
                  <a:buClr>
                    <a:schemeClr val="tx2"/>
                  </a:buClr>
                  <a:buFontTx/>
                  <a:buNone/>
                </a:pPr>
                <a:r>
                  <a:rPr lang="en-US" altLang="ro-RO" sz="2600" dirty="0">
                    <a:solidFill>
                      <a:schemeClr val="tx2"/>
                    </a:solidFill>
                  </a:rPr>
                  <a:t>				</a:t>
                </a:r>
                <a:r>
                  <a:rPr lang="en-US" altLang="ro-RO" sz="3000" dirty="0" err="1">
                    <a:solidFill>
                      <a:schemeClr val="tx2"/>
                    </a:solidFill>
                  </a:rPr>
                  <a:t>Oper</a:t>
                </a:r>
                <a:r>
                  <a:rPr lang="en-US" altLang="ro-RO" sz="3000" dirty="0">
                    <a:solidFill>
                      <a:schemeClr val="tx2"/>
                    </a:solidFill>
                  </a:rPr>
                  <a:t>.		Time</a:t>
                </a:r>
              </a:p>
              <a:p>
                <a:pPr eaLnBrk="1" hangingPunct="1">
                  <a:lnSpc>
                    <a:spcPct val="80000"/>
                  </a:lnSpc>
                  <a:buClr>
                    <a:schemeClr val="tx2"/>
                  </a:buClr>
                  <a:buFontTx/>
                  <a:buNone/>
                </a:pPr>
                <a:r>
                  <a:rPr lang="en-US" altLang="ro-RO" sz="2600" dirty="0">
                    <a:solidFill>
                      <a:schemeClr val="tx2"/>
                    </a:solidFill>
                  </a:rPr>
                  <a:t>	M1(old):	 	2</a:t>
                </a:r>
                <a:r>
                  <a:rPr lang="en-US" altLang="ro-RO" sz="2600" baseline="30000" dirty="0">
                    <a:solidFill>
                      <a:schemeClr val="tx2"/>
                    </a:solidFill>
                  </a:rPr>
                  <a:t>n</a:t>
                </a:r>
                <a:r>
                  <a:rPr lang="en-US" altLang="ro-RO" sz="2600" dirty="0">
                    <a:solidFill>
                      <a:schemeClr val="tx2"/>
                    </a:solidFill>
                  </a:rPr>
                  <a:t>			T 		</a:t>
                </a:r>
              </a:p>
              <a:p>
                <a:pPr eaLnBrk="1" hangingPunct="1">
                  <a:lnSpc>
                    <a:spcPct val="80000"/>
                  </a:lnSpc>
                  <a:buClr>
                    <a:schemeClr val="tx2"/>
                  </a:buClr>
                  <a:buFontTx/>
                  <a:buNone/>
                </a:pPr>
                <a:r>
                  <a:rPr lang="en-US" altLang="ro-RO" sz="2600" dirty="0">
                    <a:solidFill>
                      <a:schemeClr val="tx2"/>
                    </a:solidFill>
                  </a:rPr>
                  <a:t>	M2(new):	 	2</a:t>
                </a:r>
                <a:r>
                  <a:rPr lang="en-US" altLang="ro-RO" sz="2600" baseline="30000" dirty="0">
                    <a:solidFill>
                      <a:schemeClr val="tx2"/>
                    </a:solidFill>
                  </a:rPr>
                  <a:t>n</a:t>
                </a:r>
                <a:r>
                  <a:rPr lang="en-US" altLang="ro-RO" sz="2600" dirty="0">
                    <a:solidFill>
                      <a:schemeClr val="tx2"/>
                    </a:solidFill>
                  </a:rPr>
                  <a:t>			T/V 		</a:t>
                </a:r>
              </a:p>
              <a:p>
                <a:pPr eaLnBrk="1" hangingPunct="1">
                  <a:lnSpc>
                    <a:spcPct val="80000"/>
                  </a:lnSpc>
                  <a:buClr>
                    <a:schemeClr val="tx2"/>
                  </a:buClr>
                  <a:buFontTx/>
                  <a:buNone/>
                </a:pPr>
                <a:r>
                  <a:rPr lang="en-US" altLang="ro-RO" sz="2600" dirty="0">
                    <a:solidFill>
                      <a:schemeClr val="tx2"/>
                    </a:solidFill>
                  </a:rPr>
                  <a:t>				V2</a:t>
                </a:r>
                <a:r>
                  <a:rPr lang="en-US" altLang="ro-RO" sz="2600" baseline="30000" dirty="0">
                    <a:solidFill>
                      <a:schemeClr val="tx2"/>
                    </a:solidFill>
                  </a:rPr>
                  <a:t>n</a:t>
                </a:r>
                <a:r>
                  <a:rPr lang="en-US" altLang="ro-RO" sz="2600" dirty="0">
                    <a:solidFill>
                      <a:schemeClr val="tx2"/>
                    </a:solidFill>
                  </a:rPr>
                  <a:t>			T</a:t>
                </a:r>
              </a:p>
              <a:p>
                <a:pPr algn="ctr" eaLnBrk="1" hangingPunct="1">
                  <a:lnSpc>
                    <a:spcPct val="80000"/>
                  </a:lnSpc>
                  <a:buClr>
                    <a:schemeClr val="tx2"/>
                  </a:buClr>
                  <a:buFontTx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ro-RO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ro-RO" sz="24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ro-RO" sz="24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ro-RO" sz="2400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ro-RO" sz="2400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ro-RO" sz="2600" dirty="0">
                    <a:solidFill>
                      <a:schemeClr val="tx2"/>
                    </a:solidFill>
                  </a:rPr>
                  <a:t> = V 2</a:t>
                </a:r>
                <a:r>
                  <a:rPr lang="en-US" altLang="ro-RO" sz="2600" baseline="30000" dirty="0">
                    <a:solidFill>
                      <a:schemeClr val="tx2"/>
                    </a:solidFill>
                  </a:rPr>
                  <a:t>n </a:t>
                </a:r>
                <a:r>
                  <a:rPr lang="en-US" altLang="ro-RO" sz="2600" dirty="0">
                    <a:solidFill>
                      <a:schemeClr val="tx2"/>
                    </a:solidFill>
                  </a:rPr>
                  <a:t>=2 </a:t>
                </a:r>
                <a:r>
                  <a:rPr lang="en-US" altLang="ro-RO" sz="2600" baseline="30000" dirty="0" err="1">
                    <a:solidFill>
                      <a:schemeClr val="tx2"/>
                    </a:solidFill>
                  </a:rPr>
                  <a:t>lgV</a:t>
                </a:r>
                <a:r>
                  <a:rPr lang="en-US" altLang="ro-RO" sz="2600" baseline="30000" dirty="0">
                    <a:solidFill>
                      <a:schemeClr val="tx2"/>
                    </a:solidFill>
                  </a:rPr>
                  <a:t> + n</a:t>
                </a:r>
                <a:r>
                  <a:rPr lang="en-US" altLang="ro-RO" sz="2600" dirty="0">
                    <a:solidFill>
                      <a:schemeClr val="tx2"/>
                    </a:solidFill>
                  </a:rPr>
                  <a:t> </a:t>
                </a:r>
              </a:p>
              <a:p>
                <a:pPr eaLnBrk="1" hangingPunct="1">
                  <a:lnSpc>
                    <a:spcPct val="80000"/>
                  </a:lnSpc>
                  <a:buClr>
                    <a:schemeClr val="tx2"/>
                  </a:buClr>
                  <a:buFontTx/>
                  <a:buNone/>
                </a:pPr>
                <a:r>
                  <a:rPr lang="en-US" altLang="ro-RO" sz="2600" dirty="0">
                    <a:solidFill>
                      <a:schemeClr val="tx2"/>
                    </a:solidFill>
                  </a:rPr>
                  <a:t>So			</a:t>
                </a:r>
                <a:r>
                  <a:rPr lang="en-US" altLang="ro-RO" dirty="0">
                    <a:solidFill>
                      <a:schemeClr val="tx2"/>
                    </a:solidFill>
                  </a:rPr>
                  <a:t>n</a:t>
                </a:r>
                <a:r>
                  <a:rPr lang="en-US" altLang="ro-RO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en-US" altLang="ro-RO" dirty="0">
                    <a:solidFill>
                      <a:schemeClr val="tx2"/>
                    </a:solidFill>
                  </a:rPr>
                  <a:t>= n </a:t>
                </a:r>
                <a:r>
                  <a:rPr lang="en-US" altLang="ro-RO" dirty="0">
                    <a:solidFill>
                      <a:srgbClr val="FF0000"/>
                    </a:solidFill>
                  </a:rPr>
                  <a:t>+</a:t>
                </a:r>
                <a:r>
                  <a:rPr lang="en-US" altLang="ro-RO" dirty="0">
                    <a:solidFill>
                      <a:schemeClr val="tx2"/>
                    </a:solidFill>
                  </a:rPr>
                  <a:t> </a:t>
                </a:r>
                <a:r>
                  <a:rPr lang="en-US" altLang="ro-RO" sz="2600" dirty="0" err="1">
                    <a:solidFill>
                      <a:schemeClr val="tx2"/>
                    </a:solidFill>
                  </a:rPr>
                  <a:t>lgV</a:t>
                </a:r>
                <a:endParaRPr lang="en-US" altLang="ro-RO" sz="2600" dirty="0">
                  <a:solidFill>
                    <a:schemeClr val="tx2"/>
                  </a:solidFill>
                </a:endParaRPr>
              </a:p>
              <a:p>
                <a:pPr eaLnBrk="1" hangingPunct="1">
                  <a:lnSpc>
                    <a:spcPct val="80000"/>
                  </a:lnSpc>
                  <a:buClr>
                    <a:schemeClr val="tx2"/>
                  </a:buClr>
                  <a:buFontTx/>
                  <a:buNone/>
                </a:pPr>
                <a:r>
                  <a:rPr lang="en-US" altLang="ro-RO" sz="2000" dirty="0">
                    <a:solidFill>
                      <a:schemeClr val="tx2"/>
                    </a:solidFill>
                  </a:rPr>
                  <a:t>Disadvantageous consequence! 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ro-RO" sz="2000" dirty="0">
                    <a:solidFill>
                      <a:schemeClr val="tx2"/>
                    </a:solidFill>
                  </a:rPr>
                  <a:t>If the speed increases </a:t>
                </a:r>
                <a:r>
                  <a:rPr lang="en-US" altLang="ro-RO" sz="2000" dirty="0">
                    <a:solidFill>
                      <a:srgbClr val="FF0000"/>
                    </a:solidFill>
                  </a:rPr>
                  <a:t>V times</a:t>
                </a:r>
                <a:r>
                  <a:rPr lang="en-US" altLang="ro-RO" sz="2000" dirty="0">
                    <a:solidFill>
                      <a:schemeClr val="tx2"/>
                    </a:solidFill>
                  </a:rPr>
                  <a:t>, 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ro-RO" sz="2000" dirty="0">
                    <a:solidFill>
                      <a:schemeClr val="tx2"/>
                    </a:solidFill>
                  </a:rPr>
                  <a:t>Then the dimension increases </a:t>
                </a:r>
                <a:r>
                  <a:rPr lang="en-US" altLang="ro-RO" sz="2000" dirty="0">
                    <a:solidFill>
                      <a:srgbClr val="FF0000"/>
                    </a:solidFill>
                  </a:rPr>
                  <a:t>with</a:t>
                </a:r>
                <a:r>
                  <a:rPr lang="en-US" altLang="ro-RO" sz="2000" dirty="0">
                    <a:solidFill>
                      <a:schemeClr val="tx2"/>
                    </a:solidFill>
                  </a:rPr>
                  <a:t> </a:t>
                </a:r>
                <a:r>
                  <a:rPr lang="en-US" altLang="ro-RO" sz="2000" dirty="0" err="1">
                    <a:solidFill>
                      <a:schemeClr val="tx2"/>
                    </a:solidFill>
                  </a:rPr>
                  <a:t>lgV</a:t>
                </a:r>
                <a:r>
                  <a:rPr lang="en-US" altLang="ro-RO" sz="2000" dirty="0">
                    <a:solidFill>
                      <a:schemeClr val="tx2"/>
                    </a:solidFill>
                  </a:rPr>
                  <a:t>.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ro-RO" sz="2000" dirty="0">
                    <a:solidFill>
                      <a:schemeClr val="tx2"/>
                    </a:solidFill>
                  </a:rPr>
                  <a:t>The bad News:</a:t>
                </a:r>
              </a:p>
              <a:p>
                <a:pPr lvl="1">
                  <a:spcBef>
                    <a:spcPct val="0"/>
                  </a:spcBef>
                  <a:buClrTx/>
                </a:pPr>
                <a:r>
                  <a:rPr lang="en-US" altLang="ro-RO" sz="1600" dirty="0">
                    <a:solidFill>
                      <a:schemeClr val="tx2"/>
                    </a:solidFill>
                  </a:rPr>
                  <a:t>VERY small increase (</a:t>
                </a:r>
                <a:r>
                  <a:rPr lang="en-US" altLang="ro-RO" sz="1600" b="1" dirty="0" err="1">
                    <a:solidFill>
                      <a:schemeClr val="tx2"/>
                    </a:solidFill>
                  </a:rPr>
                  <a:t>lg</a:t>
                </a:r>
                <a:r>
                  <a:rPr lang="en-US" altLang="ro-RO" sz="1600" dirty="0">
                    <a:solidFill>
                      <a:schemeClr val="tx2"/>
                    </a:solidFill>
                  </a:rPr>
                  <a:t>)</a:t>
                </a:r>
              </a:p>
              <a:p>
                <a:pPr lvl="1">
                  <a:spcBef>
                    <a:spcPct val="0"/>
                  </a:spcBef>
                  <a:buClrTx/>
                </a:pPr>
                <a:r>
                  <a:rPr lang="en-US" altLang="ro-RO" sz="1600" dirty="0">
                    <a:solidFill>
                      <a:schemeClr val="tx2"/>
                    </a:solidFill>
                  </a:rPr>
                  <a:t>Even worst: it is </a:t>
                </a:r>
                <a:r>
                  <a:rPr lang="en-US" altLang="ro-RO" sz="1600" b="1" dirty="0">
                    <a:solidFill>
                      <a:schemeClr val="tx2"/>
                    </a:solidFill>
                  </a:rPr>
                  <a:t>additive</a:t>
                </a:r>
                <a:r>
                  <a:rPr lang="en-US" altLang="ro-RO" sz="1600" dirty="0">
                    <a:solidFill>
                      <a:schemeClr val="tx2"/>
                    </a:solidFill>
                  </a:rPr>
                  <a:t>!!!</a:t>
                </a:r>
                <a:r>
                  <a:rPr lang="en-US" altLang="ro-RO" sz="2000" dirty="0">
                    <a:solidFill>
                      <a:schemeClr val="tx2"/>
                    </a:solidFill>
                  </a:rPr>
                  <a:t> </a:t>
                </a:r>
                <a:r>
                  <a:rPr lang="en-US" altLang="ro-RO" sz="2000" dirty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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ro-RO" sz="2400" dirty="0">
                  <a:solidFill>
                    <a:schemeClr val="tx2"/>
                  </a:solidFill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ro-RO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853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1650" y="1316038"/>
                <a:ext cx="8642350" cy="4686300"/>
              </a:xfrm>
              <a:blipFill>
                <a:blip r:embed="rId2"/>
                <a:stretch>
                  <a:fillRect l="-1175" t="-4336" b="-5962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3BAE14-686C-45CC-8777-876BB075E151}" type="datetime1">
              <a:rPr lang="en-US" smtClean="0"/>
              <a:t>9/29/20</a:t>
            </a:fld>
            <a:endParaRPr 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 dirty="0"/>
              <a:t>Complexity – cont.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393535"/>
            <a:ext cx="8337550" cy="4723815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800" dirty="0">
                <a:solidFill>
                  <a:schemeClr val="tx2"/>
                </a:solidFill>
              </a:rPr>
              <a:t>Speed of the new computer in terms of the old one: V</a:t>
            </a:r>
            <a:r>
              <a:rPr lang="en-US" altLang="ro-RO" sz="2800" baseline="-25000" dirty="0">
                <a:solidFill>
                  <a:schemeClr val="tx2"/>
                </a:solidFill>
              </a:rPr>
              <a:t>2</a:t>
            </a:r>
            <a:r>
              <a:rPr lang="en-US" altLang="ro-RO" sz="2800" dirty="0">
                <a:solidFill>
                  <a:schemeClr val="tx2"/>
                </a:solidFill>
              </a:rPr>
              <a:t>=V ·V</a:t>
            </a:r>
            <a:r>
              <a:rPr lang="en-US" altLang="ro-RO" sz="2800" baseline="-25000" dirty="0">
                <a:solidFill>
                  <a:schemeClr val="tx2"/>
                </a:solidFill>
              </a:rPr>
              <a:t>1</a:t>
            </a:r>
            <a:r>
              <a:rPr lang="en-US" altLang="ro-RO" sz="3600" dirty="0">
                <a:solidFill>
                  <a:srgbClr val="FF0000"/>
                </a:solidFill>
              </a:rPr>
              <a:t> </a:t>
            </a:r>
            <a:endParaRPr lang="en-US" altLang="ro-RO" sz="3000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3000" dirty="0">
                <a:solidFill>
                  <a:schemeClr val="tx2"/>
                </a:solidFill>
              </a:rPr>
              <a:t>Alg1: </a:t>
            </a:r>
            <a:r>
              <a:rPr lang="en-US" altLang="ro-RO" sz="3600" b="1" dirty="0">
                <a:solidFill>
                  <a:schemeClr val="tx2"/>
                </a:solidFill>
              </a:rPr>
              <a:t>O(</a:t>
            </a:r>
            <a:r>
              <a:rPr lang="en-US" altLang="ro-RO" sz="3600" b="1" dirty="0" err="1">
                <a:solidFill>
                  <a:schemeClr val="tx2"/>
                </a:solidFill>
              </a:rPr>
              <a:t>n</a:t>
            </a:r>
            <a:r>
              <a:rPr lang="en-US" altLang="ro-RO" sz="3600" b="1" baseline="30000" dirty="0" err="1">
                <a:solidFill>
                  <a:schemeClr val="tx2"/>
                </a:solidFill>
              </a:rPr>
              <a:t>k</a:t>
            </a:r>
            <a:r>
              <a:rPr lang="en-US" altLang="ro-RO" sz="3600" b="1" dirty="0">
                <a:solidFill>
                  <a:schemeClr val="tx2"/>
                </a:solidFill>
              </a:rPr>
              <a:t>): </a:t>
            </a:r>
            <a:r>
              <a:rPr lang="en-US" altLang="ro-RO" sz="3600" dirty="0">
                <a:solidFill>
                  <a:schemeClr val="tx2"/>
                </a:solidFill>
              </a:rPr>
              <a:t>n</a:t>
            </a:r>
            <a:r>
              <a:rPr lang="en-US" altLang="ro-RO" sz="3600" baseline="-25000" dirty="0">
                <a:solidFill>
                  <a:schemeClr val="tx2"/>
                </a:solidFill>
              </a:rPr>
              <a:t>2</a:t>
            </a:r>
            <a:r>
              <a:rPr lang="en-US" altLang="ro-RO" sz="3600" dirty="0">
                <a:solidFill>
                  <a:schemeClr val="tx2"/>
                </a:solidFill>
              </a:rPr>
              <a:t>= v</a:t>
            </a:r>
            <a:r>
              <a:rPr lang="en-US" altLang="ro-RO" sz="3600" baseline="30000" dirty="0">
                <a:solidFill>
                  <a:schemeClr val="tx2"/>
                </a:solidFill>
              </a:rPr>
              <a:t>1/k</a:t>
            </a:r>
            <a:r>
              <a:rPr lang="en-US" altLang="ro-RO" sz="3600" dirty="0">
                <a:solidFill>
                  <a:schemeClr val="tx2"/>
                </a:solidFill>
              </a:rPr>
              <a:t> </a:t>
            </a:r>
            <a:r>
              <a:rPr lang="en-US" altLang="ro-RO" sz="3600" dirty="0">
                <a:solidFill>
                  <a:srgbClr val="FF0000"/>
                </a:solidFill>
              </a:rPr>
              <a:t>·</a:t>
            </a:r>
            <a:r>
              <a:rPr lang="en-US" altLang="ro-RO" sz="3600" dirty="0">
                <a:solidFill>
                  <a:schemeClr val="tx2"/>
                </a:solidFill>
              </a:rPr>
              <a:t>n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3000" dirty="0">
                <a:solidFill>
                  <a:schemeClr val="tx2"/>
                </a:solidFill>
              </a:rPr>
              <a:t>Alg2: </a:t>
            </a:r>
            <a:r>
              <a:rPr lang="en-US" altLang="ro-RO" sz="3600" b="1" dirty="0">
                <a:solidFill>
                  <a:schemeClr val="tx2"/>
                </a:solidFill>
              </a:rPr>
              <a:t>O(2</a:t>
            </a:r>
            <a:r>
              <a:rPr lang="en-US" altLang="ro-RO" sz="3600" b="1" baseline="30000" dirty="0">
                <a:solidFill>
                  <a:schemeClr val="tx2"/>
                </a:solidFill>
              </a:rPr>
              <a:t>n</a:t>
            </a:r>
            <a:r>
              <a:rPr lang="en-US" altLang="ro-RO" sz="3600" b="1" dirty="0">
                <a:solidFill>
                  <a:schemeClr val="tx2"/>
                </a:solidFill>
              </a:rPr>
              <a:t>): </a:t>
            </a:r>
            <a:r>
              <a:rPr lang="en-US" altLang="ro-RO" sz="3600" dirty="0">
                <a:solidFill>
                  <a:schemeClr val="tx2"/>
                </a:solidFill>
              </a:rPr>
              <a:t>n</a:t>
            </a:r>
            <a:r>
              <a:rPr lang="en-US" altLang="ro-RO" sz="3600" baseline="-25000" dirty="0">
                <a:solidFill>
                  <a:schemeClr val="tx2"/>
                </a:solidFill>
              </a:rPr>
              <a:t>2</a:t>
            </a:r>
            <a:r>
              <a:rPr lang="en-US" altLang="ro-RO" sz="3600" dirty="0">
                <a:solidFill>
                  <a:schemeClr val="tx2"/>
                </a:solidFill>
              </a:rPr>
              <a:t>= n </a:t>
            </a:r>
            <a:r>
              <a:rPr lang="en-US" altLang="ro-RO" sz="3600" dirty="0">
                <a:solidFill>
                  <a:srgbClr val="FF0000"/>
                </a:solidFill>
              </a:rPr>
              <a:t>+</a:t>
            </a:r>
            <a:r>
              <a:rPr lang="en-US" altLang="ro-RO" sz="3600" dirty="0">
                <a:solidFill>
                  <a:schemeClr val="tx2"/>
                </a:solidFill>
              </a:rPr>
              <a:t> </a:t>
            </a:r>
            <a:r>
              <a:rPr lang="en-US" altLang="ro-RO" sz="3000" dirty="0" err="1">
                <a:solidFill>
                  <a:schemeClr val="tx2"/>
                </a:solidFill>
              </a:rPr>
              <a:t>lgV</a:t>
            </a:r>
            <a:r>
              <a:rPr lang="en-US" altLang="ro-RO" sz="3000" dirty="0">
                <a:solidFill>
                  <a:schemeClr val="tx2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800" dirty="0">
                <a:solidFill>
                  <a:schemeClr val="tx2"/>
                </a:solidFill>
              </a:rPr>
              <a:t>CL: For exp </a:t>
            </a:r>
            <a:r>
              <a:rPr lang="en-US" altLang="ro-RO" sz="2800" dirty="0" err="1">
                <a:solidFill>
                  <a:schemeClr val="tx2"/>
                </a:solidFill>
              </a:rPr>
              <a:t>algs</a:t>
            </a:r>
            <a:r>
              <a:rPr lang="en-US" altLang="ro-RO" sz="2800" dirty="0">
                <a:solidFill>
                  <a:schemeClr val="tx2"/>
                </a:solidFill>
              </a:rPr>
              <a:t>, no matter how many </a:t>
            </a:r>
            <a:r>
              <a:rPr lang="en-US" altLang="ro-RO" sz="2800" dirty="0">
                <a:solidFill>
                  <a:srgbClr val="FF0000"/>
                </a:solidFill>
              </a:rPr>
              <a:t>times</a:t>
            </a:r>
            <a:r>
              <a:rPr lang="en-US" altLang="ro-RO" sz="2800" dirty="0">
                <a:solidFill>
                  <a:schemeClr val="tx2"/>
                </a:solidFill>
              </a:rPr>
              <a:t> we increase the speed of the system, the size increases with an </a:t>
            </a:r>
            <a:r>
              <a:rPr lang="en-US" altLang="ro-RO" sz="2800" dirty="0">
                <a:solidFill>
                  <a:srgbClr val="FF0000"/>
                </a:solidFill>
              </a:rPr>
              <a:t>additive</a:t>
            </a:r>
            <a:r>
              <a:rPr lang="en-US" altLang="ro-RO" sz="2800" dirty="0">
                <a:solidFill>
                  <a:schemeClr val="tx2"/>
                </a:solidFill>
              </a:rPr>
              <a:t> constant!!! 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000" dirty="0">
                <a:solidFill>
                  <a:schemeClr val="tx2"/>
                </a:solidFill>
              </a:rPr>
              <a:t>Sol: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000" dirty="0">
                <a:solidFill>
                  <a:schemeClr val="tx2"/>
                </a:solidFill>
              </a:rPr>
              <a:t>avoid designing exponential solutions! NEVER EVER write exponential algorithms!!!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000" dirty="0">
                <a:solidFill>
                  <a:schemeClr val="tx2"/>
                </a:solidFill>
              </a:rPr>
              <a:t>are there any problems with unknown polynomial sols?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000" dirty="0">
                <a:solidFill>
                  <a:schemeClr val="tx2"/>
                </a:solidFill>
              </a:rPr>
              <a:t>P=NP ? 1 million USD problem (since 1971, Stephen Cook)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64C66D-E3F9-4D36-A183-3495F1282FB5}" type="datetime1">
              <a:rPr lang="en-US" smtClean="0"/>
              <a:t>9/29/20</a:t>
            </a:fld>
            <a:endParaRPr lang="en-US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 dirty="0"/>
              <a:t>Complexity – cont.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700213"/>
            <a:ext cx="7680325" cy="4302125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ro-RO" sz="2000" dirty="0">
                <a:solidFill>
                  <a:schemeClr val="tx2"/>
                </a:solidFill>
              </a:rPr>
              <a:t>Evaluating the complexity for </a:t>
            </a:r>
            <a:r>
              <a:rPr lang="en-US" altLang="ro-RO" sz="2000" b="1" dirty="0">
                <a:solidFill>
                  <a:schemeClr val="tx2"/>
                </a:solidFill>
              </a:rPr>
              <a:t>Divide et </a:t>
            </a:r>
            <a:r>
              <a:rPr lang="en-US" altLang="ro-RO" sz="2000" b="1" dirty="0" err="1">
                <a:solidFill>
                  <a:schemeClr val="tx2"/>
                </a:solidFill>
              </a:rPr>
              <a:t>Impera</a:t>
            </a:r>
            <a:r>
              <a:rPr lang="en-US" altLang="ro-RO" sz="2000" b="1" dirty="0">
                <a:solidFill>
                  <a:schemeClr val="tx2"/>
                </a:solidFill>
              </a:rPr>
              <a:t> </a:t>
            </a:r>
            <a:r>
              <a:rPr lang="en-US" altLang="ro-RO" sz="2000" dirty="0">
                <a:solidFill>
                  <a:schemeClr val="tx2"/>
                </a:solidFill>
              </a:rPr>
              <a:t>algorithms</a:t>
            </a:r>
          </a:p>
          <a:p>
            <a:pPr eaLnBrk="1" hangingPunct="1">
              <a:buClr>
                <a:schemeClr val="tx2"/>
              </a:buClr>
              <a:buFontTx/>
              <a:buNone/>
            </a:pPr>
            <a:r>
              <a:rPr lang="en-US" altLang="ro-RO" sz="2000" dirty="0" err="1">
                <a:solidFill>
                  <a:schemeClr val="tx2"/>
                </a:solidFill>
              </a:rPr>
              <a:t>divide_et_impera</a:t>
            </a:r>
            <a:r>
              <a:rPr lang="en-US" altLang="ro-RO" sz="2000" dirty="0">
                <a:solidFill>
                  <a:schemeClr val="tx2"/>
                </a:solidFill>
              </a:rPr>
              <a:t>(n, I, O)</a:t>
            </a:r>
          </a:p>
          <a:p>
            <a:pPr eaLnBrk="1" hangingPunct="1">
              <a:buClr>
                <a:schemeClr val="tx2"/>
              </a:buClr>
              <a:buFontTx/>
              <a:buNone/>
            </a:pPr>
            <a:r>
              <a:rPr lang="en-US" altLang="ro-RO" sz="2000" dirty="0">
                <a:solidFill>
                  <a:schemeClr val="tx2"/>
                </a:solidFill>
              </a:rPr>
              <a:t>	if n&lt;=n0</a:t>
            </a:r>
          </a:p>
          <a:p>
            <a:pPr eaLnBrk="1" hangingPunct="1">
              <a:buClr>
                <a:schemeClr val="tx2"/>
              </a:buClr>
              <a:buFontTx/>
              <a:buNone/>
            </a:pPr>
            <a:r>
              <a:rPr lang="en-US" altLang="ro-RO" sz="2000" dirty="0">
                <a:solidFill>
                  <a:schemeClr val="tx2"/>
                </a:solidFill>
              </a:rPr>
              <a:t>		then	</a:t>
            </a:r>
            <a:r>
              <a:rPr lang="en-US" altLang="ro-RO" sz="2000" dirty="0" err="1">
                <a:solidFill>
                  <a:schemeClr val="tx2"/>
                </a:solidFill>
              </a:rPr>
              <a:t>direct_solution</a:t>
            </a:r>
            <a:r>
              <a:rPr lang="en-US" altLang="ro-RO" sz="2000" dirty="0">
                <a:solidFill>
                  <a:schemeClr val="tx2"/>
                </a:solidFill>
              </a:rPr>
              <a:t>(n, I, O)</a:t>
            </a:r>
          </a:p>
          <a:p>
            <a:pPr eaLnBrk="1" hangingPunct="1">
              <a:buClr>
                <a:schemeClr val="tx2"/>
              </a:buClr>
              <a:buFontTx/>
              <a:buNone/>
            </a:pPr>
            <a:r>
              <a:rPr lang="en-US" altLang="ro-RO" sz="2000" dirty="0">
                <a:solidFill>
                  <a:schemeClr val="tx2"/>
                </a:solidFill>
              </a:rPr>
              <a:t>		else	</a:t>
            </a:r>
            <a:r>
              <a:rPr lang="en-US" altLang="ro-RO" sz="2000" i="1" dirty="0">
                <a:solidFill>
                  <a:schemeClr val="tx2"/>
                </a:solidFill>
              </a:rPr>
              <a:t>divide(n, I1,I2,…,</a:t>
            </a:r>
            <a:r>
              <a:rPr lang="en-US" altLang="ro-RO" sz="2000" i="1" dirty="0" err="1">
                <a:solidFill>
                  <a:schemeClr val="tx2"/>
                </a:solidFill>
              </a:rPr>
              <a:t>Ia</a:t>
            </a:r>
            <a:r>
              <a:rPr lang="en-US" altLang="ro-RO" sz="2000" i="1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buClr>
                <a:schemeClr val="tx2"/>
              </a:buClr>
              <a:buFontTx/>
              <a:buNone/>
            </a:pPr>
            <a:r>
              <a:rPr lang="en-US" altLang="ro-RO" sz="2000" dirty="0">
                <a:solidFill>
                  <a:schemeClr val="tx2"/>
                </a:solidFill>
              </a:rPr>
              <a:t>			</a:t>
            </a:r>
            <a:r>
              <a:rPr lang="en-US" altLang="ro-RO" sz="2000" dirty="0" err="1">
                <a:solidFill>
                  <a:schemeClr val="tx2"/>
                </a:solidFill>
              </a:rPr>
              <a:t>divide_et_impera</a:t>
            </a:r>
            <a:r>
              <a:rPr lang="en-US" altLang="ro-RO" sz="2000" dirty="0">
                <a:solidFill>
                  <a:schemeClr val="tx2"/>
                </a:solidFill>
              </a:rPr>
              <a:t>(n/b,I1,O1)	//a rec. calls</a:t>
            </a:r>
          </a:p>
          <a:p>
            <a:pPr eaLnBrk="1" hangingPunct="1">
              <a:buClr>
                <a:schemeClr val="tx2"/>
              </a:buClr>
              <a:buFontTx/>
              <a:buNone/>
            </a:pPr>
            <a:r>
              <a:rPr lang="en-US" altLang="ro-RO" sz="2000" dirty="0">
                <a:solidFill>
                  <a:schemeClr val="tx2"/>
                </a:solidFill>
              </a:rPr>
              <a:t>			</a:t>
            </a:r>
            <a:r>
              <a:rPr lang="en-US" altLang="ro-RO" sz="2000" dirty="0" err="1">
                <a:solidFill>
                  <a:schemeClr val="tx2"/>
                </a:solidFill>
              </a:rPr>
              <a:t>divide_et_impera</a:t>
            </a:r>
            <a:r>
              <a:rPr lang="en-US" altLang="ro-RO" sz="2000" dirty="0">
                <a:solidFill>
                  <a:schemeClr val="tx2"/>
                </a:solidFill>
              </a:rPr>
              <a:t>(n/b,I2,O2)</a:t>
            </a:r>
          </a:p>
          <a:p>
            <a:pPr eaLnBrk="1" hangingPunct="1">
              <a:buClr>
                <a:schemeClr val="tx2"/>
              </a:buClr>
              <a:buFontTx/>
              <a:buNone/>
            </a:pPr>
            <a:r>
              <a:rPr lang="en-US" altLang="ro-RO" sz="2000" dirty="0">
                <a:solidFill>
                  <a:schemeClr val="tx2"/>
                </a:solidFill>
              </a:rPr>
              <a:t>			…</a:t>
            </a:r>
          </a:p>
          <a:p>
            <a:pPr eaLnBrk="1" hangingPunct="1">
              <a:buClr>
                <a:schemeClr val="tx2"/>
              </a:buClr>
              <a:buFontTx/>
              <a:buNone/>
            </a:pPr>
            <a:r>
              <a:rPr lang="en-US" altLang="ro-RO" sz="2000" dirty="0">
                <a:solidFill>
                  <a:schemeClr val="tx2"/>
                </a:solidFill>
              </a:rPr>
              <a:t> 			</a:t>
            </a:r>
            <a:r>
              <a:rPr lang="en-US" altLang="ro-RO" sz="2000" dirty="0" err="1">
                <a:solidFill>
                  <a:schemeClr val="tx2"/>
                </a:solidFill>
              </a:rPr>
              <a:t>divide_et_impera</a:t>
            </a:r>
            <a:r>
              <a:rPr lang="en-US" altLang="ro-RO" sz="2000" dirty="0">
                <a:solidFill>
                  <a:schemeClr val="tx2"/>
                </a:solidFill>
              </a:rPr>
              <a:t>(n/</a:t>
            </a:r>
            <a:r>
              <a:rPr lang="en-US" altLang="ro-RO" sz="2000" dirty="0" err="1">
                <a:solidFill>
                  <a:schemeClr val="tx2"/>
                </a:solidFill>
              </a:rPr>
              <a:t>b,Ia,Oa</a:t>
            </a:r>
            <a:r>
              <a:rPr lang="en-US" altLang="ro-RO" sz="2000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buClr>
                <a:schemeClr val="tx2"/>
              </a:buClr>
              <a:buFontTx/>
              <a:buNone/>
            </a:pPr>
            <a:r>
              <a:rPr lang="en-US" altLang="ro-RO" sz="2000" dirty="0">
                <a:solidFill>
                  <a:schemeClr val="tx2"/>
                </a:solidFill>
              </a:rPr>
              <a:t>			</a:t>
            </a:r>
            <a:r>
              <a:rPr lang="en-US" altLang="ro-RO" sz="2000" i="1" dirty="0">
                <a:solidFill>
                  <a:schemeClr val="tx2"/>
                </a:solidFill>
              </a:rPr>
              <a:t>combine(O1,O2,…,</a:t>
            </a:r>
            <a:r>
              <a:rPr lang="en-US" altLang="ro-RO" sz="2000" i="1" dirty="0" err="1">
                <a:solidFill>
                  <a:schemeClr val="tx2"/>
                </a:solidFill>
              </a:rPr>
              <a:t>Oa,O</a:t>
            </a:r>
            <a:r>
              <a:rPr lang="en-US" altLang="ro-RO" sz="2000" i="1" dirty="0">
                <a:solidFill>
                  <a:schemeClr val="tx2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2B5B9A5-06BD-4EBB-A6C6-4B1E497F1E3D}" type="datetime1">
              <a:rPr lang="en-US" smtClean="0"/>
              <a:t>9/29/20</a:t>
            </a:fld>
            <a:endParaRPr 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/>
              <a:t>Structure of the course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431925"/>
            <a:ext cx="8796337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400" b="1" dirty="0">
                <a:solidFill>
                  <a:schemeClr val="tx2"/>
                </a:solidFill>
              </a:rPr>
              <a:t>Lectures (MS Teams + </a:t>
            </a:r>
            <a:r>
              <a:rPr lang="en-US" altLang="ro-RO" sz="2400" b="1" dirty="0" err="1">
                <a:solidFill>
                  <a:schemeClr val="tx2"/>
                </a:solidFill>
              </a:rPr>
              <a:t>moodle</a:t>
            </a:r>
            <a:r>
              <a:rPr lang="en-US" altLang="ro-RO" sz="2400" b="1" dirty="0">
                <a:solidFill>
                  <a:schemeClr val="tx2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000" b="1" dirty="0">
                <a:solidFill>
                  <a:schemeClr val="tx2"/>
                </a:solidFill>
                <a:hlinkClick r:id="rId2"/>
              </a:rPr>
              <a:t>https://moodle.cs.utcluj.ro/course/view.php?id=292</a:t>
            </a:r>
            <a:r>
              <a:rPr lang="en-US" altLang="ro-RO" sz="2000" b="1" dirty="0">
                <a:solidFill>
                  <a:schemeClr val="tx2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800" b="1" dirty="0">
                <a:solidFill>
                  <a:schemeClr val="tx2"/>
                </a:solidFill>
              </a:rPr>
              <a:t>Slides + discussions + pseudocode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800" b="1" dirty="0">
                <a:solidFill>
                  <a:schemeClr val="tx2"/>
                </a:solidFill>
              </a:rPr>
              <a:t>Open course with Q&amp;As sessions. 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800" b="1" dirty="0">
                <a:solidFill>
                  <a:schemeClr val="tx2"/>
                </a:solidFill>
              </a:rPr>
              <a:t>Stop us and ask questions whenever you have. If you have a question, most probably other students have the same question!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400" b="1" dirty="0">
                <a:solidFill>
                  <a:schemeClr val="tx2"/>
                </a:solidFill>
              </a:rPr>
              <a:t>Tutorials (MS Teams + </a:t>
            </a:r>
            <a:r>
              <a:rPr lang="en-US" altLang="ro-RO" sz="2400" b="1" dirty="0" err="1">
                <a:solidFill>
                  <a:schemeClr val="tx2"/>
                </a:solidFill>
              </a:rPr>
              <a:t>moodle</a:t>
            </a:r>
            <a:r>
              <a:rPr lang="en-US" altLang="ro-RO" sz="2400" b="1" dirty="0">
                <a:solidFill>
                  <a:schemeClr val="tx2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800" b="1" dirty="0"/>
              <a:t>Problem solving – analysis and design, evaluation, comparisons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800" b="1" dirty="0"/>
              <a:t>Pseudocode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400" b="1" dirty="0"/>
              <a:t>Labs same content, every group a different faculty member or (former) PhD student,  graduate/master 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800" b="1" dirty="0"/>
              <a:t>Each group – separate channel + </a:t>
            </a:r>
            <a:r>
              <a:rPr lang="en-US" altLang="ro-RO" sz="1800" b="1" dirty="0" err="1"/>
              <a:t>moodle</a:t>
            </a:r>
            <a:endParaRPr lang="en-US" altLang="ro-RO" sz="1800" b="1" dirty="0"/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800" b="1" dirty="0"/>
              <a:t>Problem solving (algorithms implementation, testing and evaluation) 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800" b="1" dirty="0"/>
              <a:t>C/C++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1F51DA9-8DE8-4648-8523-31A8BD5689C0}" type="datetime1">
              <a:rPr lang="en-US" smtClean="0"/>
              <a:t>9/29/20</a:t>
            </a:fld>
            <a:endParaRPr 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 dirty="0"/>
              <a:t>Complexity – cont.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476" y="1316725"/>
            <a:ext cx="7949160" cy="4954449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Assumption f(n) = time (complexity) of the </a:t>
            </a:r>
            <a:r>
              <a:rPr lang="en-US" altLang="ro-RO" sz="2400" dirty="0" err="1">
                <a:solidFill>
                  <a:schemeClr val="tx2"/>
                </a:solidFill>
              </a:rPr>
              <a:t>alg</a:t>
            </a:r>
            <a:r>
              <a:rPr lang="en-US" altLang="ro-RO" sz="2400" dirty="0">
                <a:solidFill>
                  <a:schemeClr val="tx2"/>
                </a:solidFill>
              </a:rPr>
              <a:t> – sequence except for the recursive calls (</a:t>
            </a:r>
            <a:r>
              <a:rPr lang="en-US" altLang="ro-RO" sz="2400" dirty="0" err="1">
                <a:solidFill>
                  <a:schemeClr val="tx2"/>
                </a:solidFill>
              </a:rPr>
              <a:t>div&amp;comb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f(n)= 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endParaRPr lang="en-US" altLang="ro-RO" sz="2400" baseline="30000" dirty="0">
              <a:solidFill>
                <a:schemeClr val="tx2"/>
              </a:solidFill>
            </a:endParaRPr>
          </a:p>
          <a:p>
            <a:pPr eaLnBrk="1" hangingPunct="1">
              <a:buClr>
                <a:schemeClr val="tx2"/>
              </a:buClr>
              <a:buFontTx/>
              <a:buNone/>
            </a:pPr>
            <a:endParaRPr lang="en-US" altLang="ro-RO" sz="2400" baseline="30000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o-RO" sz="2400" dirty="0">
                <a:sym typeface="Symbol" pitchFamily="18" charset="2"/>
              </a:rPr>
              <a:t>		    </a:t>
            </a:r>
            <a:r>
              <a:rPr lang="ro-RO" altLang="ro-RO" sz="2400" dirty="0">
                <a:sym typeface="Symbol" pitchFamily="18" charset="2"/>
              </a:rPr>
              <a:t></a:t>
            </a:r>
            <a:r>
              <a:rPr lang="en-US" altLang="ro-RO" sz="2400" dirty="0">
                <a:sym typeface="Symbol" pitchFamily="18" charset="2"/>
              </a:rPr>
              <a:t>t</a:t>
            </a:r>
            <a:r>
              <a:rPr lang="en-US" altLang="ro-RO" sz="2400" baseline="-25000" dirty="0">
                <a:sym typeface="Symbol" pitchFamily="18" charset="2"/>
              </a:rPr>
              <a:t>0</a:t>
            </a:r>
            <a:r>
              <a:rPr lang="en-US" altLang="ro-RO" sz="2400" dirty="0">
                <a:sym typeface="Symbol" pitchFamily="18" charset="2"/>
              </a:rPr>
              <a:t>			if n&lt;n</a:t>
            </a:r>
            <a:r>
              <a:rPr lang="en-US" altLang="ro-RO" sz="2400" baseline="-25000" dirty="0">
                <a:sym typeface="Symbol" pitchFamily="18" charset="2"/>
              </a:rPr>
              <a:t>0</a:t>
            </a:r>
            <a:endParaRPr lang="en-US" altLang="ro-RO" sz="2400" baseline="-25000" dirty="0">
              <a:solidFill>
                <a:schemeClr val="tx2"/>
              </a:solidFill>
            </a:endParaRPr>
          </a:p>
          <a:p>
            <a:pPr eaLnBrk="1" hangingPunct="1"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t(n)= </a:t>
            </a:r>
            <a:r>
              <a:rPr lang="ro-RO" altLang="ro-RO" sz="3600" dirty="0">
                <a:sym typeface="Symbol" pitchFamily="18" charset="2"/>
              </a:rPr>
              <a:t></a:t>
            </a:r>
            <a:endParaRPr lang="en-US" altLang="ro-RO" sz="2400" dirty="0">
              <a:solidFill>
                <a:schemeClr val="tx2"/>
              </a:solidFill>
            </a:endParaRPr>
          </a:p>
          <a:p>
            <a:pPr eaLnBrk="1" hangingPunct="1">
              <a:buClr>
                <a:schemeClr val="tx2"/>
              </a:buClr>
              <a:buFontTx/>
              <a:buNone/>
            </a:pPr>
            <a:r>
              <a:rPr lang="en-US" altLang="ro-RO" sz="2400" dirty="0">
                <a:sym typeface="Symbol" pitchFamily="18" charset="2"/>
              </a:rPr>
              <a:t>		    </a:t>
            </a:r>
            <a:r>
              <a:rPr lang="ro-RO" altLang="ro-RO" sz="2400" dirty="0">
                <a:sym typeface="Symbol" pitchFamily="18" charset="2"/>
              </a:rPr>
              <a:t></a:t>
            </a:r>
            <a:r>
              <a:rPr lang="en-US" altLang="ro-RO" sz="2400" dirty="0">
                <a:sym typeface="Symbol" pitchFamily="18" charset="2"/>
              </a:rPr>
              <a:t>at(n/b)+f(n)	 if n&gt;=n</a:t>
            </a:r>
            <a:r>
              <a:rPr lang="en-US" altLang="ro-RO" sz="2400" baseline="-25000" dirty="0">
                <a:sym typeface="Symbol" pitchFamily="18" charset="2"/>
              </a:rPr>
              <a:t>0</a:t>
            </a:r>
          </a:p>
          <a:p>
            <a:pPr eaLnBrk="1" hangingPunct="1"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This is something to remember:</a:t>
            </a:r>
          </a:p>
          <a:p>
            <a:pPr eaLnBrk="1" hangingPunct="1">
              <a:buClr>
                <a:schemeClr val="tx2"/>
              </a:buClr>
              <a:buNone/>
            </a:pPr>
            <a:r>
              <a:rPr lang="en-US" altLang="ro-RO" sz="2400" b="1" dirty="0">
                <a:solidFill>
                  <a:schemeClr val="tx2"/>
                </a:solidFill>
              </a:rPr>
              <a:t>t(n)= </a:t>
            </a:r>
            <a:r>
              <a:rPr lang="en-US" altLang="ro-RO" sz="2400" b="1" dirty="0">
                <a:sym typeface="Symbol" pitchFamily="18" charset="2"/>
              </a:rPr>
              <a:t>at(n/b)+</a:t>
            </a:r>
            <a:r>
              <a:rPr lang="en-US" altLang="ro-RO" sz="2400" b="1" dirty="0" err="1">
                <a:solidFill>
                  <a:schemeClr val="tx2"/>
                </a:solidFill>
              </a:rPr>
              <a:t>n</a:t>
            </a:r>
            <a:r>
              <a:rPr lang="en-US" altLang="ro-RO" sz="2400" b="1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ym typeface="Symbol" pitchFamily="18" charset="2"/>
              </a:rPr>
              <a:t>	</a:t>
            </a:r>
            <a:r>
              <a:rPr lang="en-US" altLang="ro-RO" sz="2000" dirty="0">
                <a:sym typeface="Symbol" pitchFamily="18" charset="2"/>
              </a:rPr>
              <a:t>a = number of recursive calls</a:t>
            </a:r>
          </a:p>
          <a:p>
            <a:pPr eaLnBrk="1" hangingPunct="1">
              <a:buClr>
                <a:schemeClr val="tx2"/>
              </a:buClr>
              <a:buNone/>
            </a:pPr>
            <a:r>
              <a:rPr lang="en-US" altLang="ro-RO" sz="2000" dirty="0">
                <a:sym typeface="Symbol" pitchFamily="18" charset="2"/>
              </a:rPr>
              <a:t>				b= division factor of the input</a:t>
            </a:r>
          </a:p>
          <a:p>
            <a:pPr eaLnBrk="1" hangingPunct="1">
              <a:buClr>
                <a:schemeClr val="tx2"/>
              </a:buClr>
              <a:buFontTx/>
              <a:buNone/>
            </a:pPr>
            <a:r>
              <a:rPr lang="en-US" altLang="ro-RO" sz="2000" baseline="-25000" dirty="0">
                <a:sym typeface="Symbol" pitchFamily="18" charset="2"/>
              </a:rPr>
              <a:t>				</a:t>
            </a:r>
            <a:r>
              <a:rPr lang="en-US" altLang="ro-RO" sz="2000" dirty="0">
                <a:sym typeface="Symbol" pitchFamily="18" charset="2"/>
              </a:rPr>
              <a:t>c = degree of the polynomial describing the run time of the sequence outside the recursive calls</a:t>
            </a:r>
            <a:endParaRPr lang="en-US" altLang="ro-RO" sz="2000" baseline="-250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2A23C14-07AE-4AEB-8A41-47111646F00F}" type="datetime1">
              <a:rPr lang="en-US" smtClean="0"/>
              <a:t>9/29/20</a:t>
            </a:fld>
            <a:endParaRPr lang="en-US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 dirty="0"/>
              <a:t>Complexity – cont.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2235" y="1393825"/>
            <a:ext cx="8756340" cy="48387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b="1" dirty="0">
                <a:solidFill>
                  <a:schemeClr val="tx2"/>
                </a:solidFill>
              </a:rPr>
              <a:t>Calling tree</a:t>
            </a:r>
          </a:p>
          <a:p>
            <a:pPr algn="ctr"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				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baseline="30000" dirty="0">
                <a:solidFill>
                  <a:schemeClr val="tx2"/>
                </a:solidFill>
              </a:rPr>
              <a:t>			 </a:t>
            </a:r>
            <a:r>
              <a:rPr lang="en-US" altLang="ro-RO" sz="2400" dirty="0">
                <a:solidFill>
                  <a:schemeClr val="tx2"/>
                </a:solidFill>
              </a:rPr>
              <a:t>=&gt;	</a:t>
            </a:r>
            <a:r>
              <a:rPr lang="en-US" altLang="ro-RO" sz="2400" baseline="30000" dirty="0">
                <a:solidFill>
                  <a:schemeClr val="tx2"/>
                </a:solidFill>
              </a:rPr>
              <a:t> 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baseline="30000" dirty="0">
                <a:solidFill>
                  <a:schemeClr val="tx2"/>
                </a:solidFill>
              </a:rPr>
              <a:t>	</a:t>
            </a:r>
          </a:p>
          <a:p>
            <a:pPr algn="ctr"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  (n/b)</a:t>
            </a:r>
            <a:r>
              <a:rPr lang="en-US" altLang="ro-RO" sz="2400" baseline="30000" dirty="0">
                <a:solidFill>
                  <a:schemeClr val="tx2"/>
                </a:solidFill>
              </a:rPr>
              <a:t>c	</a:t>
            </a:r>
            <a:r>
              <a:rPr lang="en-US" altLang="ro-RO" sz="2400" dirty="0">
                <a:solidFill>
                  <a:schemeClr val="tx2"/>
                </a:solidFill>
              </a:rPr>
              <a:t>(n/b)</a:t>
            </a:r>
            <a:r>
              <a:rPr lang="en-US" altLang="ro-RO" sz="2400" baseline="30000" dirty="0">
                <a:solidFill>
                  <a:schemeClr val="tx2"/>
                </a:solidFill>
              </a:rPr>
              <a:t>c	 </a:t>
            </a:r>
            <a:r>
              <a:rPr lang="en-US" altLang="ro-RO" sz="2400" dirty="0">
                <a:solidFill>
                  <a:schemeClr val="tx2"/>
                </a:solidFill>
              </a:rPr>
              <a:t> …</a:t>
            </a:r>
            <a:r>
              <a:rPr lang="en-US" altLang="ro-RO" sz="2400" baseline="30000" dirty="0">
                <a:solidFill>
                  <a:schemeClr val="tx2"/>
                </a:solidFill>
              </a:rPr>
              <a:t> </a:t>
            </a:r>
            <a:r>
              <a:rPr lang="en-US" altLang="ro-RO" sz="2400" dirty="0">
                <a:solidFill>
                  <a:schemeClr val="tx2"/>
                </a:solidFill>
              </a:rPr>
              <a:t>    (n/b)</a:t>
            </a:r>
            <a:r>
              <a:rPr lang="en-US" altLang="ro-RO" sz="2400" baseline="30000" dirty="0">
                <a:solidFill>
                  <a:schemeClr val="tx2"/>
                </a:solidFill>
              </a:rPr>
              <a:t>c	</a:t>
            </a:r>
            <a:r>
              <a:rPr lang="en-US" altLang="ro-RO" sz="2400" dirty="0">
                <a:solidFill>
                  <a:schemeClr val="tx2"/>
                </a:solidFill>
              </a:rPr>
              <a:t>	 =&gt;	a (n/b)</a:t>
            </a:r>
            <a:r>
              <a:rPr lang="en-US" altLang="ro-RO" sz="2400" baseline="30000" dirty="0">
                <a:solidFill>
                  <a:schemeClr val="tx2"/>
                </a:solidFill>
              </a:rPr>
              <a:t>c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  (n/b</a:t>
            </a:r>
            <a:r>
              <a:rPr lang="en-US" altLang="ro-RO" sz="2400" baseline="30000" dirty="0">
                <a:solidFill>
                  <a:schemeClr val="tx2"/>
                </a:solidFill>
              </a:rPr>
              <a:t>2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  <a:r>
              <a:rPr lang="en-US" altLang="ro-RO" sz="2400" baseline="30000" dirty="0">
                <a:solidFill>
                  <a:schemeClr val="tx2"/>
                </a:solidFill>
              </a:rPr>
              <a:t>c 	 </a:t>
            </a:r>
            <a:r>
              <a:rPr lang="en-US" altLang="ro-RO" sz="2400" dirty="0">
                <a:solidFill>
                  <a:schemeClr val="tx2"/>
                </a:solidFill>
              </a:rPr>
              <a:t>(n/b</a:t>
            </a:r>
            <a:r>
              <a:rPr lang="en-US" altLang="ro-RO" sz="2400" baseline="30000" dirty="0">
                <a:solidFill>
                  <a:schemeClr val="tx2"/>
                </a:solidFill>
              </a:rPr>
              <a:t>2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  <a:r>
              <a:rPr lang="en-US" altLang="ro-RO" sz="2400" baseline="30000" dirty="0">
                <a:solidFill>
                  <a:schemeClr val="tx2"/>
                </a:solidFill>
              </a:rPr>
              <a:t>c.    ….  </a:t>
            </a:r>
            <a:r>
              <a:rPr lang="en-US" altLang="ro-RO" sz="2400" dirty="0">
                <a:solidFill>
                  <a:schemeClr val="tx2"/>
                </a:solidFill>
              </a:rPr>
              <a:t>(n/b</a:t>
            </a:r>
            <a:r>
              <a:rPr lang="en-US" altLang="ro-RO" sz="2400" baseline="30000" dirty="0">
                <a:solidFill>
                  <a:schemeClr val="tx2"/>
                </a:solidFill>
              </a:rPr>
              <a:t>2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  <a:r>
              <a:rPr lang="en-US" altLang="ro-RO" sz="2400" baseline="30000" dirty="0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 …	       =&gt;   a</a:t>
            </a:r>
            <a:r>
              <a:rPr lang="en-US" altLang="ro-RO" sz="2400" baseline="30000" dirty="0">
                <a:solidFill>
                  <a:schemeClr val="tx2"/>
                </a:solidFill>
              </a:rPr>
              <a:t>2</a:t>
            </a:r>
            <a:r>
              <a:rPr lang="en-US" altLang="ro-RO" sz="2400" dirty="0">
                <a:solidFill>
                  <a:schemeClr val="tx2"/>
                </a:solidFill>
              </a:rPr>
              <a:t>(n/b</a:t>
            </a:r>
            <a:r>
              <a:rPr lang="en-US" altLang="ro-RO" sz="2400" baseline="30000" dirty="0">
                <a:solidFill>
                  <a:schemeClr val="tx2"/>
                </a:solidFill>
              </a:rPr>
              <a:t>2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  <a:r>
              <a:rPr lang="en-US" altLang="ro-RO" sz="2400" baseline="30000" dirty="0">
                <a:solidFill>
                  <a:schemeClr val="tx2"/>
                </a:solidFill>
              </a:rPr>
              <a:t>c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baseline="30000" dirty="0">
                <a:solidFill>
                  <a:schemeClr val="tx2"/>
                </a:solidFill>
              </a:rPr>
              <a:t>	 </a:t>
            </a:r>
            <a:r>
              <a:rPr lang="en-US" altLang="ro-RO" sz="2400" dirty="0">
                <a:solidFill>
                  <a:schemeClr val="tx2"/>
                </a:solidFill>
              </a:rPr>
              <a:t>…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endParaRPr lang="en-US" altLang="ro-RO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How many levels?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endParaRPr lang="en-US" altLang="ro-RO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48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2A23C14-07AE-4AEB-8A41-47111646F00F}" type="datetime1">
              <a:rPr lang="en-US" smtClean="0"/>
              <a:t>9/29/20</a:t>
            </a:fld>
            <a:endParaRPr lang="en-US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 dirty="0"/>
              <a:t>Complexity – cont.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425" y="1409700"/>
            <a:ext cx="8988575" cy="48387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i="1" u="sng" dirty="0">
                <a:solidFill>
                  <a:schemeClr val="tx2"/>
                </a:solidFill>
              </a:rPr>
              <a:t>Level</a:t>
            </a:r>
            <a:r>
              <a:rPr lang="en-US" altLang="ro-RO" sz="2400" b="1" dirty="0">
                <a:solidFill>
                  <a:schemeClr val="tx2"/>
                </a:solidFill>
              </a:rPr>
              <a:t> 			Calling tree 		</a:t>
            </a:r>
            <a:r>
              <a:rPr lang="en-US" altLang="ro-RO" sz="2400" dirty="0">
                <a:solidFill>
                  <a:schemeClr val="tx2"/>
                </a:solidFill>
              </a:rPr>
              <a:t>#</a:t>
            </a:r>
            <a:r>
              <a:rPr lang="en-US" altLang="ro-RO" sz="2400" b="1" dirty="0">
                <a:solidFill>
                  <a:schemeClr val="tx2"/>
                </a:solidFill>
              </a:rPr>
              <a:t> </a:t>
            </a:r>
            <a:r>
              <a:rPr lang="en-US" altLang="ro-RO" sz="2400" i="1" u="sng" dirty="0">
                <a:solidFill>
                  <a:schemeClr val="tx2"/>
                </a:solidFill>
              </a:rPr>
              <a:t>Ops</a:t>
            </a:r>
            <a:r>
              <a:rPr lang="en-US" altLang="ro-RO" sz="2400" b="1" dirty="0">
                <a:solidFill>
                  <a:schemeClr val="tx2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0	       			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baseline="30000" dirty="0">
                <a:solidFill>
                  <a:schemeClr val="tx2"/>
                </a:solidFill>
              </a:rPr>
              <a:t>		</a:t>
            </a:r>
            <a:r>
              <a:rPr lang="en-US" altLang="ro-RO" sz="2400" dirty="0">
                <a:solidFill>
                  <a:schemeClr val="tx2"/>
                </a:solidFill>
              </a:rPr>
              <a:t>     =&gt;   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baseline="30000" dirty="0">
                <a:solidFill>
                  <a:schemeClr val="tx2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1              (n/b)</a:t>
            </a:r>
            <a:r>
              <a:rPr lang="en-US" altLang="ro-RO" sz="2400" baseline="30000" dirty="0">
                <a:solidFill>
                  <a:schemeClr val="tx2"/>
                </a:solidFill>
              </a:rPr>
              <a:t>c	  </a:t>
            </a:r>
            <a:r>
              <a:rPr lang="en-US" altLang="ro-RO" sz="2400" dirty="0">
                <a:solidFill>
                  <a:schemeClr val="tx2"/>
                </a:solidFill>
              </a:rPr>
              <a:t>(n/b)</a:t>
            </a:r>
            <a:r>
              <a:rPr lang="en-US" altLang="ro-RO" sz="2400" baseline="30000" dirty="0">
                <a:solidFill>
                  <a:schemeClr val="tx2"/>
                </a:solidFill>
              </a:rPr>
              <a:t>c	     </a:t>
            </a:r>
            <a:r>
              <a:rPr lang="en-US" altLang="ro-RO" sz="2400" dirty="0">
                <a:solidFill>
                  <a:schemeClr val="tx2"/>
                </a:solidFill>
              </a:rPr>
              <a:t>…</a:t>
            </a:r>
            <a:r>
              <a:rPr lang="en-US" altLang="ro-RO" sz="2400" baseline="30000" dirty="0">
                <a:solidFill>
                  <a:schemeClr val="tx2"/>
                </a:solidFill>
              </a:rPr>
              <a:t>	</a:t>
            </a:r>
            <a:r>
              <a:rPr lang="en-US" altLang="ro-RO" sz="2400" dirty="0">
                <a:solidFill>
                  <a:schemeClr val="tx2"/>
                </a:solidFill>
              </a:rPr>
              <a:t>(n/b)</a:t>
            </a:r>
            <a:r>
              <a:rPr lang="en-US" altLang="ro-RO" sz="2400" baseline="30000" dirty="0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	     =&gt; a (n/b)</a:t>
            </a:r>
            <a:r>
              <a:rPr lang="en-US" altLang="ro-RO" sz="2400" baseline="30000" dirty="0">
                <a:solidFill>
                  <a:schemeClr val="tx2"/>
                </a:solidFill>
              </a:rPr>
              <a:t>c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2      … (n/b</a:t>
            </a:r>
            <a:r>
              <a:rPr lang="en-US" altLang="ro-RO" sz="2400" baseline="30000" dirty="0">
                <a:solidFill>
                  <a:schemeClr val="tx2"/>
                </a:solidFill>
              </a:rPr>
              <a:t>2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  <a:r>
              <a:rPr lang="en-US" altLang="ro-RO" sz="2400" baseline="30000" dirty="0">
                <a:solidFill>
                  <a:schemeClr val="tx2"/>
                </a:solidFill>
              </a:rPr>
              <a:t>c      </a:t>
            </a:r>
            <a:r>
              <a:rPr lang="en-US" altLang="ro-RO" sz="2400" dirty="0">
                <a:solidFill>
                  <a:schemeClr val="tx2"/>
                </a:solidFill>
              </a:rPr>
              <a:t>(n/b</a:t>
            </a:r>
            <a:r>
              <a:rPr lang="en-US" altLang="ro-RO" sz="2400" baseline="30000" dirty="0">
                <a:solidFill>
                  <a:schemeClr val="tx2"/>
                </a:solidFill>
              </a:rPr>
              <a:t>2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  <a:r>
              <a:rPr lang="en-US" altLang="ro-RO" sz="2400" baseline="30000" dirty="0">
                <a:solidFill>
                  <a:schemeClr val="tx2"/>
                </a:solidFill>
              </a:rPr>
              <a:t>c </a:t>
            </a:r>
            <a:r>
              <a:rPr lang="en-US" altLang="ro-RO" sz="2400" dirty="0">
                <a:solidFill>
                  <a:schemeClr val="tx2"/>
                </a:solidFill>
              </a:rPr>
              <a:t> ….   (n/b</a:t>
            </a:r>
            <a:r>
              <a:rPr lang="en-US" altLang="ro-RO" sz="2400" baseline="30000" dirty="0">
                <a:solidFill>
                  <a:schemeClr val="tx2"/>
                </a:solidFill>
              </a:rPr>
              <a:t>2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  <a:r>
              <a:rPr lang="en-US" altLang="ro-RO" sz="2400" baseline="30000" dirty="0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 …	     =&gt;  a</a:t>
            </a:r>
            <a:r>
              <a:rPr lang="en-US" altLang="ro-RO" sz="2400" baseline="30000" dirty="0">
                <a:solidFill>
                  <a:schemeClr val="tx2"/>
                </a:solidFill>
              </a:rPr>
              <a:t>2</a:t>
            </a:r>
            <a:r>
              <a:rPr lang="en-US" altLang="ro-RO" sz="2400" dirty="0">
                <a:solidFill>
                  <a:schemeClr val="tx2"/>
                </a:solidFill>
              </a:rPr>
              <a:t>(n/b</a:t>
            </a:r>
            <a:r>
              <a:rPr lang="en-US" altLang="ro-RO" sz="2400" baseline="30000" dirty="0">
                <a:solidFill>
                  <a:schemeClr val="tx2"/>
                </a:solidFill>
              </a:rPr>
              <a:t>2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  <a:r>
              <a:rPr lang="en-US" altLang="ro-RO" sz="2400" baseline="30000" dirty="0">
                <a:solidFill>
                  <a:schemeClr val="tx2"/>
                </a:solidFill>
              </a:rPr>
              <a:t>c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baseline="30000" dirty="0">
                <a:solidFill>
                  <a:schemeClr val="tx2"/>
                </a:solidFill>
              </a:rPr>
              <a:t>…			 		…			…</a:t>
            </a:r>
            <a:endParaRPr lang="en-US" altLang="ro-RO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None/>
            </a:pPr>
            <a:r>
              <a:rPr lang="en-US" altLang="ro-RO" sz="2400" dirty="0" err="1">
                <a:solidFill>
                  <a:schemeClr val="tx2"/>
                </a:solidFill>
              </a:rPr>
              <a:t>log</a:t>
            </a:r>
            <a:r>
              <a:rPr lang="en-US" altLang="ro-RO" sz="2400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dirty="0">
                <a:solidFill>
                  <a:schemeClr val="tx2"/>
                </a:solidFill>
              </a:rPr>
              <a:t>						     =&gt;  a 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log</a:t>
            </a:r>
            <a:r>
              <a:rPr lang="en-US" altLang="ro-RO" sz="2400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n</a:t>
            </a:r>
            <a:r>
              <a:rPr lang="en-US" altLang="ro-RO" sz="2400" baseline="30000" dirty="0">
                <a:solidFill>
                  <a:schemeClr val="tx2"/>
                </a:solidFill>
              </a:rPr>
              <a:t> </a:t>
            </a:r>
            <a:r>
              <a:rPr lang="en-US" altLang="ro-RO" sz="2400" dirty="0">
                <a:solidFill>
                  <a:schemeClr val="tx2"/>
                </a:solidFill>
              </a:rPr>
              <a:t>(n/b</a:t>
            </a:r>
            <a:r>
              <a:rPr lang="en-US" altLang="ro-RO" sz="2400" baseline="30000" dirty="0">
                <a:solidFill>
                  <a:schemeClr val="tx2"/>
                </a:solidFill>
              </a:rPr>
              <a:t> 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log</a:t>
            </a:r>
            <a:r>
              <a:rPr lang="en-US" altLang="ro-RO" sz="2400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n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  <a:r>
              <a:rPr lang="en-US" altLang="ro-RO" sz="2400" baseline="30000" dirty="0">
                <a:solidFill>
                  <a:schemeClr val="tx2"/>
                </a:solidFill>
              </a:rPr>
              <a:t>c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None/>
            </a:pPr>
            <a:endParaRPr lang="en-US" altLang="ro-RO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t(n)	=	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+ a (n/b)</a:t>
            </a:r>
            <a:r>
              <a:rPr lang="en-US" altLang="ro-RO" sz="2400" baseline="30000" dirty="0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+ a</a:t>
            </a:r>
            <a:r>
              <a:rPr lang="en-US" altLang="ro-RO" sz="2400" baseline="30000" dirty="0">
                <a:solidFill>
                  <a:schemeClr val="tx2"/>
                </a:solidFill>
              </a:rPr>
              <a:t>2</a:t>
            </a:r>
            <a:r>
              <a:rPr lang="en-US" altLang="ro-RO" sz="2400" dirty="0">
                <a:solidFill>
                  <a:schemeClr val="tx2"/>
                </a:solidFill>
              </a:rPr>
              <a:t>(n/b</a:t>
            </a:r>
            <a:r>
              <a:rPr lang="en-US" altLang="ro-RO" sz="2400" baseline="30000" dirty="0">
                <a:solidFill>
                  <a:schemeClr val="tx2"/>
                </a:solidFill>
              </a:rPr>
              <a:t>2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  <a:r>
              <a:rPr lang="en-US" altLang="ro-RO" sz="2400" baseline="30000" dirty="0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+…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		=	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[1+a/</a:t>
            </a:r>
            <a:r>
              <a:rPr lang="en-US" altLang="ro-RO" sz="24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+(a/</a:t>
            </a:r>
            <a:r>
              <a:rPr lang="en-US" altLang="ro-RO" sz="24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  <a:r>
              <a:rPr lang="en-US" altLang="ro-RO" sz="2400" baseline="30000" dirty="0">
                <a:solidFill>
                  <a:schemeClr val="tx2"/>
                </a:solidFill>
              </a:rPr>
              <a:t>2</a:t>
            </a:r>
            <a:r>
              <a:rPr lang="en-US" altLang="ro-RO" sz="2400" dirty="0">
                <a:solidFill>
                  <a:schemeClr val="tx2"/>
                </a:solidFill>
              </a:rPr>
              <a:t>+…(a/</a:t>
            </a:r>
            <a:r>
              <a:rPr lang="en-US" altLang="ro-RO" sz="24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log</a:t>
            </a:r>
            <a:r>
              <a:rPr lang="en-US" altLang="ro-RO" sz="2400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n</a:t>
            </a:r>
            <a:r>
              <a:rPr lang="en-US" altLang="ro-RO" sz="2400" dirty="0">
                <a:solidFill>
                  <a:schemeClr val="tx2"/>
                </a:solidFill>
              </a:rPr>
              <a:t>]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/>
              <a:t>Geometric progression: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/>
              <a:t> </a:t>
            </a:r>
            <a:r>
              <a:rPr lang="en-US" altLang="ro-RO" sz="2400" dirty="0">
                <a:solidFill>
                  <a:schemeClr val="tx2"/>
                </a:solidFill>
              </a:rPr>
              <a:t>	</a:t>
            </a:r>
            <a:r>
              <a:rPr lang="en-US" altLang="ro-RO" sz="2400" dirty="0" err="1">
                <a:solidFill>
                  <a:schemeClr val="tx2"/>
                </a:solidFill>
              </a:rPr>
              <a:t>first_term</a:t>
            </a:r>
            <a:r>
              <a:rPr lang="en-US" altLang="ro-RO" sz="2400" dirty="0">
                <a:solidFill>
                  <a:schemeClr val="tx2"/>
                </a:solidFill>
              </a:rPr>
              <a:t> =1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	ratio (q)   = a/</a:t>
            </a:r>
            <a:r>
              <a:rPr lang="en-US" altLang="ro-RO" sz="24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endParaRPr lang="en-US" altLang="ro-RO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	number of terms = log</a:t>
            </a:r>
            <a:r>
              <a:rPr lang="en-US" altLang="ro-RO" sz="2400" baseline="-25000" dirty="0">
                <a:solidFill>
                  <a:schemeClr val="tx2"/>
                </a:solidFill>
              </a:rPr>
              <a:t>b</a:t>
            </a:r>
            <a:r>
              <a:rPr lang="en-US" altLang="ro-RO" sz="2400" dirty="0">
                <a:solidFill>
                  <a:schemeClr val="tx2"/>
                </a:solidFill>
              </a:rPr>
              <a:t>n+1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8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8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8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8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8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8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8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8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5281CAA-A1C6-484A-B2EE-69080B20BC9E}" type="datetime1">
              <a:rPr lang="en-US" smtClean="0"/>
              <a:t>9/29/20</a:t>
            </a:fld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 dirty="0"/>
              <a:t>Complexity – cont.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700213"/>
            <a:ext cx="7680325" cy="4302125"/>
          </a:xfrm>
        </p:spPr>
        <p:txBody>
          <a:bodyPr/>
          <a:lstStyle/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t(n)=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[1+a/</a:t>
            </a:r>
            <a:r>
              <a:rPr lang="en-US" altLang="ro-RO" sz="24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+(a/</a:t>
            </a:r>
            <a:r>
              <a:rPr lang="en-US" altLang="ro-RO" sz="24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  <a:r>
              <a:rPr lang="en-US" altLang="ro-RO" sz="2400" baseline="30000" dirty="0">
                <a:solidFill>
                  <a:schemeClr val="tx2"/>
                </a:solidFill>
              </a:rPr>
              <a:t>2</a:t>
            </a:r>
            <a:r>
              <a:rPr lang="en-US" altLang="ro-RO" sz="2400" dirty="0">
                <a:solidFill>
                  <a:schemeClr val="tx2"/>
                </a:solidFill>
              </a:rPr>
              <a:t>+…(a/</a:t>
            </a:r>
            <a:r>
              <a:rPr lang="en-US" altLang="ro-RO" sz="24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log</a:t>
            </a:r>
            <a:r>
              <a:rPr lang="en-US" altLang="ro-RO" sz="2400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n</a:t>
            </a:r>
            <a:r>
              <a:rPr lang="en-US" altLang="ro-RO" sz="2400" dirty="0">
                <a:solidFill>
                  <a:schemeClr val="tx2"/>
                </a:solidFill>
              </a:rPr>
              <a:t>]</a:t>
            </a: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endParaRPr lang="en-US" altLang="ro-RO" sz="2400" dirty="0">
              <a:solidFill>
                <a:schemeClr val="tx2"/>
              </a:solidFill>
            </a:endParaRP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Cases:</a:t>
            </a:r>
          </a:p>
          <a:p>
            <a:pPr marL="609600" indent="-609600" eaLnBrk="1" hangingPunct="1">
              <a:buClr>
                <a:schemeClr val="tx2"/>
              </a:buClr>
              <a:buFontTx/>
              <a:buAutoNum type="arabicPeriod"/>
            </a:pPr>
            <a:r>
              <a:rPr lang="en-US" altLang="ro-RO" sz="2400" dirty="0">
                <a:solidFill>
                  <a:schemeClr val="tx2"/>
                </a:solidFill>
              </a:rPr>
              <a:t>q&lt;1; a&lt;</a:t>
            </a:r>
            <a:r>
              <a:rPr lang="en-US" altLang="ro-RO" sz="24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baseline="30000" dirty="0">
                <a:solidFill>
                  <a:schemeClr val="tx2"/>
                </a:solidFill>
              </a:rPr>
              <a:t>	</a:t>
            </a:r>
            <a:r>
              <a:rPr lang="en-US" altLang="ro-RO" sz="2400" dirty="0">
                <a:solidFill>
                  <a:schemeClr val="tx2"/>
                </a:solidFill>
              </a:rPr>
              <a:t>=&gt;	O(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) – 1</a:t>
            </a:r>
            <a:r>
              <a:rPr lang="en-US" altLang="ro-RO" sz="2400" baseline="30000" dirty="0">
                <a:solidFill>
                  <a:schemeClr val="tx2"/>
                </a:solidFill>
              </a:rPr>
              <a:t>st</a:t>
            </a:r>
            <a:r>
              <a:rPr lang="en-US" altLang="ro-RO" sz="2400" dirty="0">
                <a:solidFill>
                  <a:schemeClr val="tx2"/>
                </a:solidFill>
              </a:rPr>
              <a:t> term matters</a:t>
            </a:r>
          </a:p>
          <a:p>
            <a:pPr marL="609600" indent="-609600" eaLnBrk="1" hangingPunct="1">
              <a:buClr>
                <a:schemeClr val="tx2"/>
              </a:buClr>
              <a:buFontTx/>
              <a:buAutoNum type="arabicPeriod"/>
            </a:pPr>
            <a:r>
              <a:rPr lang="en-US" altLang="ro-RO" sz="2400" dirty="0">
                <a:solidFill>
                  <a:schemeClr val="tx2"/>
                </a:solidFill>
              </a:rPr>
              <a:t>q=1; a=</a:t>
            </a:r>
            <a:r>
              <a:rPr lang="en-US" altLang="ro-RO" sz="24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baseline="30000" dirty="0">
                <a:solidFill>
                  <a:schemeClr val="tx2"/>
                </a:solidFill>
              </a:rPr>
              <a:t>	</a:t>
            </a:r>
            <a:r>
              <a:rPr lang="en-US" altLang="ro-RO" sz="2400" dirty="0">
                <a:solidFill>
                  <a:schemeClr val="tx2"/>
                </a:solidFill>
              </a:rPr>
              <a:t>=&gt;	O(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 err="1">
                <a:solidFill>
                  <a:schemeClr val="tx2"/>
                </a:solidFill>
              </a:rPr>
              <a:t>·log</a:t>
            </a:r>
            <a:r>
              <a:rPr lang="en-US" altLang="ro-RO" sz="2400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dirty="0">
                <a:solidFill>
                  <a:schemeClr val="tx2"/>
                </a:solidFill>
              </a:rPr>
              <a:t> )</a:t>
            </a:r>
          </a:p>
          <a:p>
            <a:pPr marL="609600" indent="-609600" eaLnBrk="1" hangingPunct="1">
              <a:buClr>
                <a:schemeClr val="tx2"/>
              </a:buClr>
              <a:buFontTx/>
              <a:buAutoNum type="arabicPeriod"/>
            </a:pPr>
            <a:r>
              <a:rPr lang="en-US" altLang="ro-RO" sz="2400" dirty="0">
                <a:solidFill>
                  <a:schemeClr val="tx2"/>
                </a:solidFill>
              </a:rPr>
              <a:t>q&gt;1; a&gt;</a:t>
            </a:r>
            <a:r>
              <a:rPr lang="en-US" altLang="ro-RO" sz="24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baseline="30000" dirty="0">
                <a:solidFill>
                  <a:schemeClr val="tx2"/>
                </a:solidFill>
              </a:rPr>
              <a:t>	</a:t>
            </a:r>
            <a:r>
              <a:rPr lang="en-US" altLang="ro-RO" sz="2400" dirty="0">
                <a:solidFill>
                  <a:schemeClr val="tx2"/>
                </a:solidFill>
              </a:rPr>
              <a:t>=&gt;	O(?)</a:t>
            </a: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t=</a:t>
            </a:r>
            <a:r>
              <a:rPr lang="en-US" altLang="ro-RO" sz="2400" dirty="0" err="1">
                <a:solidFill>
                  <a:schemeClr val="tx2"/>
                </a:solidFill>
              </a:rPr>
              <a:t>first_term</a:t>
            </a:r>
            <a:r>
              <a:rPr lang="en-US" altLang="ro-RO" sz="2400" dirty="0">
                <a:solidFill>
                  <a:schemeClr val="tx2"/>
                </a:solidFill>
              </a:rPr>
              <a:t>·(q</a:t>
            </a:r>
            <a:r>
              <a:rPr lang="en-US" altLang="ro-RO" sz="2400" baseline="30000" dirty="0">
                <a:solidFill>
                  <a:schemeClr val="tx2"/>
                </a:solidFill>
              </a:rPr>
              <a:t>n</a:t>
            </a:r>
            <a:r>
              <a:rPr lang="en-US" altLang="ro-RO" sz="2400" dirty="0">
                <a:solidFill>
                  <a:schemeClr val="tx2"/>
                </a:solidFill>
              </a:rPr>
              <a:t>-1)/q-1</a:t>
            </a: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t(n)= 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[ (a/</a:t>
            </a:r>
            <a:r>
              <a:rPr lang="en-US" altLang="ro-RO" sz="24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log</a:t>
            </a:r>
            <a:r>
              <a:rPr lang="en-US" altLang="ro-RO" sz="2400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n</a:t>
            </a:r>
            <a:r>
              <a:rPr lang="en-US" altLang="ro-RO" sz="2400" dirty="0">
                <a:solidFill>
                  <a:schemeClr val="tx2"/>
                </a:solidFill>
              </a:rPr>
              <a:t> -1]/[a/b</a:t>
            </a:r>
            <a:r>
              <a:rPr lang="en-US" altLang="ro-RO" sz="2400" baseline="30000" dirty="0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-1]</a:t>
            </a: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3. Take the asymptotic term: 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 (a/</a:t>
            </a:r>
            <a:r>
              <a:rPr lang="en-US" altLang="ro-RO" sz="24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log</a:t>
            </a:r>
            <a:r>
              <a:rPr lang="en-US" altLang="ro-RO" sz="2400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n</a:t>
            </a:r>
            <a:r>
              <a:rPr lang="en-US" altLang="ro-RO" sz="2400" dirty="0">
                <a:solidFill>
                  <a:schemeClr val="tx2"/>
                </a:solidFill>
              </a:rPr>
              <a:t> </a:t>
            </a:r>
          </a:p>
          <a:p>
            <a:pPr marL="609600" indent="-609600" eaLnBrk="1" hangingPunct="1">
              <a:buClr>
                <a:schemeClr val="tx2"/>
              </a:buClr>
              <a:buFontTx/>
              <a:buAutoNum type="arabicPeriod"/>
            </a:pPr>
            <a:endParaRPr lang="en-US" altLang="ro-RO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7668F79-CBD7-4B0D-A40B-BAFB1829D85D}" type="datetime1">
              <a:rPr lang="en-US" smtClean="0"/>
              <a:t>9/29/20</a:t>
            </a:fld>
            <a:endParaRPr 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 dirty="0"/>
              <a:t>Complexity – cont.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700213"/>
            <a:ext cx="7680325" cy="454818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chemeClr val="tx2"/>
              </a:buClr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Case 3: q&gt;1, a&gt;</a:t>
            </a:r>
            <a:r>
              <a:rPr lang="en-US" altLang="ro-RO" sz="24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endParaRPr lang="en-US" altLang="ro-RO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t(n)= 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[ (a/</a:t>
            </a:r>
            <a:r>
              <a:rPr lang="en-US" altLang="ro-RO" sz="24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log</a:t>
            </a:r>
            <a:r>
              <a:rPr lang="en-US" altLang="ro-RO" sz="2400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n</a:t>
            </a:r>
            <a:r>
              <a:rPr lang="en-US" altLang="ro-RO" sz="2400" dirty="0">
                <a:solidFill>
                  <a:schemeClr val="tx2"/>
                </a:solidFill>
              </a:rPr>
              <a:t> -1]/[a/b</a:t>
            </a:r>
            <a:r>
              <a:rPr lang="en-US" altLang="ro-RO" sz="2400" baseline="30000" dirty="0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-1]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the asymptotic term 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 (a/</a:t>
            </a:r>
            <a:r>
              <a:rPr lang="en-US" altLang="ro-RO" sz="24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log</a:t>
            </a:r>
            <a:r>
              <a:rPr lang="en-US" altLang="ro-RO" sz="2400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n</a:t>
            </a:r>
            <a:r>
              <a:rPr lang="en-US" altLang="ro-RO" sz="2400" dirty="0">
                <a:solidFill>
                  <a:schemeClr val="tx2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endParaRPr lang="en-US" altLang="ro-RO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Q?: 		O(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 (a/</a:t>
            </a:r>
            <a:r>
              <a:rPr lang="en-US" altLang="ro-RO" sz="24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log</a:t>
            </a:r>
            <a:r>
              <a:rPr lang="en-US" altLang="ro-RO" sz="2400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n</a:t>
            </a:r>
            <a:r>
              <a:rPr lang="en-US" altLang="ro-RO" sz="2400" dirty="0">
                <a:solidFill>
                  <a:schemeClr val="tx2"/>
                </a:solidFill>
              </a:rPr>
              <a:t>)=O(n</a:t>
            </a:r>
            <a:r>
              <a:rPr lang="en-US" altLang="ro-RO" sz="2400" baseline="30000" dirty="0">
                <a:solidFill>
                  <a:schemeClr val="tx2"/>
                </a:solidFill>
                <a:sym typeface="Symbol" pitchFamily="18" charset="2"/>
              </a:rPr>
              <a:t>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			if yes, </a:t>
            </a:r>
            <a:r>
              <a:rPr lang="en-US" altLang="ro-RO" sz="2400" dirty="0">
                <a:solidFill>
                  <a:schemeClr val="tx2"/>
                </a:solidFill>
                <a:sym typeface="Symbol" pitchFamily="18" charset="2"/>
              </a:rPr>
              <a:t>=?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		n</a:t>
            </a:r>
            <a:r>
              <a:rPr lang="en-US" altLang="ro-RO" sz="2400" baseline="30000" dirty="0">
                <a:solidFill>
                  <a:schemeClr val="tx2"/>
                </a:solidFill>
                <a:sym typeface="Symbol" pitchFamily="18" charset="2"/>
              </a:rPr>
              <a:t>		</a:t>
            </a:r>
            <a:r>
              <a:rPr lang="en-US" altLang="ro-RO" sz="2400" dirty="0">
                <a:solidFill>
                  <a:schemeClr val="tx2"/>
                </a:solidFill>
              </a:rPr>
              <a:t>=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 (a/</a:t>
            </a:r>
            <a:r>
              <a:rPr lang="en-US" altLang="ro-RO" sz="24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log</a:t>
            </a:r>
            <a:r>
              <a:rPr lang="en-US" altLang="ro-RO" sz="2400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n</a:t>
            </a:r>
            <a:r>
              <a:rPr lang="en-US" altLang="ro-RO" sz="2400" dirty="0">
                <a:solidFill>
                  <a:schemeClr val="tx2"/>
                </a:solidFill>
              </a:rPr>
              <a:t>	divide by 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		n</a:t>
            </a:r>
            <a:r>
              <a:rPr lang="en-US" altLang="ro-RO" sz="2400" baseline="30000" dirty="0">
                <a:solidFill>
                  <a:schemeClr val="tx2"/>
                </a:solidFill>
                <a:sym typeface="Symbol" pitchFamily="18" charset="2"/>
              </a:rPr>
              <a:t>-c		</a:t>
            </a:r>
            <a:r>
              <a:rPr lang="en-US" altLang="ro-RO" sz="2400" dirty="0">
                <a:solidFill>
                  <a:schemeClr val="tx2"/>
                </a:solidFill>
              </a:rPr>
              <a:t>=(a/</a:t>
            </a:r>
            <a:r>
              <a:rPr lang="en-US" altLang="ro-RO" sz="24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log</a:t>
            </a:r>
            <a:r>
              <a:rPr lang="en-US" altLang="ro-RO" sz="2400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n</a:t>
            </a:r>
            <a:r>
              <a:rPr lang="en-US" altLang="ro-RO" sz="2400" dirty="0">
                <a:solidFill>
                  <a:schemeClr val="tx2"/>
                </a:solidFill>
              </a:rPr>
              <a:t>		apply </a:t>
            </a:r>
            <a:r>
              <a:rPr lang="en-US" altLang="ro-RO" sz="2400" dirty="0" err="1">
                <a:solidFill>
                  <a:schemeClr val="tx2"/>
                </a:solidFill>
              </a:rPr>
              <a:t>log</a:t>
            </a:r>
            <a:r>
              <a:rPr lang="en-US" altLang="ro-RO" sz="2400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dirty="0">
                <a:solidFill>
                  <a:schemeClr val="tx2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		(</a:t>
            </a:r>
            <a:r>
              <a:rPr lang="en-US" altLang="ro-RO" sz="2400" dirty="0">
                <a:solidFill>
                  <a:schemeClr val="tx2"/>
                </a:solidFill>
                <a:sym typeface="Symbol" pitchFamily="18" charset="2"/>
              </a:rPr>
              <a:t>-c)</a:t>
            </a:r>
            <a:r>
              <a:rPr lang="en-US" altLang="ro-RO" sz="2400" dirty="0">
                <a:solidFill>
                  <a:schemeClr val="tx2"/>
                </a:solidFill>
              </a:rPr>
              <a:t> </a:t>
            </a:r>
            <a:r>
              <a:rPr lang="en-US" altLang="ro-RO" sz="2400" dirty="0" err="1">
                <a:solidFill>
                  <a:schemeClr val="tx2"/>
                </a:solidFill>
              </a:rPr>
              <a:t>log</a:t>
            </a:r>
            <a:r>
              <a:rPr lang="en-US" altLang="ro-RO" sz="2400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dirty="0">
                <a:solidFill>
                  <a:schemeClr val="tx2"/>
                </a:solidFill>
              </a:rPr>
              <a:t> n	= </a:t>
            </a:r>
            <a:r>
              <a:rPr lang="en-US" altLang="ro-RO" sz="2400" dirty="0" err="1">
                <a:solidFill>
                  <a:schemeClr val="tx2"/>
                </a:solidFill>
              </a:rPr>
              <a:t>log</a:t>
            </a:r>
            <a:r>
              <a:rPr lang="en-US" altLang="ro-RO" sz="2400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dirty="0">
                <a:solidFill>
                  <a:schemeClr val="tx2"/>
                </a:solidFill>
              </a:rPr>
              <a:t> n ·</a:t>
            </a:r>
            <a:r>
              <a:rPr lang="en-US" altLang="ro-RO" sz="2400" dirty="0" err="1">
                <a:solidFill>
                  <a:schemeClr val="tx2"/>
                </a:solidFill>
              </a:rPr>
              <a:t>log</a:t>
            </a:r>
            <a:r>
              <a:rPr lang="en-US" altLang="ro-RO" sz="2400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dirty="0">
                <a:solidFill>
                  <a:schemeClr val="tx2"/>
                </a:solidFill>
              </a:rPr>
              <a:t> (a/</a:t>
            </a:r>
            <a:r>
              <a:rPr lang="en-US" altLang="ro-RO" sz="24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  <a:r>
              <a:rPr lang="en-US" altLang="ro-RO" sz="2400" baseline="30000" dirty="0">
                <a:solidFill>
                  <a:schemeClr val="tx2"/>
                </a:solidFill>
              </a:rPr>
              <a:t> </a:t>
            </a:r>
            <a:r>
              <a:rPr lang="en-US" altLang="ro-RO" sz="2400" dirty="0">
                <a:solidFill>
                  <a:schemeClr val="tx2"/>
                </a:solidFill>
              </a:rPr>
              <a:t>divide by </a:t>
            </a:r>
            <a:r>
              <a:rPr lang="en-US" altLang="ro-RO" sz="2400" dirty="0" err="1">
                <a:solidFill>
                  <a:schemeClr val="tx2"/>
                </a:solidFill>
              </a:rPr>
              <a:t>log</a:t>
            </a:r>
            <a:r>
              <a:rPr lang="en-US" altLang="ro-RO" sz="2400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endParaRPr lang="en-US" altLang="ro-RO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		(</a:t>
            </a:r>
            <a:r>
              <a:rPr lang="en-US" altLang="ro-RO" sz="2400" dirty="0">
                <a:solidFill>
                  <a:schemeClr val="tx2"/>
                </a:solidFill>
                <a:sym typeface="Symbol" pitchFamily="18" charset="2"/>
              </a:rPr>
              <a:t>-c)</a:t>
            </a:r>
            <a:r>
              <a:rPr lang="en-US" altLang="ro-RO" sz="2400" dirty="0">
                <a:solidFill>
                  <a:schemeClr val="tx2"/>
                </a:solidFill>
              </a:rPr>
              <a:t> 		= </a:t>
            </a:r>
            <a:r>
              <a:rPr lang="en-US" altLang="ro-RO" sz="2400" dirty="0" err="1">
                <a:solidFill>
                  <a:schemeClr val="tx2"/>
                </a:solidFill>
              </a:rPr>
              <a:t>log</a:t>
            </a:r>
            <a:r>
              <a:rPr lang="en-US" altLang="ro-RO" sz="2400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dirty="0">
                <a:solidFill>
                  <a:schemeClr val="tx2"/>
                </a:solidFill>
              </a:rPr>
              <a:t> a-c		add c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  <a:sym typeface="Symbol" pitchFamily="18" charset="2"/>
              </a:rPr>
              <a:t>				= </a:t>
            </a:r>
            <a:r>
              <a:rPr lang="en-US" altLang="ro-RO" sz="2400" dirty="0" err="1">
                <a:solidFill>
                  <a:schemeClr val="tx2"/>
                </a:solidFill>
              </a:rPr>
              <a:t>log</a:t>
            </a:r>
            <a:r>
              <a:rPr lang="en-US" altLang="ro-RO" sz="2400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dirty="0">
                <a:solidFill>
                  <a:schemeClr val="tx2"/>
                </a:solidFill>
              </a:rPr>
              <a:t>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3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3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3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3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3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3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790B44F-B3E0-4557-A450-B40F8B262614}" type="datetime1">
              <a:rPr lang="en-US" smtClean="0"/>
              <a:t>9/29/20</a:t>
            </a:fld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 dirty="0"/>
              <a:t>Complexity – cont.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700213"/>
            <a:ext cx="7680325" cy="430212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Cl: if f(n)= 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endParaRPr lang="en-US" altLang="ro-RO" sz="2400" dirty="0">
              <a:solidFill>
                <a:schemeClr val="tx2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Clr>
                <a:schemeClr val="tx2"/>
              </a:buClr>
              <a:buFontTx/>
              <a:buAutoNum type="arabicPeriod"/>
            </a:pPr>
            <a:r>
              <a:rPr lang="en-US" altLang="ro-RO" sz="2400" b="1" dirty="0">
                <a:solidFill>
                  <a:schemeClr val="tx2"/>
                </a:solidFill>
              </a:rPr>
              <a:t>a&lt;</a:t>
            </a:r>
            <a:r>
              <a:rPr lang="en-US" altLang="ro-RO" sz="2400" b="1" dirty="0" err="1">
                <a:solidFill>
                  <a:schemeClr val="tx2"/>
                </a:solidFill>
              </a:rPr>
              <a:t>b</a:t>
            </a:r>
            <a:r>
              <a:rPr lang="en-US" altLang="ro-RO" sz="2400" b="1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b="1" baseline="30000" dirty="0">
                <a:solidFill>
                  <a:schemeClr val="tx2"/>
                </a:solidFill>
              </a:rPr>
              <a:t>	</a:t>
            </a:r>
            <a:r>
              <a:rPr lang="en-US" altLang="ro-RO" sz="2400" b="1" dirty="0">
                <a:solidFill>
                  <a:schemeClr val="tx2"/>
                </a:solidFill>
              </a:rPr>
              <a:t>=&gt;	O(</a:t>
            </a:r>
            <a:r>
              <a:rPr lang="en-US" altLang="ro-RO" sz="2400" b="1" dirty="0" err="1">
                <a:solidFill>
                  <a:schemeClr val="tx2"/>
                </a:solidFill>
              </a:rPr>
              <a:t>n</a:t>
            </a:r>
            <a:r>
              <a:rPr lang="en-US" altLang="ro-RO" sz="2400" b="1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b="1" dirty="0">
                <a:solidFill>
                  <a:schemeClr val="tx2"/>
                </a:solidFill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2"/>
              </a:buClr>
              <a:buFontTx/>
              <a:buAutoNum type="arabicPeriod"/>
            </a:pPr>
            <a:r>
              <a:rPr lang="en-US" altLang="ro-RO" sz="2400" b="1" dirty="0">
                <a:solidFill>
                  <a:schemeClr val="tx2"/>
                </a:solidFill>
              </a:rPr>
              <a:t>a=</a:t>
            </a:r>
            <a:r>
              <a:rPr lang="en-US" altLang="ro-RO" sz="2400" b="1" dirty="0" err="1">
                <a:solidFill>
                  <a:schemeClr val="tx2"/>
                </a:solidFill>
              </a:rPr>
              <a:t>b</a:t>
            </a:r>
            <a:r>
              <a:rPr lang="en-US" altLang="ro-RO" sz="2400" b="1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b="1" baseline="30000" dirty="0">
                <a:solidFill>
                  <a:schemeClr val="tx2"/>
                </a:solidFill>
              </a:rPr>
              <a:t>	</a:t>
            </a:r>
            <a:r>
              <a:rPr lang="en-US" altLang="ro-RO" sz="2400" b="1" dirty="0">
                <a:solidFill>
                  <a:schemeClr val="tx2"/>
                </a:solidFill>
              </a:rPr>
              <a:t>=&gt;	O(</a:t>
            </a:r>
            <a:r>
              <a:rPr lang="en-US" altLang="ro-RO" sz="2400" b="1" dirty="0" err="1">
                <a:solidFill>
                  <a:schemeClr val="tx2"/>
                </a:solidFill>
              </a:rPr>
              <a:t>n</a:t>
            </a:r>
            <a:r>
              <a:rPr lang="en-US" altLang="ro-RO" sz="2400" b="1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b="1" dirty="0" err="1">
                <a:solidFill>
                  <a:schemeClr val="tx2"/>
                </a:solidFill>
              </a:rPr>
              <a:t>·log</a:t>
            </a:r>
            <a:r>
              <a:rPr lang="en-US" altLang="ro-RO" sz="2400" b="1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b="1" dirty="0" err="1">
                <a:solidFill>
                  <a:schemeClr val="tx2"/>
                </a:solidFill>
              </a:rPr>
              <a:t>n</a:t>
            </a:r>
            <a:r>
              <a:rPr lang="en-US" altLang="ro-RO" sz="2400" b="1" dirty="0">
                <a:solidFill>
                  <a:schemeClr val="tx2"/>
                </a:solidFill>
              </a:rPr>
              <a:t> )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2"/>
              </a:buClr>
              <a:buFontTx/>
              <a:buAutoNum type="arabicPeriod"/>
            </a:pPr>
            <a:r>
              <a:rPr lang="en-US" altLang="ro-RO" sz="2400" b="1" dirty="0">
                <a:solidFill>
                  <a:schemeClr val="tx2"/>
                </a:solidFill>
              </a:rPr>
              <a:t>a&gt;</a:t>
            </a:r>
            <a:r>
              <a:rPr lang="en-US" altLang="ro-RO" sz="2400" b="1" dirty="0" err="1">
                <a:solidFill>
                  <a:schemeClr val="tx2"/>
                </a:solidFill>
              </a:rPr>
              <a:t>b</a:t>
            </a:r>
            <a:r>
              <a:rPr lang="en-US" altLang="ro-RO" sz="2400" b="1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b="1" baseline="30000" dirty="0">
                <a:solidFill>
                  <a:schemeClr val="tx2"/>
                </a:solidFill>
              </a:rPr>
              <a:t>	</a:t>
            </a:r>
            <a:r>
              <a:rPr lang="en-US" altLang="ro-RO" sz="2400" b="1" dirty="0">
                <a:solidFill>
                  <a:schemeClr val="tx2"/>
                </a:solidFill>
              </a:rPr>
              <a:t>=&gt;	O(</a:t>
            </a:r>
            <a:r>
              <a:rPr lang="en-US" altLang="ro-RO" sz="2400" b="1" dirty="0" err="1">
                <a:solidFill>
                  <a:schemeClr val="tx2"/>
                </a:solidFill>
              </a:rPr>
              <a:t>n</a:t>
            </a:r>
            <a:r>
              <a:rPr lang="en-US" altLang="ro-RO" sz="2400" b="1" baseline="30000" dirty="0" err="1">
                <a:solidFill>
                  <a:schemeClr val="tx2"/>
                </a:solidFill>
              </a:rPr>
              <a:t>log</a:t>
            </a:r>
            <a:r>
              <a:rPr lang="en-US" altLang="ro-RO" sz="2400" b="1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b="1" baseline="30000" dirty="0">
                <a:solidFill>
                  <a:schemeClr val="tx2"/>
                </a:solidFill>
              </a:rPr>
              <a:t> a</a:t>
            </a:r>
            <a:r>
              <a:rPr lang="en-US" altLang="ro-RO" sz="2400" b="1" dirty="0">
                <a:solidFill>
                  <a:schemeClr val="tx2"/>
                </a:solidFill>
              </a:rPr>
              <a:t>)</a:t>
            </a:r>
            <a:r>
              <a:rPr lang="en-US" altLang="ro-RO" sz="2400" dirty="0">
                <a:solidFill>
                  <a:schemeClr val="tx2"/>
                </a:solidFill>
              </a:rPr>
              <a:t> !! </a:t>
            </a:r>
            <a:r>
              <a:rPr lang="en-US" altLang="ro-RO" sz="2400" dirty="0">
                <a:solidFill>
                  <a:srgbClr val="FF0000"/>
                </a:solidFill>
              </a:rPr>
              <a:t>Independent of c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 err="1">
                <a:solidFill>
                  <a:schemeClr val="tx2"/>
                </a:solidFill>
              </a:rPr>
              <a:t>Obs</a:t>
            </a:r>
            <a:r>
              <a:rPr lang="en-US" altLang="ro-RO" sz="2400" dirty="0">
                <a:solidFill>
                  <a:schemeClr val="tx2"/>
                </a:solidFill>
              </a:rPr>
              <a:t>: 	b should be scaler  (b&gt;1)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		composition should comply the partition rule!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		In most cases, either divide, or combine is some (almost) default operation (or it takes just O(1))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Ex: 	quick sort combine is default (sort </a:t>
            </a:r>
            <a:r>
              <a:rPr lang="en-US" altLang="ro-RO" sz="2400" dirty="0" err="1">
                <a:solidFill>
                  <a:schemeClr val="tx2"/>
                </a:solidFill>
              </a:rPr>
              <a:t>insitu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	merge sort divide is almost default - computes the middle index O(1)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8DD3FFA-BD89-4DC6-845F-01141B7E03DF}" type="datetime1">
              <a:rPr lang="en-US" smtClean="0"/>
              <a:t>9/29/20</a:t>
            </a:fld>
            <a:endParaRPr lang="en-US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 dirty="0"/>
              <a:t>Complexity– cont.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431925"/>
            <a:ext cx="7680325" cy="4570413"/>
          </a:xfrm>
        </p:spPr>
        <p:txBody>
          <a:bodyPr/>
          <a:lstStyle/>
          <a:p>
            <a:pPr marL="609600" indent="-609600" eaLnBrk="1" hangingPunct="1"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Particular cases:</a:t>
            </a:r>
          </a:p>
          <a:p>
            <a:pPr marL="609600" indent="-609600" eaLnBrk="1" hangingPunct="1">
              <a:buClr>
                <a:schemeClr val="tx2"/>
              </a:buClr>
              <a:buFontTx/>
              <a:buAutoNum type="arabicPeriod"/>
            </a:pPr>
            <a:r>
              <a:rPr lang="en-US" altLang="ro-RO" sz="2400" dirty="0">
                <a:solidFill>
                  <a:schemeClr val="tx2"/>
                </a:solidFill>
              </a:rPr>
              <a:t>c=1	=&gt; f(n)=n</a:t>
            </a:r>
          </a:p>
          <a:p>
            <a:pPr marL="609600" indent="-609600" eaLnBrk="1" hangingPunct="1">
              <a:spcBef>
                <a:spcPct val="0"/>
              </a:spcBef>
              <a:buFontTx/>
              <a:buNone/>
            </a:pPr>
            <a:r>
              <a:rPr lang="en-US" altLang="ro-RO" sz="2400" dirty="0">
                <a:sym typeface="Symbol" pitchFamily="18" charset="2"/>
              </a:rPr>
              <a:t>		</a:t>
            </a:r>
            <a:r>
              <a:rPr lang="ro-RO" altLang="ro-RO" sz="2400" dirty="0">
                <a:sym typeface="Symbol" pitchFamily="18" charset="2"/>
              </a:rPr>
              <a:t></a:t>
            </a:r>
            <a:r>
              <a:rPr lang="en-US" altLang="ro-RO" sz="2400" dirty="0">
                <a:sym typeface="Symbol" pitchFamily="18" charset="2"/>
              </a:rPr>
              <a:t>O(n)			if a&lt;b</a:t>
            </a:r>
            <a:endParaRPr lang="en-US" altLang="ro-RO" sz="2400" dirty="0">
              <a:solidFill>
                <a:schemeClr val="tx2"/>
              </a:solidFill>
            </a:endParaRP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t(n)= </a:t>
            </a:r>
            <a:r>
              <a:rPr lang="ro-RO" altLang="ro-RO" sz="3600" dirty="0">
                <a:sym typeface="Symbol" pitchFamily="18" charset="2"/>
              </a:rPr>
              <a:t></a:t>
            </a:r>
            <a:r>
              <a:rPr lang="en-US" altLang="ro-RO" sz="2400" dirty="0">
                <a:solidFill>
                  <a:schemeClr val="tx2"/>
                </a:solidFill>
              </a:rPr>
              <a:t>O(</a:t>
            </a:r>
            <a:r>
              <a:rPr lang="en-US" altLang="ro-RO" sz="2400" dirty="0" err="1">
                <a:solidFill>
                  <a:schemeClr val="tx2"/>
                </a:solidFill>
              </a:rPr>
              <a:t>n·log</a:t>
            </a:r>
            <a:r>
              <a:rPr lang="en-US" altLang="ro-RO" sz="2400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dirty="0">
                <a:solidFill>
                  <a:schemeClr val="tx2"/>
                </a:solidFill>
              </a:rPr>
              <a:t> )		 </a:t>
            </a:r>
            <a:r>
              <a:rPr lang="en-US" altLang="ro-RO" sz="2400" dirty="0">
                <a:sym typeface="Symbol" pitchFamily="18" charset="2"/>
              </a:rPr>
              <a:t>if</a:t>
            </a:r>
            <a:r>
              <a:rPr lang="en-US" altLang="ro-RO" sz="2400" dirty="0">
                <a:solidFill>
                  <a:schemeClr val="tx2"/>
                </a:solidFill>
              </a:rPr>
              <a:t> a=b</a:t>
            </a: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sz="2400" dirty="0">
                <a:sym typeface="Symbol" pitchFamily="18" charset="2"/>
              </a:rPr>
              <a:t>		</a:t>
            </a:r>
            <a:r>
              <a:rPr lang="ro-RO" altLang="ro-RO" sz="2400" dirty="0">
                <a:sym typeface="Symbol" pitchFamily="18" charset="2"/>
              </a:rPr>
              <a:t> </a:t>
            </a:r>
            <a:r>
              <a:rPr lang="en-US" altLang="ro-RO" sz="2400" dirty="0">
                <a:solidFill>
                  <a:schemeClr val="tx2"/>
                </a:solidFill>
              </a:rPr>
              <a:t>O(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log</a:t>
            </a:r>
            <a:r>
              <a:rPr lang="en-US" altLang="ro-RO" sz="2400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>
                <a:solidFill>
                  <a:schemeClr val="tx2"/>
                </a:solidFill>
              </a:rPr>
              <a:t> a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  <a:r>
              <a:rPr lang="en-US" altLang="ro-RO" sz="2400" dirty="0">
                <a:sym typeface="Symbol" pitchFamily="18" charset="2"/>
              </a:rPr>
              <a:t> 	 	 if a&gt;b</a:t>
            </a: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endParaRPr lang="en-US" altLang="ro-RO" sz="2400" dirty="0">
              <a:solidFill>
                <a:schemeClr val="tx2"/>
              </a:solidFill>
            </a:endParaRP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Q? Algorithm examples?</a:t>
            </a: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endParaRPr lang="en-US" altLang="ro-RO" sz="2400" dirty="0">
              <a:solidFill>
                <a:schemeClr val="tx2"/>
              </a:solidFill>
            </a:endParaRP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Ex: </a:t>
            </a:r>
            <a:r>
              <a:rPr lang="en-US" altLang="ro-RO" sz="2400" dirty="0" err="1">
                <a:solidFill>
                  <a:schemeClr val="tx2"/>
                </a:solidFill>
              </a:rPr>
              <a:t>qsort</a:t>
            </a:r>
            <a:r>
              <a:rPr lang="en-US" altLang="ro-RO" sz="2400" dirty="0">
                <a:solidFill>
                  <a:schemeClr val="tx2"/>
                </a:solidFill>
              </a:rPr>
              <a:t> a=b=2=&gt;O(n·log</a:t>
            </a:r>
            <a:r>
              <a:rPr lang="en-US" altLang="ro-RO" sz="2400" baseline="-25000" dirty="0">
                <a:solidFill>
                  <a:schemeClr val="tx2"/>
                </a:solidFill>
              </a:rPr>
              <a:t>2</a:t>
            </a:r>
            <a:r>
              <a:rPr lang="en-US" altLang="ro-RO" sz="2400" dirty="0">
                <a:solidFill>
                  <a:schemeClr val="tx2"/>
                </a:solidFill>
              </a:rPr>
              <a:t>n)=O(</a:t>
            </a:r>
            <a:r>
              <a:rPr lang="en-US" altLang="ro-RO" sz="2400" dirty="0" err="1">
                <a:solidFill>
                  <a:schemeClr val="tx2"/>
                </a:solidFill>
              </a:rPr>
              <a:t>n·logn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IS </a:t>
            </a:r>
            <a:r>
              <a:rPr lang="en-US" altLang="ro-RO" sz="2400" dirty="0" err="1">
                <a:solidFill>
                  <a:schemeClr val="tx2"/>
                </a:solidFill>
              </a:rPr>
              <a:t>qsort</a:t>
            </a:r>
            <a:r>
              <a:rPr lang="en-US" altLang="ro-RO" sz="2400" dirty="0">
                <a:solidFill>
                  <a:schemeClr val="tx2"/>
                </a:solidFill>
              </a:rPr>
              <a:t> optimal? Justify!</a:t>
            </a: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endParaRPr lang="en-US" altLang="ro-RO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C0D247-32DC-48FB-B271-84729C16777F}" type="datetime1">
              <a:rPr lang="en-US" smtClean="0"/>
              <a:t>9/29/20</a:t>
            </a:fld>
            <a:endParaRPr lang="en-US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 dirty="0"/>
              <a:t>Complexity – cont.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431925"/>
            <a:ext cx="7680325" cy="4570413"/>
          </a:xfrm>
        </p:spPr>
        <p:txBody>
          <a:bodyPr/>
          <a:lstStyle/>
          <a:p>
            <a:pPr marL="609600" indent="-609600" eaLnBrk="1" hangingPunct="1"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Particular cases:</a:t>
            </a: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2. 	c=0	=&gt; f(n)=</a:t>
            </a:r>
            <a:r>
              <a:rPr lang="en-US" altLang="ro-RO" sz="2400" dirty="0" err="1">
                <a:solidFill>
                  <a:schemeClr val="tx2"/>
                </a:solidFill>
              </a:rPr>
              <a:t>ct</a:t>
            </a:r>
            <a:endParaRPr lang="en-US" altLang="ro-RO" sz="2400" dirty="0">
              <a:solidFill>
                <a:schemeClr val="tx2"/>
              </a:solidFill>
            </a:endParaRPr>
          </a:p>
          <a:p>
            <a:pPr marL="609600" indent="-609600" eaLnBrk="1" hangingPunct="1">
              <a:spcBef>
                <a:spcPct val="0"/>
              </a:spcBef>
              <a:buFontTx/>
              <a:buNone/>
            </a:pPr>
            <a:r>
              <a:rPr lang="en-US" altLang="ro-RO" sz="2400" dirty="0">
                <a:sym typeface="Symbol" pitchFamily="18" charset="2"/>
              </a:rPr>
              <a:t>		</a:t>
            </a:r>
            <a:r>
              <a:rPr lang="ro-RO" altLang="ro-RO" sz="2400" dirty="0">
                <a:sym typeface="Symbol" pitchFamily="18" charset="2"/>
              </a:rPr>
              <a:t></a:t>
            </a:r>
            <a:r>
              <a:rPr lang="en-US" altLang="ro-RO" sz="2400" dirty="0">
                <a:sym typeface="Symbol" pitchFamily="18" charset="2"/>
              </a:rPr>
              <a:t>N/A			 if a&lt;</a:t>
            </a:r>
            <a:r>
              <a:rPr lang="en-US" altLang="ro-RO" sz="2400" dirty="0" err="1">
                <a:sym typeface="Symbol" pitchFamily="18" charset="2"/>
              </a:rPr>
              <a:t>b</a:t>
            </a:r>
            <a:r>
              <a:rPr lang="en-US" altLang="ro-RO" sz="2400" baseline="30000" dirty="0" err="1">
                <a:sym typeface="Symbol" pitchFamily="18" charset="2"/>
              </a:rPr>
              <a:t>o</a:t>
            </a:r>
            <a:r>
              <a:rPr lang="en-US" altLang="ro-RO" sz="2400" dirty="0">
                <a:sym typeface="Symbol" pitchFamily="18" charset="2"/>
              </a:rPr>
              <a:t> </a:t>
            </a:r>
            <a:r>
              <a:rPr lang="en-US" altLang="ro-RO" sz="2400" dirty="0">
                <a:sym typeface="Wingdings" pitchFamily="2" charset="2"/>
              </a:rPr>
              <a:t> a&lt;1!</a:t>
            </a:r>
            <a:endParaRPr lang="en-US" altLang="ro-RO" sz="2400" dirty="0">
              <a:solidFill>
                <a:schemeClr val="tx2"/>
              </a:solidFill>
            </a:endParaRP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t(n)= </a:t>
            </a:r>
            <a:r>
              <a:rPr lang="ro-RO" altLang="ro-RO" sz="3600" dirty="0">
                <a:sym typeface="Symbol" pitchFamily="18" charset="2"/>
              </a:rPr>
              <a:t></a:t>
            </a:r>
            <a:r>
              <a:rPr lang="en-US" altLang="ro-RO" sz="2400" dirty="0">
                <a:solidFill>
                  <a:schemeClr val="tx2"/>
                </a:solidFill>
              </a:rPr>
              <a:t>O(</a:t>
            </a:r>
            <a:r>
              <a:rPr lang="en-US" altLang="ro-RO" sz="2400" dirty="0" err="1">
                <a:solidFill>
                  <a:schemeClr val="tx2"/>
                </a:solidFill>
              </a:rPr>
              <a:t>log</a:t>
            </a:r>
            <a:r>
              <a:rPr lang="en-US" altLang="ro-RO" sz="2400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dirty="0">
                <a:solidFill>
                  <a:schemeClr val="tx2"/>
                </a:solidFill>
              </a:rPr>
              <a:t> )		 </a:t>
            </a:r>
            <a:r>
              <a:rPr lang="en-US" altLang="ro-RO" sz="2400" dirty="0">
                <a:sym typeface="Symbol" pitchFamily="18" charset="2"/>
              </a:rPr>
              <a:t>if</a:t>
            </a:r>
            <a:r>
              <a:rPr lang="en-US" altLang="ro-RO" sz="2400" dirty="0">
                <a:solidFill>
                  <a:schemeClr val="tx2"/>
                </a:solidFill>
              </a:rPr>
              <a:t> </a:t>
            </a:r>
            <a:r>
              <a:rPr lang="en-US" altLang="ro-RO" sz="2400" dirty="0">
                <a:sym typeface="Symbol" pitchFamily="18" charset="2"/>
              </a:rPr>
              <a:t>a&lt;</a:t>
            </a:r>
            <a:r>
              <a:rPr lang="en-US" altLang="ro-RO" sz="2400" dirty="0" err="1">
                <a:sym typeface="Symbol" pitchFamily="18" charset="2"/>
              </a:rPr>
              <a:t>b</a:t>
            </a:r>
            <a:r>
              <a:rPr lang="en-US" altLang="ro-RO" sz="2400" baseline="30000" dirty="0" err="1">
                <a:sym typeface="Symbol" pitchFamily="18" charset="2"/>
              </a:rPr>
              <a:t>o</a:t>
            </a:r>
            <a:r>
              <a:rPr lang="en-US" altLang="ro-RO" sz="2400" dirty="0">
                <a:sym typeface="Symbol" pitchFamily="18" charset="2"/>
              </a:rPr>
              <a:t> </a:t>
            </a:r>
            <a:r>
              <a:rPr lang="en-US" altLang="ro-RO" sz="2400" dirty="0">
                <a:sym typeface="Wingdings" pitchFamily="2" charset="2"/>
              </a:rPr>
              <a:t> a=1</a:t>
            </a: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sz="2400" dirty="0">
                <a:sym typeface="Symbol" pitchFamily="18" charset="2"/>
              </a:rPr>
              <a:t> 		</a:t>
            </a:r>
            <a:r>
              <a:rPr lang="ro-RO" altLang="ro-RO" sz="2400" dirty="0">
                <a:sym typeface="Symbol" pitchFamily="18" charset="2"/>
              </a:rPr>
              <a:t> </a:t>
            </a:r>
            <a:r>
              <a:rPr lang="en-US" altLang="ro-RO" sz="2400" dirty="0">
                <a:solidFill>
                  <a:schemeClr val="tx2"/>
                </a:solidFill>
              </a:rPr>
              <a:t>O(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log</a:t>
            </a:r>
            <a:r>
              <a:rPr lang="en-US" altLang="ro-RO" sz="2400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>
                <a:solidFill>
                  <a:schemeClr val="tx2"/>
                </a:solidFill>
              </a:rPr>
              <a:t> a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  <a:r>
              <a:rPr lang="en-US" altLang="ro-RO" sz="2400" dirty="0">
                <a:sym typeface="Symbol" pitchFamily="18" charset="2"/>
              </a:rPr>
              <a:t> 	 	 if a&lt;</a:t>
            </a:r>
            <a:r>
              <a:rPr lang="en-US" altLang="ro-RO" sz="2400" dirty="0" err="1">
                <a:sym typeface="Symbol" pitchFamily="18" charset="2"/>
              </a:rPr>
              <a:t>b</a:t>
            </a:r>
            <a:r>
              <a:rPr lang="en-US" altLang="ro-RO" sz="2400" baseline="30000" dirty="0" err="1">
                <a:sym typeface="Symbol" pitchFamily="18" charset="2"/>
              </a:rPr>
              <a:t>o</a:t>
            </a:r>
            <a:r>
              <a:rPr lang="en-US" altLang="ro-RO" sz="2400" dirty="0">
                <a:sym typeface="Symbol" pitchFamily="18" charset="2"/>
              </a:rPr>
              <a:t> </a:t>
            </a:r>
            <a:r>
              <a:rPr lang="en-US" altLang="ro-RO" sz="2400" dirty="0">
                <a:sym typeface="Wingdings" pitchFamily="2" charset="2"/>
              </a:rPr>
              <a:t> a&gt;1</a:t>
            </a: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endParaRPr lang="en-US" altLang="ro-RO" sz="2400" dirty="0">
              <a:sym typeface="Wingdings" pitchFamily="2" charset="2"/>
            </a:endParaRPr>
          </a:p>
          <a:p>
            <a:pPr marL="609600" indent="-609600" eaLnBrk="1" hangingPunct="1">
              <a:buClr>
                <a:schemeClr val="tx2"/>
              </a:buClr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Q? Algorithm examples? </a:t>
            </a:r>
            <a:endParaRPr lang="en-US" altLang="ro-RO" sz="2400" dirty="0">
              <a:sym typeface="Wingdings" pitchFamily="2" charset="2"/>
            </a:endParaRP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endParaRPr lang="en-US" altLang="ro-RO" sz="2400" dirty="0">
              <a:sym typeface="Wingdings" pitchFamily="2" charset="2"/>
            </a:endParaRP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Ex:	a=1, b=2 search in BST =&gt; O(</a:t>
            </a:r>
            <a:r>
              <a:rPr lang="en-US" altLang="ro-RO" sz="2400" dirty="0" err="1">
                <a:solidFill>
                  <a:schemeClr val="tx2"/>
                </a:solidFill>
              </a:rPr>
              <a:t>logn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	a=2, b=2 tree traversal=&gt; 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5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5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3BE9057-9DFB-450D-BD8C-0BB5B8321416}" type="datetime1">
              <a:rPr lang="en-US" smtClean="0"/>
              <a:t>9/29/20</a:t>
            </a:fld>
            <a:endParaRPr lang="en-US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b="1" dirty="0"/>
              <a:t>Sorting algorithms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ro-RO" dirty="0"/>
              <a:t>What is all about?</a:t>
            </a:r>
          </a:p>
          <a:p>
            <a:pPr eaLnBrk="1" hangingPunct="1">
              <a:defRPr/>
            </a:pPr>
            <a:r>
              <a:rPr lang="en-US" altLang="ro-RO" dirty="0"/>
              <a:t>Direct strategies – tutorial</a:t>
            </a:r>
          </a:p>
          <a:p>
            <a:pPr eaLnBrk="1" hangingPunct="1">
              <a:defRPr/>
            </a:pPr>
            <a:r>
              <a:rPr lang="en-US" altLang="ro-RO" dirty="0"/>
              <a:t>Advanced strategies – course</a:t>
            </a:r>
          </a:p>
          <a:p>
            <a:pPr marL="0" indent="0" eaLnBrk="1" hangingPunct="1">
              <a:buFontTx/>
              <a:buNone/>
              <a:defRPr/>
            </a:pPr>
            <a:endParaRPr lang="en-US" altLang="ro-RO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7428-8F33-F64C-B981-F4BA46F1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b="1" dirty="0"/>
              <a:t>Required 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AE846-69F8-E043-B50B-2B72E6082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RO" dirty="0"/>
              <a:t>rom the Bible – Chapters 2, 3 and 4.6 -&gt; 4.6 (inclusive)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F6536-64F7-9141-BE72-336732C1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C5D933-5D4D-46B4-9493-94223E263A17}" type="datetime1">
              <a:rPr lang="en-US" smtClean="0"/>
              <a:t>9/29/20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3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2B5B9A5-06BD-4EBB-A6C6-4B1E497F1E3D}" type="datetime1">
              <a:rPr lang="en-US" smtClean="0"/>
              <a:t>9/29/20</a:t>
            </a:fld>
            <a:endParaRPr 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 dirty="0"/>
              <a:t>Lab sessions info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39116F-C0F0-AC47-87D4-106B364C1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638555"/>
              </p:ext>
            </p:extLst>
          </p:nvPr>
        </p:nvGraphicFramePr>
        <p:xfrm>
          <a:off x="347662" y="1401088"/>
          <a:ext cx="8602506" cy="4869718"/>
        </p:xfrm>
        <a:graphic>
          <a:graphicData uri="http://schemas.openxmlformats.org/drawingml/2006/table">
            <a:tbl>
              <a:tblPr/>
              <a:tblGrid>
                <a:gridCol w="910265">
                  <a:extLst>
                    <a:ext uri="{9D8B030D-6E8A-4147-A177-3AD203B41FA5}">
                      <a16:colId xmlns:a16="http://schemas.microsoft.com/office/drawing/2014/main" val="4050200838"/>
                    </a:ext>
                  </a:extLst>
                </a:gridCol>
                <a:gridCol w="1931493">
                  <a:extLst>
                    <a:ext uri="{9D8B030D-6E8A-4147-A177-3AD203B41FA5}">
                      <a16:colId xmlns:a16="http://schemas.microsoft.com/office/drawing/2014/main" val="4011407191"/>
                    </a:ext>
                  </a:extLst>
                </a:gridCol>
                <a:gridCol w="1489505">
                  <a:extLst>
                    <a:ext uri="{9D8B030D-6E8A-4147-A177-3AD203B41FA5}">
                      <a16:colId xmlns:a16="http://schemas.microsoft.com/office/drawing/2014/main" val="3653607552"/>
                    </a:ext>
                  </a:extLst>
                </a:gridCol>
                <a:gridCol w="4271243">
                  <a:extLst>
                    <a:ext uri="{9D8B030D-6E8A-4147-A177-3AD203B41FA5}">
                      <a16:colId xmlns:a16="http://schemas.microsoft.com/office/drawing/2014/main" val="4177740575"/>
                    </a:ext>
                  </a:extLst>
                </a:gridCol>
              </a:tblGrid>
              <a:tr h="290982">
                <a:tc>
                  <a:txBody>
                    <a:bodyPr/>
                    <a:lstStyle/>
                    <a:p>
                      <a:pPr rtl="0" fontAlgn="b"/>
                      <a:r>
                        <a:rPr lang="en-RO" sz="1200" b="1" dirty="0">
                          <a:effectLst/>
                        </a:rPr>
                        <a:t>Group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b="1" dirty="0" err="1">
                          <a:effectLst/>
                        </a:rPr>
                        <a:t>Enrollment</a:t>
                      </a:r>
                      <a:r>
                        <a:rPr lang="en-GB" sz="1200" b="1" dirty="0">
                          <a:effectLst/>
                        </a:rPr>
                        <a:t> key (</a:t>
                      </a:r>
                      <a:r>
                        <a:rPr lang="en-GB" sz="1200" b="1" dirty="0" err="1">
                          <a:effectLst/>
                        </a:rPr>
                        <a:t>moodle</a:t>
                      </a:r>
                      <a:r>
                        <a:rPr lang="en-GB" sz="1200" b="1" dirty="0">
                          <a:effectLst/>
                        </a:rPr>
                        <a:t>)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b="1" dirty="0">
                          <a:effectLst/>
                        </a:rPr>
                        <a:t>TA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b="1" dirty="0">
                          <a:effectLst/>
                        </a:rPr>
                        <a:t>URL Lab session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035611"/>
                  </a:ext>
                </a:extLst>
              </a:tr>
              <a:tr h="290982">
                <a:tc>
                  <a:txBody>
                    <a:bodyPr/>
                    <a:lstStyle/>
                    <a:p>
                      <a:pPr rtl="0" fontAlgn="b"/>
                      <a:r>
                        <a:rPr lang="en-RO" sz="1200" b="1" dirty="0">
                          <a:solidFill>
                            <a:schemeClr val="tx2"/>
                          </a:solidFill>
                          <a:effectLst/>
                        </a:rPr>
                        <a:t>30221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>
                          <a:effectLst/>
                        </a:rPr>
                        <a:t>Group@30221_2020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b="1" i="1" dirty="0">
                          <a:solidFill>
                            <a:schemeClr val="tx2"/>
                          </a:solidFill>
                          <a:effectLst/>
                        </a:rPr>
                        <a:t>Richard </a:t>
                      </a:r>
                      <a:r>
                        <a:rPr lang="en-GB" sz="1200" b="1" i="1" dirty="0" err="1">
                          <a:solidFill>
                            <a:schemeClr val="tx2"/>
                          </a:solidFill>
                          <a:effectLst/>
                        </a:rPr>
                        <a:t>Ardelean</a:t>
                      </a:r>
                      <a:endParaRPr lang="en-GB" sz="1200" b="1" i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RO" sz="1200">
                        <a:effectLst/>
                      </a:endParaRP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87752"/>
                  </a:ext>
                </a:extLst>
              </a:tr>
              <a:tr h="290982">
                <a:tc>
                  <a:txBody>
                    <a:bodyPr/>
                    <a:lstStyle/>
                    <a:p>
                      <a:pPr rtl="0" fontAlgn="b"/>
                      <a:r>
                        <a:rPr lang="en-RO" sz="1200" b="1">
                          <a:solidFill>
                            <a:schemeClr val="tx2"/>
                          </a:solidFill>
                          <a:effectLst/>
                        </a:rPr>
                        <a:t>30222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>
                          <a:effectLst/>
                        </a:rPr>
                        <a:t>Group@30222_2020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b="1" i="1" dirty="0">
                          <a:solidFill>
                            <a:schemeClr val="tx2"/>
                          </a:solidFill>
                          <a:effectLst/>
                        </a:rPr>
                        <a:t>Paul Helmer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RO" sz="1200">
                        <a:effectLst/>
                      </a:endParaRP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441062"/>
                  </a:ext>
                </a:extLst>
              </a:tr>
              <a:tr h="290982">
                <a:tc>
                  <a:txBody>
                    <a:bodyPr/>
                    <a:lstStyle/>
                    <a:p>
                      <a:pPr rtl="0" fontAlgn="b"/>
                      <a:r>
                        <a:rPr lang="en-RO" sz="1200" b="1" dirty="0">
                          <a:solidFill>
                            <a:schemeClr val="tx2"/>
                          </a:solidFill>
                          <a:effectLst/>
                        </a:rPr>
                        <a:t>30223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>
                          <a:effectLst/>
                        </a:rPr>
                        <a:t>Group@30223_2020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b="1" i="1">
                          <a:solidFill>
                            <a:schemeClr val="tx2"/>
                          </a:solidFill>
                          <a:effectLst/>
                        </a:rPr>
                        <a:t>Robert Vacareanu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RO" sz="1200">
                        <a:effectLst/>
                      </a:endParaRP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65803"/>
                  </a:ext>
                </a:extLst>
              </a:tr>
              <a:tr h="290982">
                <a:tc>
                  <a:txBody>
                    <a:bodyPr/>
                    <a:lstStyle/>
                    <a:p>
                      <a:pPr rtl="0" fontAlgn="b"/>
                      <a:r>
                        <a:rPr lang="en-RO" sz="1200" b="1" dirty="0">
                          <a:solidFill>
                            <a:schemeClr val="tx2"/>
                          </a:solidFill>
                          <a:effectLst/>
                        </a:rPr>
                        <a:t>30224_1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>
                          <a:effectLst/>
                        </a:rPr>
                        <a:t>Group@30224_1_2020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b="1" i="1" dirty="0" err="1">
                          <a:solidFill>
                            <a:schemeClr val="tx2"/>
                          </a:solidFill>
                          <a:effectLst/>
                        </a:rPr>
                        <a:t>Olariu</a:t>
                      </a:r>
                      <a:r>
                        <a:rPr lang="en-GB" sz="1200" b="1" i="1" dirty="0">
                          <a:solidFill>
                            <a:schemeClr val="tx2"/>
                          </a:solidFill>
                          <a:effectLst/>
                        </a:rPr>
                        <a:t> Eliza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RO" sz="1200">
                        <a:effectLst/>
                      </a:endParaRP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625982"/>
                  </a:ext>
                </a:extLst>
              </a:tr>
              <a:tr h="290982">
                <a:tc>
                  <a:txBody>
                    <a:bodyPr/>
                    <a:lstStyle/>
                    <a:p>
                      <a:pPr rtl="0" fontAlgn="b"/>
                      <a:r>
                        <a:rPr lang="en-RO" sz="1200" b="1">
                          <a:solidFill>
                            <a:schemeClr val="tx2"/>
                          </a:solidFill>
                          <a:effectLst/>
                        </a:rPr>
                        <a:t>30224_2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>
                          <a:effectLst/>
                        </a:rPr>
                        <a:t>Group@30224_2_2020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b="1" i="1" dirty="0" err="1">
                          <a:solidFill>
                            <a:schemeClr val="tx2"/>
                          </a:solidFill>
                          <a:effectLst/>
                        </a:rPr>
                        <a:t>Chira</a:t>
                      </a:r>
                      <a:r>
                        <a:rPr lang="en-GB" sz="1200" b="1" i="1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n-GB" sz="1200" b="1" i="1" dirty="0" err="1">
                          <a:solidFill>
                            <a:schemeClr val="tx2"/>
                          </a:solidFill>
                          <a:effectLst/>
                        </a:rPr>
                        <a:t>Codrin</a:t>
                      </a:r>
                      <a:endParaRPr lang="en-GB" sz="1200" b="1" i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RO" sz="1200">
                        <a:effectLst/>
                      </a:endParaRP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984262"/>
                  </a:ext>
                </a:extLst>
              </a:tr>
              <a:tr h="290982">
                <a:tc>
                  <a:txBody>
                    <a:bodyPr/>
                    <a:lstStyle/>
                    <a:p>
                      <a:pPr rtl="0" fontAlgn="b"/>
                      <a:r>
                        <a:rPr lang="en-RO" sz="1200" b="1">
                          <a:solidFill>
                            <a:schemeClr val="tx2"/>
                          </a:solidFill>
                          <a:effectLst/>
                        </a:rPr>
                        <a:t>30225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>
                          <a:effectLst/>
                        </a:rPr>
                        <a:t>Group@30225_2020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b="1" i="1" dirty="0" err="1">
                          <a:solidFill>
                            <a:schemeClr val="tx2"/>
                          </a:solidFill>
                          <a:effectLst/>
                        </a:rPr>
                        <a:t>Voichita</a:t>
                      </a:r>
                      <a:r>
                        <a:rPr lang="en-GB" sz="1200" b="1" i="1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n-GB" sz="1200" b="1" i="1" dirty="0" err="1">
                          <a:solidFill>
                            <a:schemeClr val="tx2"/>
                          </a:solidFill>
                          <a:effectLst/>
                        </a:rPr>
                        <a:t>Iancu</a:t>
                      </a:r>
                      <a:endParaRPr lang="en-GB" sz="1200" b="1" i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RO" sz="1200">
                        <a:effectLst/>
                      </a:endParaRP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583571"/>
                  </a:ext>
                </a:extLst>
              </a:tr>
              <a:tr h="290982">
                <a:tc>
                  <a:txBody>
                    <a:bodyPr/>
                    <a:lstStyle/>
                    <a:p>
                      <a:pPr rtl="0" fontAlgn="b"/>
                      <a:r>
                        <a:rPr lang="en-RO" sz="1200" b="1" dirty="0">
                          <a:solidFill>
                            <a:schemeClr val="tx2"/>
                          </a:solidFill>
                          <a:effectLst/>
                        </a:rPr>
                        <a:t>30226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>
                          <a:effectLst/>
                        </a:rPr>
                        <a:t>Group@30226_2020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b="1" i="1" dirty="0" err="1">
                          <a:solidFill>
                            <a:schemeClr val="tx2"/>
                          </a:solidFill>
                          <a:effectLst/>
                        </a:rPr>
                        <a:t>Vasile</a:t>
                      </a:r>
                      <a:r>
                        <a:rPr lang="en-GB" sz="1200" b="1" i="1" dirty="0">
                          <a:solidFill>
                            <a:schemeClr val="tx2"/>
                          </a:solidFill>
                          <a:effectLst/>
                        </a:rPr>
                        <a:t> Suciu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effectLst/>
                        </a:rPr>
                        <a:t>See Teams</a:t>
                      </a:r>
                      <a:endParaRPr lang="en-RO" sz="1200" dirty="0">
                        <a:effectLst/>
                      </a:endParaRP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554272"/>
                  </a:ext>
                </a:extLst>
              </a:tr>
              <a:tr h="290982">
                <a:tc>
                  <a:txBody>
                    <a:bodyPr/>
                    <a:lstStyle/>
                    <a:p>
                      <a:pPr rtl="0" fontAlgn="b"/>
                      <a:r>
                        <a:rPr lang="en-RO" sz="1200" b="1">
                          <a:solidFill>
                            <a:schemeClr val="tx2"/>
                          </a:solidFill>
                          <a:effectLst/>
                        </a:rPr>
                        <a:t>30227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>
                          <a:effectLst/>
                        </a:rPr>
                        <a:t>Group@30227_2020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b="1" i="1" dirty="0">
                          <a:solidFill>
                            <a:schemeClr val="tx2"/>
                          </a:solidFill>
                          <a:effectLst/>
                        </a:rPr>
                        <a:t>Ramona Tolas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effectLst/>
                        </a:rPr>
                        <a:t>See Teams</a:t>
                      </a:r>
                      <a:endParaRPr lang="en-RO" sz="1200" dirty="0">
                        <a:effectLst/>
                      </a:endParaRP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458808"/>
                  </a:ext>
                </a:extLst>
              </a:tr>
              <a:tr h="290982">
                <a:tc>
                  <a:txBody>
                    <a:bodyPr/>
                    <a:lstStyle/>
                    <a:p>
                      <a:pPr rtl="0" fontAlgn="b"/>
                      <a:r>
                        <a:rPr lang="en-RO" sz="1200" b="1" dirty="0">
                          <a:solidFill>
                            <a:schemeClr val="tx2"/>
                          </a:solidFill>
                          <a:effectLst/>
                        </a:rPr>
                        <a:t>30228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>
                          <a:effectLst/>
                        </a:rPr>
                        <a:t>Group@30228_2020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b="1" i="1">
                          <a:solidFill>
                            <a:schemeClr val="tx2"/>
                          </a:solidFill>
                          <a:effectLst/>
                        </a:rPr>
                        <a:t>Cristian Militaru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effectLst/>
                        </a:rPr>
                        <a:t>See Teams</a:t>
                      </a:r>
                      <a:endParaRPr lang="en-RO" sz="1200" dirty="0">
                        <a:effectLst/>
                      </a:endParaRP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3188"/>
                  </a:ext>
                </a:extLst>
              </a:tr>
              <a:tr h="290982">
                <a:tc>
                  <a:txBody>
                    <a:bodyPr/>
                    <a:lstStyle/>
                    <a:p>
                      <a:pPr rtl="0" fontAlgn="b"/>
                      <a:r>
                        <a:rPr lang="en-RO" sz="1200" b="1" dirty="0">
                          <a:solidFill>
                            <a:schemeClr val="tx2"/>
                          </a:solidFill>
                          <a:effectLst/>
                        </a:rPr>
                        <a:t>30229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>
                          <a:effectLst/>
                        </a:rPr>
                        <a:t>Group@30229_2020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b="1" i="1">
                          <a:solidFill>
                            <a:schemeClr val="tx2"/>
                          </a:solidFill>
                          <a:effectLst/>
                        </a:rPr>
                        <a:t>Raluca Portase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effectLst/>
                        </a:rPr>
                        <a:t>See Teams</a:t>
                      </a:r>
                      <a:endParaRPr lang="en-RO" sz="1200" dirty="0">
                        <a:effectLst/>
                      </a:endParaRP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993404"/>
                  </a:ext>
                </a:extLst>
              </a:tr>
              <a:tr h="290982">
                <a:tc>
                  <a:txBody>
                    <a:bodyPr/>
                    <a:lstStyle/>
                    <a:p>
                      <a:pPr rtl="0" fontAlgn="b"/>
                      <a:r>
                        <a:rPr lang="en-RO" sz="1200" b="1" dirty="0">
                          <a:solidFill>
                            <a:schemeClr val="tx2"/>
                          </a:solidFill>
                          <a:effectLst/>
                        </a:rPr>
                        <a:t>302210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>
                          <a:effectLst/>
                        </a:rPr>
                        <a:t>Group@302210_2020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b="1" i="1" dirty="0">
                          <a:solidFill>
                            <a:schemeClr val="tx2"/>
                          </a:solidFill>
                          <a:effectLst/>
                        </a:rPr>
                        <a:t>Dan </a:t>
                      </a:r>
                      <a:r>
                        <a:rPr lang="en-GB" sz="1200" b="1" i="1" dirty="0" err="1">
                          <a:solidFill>
                            <a:schemeClr val="tx2"/>
                          </a:solidFill>
                          <a:effectLst/>
                        </a:rPr>
                        <a:t>Toderici</a:t>
                      </a:r>
                      <a:endParaRPr lang="en-GB" sz="1200" b="1" i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effectLst/>
                        </a:rPr>
                        <a:t>See Teams</a:t>
                      </a:r>
                      <a:endParaRPr lang="en-RO" sz="1200" dirty="0">
                        <a:effectLst/>
                      </a:endParaRP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573204"/>
                  </a:ext>
                </a:extLst>
              </a:tr>
              <a:tr h="290982">
                <a:tc>
                  <a:txBody>
                    <a:bodyPr/>
                    <a:lstStyle/>
                    <a:p>
                      <a:pPr rtl="0" fontAlgn="b"/>
                      <a:r>
                        <a:rPr lang="en-RO" sz="1200" b="1" dirty="0">
                          <a:solidFill>
                            <a:schemeClr val="tx2"/>
                          </a:solidFill>
                          <a:effectLst/>
                        </a:rPr>
                        <a:t>30421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>
                          <a:effectLst/>
                        </a:rPr>
                        <a:t>Group@30421_2020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b="1" i="1">
                          <a:solidFill>
                            <a:schemeClr val="tx2"/>
                          </a:solidFill>
                          <a:effectLst/>
                        </a:rPr>
                        <a:t>Csongor Varady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RO" sz="1200">
                        <a:effectLst/>
                      </a:endParaRP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86706"/>
                  </a:ext>
                </a:extLst>
              </a:tr>
              <a:tr h="290982">
                <a:tc>
                  <a:txBody>
                    <a:bodyPr/>
                    <a:lstStyle/>
                    <a:p>
                      <a:pPr rtl="0" fontAlgn="b"/>
                      <a:r>
                        <a:rPr lang="en-RO" sz="1200" b="1" dirty="0">
                          <a:solidFill>
                            <a:schemeClr val="tx2"/>
                          </a:solidFill>
                          <a:effectLst/>
                        </a:rPr>
                        <a:t>30422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>
                          <a:effectLst/>
                        </a:rPr>
                        <a:t>Group@30422_2020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b="1" i="1" dirty="0" err="1">
                          <a:solidFill>
                            <a:schemeClr val="tx2"/>
                          </a:solidFill>
                          <a:effectLst/>
                        </a:rPr>
                        <a:t>Ciprian</a:t>
                      </a:r>
                      <a:r>
                        <a:rPr lang="en-GB" sz="1200" b="1" i="1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n-GB" sz="1200" b="1" i="1" dirty="0" err="1">
                          <a:solidFill>
                            <a:schemeClr val="tx2"/>
                          </a:solidFill>
                          <a:effectLst/>
                        </a:rPr>
                        <a:t>Oprisa</a:t>
                      </a:r>
                      <a:endParaRPr lang="en-GB" sz="1200" b="1" i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RO" sz="1200">
                        <a:effectLst/>
                      </a:endParaRP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629817"/>
                  </a:ext>
                </a:extLst>
              </a:tr>
              <a:tr h="290982">
                <a:tc>
                  <a:txBody>
                    <a:bodyPr/>
                    <a:lstStyle/>
                    <a:p>
                      <a:pPr rtl="0" fontAlgn="b"/>
                      <a:r>
                        <a:rPr lang="en-RO" sz="1200" b="1" dirty="0">
                          <a:solidFill>
                            <a:schemeClr val="tx2"/>
                          </a:solidFill>
                          <a:effectLst/>
                        </a:rPr>
                        <a:t>30423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>
                          <a:effectLst/>
                        </a:rPr>
                        <a:t>Group@30423_2020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b="1" i="1" dirty="0">
                          <a:solidFill>
                            <a:schemeClr val="tx2"/>
                          </a:solidFill>
                          <a:effectLst/>
                        </a:rPr>
                        <a:t>Anda </a:t>
                      </a:r>
                      <a:r>
                        <a:rPr lang="en-GB" sz="1200" b="1" i="1" dirty="0" err="1">
                          <a:solidFill>
                            <a:schemeClr val="tx2"/>
                          </a:solidFill>
                          <a:effectLst/>
                        </a:rPr>
                        <a:t>Stoica</a:t>
                      </a:r>
                      <a:endParaRPr lang="en-GB" sz="1200" b="1" i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RO" sz="1200">
                        <a:effectLst/>
                      </a:endParaRP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025511"/>
                  </a:ext>
                </a:extLst>
              </a:tr>
              <a:tr h="290982">
                <a:tc>
                  <a:txBody>
                    <a:bodyPr/>
                    <a:lstStyle/>
                    <a:p>
                      <a:pPr rtl="0" fontAlgn="b"/>
                      <a:r>
                        <a:rPr lang="en-RO" sz="1200" b="1" dirty="0">
                          <a:solidFill>
                            <a:schemeClr val="tx2"/>
                          </a:solidFill>
                          <a:effectLst/>
                        </a:rPr>
                        <a:t>30424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>
                          <a:effectLst/>
                        </a:rPr>
                        <a:t>Group@30424_2020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b="1" i="1" dirty="0">
                          <a:solidFill>
                            <a:schemeClr val="tx2"/>
                          </a:solidFill>
                          <a:effectLst/>
                        </a:rPr>
                        <a:t>Tibor Kadar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RO" sz="1200">
                        <a:effectLst/>
                      </a:endParaRP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270062"/>
                  </a:ext>
                </a:extLst>
              </a:tr>
              <a:tr h="214006"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b="1" dirty="0">
                          <a:solidFill>
                            <a:schemeClr val="tx2"/>
                          </a:solidFill>
                          <a:effectLst/>
                        </a:rPr>
                        <a:t>CSC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>
                          <a:effectLst/>
                        </a:rPr>
                        <a:t>Group@CSC_2020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b="1" i="1" dirty="0">
                          <a:solidFill>
                            <a:schemeClr val="tx2"/>
                          </a:solidFill>
                          <a:effectLst/>
                        </a:rPr>
                        <a:t>Camelia </a:t>
                      </a:r>
                      <a:r>
                        <a:rPr lang="en-GB" sz="1200" b="1" i="1" dirty="0" err="1">
                          <a:solidFill>
                            <a:schemeClr val="tx2"/>
                          </a:solidFill>
                          <a:effectLst/>
                        </a:rPr>
                        <a:t>Lemnaru</a:t>
                      </a:r>
                      <a:endParaRPr lang="en-GB" sz="1200" b="1" i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>
                          <a:effectLst/>
                        </a:rPr>
                        <a:t>See Teams</a:t>
                      </a:r>
                      <a:endParaRPr lang="en-RO" sz="1100" dirty="0">
                        <a:effectLst/>
                      </a:endParaRP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860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857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FF145CD-D5B8-4A54-A1FB-3D1F6E0593D3}" type="datetime1">
              <a:rPr lang="en-US" smtClean="0"/>
              <a:t>9/29/20</a:t>
            </a:fld>
            <a:endParaRPr 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/>
              <a:t>Textbook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431925"/>
            <a:ext cx="8796337" cy="4724400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ro-RO" b="1" dirty="0">
                <a:solidFill>
                  <a:schemeClr val="tx2"/>
                </a:solidFill>
              </a:rPr>
              <a:t>Bible: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ro-RO" b="1" dirty="0" err="1">
                <a:solidFill>
                  <a:schemeClr val="tx2"/>
                </a:solidFill>
              </a:rPr>
              <a:t>Cormen</a:t>
            </a:r>
            <a:r>
              <a:rPr lang="en-US" altLang="ro-RO" b="1" dirty="0">
                <a:solidFill>
                  <a:schemeClr val="tx2"/>
                </a:solidFill>
              </a:rPr>
              <a:t>, </a:t>
            </a:r>
            <a:r>
              <a:rPr lang="en-US" altLang="ro-RO" b="1" dirty="0" err="1">
                <a:solidFill>
                  <a:schemeClr val="tx2"/>
                </a:solidFill>
              </a:rPr>
              <a:t>Leiserson</a:t>
            </a:r>
            <a:r>
              <a:rPr lang="en-US" altLang="ro-RO" b="1" dirty="0">
                <a:solidFill>
                  <a:schemeClr val="tx2"/>
                </a:solidFill>
              </a:rPr>
              <a:t>, </a:t>
            </a:r>
            <a:r>
              <a:rPr lang="en-US" altLang="ro-RO" b="1" dirty="0" err="1">
                <a:solidFill>
                  <a:schemeClr val="tx2"/>
                </a:solidFill>
              </a:rPr>
              <a:t>Rivest</a:t>
            </a:r>
            <a:r>
              <a:rPr lang="en-US" altLang="ro-RO" b="1" dirty="0">
                <a:solidFill>
                  <a:schemeClr val="tx2"/>
                </a:solidFill>
              </a:rPr>
              <a:t>, (Stern)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ro-RO" b="1" dirty="0">
                <a:solidFill>
                  <a:schemeClr val="tx2"/>
                </a:solidFill>
              </a:rPr>
              <a:t>Introduction to Algorithms, first edition 1990 (second/third edition 2001) MIT Press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ro-RO" b="1" dirty="0">
                <a:solidFill>
                  <a:schemeClr val="tx2"/>
                </a:solidFill>
              </a:rPr>
              <a:t>Have it on </a:t>
            </a:r>
            <a:r>
              <a:rPr lang="en-US" altLang="ro-RO" b="1" dirty="0" err="1">
                <a:solidFill>
                  <a:schemeClr val="tx2"/>
                </a:solidFill>
              </a:rPr>
              <a:t>moodle</a:t>
            </a:r>
            <a:r>
              <a:rPr lang="en-US" altLang="ro-RO" b="1" dirty="0">
                <a:solidFill>
                  <a:schemeClr val="tx2"/>
                </a:solidFill>
              </a:rPr>
              <a:t> (</a:t>
            </a:r>
            <a:r>
              <a:rPr lang="en-US" altLang="ro-RO" b="1" dirty="0" err="1">
                <a:solidFill>
                  <a:schemeClr val="tx2"/>
                </a:solidFill>
              </a:rPr>
              <a:t>url</a:t>
            </a:r>
            <a:r>
              <a:rPr lang="en-US" altLang="ro-RO" b="1" dirty="0">
                <a:solidFill>
                  <a:schemeClr val="tx2"/>
                </a:solidFill>
              </a:rPr>
              <a:t>) – e-copy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ro-RO" b="1" dirty="0">
                <a:solidFill>
                  <a:schemeClr val="tx2"/>
                </a:solidFill>
              </a:rPr>
              <a:t>CS Department Library, </a:t>
            </a:r>
            <a:r>
              <a:rPr lang="en-US" altLang="ro-RO" b="1" dirty="0" err="1">
                <a:solidFill>
                  <a:schemeClr val="tx2"/>
                </a:solidFill>
              </a:rPr>
              <a:t>Baritiu</a:t>
            </a:r>
            <a:r>
              <a:rPr lang="en-US" altLang="ro-RO" b="1" dirty="0">
                <a:solidFill>
                  <a:schemeClr val="tx2"/>
                </a:solidFill>
              </a:rPr>
              <a:t> 26-28, Room M04 – hard copy</a:t>
            </a:r>
          </a:p>
          <a:p>
            <a:pPr eaLnBrk="1" hangingPunct="1">
              <a:buClr>
                <a:schemeClr val="tx2"/>
              </a:buClr>
            </a:pPr>
            <a:endParaRPr lang="en-US" altLang="ro-RO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86" y="214313"/>
            <a:ext cx="7759614" cy="1081087"/>
          </a:xfrm>
        </p:spPr>
        <p:txBody>
          <a:bodyPr/>
          <a:lstStyle/>
          <a:p>
            <a:pPr lvl="1"/>
            <a:r>
              <a:rPr lang="en-US" altLang="ro-RO" sz="3000" b="1" dirty="0"/>
              <a:t>go immediately to check the library!!!</a:t>
            </a:r>
            <a:br>
              <a:rPr lang="en-US" altLang="ro-RO" sz="3000" b="1" dirty="0"/>
            </a:br>
            <a:endParaRPr lang="ro-RO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E30E83-73FB-42DE-9B77-BA5604E01B02}" type="datetime1">
              <a:rPr lang="en-US" smtClean="0"/>
              <a:t>9/29/20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245" y="894270"/>
            <a:ext cx="5086350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64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ECB820B-52E3-492E-AE40-DF7DC53DA875}" type="datetime1">
              <a:rPr lang="en-US" smtClean="0"/>
              <a:t>9/29/20</a:t>
            </a:fld>
            <a:endParaRPr lang="en-US" dirty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/>
              <a:t>Evaluation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316155"/>
            <a:ext cx="8796337" cy="495481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000" b="1" dirty="0">
                <a:solidFill>
                  <a:schemeClr val="tx2"/>
                </a:solidFill>
              </a:rPr>
              <a:t>Course quizzes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1800" dirty="0">
                <a:solidFill>
                  <a:schemeClr val="tx2"/>
                </a:solidFill>
              </a:rPr>
              <a:t>Between 3 and 7 quizzes, during the course, un-announced</a:t>
            </a: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1400" dirty="0">
                <a:solidFill>
                  <a:schemeClr val="tx2"/>
                </a:solidFill>
              </a:rPr>
              <a:t>Target info in the current course and ALL the things discussed up to that point</a:t>
            </a: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1400" dirty="0">
                <a:solidFill>
                  <a:schemeClr val="tx2"/>
                </a:solidFill>
              </a:rPr>
              <a:t>Delivered on Moodle 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1800" dirty="0">
                <a:solidFill>
                  <a:schemeClr val="tx2"/>
                </a:solidFill>
              </a:rPr>
              <a:t>20% of the Final Grade; CANNOT retake the quizzes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000" b="1" dirty="0">
                <a:solidFill>
                  <a:schemeClr val="tx2"/>
                </a:solidFill>
              </a:rPr>
              <a:t>Hands on evaluation (laboratory assignments)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1800" dirty="0"/>
              <a:t>Stay in your group</a:t>
            </a:r>
            <a:endParaRPr lang="en-US" altLang="ro-RO" sz="1800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1800" dirty="0">
                <a:solidFill>
                  <a:schemeClr val="tx2"/>
                </a:solidFill>
              </a:rPr>
              <a:t>10 assignments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1800" dirty="0">
                <a:solidFill>
                  <a:schemeClr val="tx2"/>
                </a:solidFill>
              </a:rPr>
              <a:t>Every (other) lab deadline on an assignment (various thresholds; we encourage evolution &amp; knowledge/skills increase)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1800" dirty="0">
                <a:solidFill>
                  <a:schemeClr val="tx2"/>
                </a:solidFill>
              </a:rPr>
              <a:t>Late assignments policy: </a:t>
            </a: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1600" u="sng" dirty="0">
                <a:solidFill>
                  <a:schemeClr val="tx2"/>
                </a:solidFill>
              </a:rPr>
              <a:t>Some</a:t>
            </a:r>
            <a:r>
              <a:rPr lang="en-US" altLang="ro-RO" sz="1600" dirty="0">
                <a:solidFill>
                  <a:schemeClr val="tx2"/>
                </a:solidFill>
              </a:rPr>
              <a:t> assignments can be submitted 1 week late: 80% of max grade</a:t>
            </a: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1600" dirty="0">
                <a:solidFill>
                  <a:schemeClr val="tx2"/>
                </a:solidFill>
              </a:rPr>
              <a:t>More than 1 week, no grade (0) on the given assignment</a:t>
            </a: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1600" dirty="0">
                <a:solidFill>
                  <a:schemeClr val="tx2"/>
                </a:solidFill>
              </a:rPr>
              <a:t>Plagiarism policy – 0 tolerance!!! Don’t even try! 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1800" dirty="0">
                <a:solidFill>
                  <a:schemeClr val="tx2"/>
                </a:solidFill>
              </a:rPr>
              <a:t>30% in the Final Grade (need grade of 5 or more to be allowed to take the final exam)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000" b="1" dirty="0">
                <a:solidFill>
                  <a:schemeClr val="tx2"/>
                </a:solidFill>
              </a:rPr>
              <a:t>FE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1800" dirty="0">
                <a:solidFill>
                  <a:schemeClr val="tx2"/>
                </a:solidFill>
              </a:rPr>
              <a:t>2-3h examination (</a:t>
            </a:r>
            <a:r>
              <a:rPr lang="en-US" altLang="ro-RO" sz="1800" dirty="0" err="1">
                <a:solidFill>
                  <a:schemeClr val="tx2"/>
                </a:solidFill>
              </a:rPr>
              <a:t>moodle</a:t>
            </a:r>
            <a:r>
              <a:rPr lang="en-US" altLang="ro-RO" sz="1800" dirty="0">
                <a:solidFill>
                  <a:schemeClr val="tx2"/>
                </a:solidFill>
              </a:rPr>
              <a:t>): algorithm traces, questions, algorithm design for specific problems, complexity analysis; open books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9FC4D9E-E73E-47CB-A28E-066C47C61CCC}" type="datetime1">
              <a:rPr lang="en-US" smtClean="0"/>
              <a:t>9/29/20</a:t>
            </a:fld>
            <a:endParaRPr 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373063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/>
              <a:t>What is this course about?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431925"/>
            <a:ext cx="8796337" cy="4724400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ro-RO" b="1" dirty="0">
                <a:solidFill>
                  <a:schemeClr val="tx2"/>
                </a:solidFill>
              </a:rPr>
              <a:t>NOT a programming course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ro-RO" b="1" dirty="0">
                <a:solidFill>
                  <a:schemeClr val="tx2"/>
                </a:solidFill>
              </a:rPr>
              <a:t>NOT a Data Structures course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ro-RO" b="1" dirty="0">
                <a:solidFill>
                  <a:schemeClr val="tx2"/>
                </a:solidFill>
              </a:rPr>
              <a:t>Course on Fundamental Algorithms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ro-RO" b="1" dirty="0">
                <a:solidFill>
                  <a:schemeClr val="tx2"/>
                </a:solidFill>
              </a:rPr>
              <a:t>How to:</a:t>
            </a:r>
          </a:p>
          <a:p>
            <a:pPr lvl="2" eaLnBrk="1" hangingPunct="1">
              <a:buClr>
                <a:schemeClr val="tx2"/>
              </a:buClr>
            </a:pPr>
            <a:r>
              <a:rPr lang="en-US" altLang="ro-RO" dirty="0">
                <a:solidFill>
                  <a:schemeClr val="tx2"/>
                </a:solidFill>
              </a:rPr>
              <a:t>evaluate algorithms performance</a:t>
            </a:r>
          </a:p>
          <a:p>
            <a:pPr lvl="2" eaLnBrk="1" hangingPunct="1">
              <a:buClr>
                <a:schemeClr val="tx2"/>
              </a:buClr>
            </a:pPr>
            <a:r>
              <a:rPr lang="en-US" altLang="ro-RO" dirty="0">
                <a:solidFill>
                  <a:schemeClr val="tx2"/>
                </a:solidFill>
              </a:rPr>
              <a:t>compare performance of different algorithms</a:t>
            </a:r>
          </a:p>
          <a:p>
            <a:pPr lvl="2" eaLnBrk="1" hangingPunct="1">
              <a:buClr>
                <a:schemeClr val="tx2"/>
              </a:buClr>
            </a:pPr>
            <a:r>
              <a:rPr lang="en-US" altLang="ro-RO" dirty="0">
                <a:solidFill>
                  <a:schemeClr val="tx2"/>
                </a:solidFill>
              </a:rPr>
              <a:t>design efficient and optimal algorithms</a:t>
            </a:r>
          </a:p>
          <a:p>
            <a:pPr lvl="2" eaLnBrk="1" hangingPunct="1">
              <a:buClr>
                <a:schemeClr val="tx2"/>
              </a:buClr>
            </a:pPr>
            <a:r>
              <a:rPr lang="en-US" altLang="ro-RO" dirty="0">
                <a:solidFill>
                  <a:schemeClr val="tx2"/>
                </a:solidFill>
              </a:rPr>
              <a:t>identify a solution to a problem</a:t>
            </a:r>
          </a:p>
          <a:p>
            <a:pPr lvl="2" eaLnBrk="1" hangingPunct="1">
              <a:buClr>
                <a:schemeClr val="tx2"/>
              </a:buClr>
            </a:pPr>
            <a:r>
              <a:rPr lang="en-US" altLang="ro-RO" dirty="0">
                <a:solidFill>
                  <a:schemeClr val="tx2"/>
                </a:solidFill>
              </a:rPr>
              <a:t>specific efficient algorithms on fundamental problems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OP">
  <a:themeElements>
    <a:clrScheme name="OOP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OOP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OOP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OP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OP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OP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OP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OP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OOP</Template>
  <TotalTime>19404</TotalTime>
  <Words>4160</Words>
  <Application>Microsoft Macintosh PowerPoint</Application>
  <PresentationFormat>On-screen Show (4:3)</PresentationFormat>
  <Paragraphs>521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Cambria Math</vt:lpstr>
      <vt:lpstr>Tahoma</vt:lpstr>
      <vt:lpstr>OOP</vt:lpstr>
      <vt:lpstr>Fundamental Algorithms </vt:lpstr>
      <vt:lpstr>Agenda</vt:lpstr>
      <vt:lpstr>Administrative stuff</vt:lpstr>
      <vt:lpstr>Structure of the course</vt:lpstr>
      <vt:lpstr>Lab sessions info</vt:lpstr>
      <vt:lpstr>Textbook</vt:lpstr>
      <vt:lpstr>go immediately to check the library!!! </vt:lpstr>
      <vt:lpstr>Evaluation</vt:lpstr>
      <vt:lpstr>What is this course about?</vt:lpstr>
      <vt:lpstr>What is an algorithm?</vt:lpstr>
      <vt:lpstr>What is an algorithm?</vt:lpstr>
      <vt:lpstr>What is an algorithm?</vt:lpstr>
      <vt:lpstr>What is an algorithm?</vt:lpstr>
      <vt:lpstr>What is an algorithm?</vt:lpstr>
      <vt:lpstr>What is an algorithm?</vt:lpstr>
      <vt:lpstr>An algorithm ...</vt:lpstr>
      <vt:lpstr>An algorithm ...</vt:lpstr>
      <vt:lpstr>An algorithm ...</vt:lpstr>
      <vt:lpstr>An algorithm ...</vt:lpstr>
      <vt:lpstr>Complexity</vt:lpstr>
      <vt:lpstr>Algorithm Complexity– cont.</vt:lpstr>
      <vt:lpstr>Algorithm Complexity – cont.</vt:lpstr>
      <vt:lpstr>Problem Complexity</vt:lpstr>
      <vt:lpstr>Complexity – cont. (Efficiency)</vt:lpstr>
      <vt:lpstr>Complexity – cont. (Optimality)</vt:lpstr>
      <vt:lpstr>Complexity – cont. (Optimality)</vt:lpstr>
      <vt:lpstr>Complexity – cont. (Optimality)</vt:lpstr>
      <vt:lpstr>Complexity – cont. (Optimality)</vt:lpstr>
      <vt:lpstr>Complexity – cont. (Optimality)</vt:lpstr>
      <vt:lpstr>Complexity – cont. (Optimality)</vt:lpstr>
      <vt:lpstr>Complexity – cont.</vt:lpstr>
      <vt:lpstr>Complexity – cont.</vt:lpstr>
      <vt:lpstr>Complexity – cont.</vt:lpstr>
      <vt:lpstr>Complexity – cont.</vt:lpstr>
      <vt:lpstr>Complexity – cont.</vt:lpstr>
      <vt:lpstr>Complexity – cont.</vt:lpstr>
      <vt:lpstr>Complexity – cont.</vt:lpstr>
      <vt:lpstr>Complexity – cont.</vt:lpstr>
      <vt:lpstr>Complexity – cont.</vt:lpstr>
      <vt:lpstr>Complexity – cont.</vt:lpstr>
      <vt:lpstr>Complexity – cont.</vt:lpstr>
      <vt:lpstr>Complexity – cont.</vt:lpstr>
      <vt:lpstr>Complexity – cont.</vt:lpstr>
      <vt:lpstr>Complexity – cont.</vt:lpstr>
      <vt:lpstr>Complexity – cont.</vt:lpstr>
      <vt:lpstr>Complexity– cont.</vt:lpstr>
      <vt:lpstr>Complexity – cont.</vt:lpstr>
      <vt:lpstr>Sorting algorithms</vt:lpstr>
      <vt:lpstr>Required Bibliography</vt:lpstr>
    </vt:vector>
  </TitlesOfParts>
  <Company>UTCN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Rodica Potolea</dc:creator>
  <cp:lastModifiedBy>Camelia Lemnaru</cp:lastModifiedBy>
  <cp:revision>528</cp:revision>
  <dcterms:created xsi:type="dcterms:W3CDTF">2006-03-10T20:05:58Z</dcterms:created>
  <dcterms:modified xsi:type="dcterms:W3CDTF">2020-09-29T11:35:57Z</dcterms:modified>
</cp:coreProperties>
</file>