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0"/>
  </p:notesMasterIdLst>
  <p:handoutMasterIdLst>
    <p:handoutMasterId r:id="rId61"/>
  </p:handoutMasterIdLst>
  <p:sldIdLst>
    <p:sldId id="258" r:id="rId2"/>
    <p:sldId id="288" r:id="rId3"/>
    <p:sldId id="351" r:id="rId4"/>
    <p:sldId id="312" r:id="rId5"/>
    <p:sldId id="350" r:id="rId6"/>
    <p:sldId id="354" r:id="rId7"/>
    <p:sldId id="355" r:id="rId8"/>
    <p:sldId id="311" r:id="rId9"/>
    <p:sldId id="291" r:id="rId10"/>
    <p:sldId id="293" r:id="rId11"/>
    <p:sldId id="295" r:id="rId12"/>
    <p:sldId id="299" r:id="rId13"/>
    <p:sldId id="313" r:id="rId14"/>
    <p:sldId id="363" r:id="rId15"/>
    <p:sldId id="352" r:id="rId16"/>
    <p:sldId id="356" r:id="rId17"/>
    <p:sldId id="358" r:id="rId18"/>
    <p:sldId id="357" r:id="rId19"/>
    <p:sldId id="360" r:id="rId20"/>
    <p:sldId id="362" r:id="rId21"/>
    <p:sldId id="361" r:id="rId22"/>
    <p:sldId id="308" r:id="rId23"/>
    <p:sldId id="309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53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9" r:id="rId59"/>
  </p:sldIdLst>
  <p:sldSz cx="9144000" cy="6858000" type="screen4x3"/>
  <p:notesSz cx="9926638" cy="67976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2B2B2"/>
    <a:srgbClr val="FF0000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2" autoAdjust="0"/>
    <p:restoredTop sz="94452" autoAdjust="0"/>
  </p:normalViewPr>
  <p:slideViewPr>
    <p:cSldViewPr>
      <p:cViewPr varScale="1">
        <p:scale>
          <a:sx n="117" d="100"/>
          <a:sy n="117" d="100"/>
        </p:scale>
        <p:origin x="13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98" tIns="44100" rIns="88198" bIns="44100" numCol="1" anchor="t" anchorCtr="0" compatLnSpc="1">
            <a:prstTxWarp prst="textNoShape">
              <a:avLst/>
            </a:prstTxWarp>
          </a:bodyPr>
          <a:lstStyle>
            <a:lvl1pPr algn="l" defTabSz="882650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21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98" tIns="44100" rIns="88198" bIns="44100" numCol="1" anchor="t" anchorCtr="0" compatLnSpc="1">
            <a:prstTxWarp prst="textNoShape">
              <a:avLst/>
            </a:prstTxWarp>
          </a:bodyPr>
          <a:lstStyle>
            <a:lvl1pPr algn="r" defTabSz="882650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05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98" tIns="44100" rIns="88198" bIns="44100" numCol="1" anchor="b" anchorCtr="0" compatLnSpc="1">
            <a:prstTxWarp prst="textNoShape">
              <a:avLst/>
            </a:prstTxWarp>
          </a:bodyPr>
          <a:lstStyle>
            <a:lvl1pPr algn="l" defTabSz="882650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98" tIns="44100" rIns="88198" bIns="44100" numCol="1" anchor="b" anchorCtr="0" compatLnSpc="1">
            <a:prstTxWarp prst="textNoShape">
              <a:avLst/>
            </a:prstTxWarp>
          </a:bodyPr>
          <a:lstStyle>
            <a:lvl1pPr algn="r" defTabSz="882650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4AC7E863-3792-414F-B797-D684634B526C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2237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l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11175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775" y="3228975"/>
            <a:ext cx="794067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05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l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BDD3D22A-2CCD-4DFB-8146-5FDB3449A22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9771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15988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15988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15988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15988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AA35D62C-52F5-40A4-A8DF-2F1186A09C87}" type="slidenum">
              <a:rPr lang="ro-RO" altLang="ro-RO" b="0" smtClean="0">
                <a:solidFill>
                  <a:schemeClr val="tx1"/>
                </a:solidFill>
              </a:rPr>
              <a:pPr/>
              <a:t>1</a:t>
            </a:fld>
            <a:endParaRPr lang="ro-RO" altLang="ro-RO" b="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o-RO" alt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D3D22A-2CCD-4DFB-8146-5FDB3449A229}" type="slidenum">
              <a:rPr lang="ro-RO" smtClean="0"/>
              <a:pPr>
                <a:defRPr/>
              </a:pPr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4009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D3D22A-2CCD-4DFB-8146-5FDB3449A229}" type="slidenum">
              <a:rPr lang="ro-RO" smtClean="0"/>
              <a:pPr>
                <a:defRPr/>
              </a:pPr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25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3D22A-2CCD-4DFB-8146-5FDB3449A229}" type="slidenum">
              <a:rPr lang="ro-RO" smtClean="0"/>
              <a:pPr>
                <a:defRPr/>
              </a:pPr>
              <a:t>35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6797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862013"/>
            <a:ext cx="459105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 flipV="1">
            <a:off x="231775" y="385127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82750" y="1676400"/>
            <a:ext cx="708025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Se face clic pentru editare stil titlu Coordonator</a:t>
            </a:r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85127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Faceţi clic pentru editarea stilului de subtitlu al coordonatorului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A457350-ACBC-4A7A-94EC-BD7B9F18EDEA}" type="datetime1">
              <a:rPr lang="en-US" smtClean="0"/>
              <a:t>10/5/20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248400"/>
            <a:ext cx="42672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B190482-DF4B-4BC7-87D0-C944662FB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6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92A23-E61A-44DF-B736-A6A1FFF1D520}" type="datetime1">
              <a:rPr lang="en-US" smtClean="0"/>
              <a:t>10/5/20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A7465-005A-48FE-88E9-7894845ED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2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214313"/>
            <a:ext cx="2143125" cy="6034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14313"/>
            <a:ext cx="6278563" cy="6034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AD191-374F-4B09-A741-43FFDE444932}" type="datetime1">
              <a:rPr lang="en-US" smtClean="0"/>
              <a:t>10/5/20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A3E86-9A1B-4898-A234-DA0BD4200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3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D82F7-D76A-4EA6-9245-AC0BEFD35A93}" type="datetime1">
              <a:rPr lang="en-US" smtClean="0"/>
              <a:t>10/5/20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901E0-4D44-4E09-986C-B15C049638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0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CD3B0-1565-4131-AA54-DBFD10A447C1}" type="datetime1">
              <a:rPr lang="en-US" smtClean="0"/>
              <a:t>10/5/20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45F51-9502-4893-ABF4-040578153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6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2100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524000"/>
            <a:ext cx="42116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F52B7-D2D0-469E-BD24-969D87DA32F2}" type="datetime1">
              <a:rPr lang="en-US" smtClean="0"/>
              <a:t>10/5/20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DD091-0C49-44F7-A809-80E8778B6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7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C6B90-FB8D-4354-9629-4BB934EAEAE4}" type="datetime1">
              <a:rPr lang="en-US" smtClean="0"/>
              <a:t>10/5/20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DDA61-F6E2-4D65-9246-269FA79D84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8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C7794-7702-4FFB-9DCD-AE5AD8EC4579}" type="datetime1">
              <a:rPr lang="en-US" smtClean="0"/>
              <a:t>10/5/20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F80B7-4C7C-4AC0-845A-98B5F7320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1AE36-FC24-4CAA-9545-F1CB39E130EB}" type="datetime1">
              <a:rPr lang="en-US" smtClean="0"/>
              <a:t>10/5/20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58071-5DE3-4FE4-A51F-9115F97E7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2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E5A77-117A-4DA9-95AF-71A5363288AC}" type="datetime1">
              <a:rPr lang="en-US" smtClean="0"/>
              <a:t>10/5/20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5621F-6548-49CB-ACC5-4ACA0BECF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4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E7C17-6547-4169-8AFA-E22793DF4728}" type="datetime1">
              <a:rPr lang="en-US" smtClean="0"/>
              <a:t>10/5/20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ECD50-5BDA-4449-9F8B-F0F5AFAEF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795338"/>
            <a:ext cx="459105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36700" y="214313"/>
            <a:ext cx="7407275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Se face clic pentru editare stil titlu Coordonator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57408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Se face clic pentru editarea stilurilor textului Coordonatorului</a:t>
            </a:r>
          </a:p>
          <a:p>
            <a:pPr lvl="1"/>
            <a:r>
              <a:rPr lang="en-US" altLang="ro-RO"/>
              <a:t>Nivelul secund</a:t>
            </a:r>
          </a:p>
          <a:p>
            <a:pPr lvl="2"/>
            <a:r>
              <a:rPr lang="en-US" altLang="ro-RO"/>
              <a:t>Al treilea nivel</a:t>
            </a:r>
          </a:p>
          <a:p>
            <a:pPr lvl="3"/>
            <a:r>
              <a:rPr lang="en-US" altLang="ro-RO"/>
              <a:t>Al patrulea nivel</a:t>
            </a:r>
          </a:p>
          <a:p>
            <a:pPr lvl="4"/>
            <a:r>
              <a:rPr lang="en-US" altLang="ro-RO"/>
              <a:t>Al cincilea nivel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2AAD1374-F5E8-42CE-A04E-35CAF6D27DAA}" type="datetime1">
              <a:rPr lang="en-US" smtClean="0"/>
              <a:t>10/5/20</a:t>
            </a:fld>
            <a:endParaRPr 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243638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ED57AF55-F57B-4DF3-9428-51284467D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347663" y="1316038"/>
            <a:ext cx="8505825" cy="3968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kumimoji="1" lang="ro-RO" altLang="ro-RO" sz="2400" b="0">
              <a:solidFill>
                <a:schemeClr val="tx1"/>
              </a:solidFill>
              <a:latin typeface="Tahoma" pitchFamily="34" charset="0"/>
            </a:endParaRPr>
          </a:p>
        </p:txBody>
      </p:sp>
      <p:pic>
        <p:nvPicPr>
          <p:cNvPr id="1033" name="Picture 1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03200"/>
            <a:ext cx="10953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sz="28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84300" y="4351338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ro-RO" dirty="0"/>
              <a:t>Cluj-Napoca, 2020</a:t>
            </a:r>
          </a:p>
          <a:p>
            <a:pPr eaLnBrk="1" hangingPunct="1"/>
            <a:endParaRPr lang="ro-RO" altLang="ro-RO" dirty="0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23925" y="1085850"/>
            <a:ext cx="7839075" cy="2052638"/>
          </a:xfrm>
        </p:spPr>
        <p:txBody>
          <a:bodyPr/>
          <a:lstStyle/>
          <a:p>
            <a:pPr algn="ctr" eaLnBrk="1" hangingPunct="1"/>
            <a:r>
              <a:rPr lang="en-US" altLang="ro-RO" dirty="0"/>
              <a:t>Fundamental Algorithms</a:t>
            </a:r>
            <a:br>
              <a:rPr lang="en-US" altLang="ro-RO" dirty="0"/>
            </a:br>
            <a:r>
              <a:rPr lang="en-US" altLang="ro-RO" dirty="0"/>
              <a:t>Lecture #2</a:t>
            </a:r>
            <a:r>
              <a:rPr lang="ro-RO" altLang="ro-RO" sz="28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2A5B74-9097-42C5-8ED2-EB93648A68ED}" type="datetime1">
              <a:rPr lang="en-US" smtClean="0"/>
              <a:t>10/5/20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Divide et impera evaluation – contd.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2" y="1431941"/>
            <a:ext cx="8487597" cy="457039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t(n)=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[1+a/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+(a/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+…(a/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>
                <a:solidFill>
                  <a:schemeClr val="tx2"/>
                </a:solidFill>
              </a:rPr>
              <a:t>n-1</a:t>
            </a:r>
            <a:r>
              <a:rPr lang="en-US" altLang="ro-RO" sz="2400" dirty="0">
                <a:solidFill>
                  <a:schemeClr val="tx2"/>
                </a:solidFill>
              </a:rPr>
              <a:t>]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Cases: 	1. q&lt;1; a&lt;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aseline="30000" dirty="0">
                <a:solidFill>
                  <a:schemeClr val="tx2"/>
                </a:solidFill>
              </a:rPr>
              <a:t>	</a:t>
            </a:r>
            <a:r>
              <a:rPr lang="en-US" altLang="ro-RO" sz="2400" dirty="0">
                <a:solidFill>
                  <a:schemeClr val="tx2"/>
                </a:solidFill>
              </a:rPr>
              <a:t>=&gt;	O(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			2. q=1; a=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aseline="30000" dirty="0">
                <a:solidFill>
                  <a:schemeClr val="tx2"/>
                </a:solidFill>
              </a:rPr>
              <a:t>	</a:t>
            </a:r>
            <a:r>
              <a:rPr lang="en-US" altLang="ro-RO" sz="2400" dirty="0">
                <a:solidFill>
                  <a:schemeClr val="tx2"/>
                </a:solidFill>
              </a:rPr>
              <a:t>=&gt;	O(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 err="1">
                <a:solidFill>
                  <a:schemeClr val="tx2"/>
                </a:solidFill>
              </a:rPr>
              <a:t>·log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 )</a:t>
            </a:r>
            <a:endParaRPr lang="en-US" altLang="ro-RO" sz="2400" dirty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rgbClr val="FF0000"/>
                </a:solidFill>
              </a:rPr>
              <a:t>			</a:t>
            </a:r>
            <a:r>
              <a:rPr lang="en-US" altLang="ro-RO" sz="2400" dirty="0">
                <a:solidFill>
                  <a:schemeClr val="tx2"/>
                </a:solidFill>
              </a:rPr>
              <a:t>3.</a:t>
            </a:r>
            <a:r>
              <a:rPr lang="en-US" altLang="ro-RO" sz="2400" dirty="0">
                <a:solidFill>
                  <a:srgbClr val="FF0000"/>
                </a:solidFill>
              </a:rPr>
              <a:t> </a:t>
            </a:r>
            <a:r>
              <a:rPr lang="en-US" altLang="ro-RO" sz="2400" dirty="0">
                <a:solidFill>
                  <a:schemeClr val="tx2"/>
                </a:solidFill>
              </a:rPr>
              <a:t>q&gt;1; a&gt;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aseline="30000" dirty="0">
                <a:solidFill>
                  <a:schemeClr val="tx2"/>
                </a:solidFill>
              </a:rPr>
              <a:t>	</a:t>
            </a:r>
            <a:r>
              <a:rPr lang="en-US" altLang="ro-RO" sz="2400" dirty="0">
                <a:solidFill>
                  <a:schemeClr val="tx2"/>
                </a:solidFill>
              </a:rPr>
              <a:t>=&gt;	 O(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>
                <a:solidFill>
                  <a:schemeClr val="tx2"/>
                </a:solidFill>
              </a:rPr>
              <a:t> a</a:t>
            </a:r>
            <a:r>
              <a:rPr lang="en-US" altLang="ro-RO" sz="2400" dirty="0">
                <a:solidFill>
                  <a:schemeClr val="tx2"/>
                </a:solidFill>
              </a:rPr>
              <a:t>) !!	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en-US" altLang="ro-RO" sz="2400" b="1" dirty="0">
                <a:solidFill>
                  <a:srgbClr val="00B050"/>
                </a:solidFill>
              </a:rPr>
              <a:t>			It’s polynomial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en-US" altLang="ro-RO" sz="2400" b="1" dirty="0">
                <a:solidFill>
                  <a:srgbClr val="00B050"/>
                </a:solidFill>
              </a:rPr>
              <a:t>			Small power					       		Independent of c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b="1" dirty="0" err="1">
                <a:solidFill>
                  <a:schemeClr val="tx2"/>
                </a:solidFill>
              </a:rPr>
              <a:t>Obs</a:t>
            </a:r>
            <a:r>
              <a:rPr lang="en-US" altLang="ro-RO" sz="2400" dirty="0">
                <a:solidFill>
                  <a:schemeClr val="tx2"/>
                </a:solidFill>
              </a:rPr>
              <a:t>: 	</a:t>
            </a:r>
            <a:r>
              <a:rPr lang="en-US" altLang="ro-RO" sz="2300" dirty="0">
                <a:solidFill>
                  <a:schemeClr val="tx2"/>
                </a:solidFill>
              </a:rPr>
              <a:t>b should be scaler  (</a:t>
            </a:r>
            <a:r>
              <a:rPr lang="en-US" altLang="ro-RO" sz="2300" b="1" dirty="0">
                <a:solidFill>
                  <a:schemeClr val="tx2"/>
                </a:solidFill>
              </a:rPr>
              <a:t>b&gt;1</a:t>
            </a:r>
            <a:r>
              <a:rPr lang="en-US" altLang="ro-RO" sz="2300" dirty="0">
                <a:solidFill>
                  <a:schemeClr val="tx2"/>
                </a:solidFill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300" dirty="0">
                <a:solidFill>
                  <a:schemeClr val="tx2"/>
                </a:solidFill>
              </a:rPr>
              <a:t>		</a:t>
            </a:r>
            <a:r>
              <a:rPr lang="en-US" altLang="ro-RO" sz="2300" b="1" dirty="0">
                <a:solidFill>
                  <a:schemeClr val="tx2"/>
                </a:solidFill>
              </a:rPr>
              <a:t>composition</a:t>
            </a:r>
            <a:r>
              <a:rPr lang="en-US" altLang="ro-RO" sz="2300" dirty="0">
                <a:solidFill>
                  <a:schemeClr val="tx2"/>
                </a:solidFill>
              </a:rPr>
              <a:t> should comply to the </a:t>
            </a:r>
            <a:r>
              <a:rPr lang="en-US" altLang="ro-RO" sz="2300" b="1" dirty="0">
                <a:solidFill>
                  <a:schemeClr val="tx2"/>
                </a:solidFill>
              </a:rPr>
              <a:t>partition</a:t>
            </a:r>
            <a:r>
              <a:rPr lang="en-US" altLang="ro-RO" sz="2300" dirty="0">
                <a:solidFill>
                  <a:schemeClr val="tx2"/>
                </a:solidFill>
              </a:rPr>
              <a:t> rule!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300" dirty="0">
                <a:solidFill>
                  <a:schemeClr val="tx2"/>
                </a:solidFill>
              </a:rPr>
              <a:t>In most cases, either divide, or combine is O(1)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300" dirty="0">
                <a:solidFill>
                  <a:schemeClr val="tx2"/>
                </a:solidFill>
              </a:rPr>
              <a:t>Ex: 	quick sort combine = done by default (sort in situ) – no time at all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300" dirty="0">
                <a:solidFill>
                  <a:schemeClr val="tx2"/>
                </a:solidFill>
              </a:rPr>
              <a:t>	merge sort divide O(1): compute the middle index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B22B4D-BD07-45D8-A7AB-C1BAECE07CCC}" type="datetime1">
              <a:rPr lang="en-US" smtClean="0"/>
              <a:t>10/5/20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b="1"/>
              <a:t>Particular cases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31925"/>
            <a:ext cx="7680325" cy="4570413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  <a:buFontTx/>
              <a:buAutoNum type="arabicPeriod"/>
            </a:pPr>
            <a:r>
              <a:rPr lang="en-US" altLang="ro-RO" sz="2400" dirty="0">
                <a:solidFill>
                  <a:schemeClr val="tx2"/>
                </a:solidFill>
              </a:rPr>
              <a:t>c=1	=&gt; f(n)=n</a:t>
            </a:r>
          </a:p>
          <a:p>
            <a:pPr marL="609600" indent="-609600" eaLnBrk="1" hangingPunct="1">
              <a:buClr>
                <a:schemeClr val="tx2"/>
              </a:buClr>
              <a:buFontTx/>
              <a:buAutoNum type="arabicPeriod"/>
            </a:pPr>
            <a:endParaRPr lang="en-US" altLang="ro-RO" sz="2400" dirty="0">
              <a:solidFill>
                <a:schemeClr val="tx2"/>
              </a:solidFill>
            </a:endParaRPr>
          </a:p>
          <a:p>
            <a:pPr marL="609600" indent="-609600" eaLnBrk="1" hangingPunct="1">
              <a:spcBef>
                <a:spcPct val="0"/>
              </a:spcBef>
              <a:buFontTx/>
              <a:buNone/>
            </a:pPr>
            <a:r>
              <a:rPr lang="en-US" altLang="ro-RO" sz="2400" dirty="0">
                <a:sym typeface="Symbol" pitchFamily="18" charset="2"/>
              </a:rPr>
              <a:t>		</a:t>
            </a:r>
            <a:r>
              <a:rPr lang="ro-RO" altLang="ro-RO" sz="2400" dirty="0">
                <a:sym typeface="Symbol" pitchFamily="18" charset="2"/>
              </a:rPr>
              <a:t></a:t>
            </a:r>
            <a:r>
              <a:rPr lang="en-US" altLang="ro-RO" sz="2400" dirty="0">
                <a:sym typeface="Symbol" pitchFamily="18" charset="2"/>
              </a:rPr>
              <a:t>O(n)			if a&lt;b</a:t>
            </a:r>
            <a:endParaRPr lang="en-US" altLang="ro-RO" sz="2400" dirty="0">
              <a:solidFill>
                <a:schemeClr val="tx2"/>
              </a:solidFill>
            </a:endParaRP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t(n)= </a:t>
            </a:r>
            <a:r>
              <a:rPr lang="ro-RO" altLang="ro-RO" sz="3600" dirty="0">
                <a:sym typeface="Symbol" pitchFamily="18" charset="2"/>
              </a:rPr>
              <a:t></a:t>
            </a:r>
            <a:r>
              <a:rPr lang="en-US" altLang="ro-RO" sz="2400" dirty="0">
                <a:solidFill>
                  <a:schemeClr val="tx2"/>
                </a:solidFill>
              </a:rPr>
              <a:t>O(</a:t>
            </a:r>
            <a:r>
              <a:rPr lang="en-US" altLang="ro-RO" sz="2400" dirty="0" err="1">
                <a:solidFill>
                  <a:schemeClr val="tx2"/>
                </a:solidFill>
              </a:rPr>
              <a:t>n·log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 )		 </a:t>
            </a:r>
            <a:r>
              <a:rPr lang="en-US" altLang="ro-RO" sz="2400" dirty="0">
                <a:sym typeface="Symbol" pitchFamily="18" charset="2"/>
              </a:rPr>
              <a:t>if</a:t>
            </a:r>
            <a:r>
              <a:rPr lang="en-US" altLang="ro-RO" sz="2400" dirty="0">
                <a:solidFill>
                  <a:schemeClr val="tx2"/>
                </a:solidFill>
              </a:rPr>
              <a:t> a=b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ym typeface="Symbol" pitchFamily="18" charset="2"/>
              </a:rPr>
              <a:t>		</a:t>
            </a:r>
            <a:r>
              <a:rPr lang="ro-RO" altLang="ro-RO" sz="2400" dirty="0">
                <a:sym typeface="Symbol" pitchFamily="18" charset="2"/>
              </a:rPr>
              <a:t> </a:t>
            </a:r>
            <a:r>
              <a:rPr lang="en-US" altLang="ro-RO" sz="2400" dirty="0">
                <a:solidFill>
                  <a:schemeClr val="tx2"/>
                </a:solidFill>
              </a:rPr>
              <a:t>O(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>
                <a:solidFill>
                  <a:schemeClr val="tx2"/>
                </a:solidFill>
              </a:rPr>
              <a:t> a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dirty="0">
                <a:sym typeface="Symbol" pitchFamily="18" charset="2"/>
              </a:rPr>
              <a:t> 	 	 if a&gt;b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endParaRPr lang="en-US" altLang="ro-RO" sz="2400" dirty="0">
              <a:solidFill>
                <a:schemeClr val="tx2"/>
              </a:solidFill>
            </a:endParaRP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Ex: </a:t>
            </a:r>
            <a:r>
              <a:rPr lang="en-US" altLang="ro-RO" sz="2000" dirty="0" err="1">
                <a:solidFill>
                  <a:schemeClr val="tx2"/>
                </a:solidFill>
              </a:rPr>
              <a:t>qsort</a:t>
            </a:r>
            <a:r>
              <a:rPr lang="en-US" altLang="ro-RO" sz="2000" dirty="0">
                <a:solidFill>
                  <a:schemeClr val="tx2"/>
                </a:solidFill>
              </a:rPr>
              <a:t> a=b=2=&gt;O(n·log</a:t>
            </a:r>
            <a:r>
              <a:rPr lang="en-US" altLang="ro-RO" sz="2000" baseline="-25000" dirty="0">
                <a:solidFill>
                  <a:schemeClr val="tx2"/>
                </a:solidFill>
              </a:rPr>
              <a:t>2</a:t>
            </a:r>
            <a:r>
              <a:rPr lang="en-US" altLang="ro-RO" sz="2000" dirty="0">
                <a:solidFill>
                  <a:schemeClr val="tx2"/>
                </a:solidFill>
              </a:rPr>
              <a:t>n)=O(</a:t>
            </a:r>
            <a:r>
              <a:rPr lang="en-US" altLang="ro-RO" sz="2000" dirty="0" err="1">
                <a:solidFill>
                  <a:schemeClr val="tx2"/>
                </a:solidFill>
              </a:rPr>
              <a:t>n·logn</a:t>
            </a:r>
            <a:r>
              <a:rPr lang="en-US" altLang="ro-RO" sz="2000" dirty="0">
                <a:solidFill>
                  <a:schemeClr val="tx2"/>
                </a:solidFill>
              </a:rPr>
              <a:t>)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Is </a:t>
            </a:r>
            <a:r>
              <a:rPr lang="en-US" altLang="ro-RO" sz="2000" dirty="0" err="1">
                <a:solidFill>
                  <a:schemeClr val="tx2"/>
                </a:solidFill>
              </a:rPr>
              <a:t>qsort</a:t>
            </a:r>
            <a:r>
              <a:rPr lang="en-US" altLang="ro-RO" sz="2000" dirty="0">
                <a:solidFill>
                  <a:schemeClr val="tx2"/>
                </a:solidFill>
              </a:rPr>
              <a:t> optimal? Justify!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It (a=b=2) is NOT the worst case!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Are there means of avoiding worst case?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See the following courses/seminars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A972042-14FF-4F91-8B8A-CFB248D8E389}" type="datetime1">
              <a:rPr lang="en-US" smtClean="0"/>
              <a:t>10/5/20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b="1"/>
              <a:t>Particular cases – cont.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31925"/>
            <a:ext cx="7834040" cy="4570413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2. 	c=0	=&gt; f(n)=</a:t>
            </a:r>
            <a:r>
              <a:rPr lang="en-US" altLang="ro-RO" sz="2400" dirty="0" err="1">
                <a:solidFill>
                  <a:schemeClr val="tx2"/>
                </a:solidFill>
              </a:rPr>
              <a:t>ct</a:t>
            </a:r>
            <a:endParaRPr lang="en-US" altLang="ro-RO" sz="2400" dirty="0">
              <a:solidFill>
                <a:schemeClr val="tx2"/>
              </a:solidFill>
            </a:endParaRP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Q? Is this possible ? Does such </a:t>
            </a:r>
            <a:r>
              <a:rPr lang="en-US" altLang="ro-RO" sz="2400" dirty="0" err="1">
                <a:solidFill>
                  <a:schemeClr val="tx2"/>
                </a:solidFill>
              </a:rPr>
              <a:t>algs</a:t>
            </a:r>
            <a:r>
              <a:rPr lang="en-US" altLang="ro-RO" sz="2400" dirty="0">
                <a:solidFill>
                  <a:schemeClr val="tx2"/>
                </a:solidFill>
              </a:rPr>
              <a:t> exist? 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endParaRPr lang="en-US" altLang="ro-RO" sz="2400" dirty="0">
              <a:solidFill>
                <a:schemeClr val="tx2"/>
              </a:solidFill>
            </a:endParaRPr>
          </a:p>
          <a:p>
            <a:pPr marL="609600" indent="-609600" eaLnBrk="1" hangingPunct="1">
              <a:spcBef>
                <a:spcPct val="0"/>
              </a:spcBef>
              <a:buFontTx/>
              <a:buNone/>
            </a:pPr>
            <a:r>
              <a:rPr lang="en-US" altLang="ro-RO" sz="2400" dirty="0">
                <a:sym typeface="Symbol" pitchFamily="18" charset="2"/>
              </a:rPr>
              <a:t>		</a:t>
            </a:r>
            <a:r>
              <a:rPr lang="ro-RO" altLang="ro-RO" sz="2400" dirty="0">
                <a:sym typeface="Symbol" pitchFamily="18" charset="2"/>
              </a:rPr>
              <a:t></a:t>
            </a:r>
            <a:r>
              <a:rPr lang="en-US" altLang="ro-RO" sz="2400" dirty="0">
                <a:sym typeface="Symbol" pitchFamily="18" charset="2"/>
              </a:rPr>
              <a:t>N/A			 if a&lt;</a:t>
            </a:r>
            <a:r>
              <a:rPr lang="en-US" altLang="ro-RO" sz="2400" dirty="0" err="1">
                <a:sym typeface="Symbol" pitchFamily="18" charset="2"/>
              </a:rPr>
              <a:t>b</a:t>
            </a:r>
            <a:r>
              <a:rPr lang="en-US" altLang="ro-RO" sz="2400" baseline="30000" dirty="0" err="1">
                <a:sym typeface="Symbol" pitchFamily="18" charset="2"/>
              </a:rPr>
              <a:t>o</a:t>
            </a:r>
            <a:r>
              <a:rPr lang="en-US" altLang="ro-RO" sz="2400" dirty="0">
                <a:sym typeface="Symbol" pitchFamily="18" charset="2"/>
              </a:rPr>
              <a:t> </a:t>
            </a:r>
            <a:r>
              <a:rPr lang="en-US" altLang="ro-RO" sz="2400" dirty="0">
                <a:sym typeface="Wingdings" pitchFamily="2" charset="2"/>
              </a:rPr>
              <a:t> a&lt;1 not possible!</a:t>
            </a:r>
            <a:endParaRPr lang="en-US" altLang="ro-RO" sz="2400" dirty="0">
              <a:solidFill>
                <a:schemeClr val="tx2"/>
              </a:solidFill>
            </a:endParaRP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t(n)= </a:t>
            </a:r>
            <a:r>
              <a:rPr lang="ro-RO" altLang="ro-RO" sz="3600" dirty="0">
                <a:sym typeface="Symbol" pitchFamily="18" charset="2"/>
              </a:rPr>
              <a:t></a:t>
            </a:r>
            <a:r>
              <a:rPr lang="en-US" altLang="ro-RO" sz="2400" dirty="0">
                <a:solidFill>
                  <a:schemeClr val="tx2"/>
                </a:solidFill>
              </a:rPr>
              <a:t>O(</a:t>
            </a:r>
            <a:r>
              <a:rPr lang="en-US" altLang="ro-RO" sz="24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 )		 </a:t>
            </a:r>
            <a:r>
              <a:rPr lang="en-US" altLang="ro-RO" sz="2400" dirty="0">
                <a:sym typeface="Symbol" pitchFamily="18" charset="2"/>
              </a:rPr>
              <a:t>if</a:t>
            </a:r>
            <a:r>
              <a:rPr lang="en-US" altLang="ro-RO" sz="2400" dirty="0">
                <a:solidFill>
                  <a:schemeClr val="tx2"/>
                </a:solidFill>
              </a:rPr>
              <a:t> </a:t>
            </a:r>
            <a:r>
              <a:rPr lang="en-US" altLang="ro-RO" sz="2400" dirty="0">
                <a:sym typeface="Symbol" pitchFamily="18" charset="2"/>
              </a:rPr>
              <a:t>a=</a:t>
            </a:r>
            <a:r>
              <a:rPr lang="en-US" altLang="ro-RO" sz="2400" dirty="0" err="1">
                <a:sym typeface="Symbol" pitchFamily="18" charset="2"/>
              </a:rPr>
              <a:t>b</a:t>
            </a:r>
            <a:r>
              <a:rPr lang="en-US" altLang="ro-RO" sz="2400" baseline="30000" dirty="0" err="1">
                <a:sym typeface="Symbol" pitchFamily="18" charset="2"/>
              </a:rPr>
              <a:t>o</a:t>
            </a:r>
            <a:r>
              <a:rPr lang="en-US" altLang="ro-RO" sz="2400" dirty="0">
                <a:sym typeface="Symbol" pitchFamily="18" charset="2"/>
              </a:rPr>
              <a:t> </a:t>
            </a:r>
            <a:r>
              <a:rPr lang="en-US" altLang="ro-RO" sz="2400" dirty="0">
                <a:sym typeface="Wingdings" pitchFamily="2" charset="2"/>
              </a:rPr>
              <a:t> a=1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ym typeface="Symbol" pitchFamily="18" charset="2"/>
              </a:rPr>
              <a:t> 		</a:t>
            </a:r>
            <a:r>
              <a:rPr lang="ro-RO" altLang="ro-RO" sz="2400" dirty="0">
                <a:sym typeface="Symbol" pitchFamily="18" charset="2"/>
              </a:rPr>
              <a:t> </a:t>
            </a:r>
            <a:r>
              <a:rPr lang="en-US" altLang="ro-RO" sz="2400" dirty="0">
                <a:solidFill>
                  <a:schemeClr val="tx2"/>
                </a:solidFill>
              </a:rPr>
              <a:t>O(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>
                <a:solidFill>
                  <a:schemeClr val="tx2"/>
                </a:solidFill>
              </a:rPr>
              <a:t> a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dirty="0">
                <a:sym typeface="Symbol" pitchFamily="18" charset="2"/>
              </a:rPr>
              <a:t> 	 	 if a&gt;</a:t>
            </a:r>
            <a:r>
              <a:rPr lang="en-US" altLang="ro-RO" sz="2400" dirty="0" err="1">
                <a:sym typeface="Symbol" pitchFamily="18" charset="2"/>
              </a:rPr>
              <a:t>b</a:t>
            </a:r>
            <a:r>
              <a:rPr lang="en-US" altLang="ro-RO" sz="2400" baseline="30000" dirty="0" err="1">
                <a:sym typeface="Symbol" pitchFamily="18" charset="2"/>
              </a:rPr>
              <a:t>o</a:t>
            </a:r>
            <a:r>
              <a:rPr lang="en-US" altLang="ro-RO" sz="2400" dirty="0">
                <a:sym typeface="Symbol" pitchFamily="18" charset="2"/>
              </a:rPr>
              <a:t> </a:t>
            </a:r>
            <a:r>
              <a:rPr lang="en-US" altLang="ro-RO" sz="2400" dirty="0">
                <a:sym typeface="Wingdings" pitchFamily="2" charset="2"/>
              </a:rPr>
              <a:t> a&gt;1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endParaRPr lang="en-US" altLang="ro-RO" sz="2400" dirty="0">
              <a:solidFill>
                <a:schemeClr val="tx2"/>
              </a:solidFill>
            </a:endParaRP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Ex:	a=1, b=2 search in BST 	=&gt; O(</a:t>
            </a:r>
            <a:r>
              <a:rPr lang="en-US" altLang="ro-RO" sz="2400" dirty="0" err="1">
                <a:solidFill>
                  <a:schemeClr val="tx2"/>
                </a:solidFill>
              </a:rPr>
              <a:t>logn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	a=2, b=2 tree traversal	=&gt;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4A11EF-28B6-408A-A384-8B3A26782C34}" type="datetime1">
              <a:rPr lang="en-US" smtClean="0"/>
              <a:t>10/5/20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36700" y="214313"/>
            <a:ext cx="7607300" cy="1081087"/>
          </a:xfrm>
        </p:spPr>
        <p:txBody>
          <a:bodyPr/>
          <a:lstStyle/>
          <a:p>
            <a:pPr eaLnBrk="1" hangingPunct="1"/>
            <a:r>
              <a:rPr lang="en-US" altLang="ro-RO" b="1" dirty="0"/>
              <a:t>Master Theorem</a:t>
            </a:r>
            <a:br>
              <a:rPr lang="en-US" altLang="ro-RO" b="1" dirty="0"/>
            </a:br>
            <a:r>
              <a:rPr lang="en-US" altLang="ro-RO" b="1" dirty="0"/>
              <a:t>to remember/to keep close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f(n)= </a:t>
            </a:r>
            <a:r>
              <a:rPr lang="en-US" altLang="ro-RO" b="1" dirty="0" err="1">
                <a:solidFill>
                  <a:schemeClr val="tx2"/>
                </a:solidFill>
              </a:rPr>
              <a:t>n</a:t>
            </a:r>
            <a:r>
              <a:rPr lang="en-US" altLang="ro-RO" b="1" baseline="30000" dirty="0" err="1">
                <a:solidFill>
                  <a:schemeClr val="tx2"/>
                </a:solidFill>
              </a:rPr>
              <a:t>c</a:t>
            </a:r>
            <a:endParaRPr lang="en-US" altLang="ro-RO" b="1" baseline="30000" dirty="0">
              <a:solidFill>
                <a:schemeClr val="tx2"/>
              </a:solidFill>
            </a:endParaRP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b="1" dirty="0">
                <a:sym typeface="Symbol" pitchFamily="18" charset="2"/>
              </a:rPr>
              <a:t>		   	 </a:t>
            </a:r>
            <a:r>
              <a:rPr lang="ro-RO" altLang="ro-RO" b="1" dirty="0">
                <a:sym typeface="Symbol" pitchFamily="18" charset="2"/>
              </a:rPr>
              <a:t></a:t>
            </a:r>
            <a:r>
              <a:rPr lang="en-US" altLang="ro-RO" b="1" dirty="0">
                <a:sym typeface="Symbol" pitchFamily="18" charset="2"/>
              </a:rPr>
              <a:t>t</a:t>
            </a:r>
            <a:r>
              <a:rPr lang="en-US" altLang="ro-RO" b="1" baseline="-25000" dirty="0">
                <a:sym typeface="Symbol" pitchFamily="18" charset="2"/>
              </a:rPr>
              <a:t>0</a:t>
            </a:r>
            <a:r>
              <a:rPr lang="en-US" altLang="ro-RO" b="1" dirty="0">
                <a:sym typeface="Symbol" pitchFamily="18" charset="2"/>
              </a:rPr>
              <a:t>				if n&lt;n</a:t>
            </a:r>
            <a:r>
              <a:rPr lang="en-US" altLang="ro-RO" b="1" baseline="-25000" dirty="0">
                <a:sym typeface="Symbol" pitchFamily="18" charset="2"/>
              </a:rPr>
              <a:t>0</a:t>
            </a:r>
            <a:endParaRPr lang="en-US" altLang="ro-RO" b="1" baseline="-25000" dirty="0">
              <a:solidFill>
                <a:schemeClr val="tx2"/>
              </a:solidFill>
            </a:endParaRPr>
          </a:p>
          <a:p>
            <a:pPr marL="609600" indent="-609600"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t(n)= </a:t>
            </a:r>
            <a:r>
              <a:rPr lang="ro-RO" altLang="ro-RO" sz="4400" b="1" dirty="0">
                <a:sym typeface="Symbol" pitchFamily="18" charset="2"/>
              </a:rPr>
              <a:t></a:t>
            </a:r>
            <a:endParaRPr lang="en-US" altLang="ro-RO" b="1" dirty="0">
              <a:solidFill>
                <a:schemeClr val="tx2"/>
              </a:solidFill>
            </a:endParaRP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b="1" dirty="0">
                <a:sym typeface="Symbol" pitchFamily="18" charset="2"/>
              </a:rPr>
              <a:t>		    	 </a:t>
            </a:r>
            <a:r>
              <a:rPr lang="ro-RO" altLang="ro-RO" b="1" dirty="0">
                <a:sym typeface="Symbol" pitchFamily="18" charset="2"/>
              </a:rPr>
              <a:t></a:t>
            </a:r>
            <a:r>
              <a:rPr lang="en-US" altLang="ro-RO" b="1" dirty="0">
                <a:sym typeface="Symbol" pitchFamily="18" charset="2"/>
              </a:rPr>
              <a:t>at(n/b)+f(n)	if n&gt;=n</a:t>
            </a:r>
            <a:r>
              <a:rPr lang="en-US" altLang="ro-RO" b="1" baseline="-25000" dirty="0">
                <a:sym typeface="Symbol" pitchFamily="18" charset="2"/>
              </a:rPr>
              <a:t>0</a:t>
            </a:r>
          </a:p>
          <a:p>
            <a:pPr marL="609600" indent="-609600" eaLnBrk="1" hangingPunct="1">
              <a:buClr>
                <a:schemeClr val="tx2"/>
              </a:buClr>
              <a:buFontTx/>
              <a:buAutoNum type="arabicPeriod"/>
            </a:pPr>
            <a:r>
              <a:rPr lang="en-US" altLang="ro-RO" b="1" dirty="0">
                <a:solidFill>
                  <a:schemeClr val="tx2"/>
                </a:solidFill>
              </a:rPr>
              <a:t>q&lt;1; a&lt;</a:t>
            </a:r>
            <a:r>
              <a:rPr lang="en-US" altLang="ro-RO" b="1" dirty="0" err="1">
                <a:solidFill>
                  <a:schemeClr val="tx2"/>
                </a:solidFill>
              </a:rPr>
              <a:t>b</a:t>
            </a:r>
            <a:r>
              <a:rPr lang="en-US" altLang="ro-RO" b="1" baseline="30000" dirty="0" err="1">
                <a:solidFill>
                  <a:schemeClr val="tx2"/>
                </a:solidFill>
              </a:rPr>
              <a:t>c</a:t>
            </a:r>
            <a:r>
              <a:rPr lang="en-US" altLang="ro-RO" b="1" baseline="30000" dirty="0">
                <a:solidFill>
                  <a:schemeClr val="tx2"/>
                </a:solidFill>
              </a:rPr>
              <a:t>	</a:t>
            </a:r>
            <a:r>
              <a:rPr lang="en-US" altLang="ro-RO" b="1" dirty="0">
                <a:solidFill>
                  <a:schemeClr val="tx2"/>
                </a:solidFill>
              </a:rPr>
              <a:t>=&gt;	O(</a:t>
            </a:r>
            <a:r>
              <a:rPr lang="en-US" altLang="ro-RO" b="1" dirty="0" err="1">
                <a:solidFill>
                  <a:schemeClr val="tx2"/>
                </a:solidFill>
              </a:rPr>
              <a:t>n</a:t>
            </a:r>
            <a:r>
              <a:rPr lang="en-US" altLang="ro-RO" b="1" baseline="30000" dirty="0" err="1">
                <a:solidFill>
                  <a:schemeClr val="tx2"/>
                </a:solidFill>
              </a:rPr>
              <a:t>c</a:t>
            </a:r>
            <a:r>
              <a:rPr lang="en-US" altLang="ro-RO" b="1" dirty="0">
                <a:solidFill>
                  <a:schemeClr val="tx2"/>
                </a:solidFill>
              </a:rPr>
              <a:t>)</a:t>
            </a:r>
          </a:p>
          <a:p>
            <a:pPr marL="609600" indent="-609600" eaLnBrk="1" hangingPunct="1">
              <a:buClr>
                <a:schemeClr val="tx2"/>
              </a:buClr>
              <a:buFontTx/>
              <a:buAutoNum type="arabicPeriod"/>
            </a:pPr>
            <a:r>
              <a:rPr lang="en-US" altLang="ro-RO" b="1" dirty="0">
                <a:solidFill>
                  <a:schemeClr val="tx2"/>
                </a:solidFill>
              </a:rPr>
              <a:t>q=1; a=</a:t>
            </a:r>
            <a:r>
              <a:rPr lang="en-US" altLang="ro-RO" b="1" dirty="0" err="1">
                <a:solidFill>
                  <a:schemeClr val="tx2"/>
                </a:solidFill>
              </a:rPr>
              <a:t>b</a:t>
            </a:r>
            <a:r>
              <a:rPr lang="en-US" altLang="ro-RO" b="1" baseline="30000" dirty="0" err="1">
                <a:solidFill>
                  <a:schemeClr val="tx2"/>
                </a:solidFill>
              </a:rPr>
              <a:t>c</a:t>
            </a:r>
            <a:r>
              <a:rPr lang="en-US" altLang="ro-RO" b="1" baseline="30000" dirty="0">
                <a:solidFill>
                  <a:schemeClr val="tx2"/>
                </a:solidFill>
              </a:rPr>
              <a:t>	</a:t>
            </a:r>
            <a:r>
              <a:rPr lang="en-US" altLang="ro-RO" b="1" dirty="0">
                <a:solidFill>
                  <a:schemeClr val="tx2"/>
                </a:solidFill>
              </a:rPr>
              <a:t>=&gt;	O(</a:t>
            </a:r>
            <a:r>
              <a:rPr lang="en-US" altLang="ro-RO" b="1" dirty="0" err="1">
                <a:solidFill>
                  <a:schemeClr val="tx2"/>
                </a:solidFill>
              </a:rPr>
              <a:t>n</a:t>
            </a:r>
            <a:r>
              <a:rPr lang="en-US" altLang="ro-RO" b="1" baseline="50000" dirty="0" err="1">
                <a:solidFill>
                  <a:schemeClr val="tx2"/>
                </a:solidFill>
              </a:rPr>
              <a:t>c</a:t>
            </a:r>
            <a:r>
              <a:rPr lang="en-US" altLang="ro-RO" b="1" dirty="0">
                <a:solidFill>
                  <a:schemeClr val="tx2"/>
                </a:solidFill>
              </a:rPr>
              <a:t>*</a:t>
            </a:r>
            <a:r>
              <a:rPr lang="en-US" altLang="ro-RO" b="1" dirty="0" err="1">
                <a:solidFill>
                  <a:schemeClr val="tx2"/>
                </a:solidFill>
              </a:rPr>
              <a:t>log</a:t>
            </a:r>
            <a:r>
              <a:rPr lang="en-US" altLang="ro-RO" b="1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b="1" dirty="0" err="1">
                <a:solidFill>
                  <a:schemeClr val="tx2"/>
                </a:solidFill>
              </a:rPr>
              <a:t>n</a:t>
            </a:r>
            <a:r>
              <a:rPr lang="en-US" altLang="ro-RO" b="1" dirty="0">
                <a:solidFill>
                  <a:schemeClr val="tx2"/>
                </a:solidFill>
              </a:rPr>
              <a:t> )</a:t>
            </a:r>
          </a:p>
          <a:p>
            <a:pPr marL="609600" indent="-609600" eaLnBrk="1" hangingPunct="1">
              <a:buClr>
                <a:schemeClr val="tx2"/>
              </a:buClr>
              <a:buFontTx/>
              <a:buAutoNum type="arabicPeriod"/>
            </a:pPr>
            <a:r>
              <a:rPr lang="en-US" altLang="ro-RO" b="1" dirty="0">
                <a:solidFill>
                  <a:schemeClr val="tx2"/>
                </a:solidFill>
              </a:rPr>
              <a:t>q&gt;1; a&gt;</a:t>
            </a:r>
            <a:r>
              <a:rPr lang="en-US" altLang="ro-RO" b="1" dirty="0" err="1">
                <a:solidFill>
                  <a:schemeClr val="tx2"/>
                </a:solidFill>
              </a:rPr>
              <a:t>b</a:t>
            </a:r>
            <a:r>
              <a:rPr lang="en-US" altLang="ro-RO" b="1" baseline="30000" dirty="0" err="1">
                <a:solidFill>
                  <a:schemeClr val="tx2"/>
                </a:solidFill>
              </a:rPr>
              <a:t>c</a:t>
            </a:r>
            <a:r>
              <a:rPr lang="en-US" altLang="ro-RO" b="1" baseline="30000" dirty="0">
                <a:solidFill>
                  <a:schemeClr val="tx2"/>
                </a:solidFill>
              </a:rPr>
              <a:t>	</a:t>
            </a:r>
            <a:r>
              <a:rPr lang="en-US" altLang="ro-RO" b="1" dirty="0">
                <a:solidFill>
                  <a:schemeClr val="tx2"/>
                </a:solidFill>
              </a:rPr>
              <a:t>=&gt;	 O(</a:t>
            </a:r>
            <a:r>
              <a:rPr lang="en-US" altLang="ro-RO" b="1" dirty="0" err="1">
                <a:solidFill>
                  <a:schemeClr val="tx2"/>
                </a:solidFill>
              </a:rPr>
              <a:t>n</a:t>
            </a:r>
            <a:r>
              <a:rPr lang="en-US" altLang="ro-RO" b="1" baseline="45000" dirty="0" err="1">
                <a:solidFill>
                  <a:schemeClr val="tx2"/>
                </a:solidFill>
              </a:rPr>
              <a:t>log</a:t>
            </a:r>
            <a:r>
              <a:rPr lang="en-US" altLang="ro-RO" b="1" baseline="10000" dirty="0" err="1">
                <a:solidFill>
                  <a:schemeClr val="tx2"/>
                </a:solidFill>
              </a:rPr>
              <a:t>b</a:t>
            </a:r>
            <a:r>
              <a:rPr lang="en-US" altLang="ro-RO" b="1" baseline="45000" dirty="0" err="1">
                <a:solidFill>
                  <a:schemeClr val="tx2"/>
                </a:solidFill>
              </a:rPr>
              <a:t>a</a:t>
            </a:r>
            <a:r>
              <a:rPr lang="en-US" altLang="ro-RO" b="1" dirty="0">
                <a:solidFill>
                  <a:schemeClr val="tx2"/>
                </a:solidFill>
              </a:rPr>
              <a:t>)</a:t>
            </a:r>
            <a:endParaRPr lang="en-US" altLang="ro-RO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7F22-7C86-724D-AEAC-A400B772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D0347-ACF7-4C49-828D-9B8F5DA7A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763000" cy="4724400"/>
          </a:xfrm>
        </p:spPr>
        <p:txBody>
          <a:bodyPr/>
          <a:lstStyle/>
          <a:p>
            <a:r>
              <a:rPr lang="en-RO" sz="2800" dirty="0"/>
              <a:t>Consider your personal computer/notebook. Check the number of instructions/second it can execute, then compute which is the maximum problem size (i.e. </a:t>
            </a:r>
            <a:r>
              <a:rPr lang="en-RO" sz="2800" i="1" dirty="0"/>
              <a:t>n</a:t>
            </a:r>
            <a:r>
              <a:rPr lang="en-RO" sz="2800" dirty="0"/>
              <a:t>) that a (1) </a:t>
            </a:r>
            <a:r>
              <a:rPr lang="en-RO" sz="2800" i="1" dirty="0"/>
              <a:t>polynomial</a:t>
            </a:r>
            <a:r>
              <a:rPr lang="en-RO" sz="2800" dirty="0"/>
              <a:t> and (2) </a:t>
            </a:r>
            <a:r>
              <a:rPr lang="en-RO" sz="2800" i="1" dirty="0"/>
              <a:t>exponential</a:t>
            </a:r>
            <a:r>
              <a:rPr lang="en-RO" sz="2800" dirty="0"/>
              <a:t> algorithm can solve in:</a:t>
            </a:r>
          </a:p>
          <a:p>
            <a:pPr lvl="1"/>
            <a:r>
              <a:rPr lang="en-RO" sz="2400" dirty="0"/>
              <a:t>1 day				1 year</a:t>
            </a:r>
          </a:p>
          <a:p>
            <a:pPr lvl="1"/>
            <a:r>
              <a:rPr lang="en-RO" sz="2400" dirty="0"/>
              <a:t>1 week				1.000 years</a:t>
            </a:r>
          </a:p>
          <a:p>
            <a:pPr lvl="1"/>
            <a:r>
              <a:rPr lang="en-RO" sz="2400" dirty="0"/>
              <a:t>1 month			1.000.000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71BF7-4302-1E4C-966D-DC0BF672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5D82F7-D76A-4EA6-9245-AC0BEFD35A93}" type="datetime1">
              <a:rPr lang="en-US" smtClean="0"/>
              <a:t>10/5/20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25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05F23B-4B30-450C-B59A-85E6BB3C8F4D}" type="datetime1">
              <a:rPr lang="en-US" smtClean="0"/>
              <a:t>10/5/20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b="1" dirty="0"/>
              <a:t>Sorting algorithms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ro-RO" dirty="0"/>
              <a:t>Sorting problem </a:t>
            </a:r>
            <a:r>
              <a:rPr lang="el-GR" altLang="ro-RO" b="1" dirty="0">
                <a:solidFill>
                  <a:schemeClr val="tx2"/>
                </a:solidFill>
              </a:rPr>
              <a:t>Ω</a:t>
            </a:r>
            <a:r>
              <a:rPr lang="en-US" altLang="ro-RO" b="1" dirty="0">
                <a:solidFill>
                  <a:schemeClr val="tx2"/>
                </a:solidFill>
              </a:rPr>
              <a:t>(</a:t>
            </a:r>
            <a:r>
              <a:rPr lang="en-US" altLang="ro-RO" b="1" dirty="0" err="1">
                <a:solidFill>
                  <a:schemeClr val="tx2"/>
                </a:solidFill>
              </a:rPr>
              <a:t>nlgn</a:t>
            </a:r>
            <a:r>
              <a:rPr lang="en-US" altLang="ro-RO" b="1" dirty="0">
                <a:solidFill>
                  <a:schemeClr val="tx2"/>
                </a:solidFill>
              </a:rPr>
              <a:t>)</a:t>
            </a:r>
            <a:endParaRPr lang="en-US" altLang="ro-RO" dirty="0"/>
          </a:p>
          <a:p>
            <a:pPr eaLnBrk="1" hangingPunct="1">
              <a:defRPr/>
            </a:pPr>
            <a:r>
              <a:rPr lang="en-US" altLang="ro-RO" dirty="0"/>
              <a:t>What is all about?</a:t>
            </a:r>
          </a:p>
          <a:p>
            <a:pPr eaLnBrk="1" hangingPunct="1">
              <a:defRPr/>
            </a:pPr>
            <a:r>
              <a:rPr lang="en-US" altLang="ro-RO" dirty="0"/>
              <a:t>Direct strategies – seminary</a:t>
            </a:r>
          </a:p>
          <a:p>
            <a:pPr eaLnBrk="1" hangingPunct="1">
              <a:defRPr/>
            </a:pPr>
            <a:r>
              <a:rPr lang="en-US" altLang="ro-RO" dirty="0"/>
              <a:t>Advanced strategies – course</a:t>
            </a:r>
          </a:p>
          <a:p>
            <a:pPr eaLnBrk="1" hangingPunct="1">
              <a:defRPr/>
            </a:pPr>
            <a:endParaRPr lang="en-US" altLang="ro-RO" dirty="0"/>
          </a:p>
          <a:p>
            <a:pPr marL="0" indent="0" eaLnBrk="1" hangingPunct="1">
              <a:buFontTx/>
              <a:buNone/>
              <a:defRPr/>
            </a:pPr>
            <a:endParaRPr lang="en-US" altLang="ro-RO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B6DB-CEFA-C040-9157-E406391E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Sorting problem </a:t>
            </a:r>
            <a:r>
              <a:rPr lang="el-GR" altLang="ro-RO" b="1" dirty="0"/>
              <a:t>Ω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5879-2E5E-834E-8AE9-A244C1FF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82" y="1524000"/>
            <a:ext cx="8574088" cy="868065"/>
          </a:xfrm>
        </p:spPr>
        <p:txBody>
          <a:bodyPr/>
          <a:lstStyle/>
          <a:p>
            <a:r>
              <a:rPr lang="en-RO" sz="2400" b="1" i="1" dirty="0"/>
              <a:t>Lemma</a:t>
            </a:r>
            <a:r>
              <a:rPr lang="en-RO" sz="2400" dirty="0"/>
              <a:t>: Any comparison-based sorting alg. </a:t>
            </a:r>
            <a:r>
              <a:rPr lang="en-GB" sz="2400" dirty="0"/>
              <a:t>p</a:t>
            </a:r>
            <a:r>
              <a:rPr lang="en-RO" sz="2400" dirty="0"/>
              <a:t>erforms </a:t>
            </a:r>
            <a:r>
              <a:rPr lang="el-GR" altLang="ro-RO" sz="2400" b="1" dirty="0">
                <a:solidFill>
                  <a:schemeClr val="tx2"/>
                </a:solidFill>
              </a:rPr>
              <a:t>Ω</a:t>
            </a:r>
            <a:r>
              <a:rPr lang="en-US" altLang="ro-RO" sz="2400" b="1" dirty="0">
                <a:solidFill>
                  <a:schemeClr val="tx2"/>
                </a:solidFill>
              </a:rPr>
              <a:t>(</a:t>
            </a:r>
            <a:r>
              <a:rPr lang="en-US" altLang="ro-RO" sz="2400" b="1" dirty="0" err="1">
                <a:solidFill>
                  <a:schemeClr val="tx2"/>
                </a:solidFill>
              </a:rPr>
              <a:t>nlgn</a:t>
            </a:r>
            <a:r>
              <a:rPr lang="en-US" altLang="ro-RO" sz="2400" b="1" dirty="0">
                <a:solidFill>
                  <a:schemeClr val="tx2"/>
                </a:solidFill>
              </a:rPr>
              <a:t>)</a:t>
            </a:r>
            <a:r>
              <a:rPr lang="en-US" altLang="ro-RO" sz="2400" dirty="0">
                <a:solidFill>
                  <a:schemeClr val="tx2"/>
                </a:solidFill>
              </a:rPr>
              <a:t> comparisons in the worst case to sort </a:t>
            </a:r>
            <a:r>
              <a:rPr lang="en-US" altLang="ro-RO" sz="2400" b="1" dirty="0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 objects</a:t>
            </a:r>
            <a:endParaRPr lang="en-RO" altLang="ro-RO" sz="2400" dirty="0">
              <a:solidFill>
                <a:schemeClr val="tx2"/>
              </a:solidFill>
            </a:endParaRPr>
          </a:p>
          <a:p>
            <a:endParaRPr lang="en-US" altLang="ro-RO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E728C-1F30-2042-9F10-1FB514D3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5D82F7-D76A-4EA6-9245-AC0BEFD35A93}" type="datetime1">
              <a:rPr lang="en-US" smtClean="0"/>
              <a:t>10/5/20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CC16528-45C2-D547-8CFD-B72238D31680}"/>
              </a:ext>
            </a:extLst>
          </p:cNvPr>
          <p:cNvGrpSpPr/>
          <p:nvPr/>
        </p:nvGrpSpPr>
        <p:grpSpPr>
          <a:xfrm>
            <a:off x="436967" y="2366365"/>
            <a:ext cx="6148839" cy="3560495"/>
            <a:chOff x="436967" y="2366365"/>
            <a:chExt cx="6148839" cy="35604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1245595-8F8A-424C-8DDC-2C74035FBF39}"/>
                    </a:ext>
                  </a:extLst>
                </p:cNvPr>
                <p:cNvSpPr txBox="1"/>
                <p:nvPr/>
              </p:nvSpPr>
              <p:spPr>
                <a:xfrm>
                  <a:off x="436967" y="3766234"/>
                  <a:ext cx="947696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a</a:t>
                  </a:r>
                  <a:r>
                    <a:rPr lang="en-RO" baseline="-25000" dirty="0"/>
                    <a:t>1</a:t>
                  </a:r>
                  <a:r>
                    <a:rPr lang="en-GB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</m:oMath>
                  </a14:m>
                  <a:r>
                    <a:rPr lang="en-RO" dirty="0"/>
                    <a:t>a</a:t>
                  </a:r>
                  <a:r>
                    <a:rPr lang="en-RO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1245595-8F8A-424C-8DDC-2C74035FB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967" y="3766234"/>
                  <a:ext cx="94769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947" t="-3226" b="-22581"/>
                  </a:stretch>
                </a:blipFill>
              </p:spPr>
              <p:txBody>
                <a:bodyPr/>
                <a:lstStyle/>
                <a:p>
                  <a:r>
                    <a:rPr lang="en-RO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4D5B470-ACC1-E44F-A333-254D2CAD2B54}"/>
                </a:ext>
              </a:extLst>
            </p:cNvPr>
            <p:cNvGrpSpPr/>
            <p:nvPr/>
          </p:nvGrpSpPr>
          <p:grpSpPr>
            <a:xfrm>
              <a:off x="885474" y="2366365"/>
              <a:ext cx="5700332" cy="3560495"/>
              <a:chOff x="885474" y="2366365"/>
              <a:chExt cx="5700332" cy="3560495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EFEE47D-9440-BF43-9098-6AE6676544F1}"/>
                  </a:ext>
                </a:extLst>
              </p:cNvPr>
              <p:cNvCxnSpPr/>
              <p:nvPr/>
            </p:nvCxnSpPr>
            <p:spPr bwMode="auto">
              <a:xfrm>
                <a:off x="885474" y="4150284"/>
                <a:ext cx="959771" cy="723947"/>
              </a:xfrm>
              <a:prstGeom prst="straightConnector1">
                <a:avLst/>
              </a:prstGeom>
              <a:ln w="28575"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5F2E9D4-A6F1-C840-A557-4D96C4A54102}"/>
                      </a:ext>
                    </a:extLst>
                  </p:cNvPr>
                  <p:cNvSpPr txBox="1"/>
                  <p:nvPr/>
                </p:nvSpPr>
                <p:spPr>
                  <a:xfrm>
                    <a:off x="1766832" y="2852925"/>
                    <a:ext cx="947696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GB" dirty="0"/>
                      <a:t>a</a:t>
                    </a:r>
                    <a:r>
                      <a:rPr lang="en-RO" baseline="-25000" dirty="0"/>
                      <a:t>2</a:t>
                    </a:r>
                    <a:r>
                      <a:rPr lang="en-GB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</m:oMath>
                    </a14:m>
                    <a:r>
                      <a:rPr lang="en-RO" dirty="0"/>
                      <a:t>a</a:t>
                    </a:r>
                    <a:r>
                      <a:rPr lang="en-RO" baseline="-25000" dirty="0"/>
                      <a:t>3</a:t>
                    </a: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5F2E9D4-A6F1-C840-A557-4D96C4A541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6832" y="2852925"/>
                    <a:ext cx="94769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947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C62C99D-F4FE-A145-8E01-80FA0EFDC70B}"/>
                      </a:ext>
                    </a:extLst>
                  </p:cNvPr>
                  <p:cNvSpPr txBox="1"/>
                  <p:nvPr/>
                </p:nvSpPr>
                <p:spPr>
                  <a:xfrm>
                    <a:off x="1859829" y="4681781"/>
                    <a:ext cx="947696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GB" dirty="0"/>
                      <a:t>a</a:t>
                    </a:r>
                    <a:r>
                      <a:rPr lang="en-RO" baseline="-25000" dirty="0"/>
                      <a:t>1</a:t>
                    </a:r>
                    <a:r>
                      <a:rPr lang="en-GB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</m:oMath>
                    </a14:m>
                    <a:r>
                      <a:rPr lang="en-RO" dirty="0"/>
                      <a:t>a</a:t>
                    </a:r>
                    <a:r>
                      <a:rPr lang="en-RO" baseline="-25000" dirty="0"/>
                      <a:t>3</a:t>
                    </a: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C62C99D-F4FE-A145-8E01-80FA0EFDC7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9829" y="4681781"/>
                    <a:ext cx="94769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896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1998ED6-75AA-234F-B721-76230D85E3D1}"/>
                  </a:ext>
                </a:extLst>
              </p:cNvPr>
              <p:cNvGrpSpPr/>
              <p:nvPr/>
            </p:nvGrpSpPr>
            <p:grpSpPr>
              <a:xfrm>
                <a:off x="910815" y="3044950"/>
                <a:ext cx="857620" cy="1690379"/>
                <a:chOff x="910815" y="3044950"/>
                <a:chExt cx="857620" cy="1690379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96C8B14F-9AD5-D542-A410-CA823A6B5AFF}"/>
                    </a:ext>
                  </a:extLst>
                </p:cNvPr>
                <p:cNvCxnSpPr>
                  <a:stCxn id="7" idx="0"/>
                </p:cNvCxnSpPr>
                <p:nvPr/>
              </p:nvCxnSpPr>
              <p:spPr bwMode="auto">
                <a:xfrm flipV="1">
                  <a:off x="910815" y="3044950"/>
                  <a:ext cx="857620" cy="721284"/>
                </a:xfrm>
                <a:prstGeom prst="straightConnector1">
                  <a:avLst/>
                </a:prstGeom>
                <a:ln w="28575">
                  <a:headEnd type="none" w="med" len="med"/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7DFF53D-7910-DA47-AB5E-96B733060C18}"/>
                    </a:ext>
                  </a:extLst>
                </p:cNvPr>
                <p:cNvSpPr txBox="1"/>
                <p:nvPr/>
              </p:nvSpPr>
              <p:spPr>
                <a:xfrm>
                  <a:off x="1052452" y="3135426"/>
                  <a:ext cx="3129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RO" dirty="0"/>
                    <a:t>y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8FAE0BF-7B3E-3043-8E0E-27B9E5317043}"/>
                    </a:ext>
                  </a:extLst>
                </p:cNvPr>
                <p:cNvSpPr txBox="1"/>
                <p:nvPr/>
              </p:nvSpPr>
              <p:spPr>
                <a:xfrm>
                  <a:off x="1046040" y="4365997"/>
                  <a:ext cx="325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RO" dirty="0"/>
                    <a:t>n</a:t>
                  </a:r>
                </a:p>
              </p:txBody>
            </p: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D81FF16-43BD-2E42-8EEF-42C7A1C72C0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240679" y="2563747"/>
                <a:ext cx="1217576" cy="289178"/>
              </a:xfrm>
              <a:prstGeom prst="straightConnector1">
                <a:avLst/>
              </a:prstGeom>
              <a:ln w="28575"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8F3BA5-6500-2D48-BFD5-AAF9C2B4ED5C}"/>
                  </a:ext>
                </a:extLst>
              </p:cNvPr>
              <p:cNvSpPr txBox="1"/>
              <p:nvPr/>
            </p:nvSpPr>
            <p:spPr>
              <a:xfrm>
                <a:off x="2663231" y="2366365"/>
                <a:ext cx="312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RO" dirty="0"/>
                  <a:t>y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8DBF8B-EBC4-3144-9FAF-B68B9AACB30D}"/>
                  </a:ext>
                </a:extLst>
              </p:cNvPr>
              <p:cNvSpPr txBox="1"/>
              <p:nvPr/>
            </p:nvSpPr>
            <p:spPr>
              <a:xfrm>
                <a:off x="2593362" y="3351138"/>
                <a:ext cx="325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RO" dirty="0"/>
                  <a:t>n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D9F79A3-75AA-4847-9D9B-48773DB026E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10896" y="3222257"/>
                <a:ext cx="1217576" cy="222284"/>
              </a:xfrm>
              <a:prstGeom prst="straightConnector1">
                <a:avLst/>
              </a:prstGeom>
              <a:ln w="28575"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1B01818-55A2-8E4C-931A-8554921AB83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286000" y="4392603"/>
                <a:ext cx="1217576" cy="289178"/>
              </a:xfrm>
              <a:prstGeom prst="straightConnector1">
                <a:avLst/>
              </a:prstGeom>
              <a:ln w="28575"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4AF67A-63BA-8346-B58B-DDEC24380FED}"/>
                  </a:ext>
                </a:extLst>
              </p:cNvPr>
              <p:cNvSpPr txBox="1"/>
              <p:nvPr/>
            </p:nvSpPr>
            <p:spPr>
              <a:xfrm>
                <a:off x="2708552" y="4195221"/>
                <a:ext cx="312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RO" dirty="0"/>
                  <a:t>y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C9C0EFC-D664-0B4E-AE1A-EEAFCC67C5C6}"/>
                  </a:ext>
                </a:extLst>
              </p:cNvPr>
              <p:cNvSpPr txBox="1"/>
              <p:nvPr/>
            </p:nvSpPr>
            <p:spPr>
              <a:xfrm>
                <a:off x="2638683" y="5179994"/>
                <a:ext cx="325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RO" dirty="0"/>
                  <a:t>n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BEF76B1-3FA7-4148-86DC-6C516C84DA7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56217" y="5051113"/>
                <a:ext cx="1217576" cy="222284"/>
              </a:xfrm>
              <a:prstGeom prst="straightConnector1">
                <a:avLst/>
              </a:prstGeom>
              <a:ln w="28575"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FB10686-7C24-FA40-B32E-56933E0586B2}"/>
                      </a:ext>
                    </a:extLst>
                  </p:cNvPr>
                  <p:cNvSpPr txBox="1"/>
                  <p:nvPr/>
                </p:nvSpPr>
                <p:spPr>
                  <a:xfrm>
                    <a:off x="3485980" y="2392065"/>
                    <a:ext cx="1407758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GB" dirty="0"/>
                      <a:t>a</a:t>
                    </a:r>
                    <a:r>
                      <a:rPr lang="en-GB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GB" dirty="0"/>
                      <a:t>a</a:t>
                    </a:r>
                    <a:r>
                      <a:rPr lang="en-RO" baseline="-25000" dirty="0"/>
                      <a:t>2</a:t>
                    </a:r>
                    <a:r>
                      <a:rPr lang="en-GB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</m:oMath>
                    </a14:m>
                    <a:r>
                      <a:rPr lang="en-RO" dirty="0"/>
                      <a:t>a</a:t>
                    </a:r>
                    <a:r>
                      <a:rPr lang="en-RO" baseline="-25000" dirty="0"/>
                      <a:t>3</a:t>
                    </a: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FB10686-7C24-FA40-B32E-56933E0586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5980" y="2392065"/>
                    <a:ext cx="140775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70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3FCCC14-AF20-8A48-AEC5-A4BFDD75B2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58255" y="3253432"/>
                    <a:ext cx="947696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GB" dirty="0"/>
                      <a:t>a</a:t>
                    </a:r>
                    <a:r>
                      <a:rPr lang="en-RO" baseline="-25000" dirty="0"/>
                      <a:t>1</a:t>
                    </a:r>
                    <a:r>
                      <a:rPr lang="en-GB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</m:oMath>
                    </a14:m>
                    <a:r>
                      <a:rPr lang="en-RO" dirty="0"/>
                      <a:t>a</a:t>
                    </a:r>
                    <a:r>
                      <a:rPr lang="en-RO" baseline="-25000" dirty="0"/>
                      <a:t>3</a:t>
                    </a: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3FCCC14-AF20-8A48-AEC5-A4BFDD75B2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255" y="3253432"/>
                    <a:ext cx="94769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896" t="-6452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B00FAA14-8313-974C-B2B4-D80D43494C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92094" y="2964254"/>
                <a:ext cx="1217576" cy="289178"/>
              </a:xfrm>
              <a:prstGeom prst="straightConnector1">
                <a:avLst/>
              </a:prstGeom>
              <a:ln w="28575"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43D27DD-FA87-894E-B535-2AA9AF9CF064}"/>
                  </a:ext>
                </a:extLst>
              </p:cNvPr>
              <p:cNvSpPr txBox="1"/>
              <p:nvPr/>
            </p:nvSpPr>
            <p:spPr>
              <a:xfrm>
                <a:off x="4273575" y="2766872"/>
                <a:ext cx="312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RO" dirty="0"/>
                  <a:t>y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AC0386B-77A9-9941-BAA7-D1234CEC1208}"/>
                  </a:ext>
                </a:extLst>
              </p:cNvPr>
              <p:cNvSpPr txBox="1"/>
              <p:nvPr/>
            </p:nvSpPr>
            <p:spPr>
              <a:xfrm>
                <a:off x="4203706" y="3751645"/>
                <a:ext cx="325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RO" dirty="0"/>
                  <a:t>n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AF0EA11-C175-344A-87DC-3451B130737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2094" y="3622764"/>
                <a:ext cx="1217576" cy="222284"/>
              </a:xfrm>
              <a:prstGeom prst="straightConnector1">
                <a:avLst/>
              </a:prstGeom>
              <a:ln w="28575"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667476B3-0630-A54E-AFCB-97F70ABAF575}"/>
                      </a:ext>
                    </a:extLst>
                  </p:cNvPr>
                  <p:cNvSpPr txBox="1"/>
                  <p:nvPr/>
                </p:nvSpPr>
                <p:spPr>
                  <a:xfrm>
                    <a:off x="5109670" y="2779588"/>
                    <a:ext cx="1407758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GB" dirty="0"/>
                      <a:t>a</a:t>
                    </a:r>
                    <a:r>
                      <a:rPr lang="en-GB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GB" dirty="0"/>
                      <a:t>a</a:t>
                    </a:r>
                    <a:r>
                      <a:rPr lang="en-RO" baseline="-25000" dirty="0"/>
                      <a:t>3</a:t>
                    </a:r>
                    <a:r>
                      <a:rPr lang="en-GB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</m:oMath>
                    </a14:m>
                    <a:r>
                      <a:rPr lang="en-RO" dirty="0"/>
                      <a:t>a</a:t>
                    </a:r>
                    <a:r>
                      <a:rPr lang="en-RO" baseline="-25000" dirty="0"/>
                      <a:t>2</a:t>
                    </a: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667476B3-0630-A54E-AFCB-97F70ABAF5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9670" y="2779588"/>
                    <a:ext cx="140775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655" t="-3125" b="-18750"/>
                    </a:stretch>
                  </a:blipFill>
                </p:spPr>
                <p:txBody>
                  <a:bodyPr/>
                  <a:lstStyle/>
                  <a:p>
                    <a:r>
                      <a:rPr lang="en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3662017B-68AC-4C4D-B743-DCFA3CCE660C}"/>
                      </a:ext>
                    </a:extLst>
                  </p:cNvPr>
                  <p:cNvSpPr txBox="1"/>
                  <p:nvPr/>
                </p:nvSpPr>
                <p:spPr>
                  <a:xfrm>
                    <a:off x="5109670" y="3660382"/>
                    <a:ext cx="1407758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GB" dirty="0"/>
                      <a:t>a</a:t>
                    </a:r>
                    <a:r>
                      <a:rPr lang="en-GB" baseline="-25000" dirty="0"/>
                      <a:t>3</a:t>
                    </a:r>
                    <a14:m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GB" dirty="0"/>
                      <a:t>a</a:t>
                    </a:r>
                    <a:r>
                      <a:rPr lang="en-RO" baseline="-25000" dirty="0"/>
                      <a:t>1</a:t>
                    </a:r>
                    <a:r>
                      <a:rPr lang="en-GB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</m:oMath>
                    </a14:m>
                    <a:r>
                      <a:rPr lang="en-RO" dirty="0"/>
                      <a:t>a</a:t>
                    </a:r>
                    <a:r>
                      <a:rPr lang="en-RO" baseline="-25000" dirty="0"/>
                      <a:t>2</a:t>
                    </a: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3662017B-68AC-4C4D-B743-DCFA3CCE66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9670" y="3660382"/>
                    <a:ext cx="140775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655" t="-3226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681E17A4-2436-BF4A-9DAF-C8D60A70D6FB}"/>
                      </a:ext>
                    </a:extLst>
                  </p:cNvPr>
                  <p:cNvSpPr txBox="1"/>
                  <p:nvPr/>
                </p:nvSpPr>
                <p:spPr>
                  <a:xfrm>
                    <a:off x="3503576" y="4195221"/>
                    <a:ext cx="1407758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GB" dirty="0"/>
                      <a:t>a</a:t>
                    </a:r>
                    <a:r>
                      <a:rPr lang="en-GB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GB" dirty="0"/>
                      <a:t>a</a:t>
                    </a:r>
                    <a:r>
                      <a:rPr lang="en-RO" baseline="-25000" dirty="0"/>
                      <a:t>1</a:t>
                    </a:r>
                    <a:r>
                      <a:rPr lang="en-GB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</m:oMath>
                    </a14:m>
                    <a:r>
                      <a:rPr lang="en-RO" dirty="0"/>
                      <a:t>a</a:t>
                    </a:r>
                    <a:r>
                      <a:rPr lang="en-RO" baseline="-25000" dirty="0"/>
                      <a:t>3</a:t>
                    </a: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681E17A4-2436-BF4A-9DAF-C8D60A70D6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3576" y="4195221"/>
                    <a:ext cx="140775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679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E8234CFB-F8A0-164B-930E-B87E82A044E7}"/>
                      </a:ext>
                    </a:extLst>
                  </p:cNvPr>
                  <p:cNvSpPr txBox="1"/>
                  <p:nvPr/>
                </p:nvSpPr>
                <p:spPr>
                  <a:xfrm>
                    <a:off x="3482333" y="5069039"/>
                    <a:ext cx="947695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GB" dirty="0"/>
                      <a:t>a</a:t>
                    </a:r>
                    <a:r>
                      <a:rPr lang="en-RO" baseline="-25000" dirty="0"/>
                      <a:t>2</a:t>
                    </a:r>
                    <a:r>
                      <a:rPr lang="en-GB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</m:oMath>
                    </a14:m>
                    <a:r>
                      <a:rPr lang="en-RO" dirty="0"/>
                      <a:t>a</a:t>
                    </a:r>
                    <a:r>
                      <a:rPr lang="en-RO" baseline="-25000" dirty="0"/>
                      <a:t>3</a:t>
                    </a: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E8234CFB-F8A0-164B-930E-B87E82A04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2333" y="5069039"/>
                    <a:ext cx="94769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947" t="-6452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0DF9C3E-6396-EB44-9E1D-92C1FC4F3AE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920649" y="4780394"/>
                <a:ext cx="1217576" cy="289178"/>
              </a:xfrm>
              <a:prstGeom prst="straightConnector1">
                <a:avLst/>
              </a:prstGeom>
              <a:ln w="28575"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8483F6-0B71-E34A-BAF7-140A7F8399C0}"/>
                  </a:ext>
                </a:extLst>
              </p:cNvPr>
              <p:cNvSpPr txBox="1"/>
              <p:nvPr/>
            </p:nvSpPr>
            <p:spPr>
              <a:xfrm>
                <a:off x="4337391" y="4572755"/>
                <a:ext cx="312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RO" dirty="0"/>
                  <a:t>y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47ABA4-FE52-2B47-B36E-ABE8B782F46E}"/>
                  </a:ext>
                </a:extLst>
              </p:cNvPr>
              <p:cNvSpPr txBox="1"/>
              <p:nvPr/>
            </p:nvSpPr>
            <p:spPr>
              <a:xfrm>
                <a:off x="4267522" y="5557528"/>
                <a:ext cx="325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RO" dirty="0"/>
                  <a:t>n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CBF91B9D-1EAF-0043-B9C2-DA45DFC9AAD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955910" y="5437254"/>
                <a:ext cx="1217576" cy="222284"/>
              </a:xfrm>
              <a:prstGeom prst="straightConnector1">
                <a:avLst/>
              </a:prstGeom>
              <a:ln w="28575"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C2B2E2ED-25D6-B74C-B55E-58AC9EAA903B}"/>
                      </a:ext>
                    </a:extLst>
                  </p:cNvPr>
                  <p:cNvSpPr txBox="1"/>
                  <p:nvPr/>
                </p:nvSpPr>
                <p:spPr>
                  <a:xfrm>
                    <a:off x="5148075" y="4606571"/>
                    <a:ext cx="1407758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GB" dirty="0"/>
                      <a:t>a</a:t>
                    </a:r>
                    <a:r>
                      <a:rPr lang="en-GB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GB" dirty="0"/>
                      <a:t>a</a:t>
                    </a:r>
                    <a:r>
                      <a:rPr lang="en-RO" baseline="-25000" dirty="0"/>
                      <a:t>3</a:t>
                    </a:r>
                    <a:r>
                      <a:rPr lang="en-GB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</m:oMath>
                    </a14:m>
                    <a:r>
                      <a:rPr lang="en-RO" dirty="0"/>
                      <a:t>a</a:t>
                    </a:r>
                    <a:r>
                      <a:rPr lang="en-RO" baseline="-25000" dirty="0"/>
                      <a:t>1</a:t>
                    </a: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C2B2E2ED-25D6-B74C-B55E-58AC9EAA90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8075" y="4606571"/>
                    <a:ext cx="1407758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679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E3CD5969-4756-154A-84C5-CCFE8E9D589C}"/>
                      </a:ext>
                    </a:extLst>
                  </p:cNvPr>
                  <p:cNvSpPr txBox="1"/>
                  <p:nvPr/>
                </p:nvSpPr>
                <p:spPr>
                  <a:xfrm>
                    <a:off x="5178048" y="5479183"/>
                    <a:ext cx="1407758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GB" dirty="0"/>
                      <a:t>a</a:t>
                    </a:r>
                    <a:r>
                      <a:rPr lang="en-GB" baseline="-25000" dirty="0"/>
                      <a:t>3</a:t>
                    </a:r>
                    <a14:m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GB" dirty="0"/>
                      <a:t>a</a:t>
                    </a:r>
                    <a:r>
                      <a:rPr lang="en-RO" baseline="-25000" dirty="0"/>
                      <a:t>2</a:t>
                    </a:r>
                    <a:r>
                      <a:rPr lang="en-GB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</m:oMath>
                    </a14:m>
                    <a:r>
                      <a:rPr lang="en-RO" dirty="0"/>
                      <a:t>a</a:t>
                    </a:r>
                    <a:r>
                      <a:rPr lang="en-RO" baseline="-25000" dirty="0"/>
                      <a:t>1</a:t>
                    </a: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E3CD5969-4756-154A-84C5-CCFE8E9D58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8048" y="5479183"/>
                    <a:ext cx="140775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770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R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B706E3D-3A3D-C548-9336-77B7AD6EC6E3}"/>
              </a:ext>
            </a:extLst>
          </p:cNvPr>
          <p:cNvSpPr txBox="1"/>
          <p:nvPr/>
        </p:nvSpPr>
        <p:spPr>
          <a:xfrm>
            <a:off x="715170" y="235366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24955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B6DB-CEFA-C040-9157-E406391E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Sorting problem </a:t>
            </a:r>
            <a:r>
              <a:rPr lang="el-GR" altLang="ro-RO" b="1" dirty="0"/>
              <a:t>Ω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5879-2E5E-834E-8AE9-A244C1FF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574088" cy="868065"/>
          </a:xfrm>
        </p:spPr>
        <p:txBody>
          <a:bodyPr/>
          <a:lstStyle/>
          <a:p>
            <a:r>
              <a:rPr lang="en-RO" sz="2400" b="1" i="1" dirty="0"/>
              <a:t>Lemma</a:t>
            </a:r>
            <a:r>
              <a:rPr lang="en-RO" sz="2400" dirty="0"/>
              <a:t>: Any comparison-based sorting alg. </a:t>
            </a:r>
            <a:r>
              <a:rPr lang="en-GB" sz="2400" dirty="0"/>
              <a:t>p</a:t>
            </a:r>
            <a:r>
              <a:rPr lang="en-RO" sz="2400" dirty="0"/>
              <a:t>erforms </a:t>
            </a:r>
            <a:r>
              <a:rPr lang="el-GR" altLang="ro-RO" sz="2400" b="1" dirty="0">
                <a:solidFill>
                  <a:schemeClr val="tx2"/>
                </a:solidFill>
              </a:rPr>
              <a:t>Ω</a:t>
            </a:r>
            <a:r>
              <a:rPr lang="en-US" altLang="ro-RO" sz="2400" b="1" dirty="0">
                <a:solidFill>
                  <a:schemeClr val="tx2"/>
                </a:solidFill>
              </a:rPr>
              <a:t>(</a:t>
            </a:r>
            <a:r>
              <a:rPr lang="en-US" altLang="ro-RO" sz="2400" b="1" dirty="0" err="1">
                <a:solidFill>
                  <a:schemeClr val="tx2"/>
                </a:solidFill>
              </a:rPr>
              <a:t>nlgn</a:t>
            </a:r>
            <a:r>
              <a:rPr lang="en-US" altLang="ro-RO" sz="2400" b="1" dirty="0">
                <a:solidFill>
                  <a:schemeClr val="tx2"/>
                </a:solidFill>
              </a:rPr>
              <a:t>)</a:t>
            </a:r>
            <a:r>
              <a:rPr lang="en-US" altLang="ro-RO" sz="2400" dirty="0">
                <a:solidFill>
                  <a:schemeClr val="tx2"/>
                </a:solidFill>
              </a:rPr>
              <a:t> comparisons in the worst case to sort </a:t>
            </a:r>
            <a:r>
              <a:rPr lang="en-US" altLang="ro-RO" sz="2400" b="1" dirty="0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 objects</a:t>
            </a:r>
            <a:endParaRPr lang="en-RO" altLang="ro-RO" sz="2400" dirty="0">
              <a:solidFill>
                <a:schemeClr val="tx2"/>
              </a:solidFill>
            </a:endParaRPr>
          </a:p>
          <a:p>
            <a:endParaRPr lang="en-US" altLang="ro-RO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E728C-1F30-2042-9F10-1FB514D3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5D82F7-D76A-4EA6-9245-AC0BEFD35A93}" type="datetime1">
              <a:rPr lang="en-US" smtClean="0"/>
              <a:t>10/5/20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8F3BA5-6500-2D48-BFD5-AAF9C2B4ED5C}"/>
              </a:ext>
            </a:extLst>
          </p:cNvPr>
          <p:cNvSpPr txBox="1"/>
          <p:nvPr/>
        </p:nvSpPr>
        <p:spPr>
          <a:xfrm>
            <a:off x="2663231" y="236636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B10686-7C24-FA40-B32E-56933E0586B2}"/>
                  </a:ext>
                </a:extLst>
              </p:cNvPr>
              <p:cNvSpPr txBox="1"/>
              <p:nvPr/>
            </p:nvSpPr>
            <p:spPr>
              <a:xfrm>
                <a:off x="3485980" y="2392065"/>
                <a:ext cx="1407758" cy="369332"/>
              </a:xfrm>
              <a:prstGeom prst="rect">
                <a:avLst/>
              </a:prstGeom>
              <a:ln w="762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GB" dirty="0"/>
                  <a:t>a</a:t>
                </a:r>
                <a:r>
                  <a:rPr lang="en-GB" baseline="-25000" dirty="0"/>
                  <a:t>1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</a:t>
                </a:r>
                <a:r>
                  <a:rPr lang="en-RO" baseline="-25000" dirty="0"/>
                  <a:t>2</a:t>
                </a:r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RO" dirty="0"/>
                  <a:t>a</a:t>
                </a:r>
                <a:r>
                  <a:rPr lang="en-RO" baseline="-25000" dirty="0"/>
                  <a:t>3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B10686-7C24-FA40-B32E-56933E05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980" y="2392065"/>
                <a:ext cx="1407758" cy="369332"/>
              </a:xfrm>
              <a:prstGeom prst="rect">
                <a:avLst/>
              </a:prstGeom>
              <a:blipFill>
                <a:blip r:embed="rId2"/>
                <a:stretch>
                  <a:fillRect b="-14286"/>
                </a:stretch>
              </a:blipFill>
              <a:ln w="76200"/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89F0FAF-F0B4-A14C-94AF-E3875987D200}"/>
              </a:ext>
            </a:extLst>
          </p:cNvPr>
          <p:cNvGrpSpPr/>
          <p:nvPr/>
        </p:nvGrpSpPr>
        <p:grpSpPr>
          <a:xfrm>
            <a:off x="436967" y="2563747"/>
            <a:ext cx="6148839" cy="3363113"/>
            <a:chOff x="436967" y="2563747"/>
            <a:chExt cx="6148839" cy="33631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1245595-8F8A-424C-8DDC-2C74035FBF39}"/>
                    </a:ext>
                  </a:extLst>
                </p:cNvPr>
                <p:cNvSpPr txBox="1"/>
                <p:nvPr/>
              </p:nvSpPr>
              <p:spPr>
                <a:xfrm>
                  <a:off x="436967" y="3766234"/>
                  <a:ext cx="947696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a</a:t>
                  </a:r>
                  <a:r>
                    <a:rPr lang="en-RO" baseline="-25000" dirty="0"/>
                    <a:t>1</a:t>
                  </a:r>
                  <a:r>
                    <a:rPr lang="en-GB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</m:oMath>
                  </a14:m>
                  <a:r>
                    <a:rPr lang="en-RO" dirty="0"/>
                    <a:t>a</a:t>
                  </a:r>
                  <a:r>
                    <a:rPr lang="en-RO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1245595-8F8A-424C-8DDC-2C74035FB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967" y="3766234"/>
                  <a:ext cx="94769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947" t="-3226" b="-22581"/>
                  </a:stretch>
                </a:blipFill>
              </p:spPr>
              <p:txBody>
                <a:bodyPr/>
                <a:lstStyle/>
                <a:p>
                  <a:r>
                    <a:rPr lang="en-R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EFEE47D-9440-BF43-9098-6AE6676544F1}"/>
                </a:ext>
              </a:extLst>
            </p:cNvPr>
            <p:cNvCxnSpPr/>
            <p:nvPr/>
          </p:nvCxnSpPr>
          <p:spPr bwMode="auto">
            <a:xfrm>
              <a:off x="885474" y="4150284"/>
              <a:ext cx="959771" cy="723947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5F2E9D4-A6F1-C840-A557-4D96C4A54102}"/>
                    </a:ext>
                  </a:extLst>
                </p:cNvPr>
                <p:cNvSpPr txBox="1"/>
                <p:nvPr/>
              </p:nvSpPr>
              <p:spPr>
                <a:xfrm>
                  <a:off x="1766832" y="2852925"/>
                  <a:ext cx="947696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a</a:t>
                  </a:r>
                  <a:r>
                    <a:rPr lang="en-RO" baseline="-25000" dirty="0"/>
                    <a:t>2</a:t>
                  </a:r>
                  <a:r>
                    <a:rPr lang="en-GB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</m:oMath>
                  </a14:m>
                  <a:r>
                    <a:rPr lang="en-RO" dirty="0"/>
                    <a:t>a</a:t>
                  </a:r>
                  <a:r>
                    <a:rPr lang="en-RO" baseline="-25000" dirty="0"/>
                    <a:t>3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5F2E9D4-A6F1-C840-A557-4D96C4A54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6832" y="2852925"/>
                  <a:ext cx="94769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947" t="-3226" b="-22581"/>
                  </a:stretch>
                </a:blipFill>
              </p:spPr>
              <p:txBody>
                <a:bodyPr/>
                <a:lstStyle/>
                <a:p>
                  <a:r>
                    <a:rPr lang="en-R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C62C99D-F4FE-A145-8E01-80FA0EFDC70B}"/>
                    </a:ext>
                  </a:extLst>
                </p:cNvPr>
                <p:cNvSpPr txBox="1"/>
                <p:nvPr/>
              </p:nvSpPr>
              <p:spPr>
                <a:xfrm>
                  <a:off x="1859829" y="4681781"/>
                  <a:ext cx="947696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a</a:t>
                  </a:r>
                  <a:r>
                    <a:rPr lang="en-RO" baseline="-25000" dirty="0"/>
                    <a:t>1</a:t>
                  </a:r>
                  <a:r>
                    <a:rPr lang="en-GB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</m:oMath>
                  </a14:m>
                  <a:r>
                    <a:rPr lang="en-RO" dirty="0"/>
                    <a:t>a</a:t>
                  </a:r>
                  <a:r>
                    <a:rPr lang="en-RO" baseline="-25000" dirty="0"/>
                    <a:t>3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C62C99D-F4FE-A145-8E01-80FA0EFDC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9829" y="4681781"/>
                  <a:ext cx="94769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896" t="-3226" b="-22581"/>
                  </a:stretch>
                </a:blipFill>
              </p:spPr>
              <p:txBody>
                <a:bodyPr/>
                <a:lstStyle/>
                <a:p>
                  <a:r>
                    <a:rPr lang="en-RO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1998ED6-75AA-234F-B721-76230D85E3D1}"/>
                </a:ext>
              </a:extLst>
            </p:cNvPr>
            <p:cNvGrpSpPr/>
            <p:nvPr/>
          </p:nvGrpSpPr>
          <p:grpSpPr>
            <a:xfrm>
              <a:off x="910815" y="3044950"/>
              <a:ext cx="857620" cy="1690379"/>
              <a:chOff x="910815" y="3044950"/>
              <a:chExt cx="857620" cy="1690379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6C8B14F-9AD5-D542-A410-CA823A6B5AFF}"/>
                  </a:ext>
                </a:extLst>
              </p:cNvPr>
              <p:cNvCxnSpPr>
                <a:stCxn id="7" idx="0"/>
              </p:cNvCxnSpPr>
              <p:nvPr/>
            </p:nvCxnSpPr>
            <p:spPr bwMode="auto">
              <a:xfrm flipV="1">
                <a:off x="910815" y="3044950"/>
                <a:ext cx="857620" cy="721284"/>
              </a:xfrm>
              <a:prstGeom prst="straightConnector1">
                <a:avLst/>
              </a:prstGeom>
              <a:ln w="28575"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DFF53D-7910-DA47-AB5E-96B733060C18}"/>
                  </a:ext>
                </a:extLst>
              </p:cNvPr>
              <p:cNvSpPr txBox="1"/>
              <p:nvPr/>
            </p:nvSpPr>
            <p:spPr>
              <a:xfrm>
                <a:off x="1052452" y="3135426"/>
                <a:ext cx="312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RO" dirty="0"/>
                  <a:t>y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FAE0BF-7B3E-3043-8E0E-27B9E5317043}"/>
                  </a:ext>
                </a:extLst>
              </p:cNvPr>
              <p:cNvSpPr txBox="1"/>
              <p:nvPr/>
            </p:nvSpPr>
            <p:spPr>
              <a:xfrm>
                <a:off x="1046040" y="4365997"/>
                <a:ext cx="325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RO" dirty="0"/>
                  <a:t>n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D81FF16-43BD-2E42-8EEF-42C7A1C72C0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240679" y="2563747"/>
              <a:ext cx="1217576" cy="289178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8DBF8B-EBC4-3144-9FAF-B68B9AACB30D}"/>
                </a:ext>
              </a:extLst>
            </p:cNvPr>
            <p:cNvSpPr txBox="1"/>
            <p:nvPr/>
          </p:nvSpPr>
          <p:spPr>
            <a:xfrm>
              <a:off x="2593362" y="3351138"/>
              <a:ext cx="325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dirty="0"/>
                <a:t>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D9F79A3-75AA-4847-9D9B-48773DB026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10896" y="3222257"/>
              <a:ext cx="1217576" cy="222284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1B01818-55A2-8E4C-931A-8554921AB83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286000" y="4392603"/>
              <a:ext cx="1217576" cy="289178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4AF67A-63BA-8346-B58B-DDEC24380FED}"/>
                </a:ext>
              </a:extLst>
            </p:cNvPr>
            <p:cNvSpPr txBox="1"/>
            <p:nvPr/>
          </p:nvSpPr>
          <p:spPr>
            <a:xfrm>
              <a:off x="2708552" y="4195221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dirty="0"/>
                <a:t>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9C0EFC-D664-0B4E-AE1A-EEAFCC67C5C6}"/>
                </a:ext>
              </a:extLst>
            </p:cNvPr>
            <p:cNvSpPr txBox="1"/>
            <p:nvPr/>
          </p:nvSpPr>
          <p:spPr>
            <a:xfrm>
              <a:off x="2638683" y="5179994"/>
              <a:ext cx="325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dirty="0"/>
                <a:t>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BEF76B1-3FA7-4148-86DC-6C516C84DA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56217" y="5051113"/>
              <a:ext cx="1217576" cy="222284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3FCCC14-AF20-8A48-AEC5-A4BFDD75B291}"/>
                    </a:ext>
                  </a:extLst>
                </p:cNvPr>
                <p:cNvSpPr txBox="1"/>
                <p:nvPr/>
              </p:nvSpPr>
              <p:spPr>
                <a:xfrm>
                  <a:off x="3458255" y="3253432"/>
                  <a:ext cx="947696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a</a:t>
                  </a:r>
                  <a:r>
                    <a:rPr lang="en-RO" baseline="-25000" dirty="0"/>
                    <a:t>1</a:t>
                  </a:r>
                  <a:r>
                    <a:rPr lang="en-GB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</m:oMath>
                  </a14:m>
                  <a:r>
                    <a:rPr lang="en-RO" dirty="0"/>
                    <a:t>a</a:t>
                  </a:r>
                  <a:r>
                    <a:rPr lang="en-RO" baseline="-25000" dirty="0"/>
                    <a:t>3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3FCCC14-AF20-8A48-AEC5-A4BFDD75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255" y="3253432"/>
                  <a:ext cx="94769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96" t="-6452" b="-19355"/>
                  </a:stretch>
                </a:blipFill>
              </p:spPr>
              <p:txBody>
                <a:bodyPr/>
                <a:lstStyle/>
                <a:p>
                  <a:r>
                    <a:rPr lang="en-R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00FAA14-8313-974C-B2B4-D80D43494C0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92094" y="2964254"/>
              <a:ext cx="1217576" cy="289178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3D27DD-FA87-894E-B535-2AA9AF9CF064}"/>
                </a:ext>
              </a:extLst>
            </p:cNvPr>
            <p:cNvSpPr txBox="1"/>
            <p:nvPr/>
          </p:nvSpPr>
          <p:spPr>
            <a:xfrm>
              <a:off x="4273575" y="276687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dirty="0"/>
                <a:t>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AC0386B-77A9-9941-BAA7-D1234CEC1208}"/>
                </a:ext>
              </a:extLst>
            </p:cNvPr>
            <p:cNvSpPr txBox="1"/>
            <p:nvPr/>
          </p:nvSpPr>
          <p:spPr>
            <a:xfrm>
              <a:off x="4203706" y="3751645"/>
              <a:ext cx="325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dirty="0"/>
                <a:t>n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AF0EA11-C175-344A-87DC-3451B13073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92094" y="3622764"/>
              <a:ext cx="1217576" cy="222284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67476B3-0630-A54E-AFCB-97F70ABAF575}"/>
                    </a:ext>
                  </a:extLst>
                </p:cNvPr>
                <p:cNvSpPr txBox="1"/>
                <p:nvPr/>
              </p:nvSpPr>
              <p:spPr>
                <a:xfrm>
                  <a:off x="5148075" y="2790833"/>
                  <a:ext cx="1407758" cy="369332"/>
                </a:xfrm>
                <a:prstGeom prst="rect">
                  <a:avLst/>
                </a:prstGeom>
                <a:ln w="762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a</a:t>
                  </a:r>
                  <a:r>
                    <a:rPr lang="en-GB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dirty="0"/>
                    <a:t>a</a:t>
                  </a:r>
                  <a:r>
                    <a:rPr lang="en-RO" baseline="-25000" dirty="0"/>
                    <a:t>3</a:t>
                  </a:r>
                  <a:r>
                    <a:rPr lang="en-GB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</m:oMath>
                  </a14:m>
                  <a:r>
                    <a:rPr lang="en-RO" dirty="0"/>
                    <a:t>a</a:t>
                  </a:r>
                  <a:r>
                    <a:rPr lang="en-RO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67476B3-0630-A54E-AFCB-97F70ABAF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075" y="2790833"/>
                  <a:ext cx="140775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855" b="-11111"/>
                  </a:stretch>
                </a:blipFill>
                <a:ln w="76200"/>
              </p:spPr>
              <p:txBody>
                <a:bodyPr/>
                <a:lstStyle/>
                <a:p>
                  <a:r>
                    <a:rPr lang="en-R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662017B-68AC-4C4D-B743-DCFA3CCE660C}"/>
                    </a:ext>
                  </a:extLst>
                </p:cNvPr>
                <p:cNvSpPr txBox="1"/>
                <p:nvPr/>
              </p:nvSpPr>
              <p:spPr>
                <a:xfrm>
                  <a:off x="5122897" y="3660382"/>
                  <a:ext cx="1407758" cy="369332"/>
                </a:xfrm>
                <a:prstGeom prst="rect">
                  <a:avLst/>
                </a:prstGeom>
                <a:ln w="762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a</a:t>
                  </a:r>
                  <a:r>
                    <a:rPr lang="en-GB" baseline="-25000" dirty="0"/>
                    <a:t>3</a:t>
                  </a:r>
                  <a14:m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dirty="0"/>
                    <a:t>a</a:t>
                  </a:r>
                  <a:r>
                    <a:rPr lang="en-RO" baseline="-25000" dirty="0"/>
                    <a:t>1</a:t>
                  </a:r>
                  <a:r>
                    <a:rPr lang="en-GB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</m:oMath>
                  </a14:m>
                  <a:r>
                    <a:rPr lang="en-RO" dirty="0"/>
                    <a:t>a</a:t>
                  </a:r>
                  <a:r>
                    <a:rPr lang="en-RO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662017B-68AC-4C4D-B743-DCFA3CCE6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2897" y="3660382"/>
                  <a:ext cx="140775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855" b="-11429"/>
                  </a:stretch>
                </a:blipFill>
                <a:ln w="76200"/>
              </p:spPr>
              <p:txBody>
                <a:bodyPr/>
                <a:lstStyle/>
                <a:p>
                  <a:r>
                    <a:rPr lang="en-R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81E17A4-2436-BF4A-9DAF-C8D60A70D6FB}"/>
                    </a:ext>
                  </a:extLst>
                </p:cNvPr>
                <p:cNvSpPr txBox="1"/>
                <p:nvPr/>
              </p:nvSpPr>
              <p:spPr>
                <a:xfrm>
                  <a:off x="3503576" y="4195221"/>
                  <a:ext cx="1407758" cy="369332"/>
                </a:xfrm>
                <a:prstGeom prst="rect">
                  <a:avLst/>
                </a:prstGeom>
                <a:ln w="762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a</a:t>
                  </a:r>
                  <a:r>
                    <a:rPr lang="en-GB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dirty="0"/>
                    <a:t>a</a:t>
                  </a:r>
                  <a:r>
                    <a:rPr lang="en-RO" baseline="-25000" dirty="0"/>
                    <a:t>1</a:t>
                  </a:r>
                  <a:r>
                    <a:rPr lang="en-GB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</m:oMath>
                  </a14:m>
                  <a:r>
                    <a:rPr lang="en-RO" dirty="0"/>
                    <a:t>a</a:t>
                  </a:r>
                  <a:r>
                    <a:rPr lang="en-RO" baseline="-25000" dirty="0"/>
                    <a:t>3</a:t>
                  </a: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81E17A4-2436-BF4A-9DAF-C8D60A70D6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3576" y="4195221"/>
                  <a:ext cx="140775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855" b="-14286"/>
                  </a:stretch>
                </a:blipFill>
                <a:ln w="76200"/>
              </p:spPr>
              <p:txBody>
                <a:bodyPr/>
                <a:lstStyle/>
                <a:p>
                  <a:r>
                    <a:rPr lang="en-R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8234CFB-F8A0-164B-930E-B87E82A044E7}"/>
                    </a:ext>
                  </a:extLst>
                </p:cNvPr>
                <p:cNvSpPr txBox="1"/>
                <p:nvPr/>
              </p:nvSpPr>
              <p:spPr>
                <a:xfrm>
                  <a:off x="3482333" y="5069039"/>
                  <a:ext cx="947695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a</a:t>
                  </a:r>
                  <a:r>
                    <a:rPr lang="en-RO" baseline="-25000" dirty="0"/>
                    <a:t>2</a:t>
                  </a:r>
                  <a:r>
                    <a:rPr lang="en-GB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</m:oMath>
                  </a14:m>
                  <a:r>
                    <a:rPr lang="en-RO" dirty="0"/>
                    <a:t>a</a:t>
                  </a:r>
                  <a:r>
                    <a:rPr lang="en-RO" baseline="-25000" dirty="0"/>
                    <a:t>3</a:t>
                  </a: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8234CFB-F8A0-164B-930E-B87E82A04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333" y="5069039"/>
                  <a:ext cx="94769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947" t="-6452" b="-19355"/>
                  </a:stretch>
                </a:blipFill>
              </p:spPr>
              <p:txBody>
                <a:bodyPr/>
                <a:lstStyle/>
                <a:p>
                  <a:r>
                    <a:rPr lang="en-R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0DF9C3E-6396-EB44-9E1D-92C1FC4F3AE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20649" y="4780394"/>
              <a:ext cx="1217576" cy="289178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8483F6-0B71-E34A-BAF7-140A7F8399C0}"/>
                </a:ext>
              </a:extLst>
            </p:cNvPr>
            <p:cNvSpPr txBox="1"/>
            <p:nvPr/>
          </p:nvSpPr>
          <p:spPr>
            <a:xfrm>
              <a:off x="4337391" y="457275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dirty="0"/>
                <a:t>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B47ABA4-FE52-2B47-B36E-ABE8B782F46E}"/>
                </a:ext>
              </a:extLst>
            </p:cNvPr>
            <p:cNvSpPr txBox="1"/>
            <p:nvPr/>
          </p:nvSpPr>
          <p:spPr>
            <a:xfrm>
              <a:off x="4267522" y="5557528"/>
              <a:ext cx="325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dirty="0"/>
                <a:t>n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BF91B9D-1EAF-0043-B9C2-DA45DFC9AA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55910" y="5437254"/>
              <a:ext cx="1217576" cy="222284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2B2E2ED-25D6-B74C-B55E-58AC9EAA903B}"/>
                    </a:ext>
                  </a:extLst>
                </p:cNvPr>
                <p:cNvSpPr txBox="1"/>
                <p:nvPr/>
              </p:nvSpPr>
              <p:spPr>
                <a:xfrm>
                  <a:off x="5148075" y="4606571"/>
                  <a:ext cx="1407758" cy="369332"/>
                </a:xfrm>
                <a:prstGeom prst="rect">
                  <a:avLst/>
                </a:prstGeom>
                <a:ln w="762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a</a:t>
                  </a:r>
                  <a:r>
                    <a:rPr lang="en-GB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dirty="0"/>
                    <a:t>a</a:t>
                  </a:r>
                  <a:r>
                    <a:rPr lang="en-RO" baseline="-25000" dirty="0"/>
                    <a:t>3</a:t>
                  </a:r>
                  <a:r>
                    <a:rPr lang="en-GB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</m:oMath>
                  </a14:m>
                  <a:r>
                    <a:rPr lang="en-RO" dirty="0"/>
                    <a:t>a</a:t>
                  </a:r>
                  <a:r>
                    <a:rPr lang="en-RO" baseline="-25000" dirty="0"/>
                    <a:t>1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2B2E2ED-25D6-B74C-B55E-58AC9EAA90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075" y="4606571"/>
                  <a:ext cx="140775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855" b="-11429"/>
                  </a:stretch>
                </a:blipFill>
                <a:ln w="76200"/>
              </p:spPr>
              <p:txBody>
                <a:bodyPr/>
                <a:lstStyle/>
                <a:p>
                  <a:r>
                    <a:rPr lang="en-R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3CD5969-4756-154A-84C5-CCFE8E9D589C}"/>
                    </a:ext>
                  </a:extLst>
                </p:cNvPr>
                <p:cNvSpPr txBox="1"/>
                <p:nvPr/>
              </p:nvSpPr>
              <p:spPr>
                <a:xfrm>
                  <a:off x="5178048" y="5479183"/>
                  <a:ext cx="1407758" cy="369332"/>
                </a:xfrm>
                <a:prstGeom prst="rect">
                  <a:avLst/>
                </a:prstGeom>
                <a:ln w="762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a</a:t>
                  </a:r>
                  <a:r>
                    <a:rPr lang="en-GB" baseline="-25000" dirty="0"/>
                    <a:t>3</a:t>
                  </a:r>
                  <a14:m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dirty="0"/>
                    <a:t>a</a:t>
                  </a:r>
                  <a:r>
                    <a:rPr lang="en-RO" baseline="-25000" dirty="0"/>
                    <a:t>2</a:t>
                  </a:r>
                  <a:r>
                    <a:rPr lang="en-GB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</m:oMath>
                  </a14:m>
                  <a:r>
                    <a:rPr lang="en-RO" dirty="0"/>
                    <a:t>a</a:t>
                  </a:r>
                  <a:r>
                    <a:rPr lang="en-RO" baseline="-25000" dirty="0"/>
                    <a:t>1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3CD5969-4756-154A-84C5-CCFE8E9D58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8048" y="5479183"/>
                  <a:ext cx="1407758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4286"/>
                  </a:stretch>
                </a:blipFill>
                <a:ln w="76200"/>
              </p:spPr>
              <p:txBody>
                <a:bodyPr/>
                <a:lstStyle/>
                <a:p>
                  <a:r>
                    <a:rPr lang="en-RO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2DB1AA1-9314-8A45-A344-7FC03C98B4A4}"/>
              </a:ext>
            </a:extLst>
          </p:cNvPr>
          <p:cNvSpPr/>
          <p:nvPr/>
        </p:nvSpPr>
        <p:spPr>
          <a:xfrm>
            <a:off x="1536700" y="6124709"/>
            <a:ext cx="6462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o-RO" dirty="0"/>
              <a:t>leaves = each possible answer for any given input</a:t>
            </a:r>
            <a:endParaRPr lang="en-RO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BE2CCE-140F-F34D-A112-B127B8B486A7}"/>
              </a:ext>
            </a:extLst>
          </p:cNvPr>
          <p:cNvSpPr txBox="1"/>
          <p:nvPr/>
        </p:nvSpPr>
        <p:spPr>
          <a:xfrm>
            <a:off x="715170" y="234316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e.g.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05CE45-2DBA-8443-B866-3E3B1C05AAC9}"/>
              </a:ext>
            </a:extLst>
          </p:cNvPr>
          <p:cNvSpPr/>
          <p:nvPr/>
        </p:nvSpPr>
        <p:spPr>
          <a:xfrm>
            <a:off x="1531751" y="6438256"/>
            <a:ext cx="6462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o-RO" dirty="0"/>
              <a:t>How many leaves? (</a:t>
            </a:r>
            <a:r>
              <a:rPr lang="en-RO" altLang="ro-RO" dirty="0">
                <a:latin typeface="Lucida Calligraphy" panose="03010101010101010101" pitchFamily="66" charset="77"/>
              </a:rPr>
              <a:t>l </a:t>
            </a:r>
            <a:r>
              <a:rPr lang="en-RO" altLang="ro-RO" dirty="0"/>
              <a:t>)</a:t>
            </a:r>
            <a:endParaRPr lang="en-RO" altLang="ro-RO" dirty="0">
              <a:latin typeface="Lucida Calligraphy" panose="03010101010101010101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294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B6DB-CEFA-C040-9157-E406391E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Sorting problem </a:t>
            </a:r>
            <a:r>
              <a:rPr lang="el-GR" altLang="ro-RO" b="1" dirty="0"/>
              <a:t>Ω</a:t>
            </a:r>
            <a:endParaRPr lang="en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35879-2E5E-834E-8AE9-A244C1FF98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0640" y="1524000"/>
                <a:ext cx="8684448" cy="4823780"/>
              </a:xfrm>
            </p:spPr>
            <p:txBody>
              <a:bodyPr/>
              <a:lstStyle/>
              <a:p>
                <a:r>
                  <a:rPr lang="en-RO" sz="2400" b="1" i="1" dirty="0"/>
                  <a:t>Lemma</a:t>
                </a:r>
                <a:r>
                  <a:rPr lang="en-RO" sz="2400" dirty="0"/>
                  <a:t>: Any comparison-based sorting alg. </a:t>
                </a:r>
                <a:r>
                  <a:rPr lang="en-GB" sz="2400" dirty="0"/>
                  <a:t>p</a:t>
                </a:r>
                <a:r>
                  <a:rPr lang="en-RO" sz="2400" dirty="0"/>
                  <a:t>erforms </a:t>
                </a:r>
                <a:r>
                  <a:rPr lang="el-GR" altLang="ro-RO" sz="2400" b="1" dirty="0">
                    <a:solidFill>
                      <a:schemeClr val="tx2"/>
                    </a:solidFill>
                  </a:rPr>
                  <a:t>Ω</a:t>
                </a:r>
                <a:r>
                  <a:rPr lang="en-US" altLang="ro-RO" sz="2400" b="1" dirty="0">
                    <a:solidFill>
                      <a:schemeClr val="tx2"/>
                    </a:solidFill>
                  </a:rPr>
                  <a:t>(</a:t>
                </a:r>
                <a:r>
                  <a:rPr lang="en-US" altLang="ro-RO" sz="2400" b="1" dirty="0" err="1">
                    <a:solidFill>
                      <a:schemeClr val="tx2"/>
                    </a:solidFill>
                  </a:rPr>
                  <a:t>nlgn</a:t>
                </a:r>
                <a:r>
                  <a:rPr lang="en-US" altLang="ro-RO" sz="2400" b="1" dirty="0">
                    <a:solidFill>
                      <a:schemeClr val="tx2"/>
                    </a:solidFill>
                  </a:rPr>
                  <a:t>)</a:t>
                </a:r>
                <a:r>
                  <a:rPr lang="en-US" altLang="ro-RO" sz="2400" dirty="0">
                    <a:solidFill>
                      <a:schemeClr val="tx2"/>
                    </a:solidFill>
                  </a:rPr>
                  <a:t> comparisons in the worst case to sort </a:t>
                </a:r>
                <a:r>
                  <a:rPr lang="en-US" altLang="ro-RO" sz="2400" b="1" dirty="0">
                    <a:solidFill>
                      <a:schemeClr val="tx2"/>
                    </a:solidFill>
                  </a:rPr>
                  <a:t>n</a:t>
                </a:r>
                <a:r>
                  <a:rPr lang="en-US" altLang="ro-RO" sz="2400" dirty="0">
                    <a:solidFill>
                      <a:schemeClr val="tx2"/>
                    </a:solidFill>
                  </a:rPr>
                  <a:t> objects</a:t>
                </a:r>
              </a:p>
              <a:p>
                <a:r>
                  <a:rPr lang="en-US" altLang="ro-RO" sz="2400" dirty="0">
                    <a:solidFill>
                      <a:schemeClr val="tx2"/>
                    </a:solidFill>
                  </a:rPr>
                  <a:t> </a:t>
                </a:r>
                <a:r>
                  <a:rPr lang="en-RO" altLang="ro-RO" sz="2400" dirty="0">
                    <a:solidFill>
                      <a:schemeClr val="tx2"/>
                    </a:solidFill>
                    <a:latin typeface="Lucida Calligraphy" panose="03010101010101010101" pitchFamily="66" charset="77"/>
                  </a:rPr>
                  <a:t>l = </a:t>
                </a:r>
                <a:r>
                  <a:rPr lang="en-US" altLang="ro-RO" sz="2400" dirty="0">
                    <a:solidFill>
                      <a:schemeClr val="tx2"/>
                    </a:solidFill>
                  </a:rPr>
                  <a:t>n! leaves in the tree</a:t>
                </a:r>
              </a:p>
              <a:p>
                <a:r>
                  <a:rPr lang="en-US" altLang="ro-RO" sz="2400" dirty="0">
                    <a:solidFill>
                      <a:schemeClr val="tx2"/>
                    </a:solidFill>
                  </a:rPr>
                  <a:t>Worst-case running time </a:t>
                </a:r>
                <a14:m>
                  <m:oMath xmlns:m="http://schemas.openxmlformats.org/officeDocument/2006/math">
                    <m:r>
                      <a:rPr lang="en-US" altLang="ro-RO" sz="24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ro-RO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RO" altLang="ro-RO" sz="2800" dirty="0">
                    <a:solidFill>
                      <a:schemeClr val="tx2"/>
                    </a:solidFill>
                  </a:rPr>
                  <a:t>? </a:t>
                </a:r>
                <a:r>
                  <a:rPr lang="en-RO" altLang="ro-RO" sz="2400" dirty="0">
                    <a:solidFill>
                      <a:schemeClr val="tx2"/>
                    </a:solidFill>
                  </a:rPr>
                  <a:t>(related to what from the tree)</a:t>
                </a:r>
                <a:endParaRPr lang="en-RO" altLang="ro-RO" sz="2800" dirty="0">
                  <a:solidFill>
                    <a:schemeClr val="tx2"/>
                  </a:solidFill>
                </a:endParaRPr>
              </a:p>
              <a:p>
                <a:endParaRPr lang="en-US" altLang="ro-RO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35879-2E5E-834E-8AE9-A244C1FF98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640" y="1524000"/>
                <a:ext cx="8684448" cy="4823780"/>
              </a:xfrm>
              <a:blipFill>
                <a:blip r:embed="rId2"/>
                <a:stretch>
                  <a:fillRect l="-1170" t="-1055" r="-731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E728C-1F30-2042-9F10-1FB514D3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5D82F7-D76A-4EA6-9245-AC0BEFD35A93}" type="datetime1">
              <a:rPr lang="en-US" smtClean="0"/>
              <a:t>10/5/20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82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B6DB-CEFA-C040-9157-E406391E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Sorting problem </a:t>
            </a:r>
            <a:r>
              <a:rPr lang="el-GR" altLang="ro-RO" b="1" dirty="0"/>
              <a:t>Ω</a:t>
            </a:r>
            <a:endParaRPr lang="en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35879-2E5E-834E-8AE9-A244C1FF98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8574088" cy="4823780"/>
              </a:xfrm>
            </p:spPr>
            <p:txBody>
              <a:bodyPr/>
              <a:lstStyle/>
              <a:p>
                <a:r>
                  <a:rPr lang="en-RO" sz="2400" b="1" i="1" dirty="0"/>
                  <a:t>Lemma</a:t>
                </a:r>
                <a:r>
                  <a:rPr lang="en-RO" sz="2400" dirty="0"/>
                  <a:t>: Any comparison-based sorting alg. </a:t>
                </a:r>
                <a:r>
                  <a:rPr lang="en-GB" sz="2400" dirty="0"/>
                  <a:t>p</a:t>
                </a:r>
                <a:r>
                  <a:rPr lang="en-RO" sz="2400" dirty="0"/>
                  <a:t>erforms </a:t>
                </a:r>
                <a:r>
                  <a:rPr lang="el-GR" altLang="ro-RO" sz="2400" b="1" dirty="0">
                    <a:solidFill>
                      <a:schemeClr val="tx2"/>
                    </a:solidFill>
                  </a:rPr>
                  <a:t>Ω</a:t>
                </a:r>
                <a:r>
                  <a:rPr lang="en-US" altLang="ro-RO" sz="2400" b="1" dirty="0">
                    <a:solidFill>
                      <a:schemeClr val="tx2"/>
                    </a:solidFill>
                  </a:rPr>
                  <a:t>(</a:t>
                </a:r>
                <a:r>
                  <a:rPr lang="en-US" altLang="ro-RO" sz="2400" b="1" dirty="0" err="1">
                    <a:solidFill>
                      <a:schemeClr val="tx2"/>
                    </a:solidFill>
                  </a:rPr>
                  <a:t>nlgn</a:t>
                </a:r>
                <a:r>
                  <a:rPr lang="en-US" altLang="ro-RO" sz="2400" b="1" dirty="0">
                    <a:solidFill>
                      <a:schemeClr val="tx2"/>
                    </a:solidFill>
                  </a:rPr>
                  <a:t>)</a:t>
                </a:r>
                <a:r>
                  <a:rPr lang="en-US" altLang="ro-RO" sz="2400" dirty="0">
                    <a:solidFill>
                      <a:schemeClr val="tx2"/>
                    </a:solidFill>
                  </a:rPr>
                  <a:t> comparisons in the worst case to sort </a:t>
                </a:r>
                <a:r>
                  <a:rPr lang="en-US" altLang="ro-RO" sz="2400" b="1" dirty="0">
                    <a:solidFill>
                      <a:schemeClr val="tx2"/>
                    </a:solidFill>
                  </a:rPr>
                  <a:t>n</a:t>
                </a:r>
                <a:r>
                  <a:rPr lang="en-US" altLang="ro-RO" sz="2400" dirty="0">
                    <a:solidFill>
                      <a:schemeClr val="tx2"/>
                    </a:solidFill>
                  </a:rPr>
                  <a:t> objects</a:t>
                </a:r>
              </a:p>
              <a:p>
                <a:r>
                  <a:rPr lang="en-US" altLang="ro-RO" sz="2400" dirty="0">
                    <a:solidFill>
                      <a:schemeClr val="tx2"/>
                    </a:solidFill>
                  </a:rPr>
                  <a:t> </a:t>
                </a:r>
                <a:r>
                  <a:rPr lang="en-RO" altLang="ro-RO" sz="2400" dirty="0">
                    <a:solidFill>
                      <a:schemeClr val="tx2"/>
                    </a:solidFill>
                    <a:latin typeface="Lucida Calligraphy" panose="03010101010101010101" pitchFamily="66" charset="77"/>
                  </a:rPr>
                  <a:t>l = </a:t>
                </a:r>
                <a:r>
                  <a:rPr lang="en-US" altLang="ro-RO" sz="2400" dirty="0">
                    <a:solidFill>
                      <a:schemeClr val="tx2"/>
                    </a:solidFill>
                  </a:rPr>
                  <a:t>n! leaves in the tree</a:t>
                </a:r>
              </a:p>
              <a:p>
                <a:r>
                  <a:rPr lang="en-US" altLang="ro-RO" sz="2400" dirty="0">
                    <a:solidFill>
                      <a:schemeClr val="tx2"/>
                    </a:solidFill>
                  </a:rPr>
                  <a:t>Worst-case running time </a:t>
                </a:r>
                <a14:m>
                  <m:oMath xmlns:m="http://schemas.openxmlformats.org/officeDocument/2006/math">
                    <m:r>
                      <a:rPr lang="en-US" altLang="ro-RO" sz="24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RO" altLang="ro-RO" sz="2400" dirty="0">
                    <a:solidFill>
                      <a:schemeClr val="tx2"/>
                    </a:solidFill>
                  </a:rPr>
                  <a:t> height of the tree (h</a:t>
                </a:r>
                <a:r>
                  <a:rPr lang="en-RO" altLang="ro-RO" sz="2400" baseline="-25000" dirty="0">
                    <a:solidFill>
                      <a:schemeClr val="tx2"/>
                    </a:solidFill>
                  </a:rPr>
                  <a:t>T</a:t>
                </a:r>
                <a:r>
                  <a:rPr lang="en-RO" altLang="ro-RO" sz="2400" dirty="0">
                    <a:solidFill>
                      <a:schemeClr val="tx2"/>
                    </a:solidFill>
                  </a:rPr>
                  <a:t>)</a:t>
                </a:r>
              </a:p>
              <a:p>
                <a:r>
                  <a:rPr lang="en-GB" altLang="ro-RO" sz="2400" dirty="0" err="1">
                    <a:solidFill>
                      <a:schemeClr val="tx2"/>
                    </a:solidFill>
                  </a:rPr>
                  <a:t>h</a:t>
                </a:r>
                <a:r>
                  <a:rPr lang="en-GB" altLang="ro-RO" sz="2400" baseline="-25000" dirty="0" err="1">
                    <a:solidFill>
                      <a:schemeClr val="tx2"/>
                    </a:solidFill>
                  </a:rPr>
                  <a:t>T</a:t>
                </a:r>
                <a:r>
                  <a:rPr lang="en-RO" altLang="ro-RO" sz="2400" dirty="0">
                    <a:solidFill>
                      <a:schemeClr val="tx2"/>
                    </a:solidFill>
                  </a:rPr>
                  <a:t> </a:t>
                </a:r>
                <a:r>
                  <a:rPr lang="en-RO" altLang="ro-RO" sz="2400" b="1" dirty="0">
                    <a:solidFill>
                      <a:schemeClr val="tx2"/>
                    </a:solidFill>
                  </a:rPr>
                  <a:t>?</a:t>
                </a:r>
                <a:r>
                  <a:rPr lang="en-RO" altLang="ro-RO" sz="2400" dirty="0">
                    <a:solidFill>
                      <a:schemeClr val="tx2"/>
                    </a:solidFill>
                  </a:rPr>
                  <a:t> log</a:t>
                </a:r>
                <a:r>
                  <a:rPr lang="en-RO" altLang="ro-RO" sz="2400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RO" altLang="ro-RO" sz="2400" dirty="0">
                    <a:solidFill>
                      <a:schemeClr val="tx2"/>
                    </a:solidFill>
                    <a:latin typeface="Lucida Calligraphy" panose="03010101010101010101" pitchFamily="66" charset="77"/>
                  </a:rPr>
                  <a:t>l </a:t>
                </a:r>
              </a:p>
              <a:p>
                <a:pPr lvl="1"/>
                <a:r>
                  <a:rPr lang="en-GB" altLang="ro-RO" sz="1800" dirty="0">
                    <a:solidFill>
                      <a:schemeClr val="tx2"/>
                    </a:solidFill>
                  </a:rPr>
                  <a:t>(hint) W</a:t>
                </a:r>
                <a:r>
                  <a:rPr lang="en-RO" altLang="ro-RO" sz="1800" dirty="0">
                    <a:solidFill>
                      <a:schemeClr val="tx2"/>
                    </a:solidFill>
                  </a:rPr>
                  <a:t>hat is the maximum no. of leaves (max </a:t>
                </a:r>
                <a:r>
                  <a:rPr lang="en-RO" altLang="ro-RO" sz="1800" dirty="0">
                    <a:solidFill>
                      <a:schemeClr val="tx2"/>
                    </a:solidFill>
                    <a:latin typeface="Lucida Calligraphy" panose="03010101010101010101" pitchFamily="66" charset="77"/>
                  </a:rPr>
                  <a:t>l </a:t>
                </a:r>
                <a:r>
                  <a:rPr lang="en-RO" altLang="ro-RO" sz="1800" dirty="0">
                    <a:solidFill>
                      <a:schemeClr val="tx2"/>
                    </a:solidFill>
                  </a:rPr>
                  <a:t>) for a tree of height </a:t>
                </a:r>
                <a:r>
                  <a:rPr lang="en-RO" altLang="ro-RO" sz="1800" i="1" dirty="0">
                    <a:solidFill>
                      <a:schemeClr val="tx2"/>
                    </a:solidFill>
                  </a:rPr>
                  <a:t>h</a:t>
                </a:r>
                <a:r>
                  <a:rPr lang="en-RO" altLang="ro-RO" sz="1800" i="1" baseline="-25000" dirty="0">
                    <a:solidFill>
                      <a:schemeClr val="tx2"/>
                    </a:solidFill>
                  </a:rPr>
                  <a:t>T</a:t>
                </a:r>
                <a:r>
                  <a:rPr lang="en-RO" altLang="ro-RO" sz="1800" dirty="0">
                    <a:solidFill>
                      <a:schemeClr val="tx2"/>
                    </a:solidFill>
                  </a:rPr>
                  <a:t>?</a:t>
                </a:r>
              </a:p>
              <a:p>
                <a:endParaRPr lang="en-US" altLang="ro-RO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35879-2E5E-834E-8AE9-A244C1FF98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8574088" cy="4823780"/>
              </a:xfrm>
              <a:blipFill>
                <a:blip r:embed="rId2"/>
                <a:stretch>
                  <a:fillRect l="-1185" t="-105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E728C-1F30-2042-9F10-1FB514D3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5D82F7-D76A-4EA6-9245-AC0BEFD35A93}" type="datetime1">
              <a:rPr lang="en-US" smtClean="0"/>
              <a:t>10/5/20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3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9F4406-7D2D-4791-B638-101F3E51692E}" type="datetime1">
              <a:rPr lang="en-US" smtClean="0"/>
              <a:t>10/5/20</a:t>
            </a:fld>
            <a:endParaRPr 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b="1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700213"/>
            <a:ext cx="7680325" cy="4302125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ro-RO" dirty="0">
                <a:solidFill>
                  <a:schemeClr val="tx2"/>
                </a:solidFill>
              </a:rPr>
              <a:t>Review – conclusions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dirty="0">
                <a:solidFill>
                  <a:schemeClr val="tx2"/>
                </a:solidFill>
              </a:rPr>
              <a:t>Divide et </a:t>
            </a:r>
            <a:r>
              <a:rPr lang="en-US" altLang="ro-RO" dirty="0" err="1">
                <a:solidFill>
                  <a:schemeClr val="tx2"/>
                </a:solidFill>
              </a:rPr>
              <a:t>impera</a:t>
            </a:r>
            <a:r>
              <a:rPr lang="en-US" altLang="ro-RO" dirty="0">
                <a:solidFill>
                  <a:schemeClr val="tx2"/>
                </a:solidFill>
              </a:rPr>
              <a:t> evaluation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dirty="0">
                <a:solidFill>
                  <a:schemeClr val="tx2"/>
                </a:solidFill>
              </a:rPr>
              <a:t>Particular cases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dirty="0">
                <a:solidFill>
                  <a:schemeClr val="tx2"/>
                </a:solidFill>
              </a:rPr>
              <a:t>Master Theorem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dirty="0">
                <a:solidFill>
                  <a:schemeClr val="tx2"/>
                </a:solidFill>
              </a:rPr>
              <a:t>Sorting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dirty="0">
                <a:solidFill>
                  <a:schemeClr val="tx2"/>
                </a:solidFill>
              </a:rPr>
              <a:t>Heap Sort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B6DB-CEFA-C040-9157-E406391E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Sorting problem </a:t>
            </a:r>
            <a:r>
              <a:rPr lang="el-GR" altLang="ro-RO" b="1" dirty="0"/>
              <a:t>Ω</a:t>
            </a:r>
            <a:endParaRPr lang="en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35879-2E5E-834E-8AE9-A244C1FF98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8574088" cy="4823780"/>
              </a:xfrm>
            </p:spPr>
            <p:txBody>
              <a:bodyPr/>
              <a:lstStyle/>
              <a:p>
                <a:r>
                  <a:rPr lang="en-RO" sz="2400" b="1" i="1" dirty="0"/>
                  <a:t>Lemma</a:t>
                </a:r>
                <a:r>
                  <a:rPr lang="en-RO" sz="2400" dirty="0"/>
                  <a:t>: Any comparison-based sorting alg. </a:t>
                </a:r>
                <a:r>
                  <a:rPr lang="en-GB" sz="2400" dirty="0"/>
                  <a:t>p</a:t>
                </a:r>
                <a:r>
                  <a:rPr lang="en-RO" sz="2400" dirty="0"/>
                  <a:t>erforms </a:t>
                </a:r>
                <a:r>
                  <a:rPr lang="el-GR" altLang="ro-RO" sz="2400" b="1" dirty="0">
                    <a:solidFill>
                      <a:schemeClr val="tx2"/>
                    </a:solidFill>
                  </a:rPr>
                  <a:t>Ω</a:t>
                </a:r>
                <a:r>
                  <a:rPr lang="en-US" altLang="ro-RO" sz="2400" b="1" dirty="0">
                    <a:solidFill>
                      <a:schemeClr val="tx2"/>
                    </a:solidFill>
                  </a:rPr>
                  <a:t>(</a:t>
                </a:r>
                <a:r>
                  <a:rPr lang="en-US" altLang="ro-RO" sz="2400" b="1" dirty="0" err="1">
                    <a:solidFill>
                      <a:schemeClr val="tx2"/>
                    </a:solidFill>
                  </a:rPr>
                  <a:t>nlgn</a:t>
                </a:r>
                <a:r>
                  <a:rPr lang="en-US" altLang="ro-RO" sz="2400" b="1" dirty="0">
                    <a:solidFill>
                      <a:schemeClr val="tx2"/>
                    </a:solidFill>
                  </a:rPr>
                  <a:t>)</a:t>
                </a:r>
                <a:r>
                  <a:rPr lang="en-US" altLang="ro-RO" sz="2400" dirty="0">
                    <a:solidFill>
                      <a:schemeClr val="tx2"/>
                    </a:solidFill>
                  </a:rPr>
                  <a:t> comparisons in the worst case to sort </a:t>
                </a:r>
                <a:r>
                  <a:rPr lang="en-US" altLang="ro-RO" sz="2400" b="1" dirty="0">
                    <a:solidFill>
                      <a:schemeClr val="tx2"/>
                    </a:solidFill>
                  </a:rPr>
                  <a:t>n</a:t>
                </a:r>
                <a:r>
                  <a:rPr lang="en-US" altLang="ro-RO" sz="2400" dirty="0">
                    <a:solidFill>
                      <a:schemeClr val="tx2"/>
                    </a:solidFill>
                  </a:rPr>
                  <a:t> objects</a:t>
                </a:r>
              </a:p>
              <a:p>
                <a:r>
                  <a:rPr lang="en-US" altLang="ro-RO" sz="2400" dirty="0">
                    <a:solidFill>
                      <a:schemeClr val="tx2"/>
                    </a:solidFill>
                  </a:rPr>
                  <a:t> </a:t>
                </a:r>
                <a:r>
                  <a:rPr lang="en-RO" altLang="ro-RO" sz="2400" dirty="0">
                    <a:solidFill>
                      <a:schemeClr val="tx2"/>
                    </a:solidFill>
                    <a:latin typeface="Lucida Calligraphy" panose="03010101010101010101" pitchFamily="66" charset="77"/>
                  </a:rPr>
                  <a:t>l = </a:t>
                </a:r>
                <a:r>
                  <a:rPr lang="en-US" altLang="ro-RO" sz="2400" dirty="0">
                    <a:solidFill>
                      <a:schemeClr val="tx2"/>
                    </a:solidFill>
                  </a:rPr>
                  <a:t>n! leaves in the tree</a:t>
                </a:r>
              </a:p>
              <a:p>
                <a:r>
                  <a:rPr lang="en-US" altLang="ro-RO" sz="2400" dirty="0">
                    <a:solidFill>
                      <a:schemeClr val="tx2"/>
                    </a:solidFill>
                  </a:rPr>
                  <a:t>Worst-case running time </a:t>
                </a:r>
                <a14:m>
                  <m:oMath xmlns:m="http://schemas.openxmlformats.org/officeDocument/2006/math">
                    <m:r>
                      <a:rPr lang="en-US" altLang="ro-RO" sz="24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RO" altLang="ro-RO" sz="2400" dirty="0">
                    <a:solidFill>
                      <a:schemeClr val="tx2"/>
                    </a:solidFill>
                  </a:rPr>
                  <a:t> height of the tree (</a:t>
                </a:r>
                <a:r>
                  <a:rPr lang="en-GB" altLang="ro-RO" sz="2400" dirty="0">
                    <a:solidFill>
                      <a:schemeClr val="tx2"/>
                    </a:solidFill>
                  </a:rPr>
                  <a:t>h</a:t>
                </a:r>
                <a:r>
                  <a:rPr lang="en-RO" altLang="ro-RO" sz="2400" baseline="-25000" dirty="0">
                    <a:solidFill>
                      <a:schemeClr val="tx2"/>
                    </a:solidFill>
                  </a:rPr>
                  <a:t>T</a:t>
                </a:r>
                <a:r>
                  <a:rPr lang="en-RO" altLang="ro-RO" sz="2400" dirty="0">
                    <a:solidFill>
                      <a:schemeClr val="tx2"/>
                    </a:solidFill>
                  </a:rPr>
                  <a:t>)</a:t>
                </a:r>
              </a:p>
              <a:p>
                <a:r>
                  <a:rPr lang="en-GB" altLang="ro-RO" sz="2400" dirty="0">
                    <a:solidFill>
                      <a:schemeClr val="tx2"/>
                    </a:solidFill>
                  </a:rPr>
                  <a:t>h</a:t>
                </a:r>
                <a:r>
                  <a:rPr lang="en-RO" altLang="ro-RO" sz="2400" baseline="-25000" dirty="0">
                    <a:solidFill>
                      <a:schemeClr val="tx2"/>
                    </a:solidFill>
                  </a:rPr>
                  <a:t>T</a:t>
                </a:r>
                <a:r>
                  <a:rPr lang="en-RO" altLang="ro-RO" sz="2400" dirty="0">
                    <a:solidFill>
                      <a:schemeClr val="tx2"/>
                    </a:solidFill>
                  </a:rPr>
                  <a:t> &gt; log</a:t>
                </a:r>
                <a:r>
                  <a:rPr lang="en-RO" altLang="ro-RO" sz="2400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RO" altLang="ro-RO" sz="2400" dirty="0">
                    <a:solidFill>
                      <a:schemeClr val="tx2"/>
                    </a:solidFill>
                    <a:latin typeface="Lucida Calligraphy" panose="03010101010101010101" pitchFamily="66" charset="77"/>
                  </a:rPr>
                  <a:t>l </a:t>
                </a:r>
                <a:r>
                  <a:rPr lang="en-RO" altLang="ro-RO" sz="2400" dirty="0">
                    <a:solidFill>
                      <a:schemeClr val="tx2"/>
                    </a:solidFill>
                  </a:rPr>
                  <a:t>(motivate!)</a:t>
                </a:r>
              </a:p>
              <a:p>
                <a:pPr marL="0" indent="0">
                  <a:buNone/>
                </a:pPr>
                <a:endParaRPr lang="en-US" altLang="ro-RO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35879-2E5E-834E-8AE9-A244C1FF98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8574088" cy="4823780"/>
              </a:xfrm>
              <a:blipFill>
                <a:blip r:embed="rId2"/>
                <a:stretch>
                  <a:fillRect l="-1185" t="-105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E728C-1F30-2042-9F10-1FB514D3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5D82F7-D76A-4EA6-9245-AC0BEFD35A93}" type="datetime1">
              <a:rPr lang="en-US" smtClean="0"/>
              <a:t>10/5/20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07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B6DB-CEFA-C040-9157-E406391E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Sorting problem </a:t>
            </a:r>
            <a:r>
              <a:rPr lang="el-GR" altLang="ro-RO" b="1" dirty="0"/>
              <a:t>Ω</a:t>
            </a:r>
            <a:endParaRPr lang="en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35879-2E5E-834E-8AE9-A244C1FF98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3999"/>
                <a:ext cx="8574088" cy="5119687"/>
              </a:xfrm>
            </p:spPr>
            <p:txBody>
              <a:bodyPr/>
              <a:lstStyle/>
              <a:p>
                <a:r>
                  <a:rPr lang="en-RO" sz="2400" b="1" i="1" dirty="0"/>
                  <a:t>Lemma</a:t>
                </a:r>
                <a:r>
                  <a:rPr lang="en-RO" sz="2400" dirty="0"/>
                  <a:t>: Any comparison-based sorting alg. </a:t>
                </a:r>
                <a:r>
                  <a:rPr lang="en-GB" sz="2400" dirty="0"/>
                  <a:t>p</a:t>
                </a:r>
                <a:r>
                  <a:rPr lang="en-RO" sz="2400" dirty="0"/>
                  <a:t>erforms </a:t>
                </a:r>
                <a:r>
                  <a:rPr lang="el-GR" altLang="ro-RO" sz="2400" b="1" dirty="0">
                    <a:solidFill>
                      <a:schemeClr val="tx2"/>
                    </a:solidFill>
                  </a:rPr>
                  <a:t>Ω</a:t>
                </a:r>
                <a:r>
                  <a:rPr lang="en-US" altLang="ro-RO" sz="2400" b="1" dirty="0">
                    <a:solidFill>
                      <a:schemeClr val="tx2"/>
                    </a:solidFill>
                  </a:rPr>
                  <a:t>(</a:t>
                </a:r>
                <a:r>
                  <a:rPr lang="en-US" altLang="ro-RO" sz="2400" b="1" dirty="0" err="1">
                    <a:solidFill>
                      <a:schemeClr val="tx2"/>
                    </a:solidFill>
                  </a:rPr>
                  <a:t>nlgn</a:t>
                </a:r>
                <a:r>
                  <a:rPr lang="en-US" altLang="ro-RO" sz="2400" b="1" dirty="0">
                    <a:solidFill>
                      <a:schemeClr val="tx2"/>
                    </a:solidFill>
                  </a:rPr>
                  <a:t>)</a:t>
                </a:r>
                <a:r>
                  <a:rPr lang="en-US" altLang="ro-RO" sz="2400" dirty="0">
                    <a:solidFill>
                      <a:schemeClr val="tx2"/>
                    </a:solidFill>
                  </a:rPr>
                  <a:t> comparisons in the worst case to sort </a:t>
                </a:r>
                <a:r>
                  <a:rPr lang="en-US" altLang="ro-RO" sz="2400" b="1" dirty="0">
                    <a:solidFill>
                      <a:schemeClr val="tx2"/>
                    </a:solidFill>
                  </a:rPr>
                  <a:t>n</a:t>
                </a:r>
                <a:r>
                  <a:rPr lang="en-US" altLang="ro-RO" sz="2400" dirty="0">
                    <a:solidFill>
                      <a:schemeClr val="tx2"/>
                    </a:solidFill>
                  </a:rPr>
                  <a:t> objects</a:t>
                </a:r>
              </a:p>
              <a:p>
                <a:r>
                  <a:rPr lang="en-US" altLang="ro-RO" sz="2400" dirty="0">
                    <a:solidFill>
                      <a:schemeClr val="tx2"/>
                    </a:solidFill>
                  </a:rPr>
                  <a:t> </a:t>
                </a:r>
                <a:r>
                  <a:rPr lang="en-RO" altLang="ro-RO" sz="2400" dirty="0">
                    <a:solidFill>
                      <a:schemeClr val="tx2"/>
                    </a:solidFill>
                    <a:latin typeface="Lucida Calligraphy" panose="03010101010101010101" pitchFamily="66" charset="77"/>
                  </a:rPr>
                  <a:t>l = </a:t>
                </a:r>
                <a:r>
                  <a:rPr lang="en-US" altLang="ro-RO" sz="2400" dirty="0">
                    <a:solidFill>
                      <a:schemeClr val="tx2"/>
                    </a:solidFill>
                  </a:rPr>
                  <a:t>n! leaves in the tree</a:t>
                </a:r>
              </a:p>
              <a:p>
                <a:r>
                  <a:rPr lang="en-US" altLang="ro-RO" sz="2400" dirty="0">
                    <a:solidFill>
                      <a:schemeClr val="tx2"/>
                    </a:solidFill>
                  </a:rPr>
                  <a:t>Worst-case running time </a:t>
                </a:r>
                <a14:m>
                  <m:oMath xmlns:m="http://schemas.openxmlformats.org/officeDocument/2006/math">
                    <m:r>
                      <a:rPr lang="en-US" altLang="ro-RO" sz="24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RO" altLang="ro-RO" sz="2400" dirty="0">
                    <a:solidFill>
                      <a:schemeClr val="tx2"/>
                    </a:solidFill>
                  </a:rPr>
                  <a:t> height of the tree (</a:t>
                </a:r>
                <a:r>
                  <a:rPr lang="en-GB" altLang="ro-RO" sz="2400" dirty="0">
                    <a:solidFill>
                      <a:schemeClr val="tx2"/>
                    </a:solidFill>
                  </a:rPr>
                  <a:t>h</a:t>
                </a:r>
                <a:r>
                  <a:rPr lang="en-RO" altLang="ro-RO" sz="2400" baseline="-25000" dirty="0">
                    <a:solidFill>
                      <a:schemeClr val="tx2"/>
                    </a:solidFill>
                  </a:rPr>
                  <a:t>T</a:t>
                </a:r>
                <a:r>
                  <a:rPr lang="en-RO" altLang="ro-RO" sz="2400" dirty="0">
                    <a:solidFill>
                      <a:schemeClr val="tx2"/>
                    </a:solidFill>
                  </a:rPr>
                  <a:t>)</a:t>
                </a:r>
              </a:p>
              <a:p>
                <a:r>
                  <a:rPr lang="en-GB" altLang="ro-RO" sz="2400" dirty="0">
                    <a:solidFill>
                      <a:schemeClr val="tx2"/>
                    </a:solidFill>
                  </a:rPr>
                  <a:t>h</a:t>
                </a:r>
                <a:r>
                  <a:rPr lang="en-RO" altLang="ro-RO" sz="2400" baseline="-25000" dirty="0">
                    <a:solidFill>
                      <a:schemeClr val="tx2"/>
                    </a:solidFill>
                  </a:rPr>
                  <a:t>T</a:t>
                </a:r>
                <a:r>
                  <a:rPr lang="en-RO" altLang="ro-RO" sz="2400" dirty="0">
                    <a:solidFill>
                      <a:schemeClr val="tx2"/>
                    </a:solidFill>
                  </a:rPr>
                  <a:t> &gt; log</a:t>
                </a:r>
                <a:r>
                  <a:rPr lang="en-RO" altLang="ro-RO" sz="2400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RO" altLang="ro-RO" sz="2400" dirty="0">
                    <a:solidFill>
                      <a:schemeClr val="tx2"/>
                    </a:solidFill>
                    <a:latin typeface="Lucida Calligraphy" panose="03010101010101010101" pitchFamily="66" charset="77"/>
                  </a:rPr>
                  <a:t>l </a:t>
                </a:r>
                <a:r>
                  <a:rPr lang="en-RO" altLang="ro-RO" sz="2400" dirty="0">
                    <a:solidFill>
                      <a:schemeClr val="tx2"/>
                    </a:solidFill>
                  </a:rPr>
                  <a:t>(motivate!)</a:t>
                </a:r>
              </a:p>
              <a:p>
                <a:pPr marL="0" indent="0">
                  <a:buNone/>
                </a:pPr>
                <a:r>
                  <a:rPr lang="en-GB" altLang="ro-RO" sz="2400" dirty="0">
                    <a:solidFill>
                      <a:schemeClr val="tx2"/>
                    </a:solidFill>
                  </a:rPr>
                  <a:t>h</a:t>
                </a:r>
                <a:r>
                  <a:rPr lang="en-RO" altLang="ro-RO" sz="2400" baseline="-25000" dirty="0">
                    <a:solidFill>
                      <a:schemeClr val="tx2"/>
                    </a:solidFill>
                  </a:rPr>
                  <a:t>T </a:t>
                </a:r>
                <a:r>
                  <a:rPr lang="en-GB" altLang="ro-RO" sz="2400" dirty="0">
                    <a:solidFill>
                      <a:schemeClr val="tx2"/>
                    </a:solidFill>
                  </a:rPr>
                  <a:t>&gt; l</a:t>
                </a:r>
                <a:r>
                  <a:rPr lang="en-RO" altLang="ro-RO" sz="2400" dirty="0">
                    <a:solidFill>
                      <a:schemeClr val="tx2"/>
                    </a:solidFill>
                  </a:rPr>
                  <a:t>og</a:t>
                </a:r>
                <a:r>
                  <a:rPr lang="en-RO" altLang="ro-RO" sz="2400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RO" altLang="ro-RO" sz="2400" dirty="0">
                    <a:solidFill>
                      <a:schemeClr val="tx2"/>
                    </a:solidFill>
                  </a:rPr>
                  <a:t>(n!) = log</a:t>
                </a:r>
                <a:r>
                  <a:rPr lang="en-RO" altLang="ro-RO" sz="2400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RO" altLang="ro-RO" sz="2400" dirty="0">
                    <a:solidFill>
                      <a:schemeClr val="tx2"/>
                    </a:solidFill>
                  </a:rPr>
                  <a:t>(1 * 2 * 3 * … * n)</a:t>
                </a:r>
              </a:p>
              <a:p>
                <a:pPr marL="0" indent="0">
                  <a:buNone/>
                </a:pPr>
                <a:r>
                  <a:rPr lang="en-RO" altLang="ro-RO" sz="2400" dirty="0">
                    <a:solidFill>
                      <a:schemeClr val="tx2"/>
                    </a:solidFill>
                  </a:rPr>
                  <a:t>	  = log</a:t>
                </a:r>
                <a:r>
                  <a:rPr lang="en-RO" altLang="ro-RO" sz="2400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RO" altLang="ro-RO" sz="2400" dirty="0">
                    <a:solidFill>
                      <a:schemeClr val="tx2"/>
                    </a:solidFill>
                  </a:rPr>
                  <a:t>1 + log</a:t>
                </a:r>
                <a:r>
                  <a:rPr lang="en-RO" altLang="ro-RO" sz="2400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RO" altLang="ro-RO" sz="2400" dirty="0">
                    <a:solidFill>
                      <a:schemeClr val="tx2"/>
                    </a:solidFill>
                  </a:rPr>
                  <a:t>2 + … + log</a:t>
                </a:r>
                <a:r>
                  <a:rPr lang="en-RO" altLang="ro-RO" sz="2400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RO" altLang="ro-RO" sz="2400" dirty="0">
                    <a:solidFill>
                      <a:schemeClr val="tx2"/>
                    </a:solidFill>
                  </a:rPr>
                  <a:t>n</a:t>
                </a:r>
              </a:p>
              <a:p>
                <a:pPr marL="0" indent="0">
                  <a:buNone/>
                </a:pPr>
                <a:r>
                  <a:rPr lang="en-RO" altLang="ro-RO" sz="2400" dirty="0">
                    <a:solidFill>
                      <a:schemeClr val="tx2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RO" altLang="ro-RO" sz="2400" dirty="0">
                    <a:solidFill>
                      <a:schemeClr val="tx2"/>
                    </a:solidFill>
                  </a:rPr>
                  <a:t>log</a:t>
                </a:r>
                <a:r>
                  <a:rPr lang="en-RO" altLang="ro-RO" sz="2400" baseline="-25000" dirty="0">
                    <a:solidFill>
                      <a:schemeClr val="tx2"/>
                    </a:solidFill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RO" altLang="ro-RO" sz="26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ro-RO" sz="2600" b="0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ro-RO" sz="26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RO" altLang="ro-RO" sz="2400" dirty="0">
                    <a:solidFill>
                      <a:schemeClr val="tx2"/>
                    </a:solidFill>
                  </a:rPr>
                  <a:t> + … + log</a:t>
                </a:r>
                <a:r>
                  <a:rPr lang="en-RO" altLang="ro-RO" sz="2400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RO" altLang="ro-RO" sz="2400" dirty="0">
                    <a:solidFill>
                      <a:schemeClr val="tx2"/>
                    </a:solidFill>
                  </a:rPr>
                  <a:t>n  </a:t>
                </a:r>
                <a:r>
                  <a:rPr lang="en-RO" altLang="ro-RO" sz="1800" dirty="0">
                    <a:solidFill>
                      <a:schemeClr val="tx2"/>
                    </a:solidFill>
                  </a:rPr>
                  <a:t>//take only second half of sum</a:t>
                </a:r>
              </a:p>
              <a:p>
                <a:pPr marL="0" indent="0">
                  <a:buNone/>
                </a:pPr>
                <a:r>
                  <a:rPr lang="en-RO" altLang="ro-RO" sz="2400" dirty="0">
                    <a:solidFill>
                      <a:schemeClr val="tx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RO" altLang="ro-RO" sz="26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ro-RO" sz="26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ro-RO" sz="26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ro-RO" sz="26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RO" altLang="ro-RO" sz="2400" dirty="0">
                    <a:solidFill>
                      <a:schemeClr val="tx2"/>
                    </a:solidFill>
                  </a:rPr>
                  <a:t>log</a:t>
                </a:r>
                <a:r>
                  <a:rPr lang="en-RO" altLang="ro-RO" sz="2400" baseline="-25000" dirty="0">
                    <a:solidFill>
                      <a:schemeClr val="tx2"/>
                    </a:solidFill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RO" altLang="ro-RO" sz="26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ro-RO" sz="26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ro-RO" sz="26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RO" altLang="ro-RO" sz="2600" dirty="0">
                    <a:solidFill>
                      <a:schemeClr val="tx2"/>
                    </a:solidFill>
                  </a:rPr>
                  <a:t>		</a:t>
                </a:r>
                <a:r>
                  <a:rPr lang="en-RO" altLang="ro-RO" sz="2800" dirty="0">
                    <a:solidFill>
                      <a:schemeClr val="tx2"/>
                    </a:solidFill>
                  </a:rPr>
                  <a:t> </a:t>
                </a:r>
                <a:r>
                  <a:rPr lang="en-RO" altLang="ro-RO" sz="1800" dirty="0">
                    <a:solidFill>
                      <a:schemeClr val="tx2"/>
                    </a:solidFill>
                  </a:rPr>
                  <a:t>//replace all terms with first</a:t>
                </a:r>
              </a:p>
              <a:p>
                <a:pPr marL="0" indent="0">
                  <a:buNone/>
                </a:pPr>
                <a:r>
                  <a:rPr lang="en-RO" altLang="ro-RO" sz="2400" dirty="0">
                    <a:solidFill>
                      <a:schemeClr val="tx2"/>
                    </a:solidFill>
                  </a:rPr>
                  <a:t>	  = </a:t>
                </a:r>
                <a:r>
                  <a:rPr lang="el-GR" altLang="ro-RO" sz="2400" dirty="0">
                    <a:solidFill>
                      <a:schemeClr val="tx2"/>
                    </a:solidFill>
                  </a:rPr>
                  <a:t>Ω</a:t>
                </a:r>
                <a:r>
                  <a:rPr lang="en-US" altLang="ro-RO" sz="2400" dirty="0">
                    <a:solidFill>
                      <a:schemeClr val="tx2"/>
                    </a:solidFill>
                  </a:rPr>
                  <a:t>(</a:t>
                </a:r>
                <a:r>
                  <a:rPr lang="en-US" altLang="ro-RO" sz="2400" dirty="0" err="1">
                    <a:solidFill>
                      <a:schemeClr val="tx2"/>
                    </a:solidFill>
                  </a:rPr>
                  <a:t>nlgn</a:t>
                </a:r>
                <a:r>
                  <a:rPr lang="en-US" altLang="ro-RO" sz="2400" dirty="0">
                    <a:solidFill>
                      <a:schemeClr val="tx2"/>
                    </a:solidFill>
                  </a:rPr>
                  <a:t>) </a:t>
                </a:r>
                <a:r>
                  <a:rPr lang="en-RO" altLang="ro-RO" sz="2400" dirty="0">
                    <a:solidFill>
                      <a:schemeClr val="tx2"/>
                    </a:solidFill>
                  </a:rPr>
                  <a:t>	       </a:t>
                </a:r>
                <a:r>
                  <a:rPr lang="en-RO" altLang="ro-RO" sz="3600" dirty="0">
                    <a:solidFill>
                      <a:schemeClr val="tx2"/>
                    </a:solidFill>
                  </a:rPr>
                  <a:t> </a:t>
                </a:r>
                <a:r>
                  <a:rPr lang="en-RO" altLang="ro-RO" sz="1800" dirty="0">
                    <a:solidFill>
                      <a:schemeClr val="tx2"/>
                    </a:solidFill>
                  </a:rPr>
                  <a:t>//ignore constants</a:t>
                </a:r>
              </a:p>
              <a:p>
                <a:pPr marL="0" indent="0">
                  <a:buNone/>
                </a:pPr>
                <a:r>
                  <a:rPr lang="en-GB" altLang="ro-RO" sz="1100" dirty="0">
                    <a:solidFill>
                      <a:schemeClr val="tx2"/>
                    </a:solidFill>
                  </a:rPr>
                  <a:t>If not convinced, checkout: http://</a:t>
                </a:r>
                <a:r>
                  <a:rPr lang="en-GB" altLang="ro-RO" sz="1100" dirty="0" err="1">
                    <a:solidFill>
                      <a:schemeClr val="tx2"/>
                    </a:solidFill>
                  </a:rPr>
                  <a:t>www.bowdoin.edu</a:t>
                </a:r>
                <a:r>
                  <a:rPr lang="en-GB" altLang="ro-RO" sz="1100" dirty="0">
                    <a:solidFill>
                      <a:schemeClr val="tx2"/>
                    </a:solidFill>
                  </a:rPr>
                  <a:t>/~</a:t>
                </a:r>
                <a:r>
                  <a:rPr lang="en-GB" altLang="ro-RO" sz="1100" dirty="0" err="1">
                    <a:solidFill>
                      <a:schemeClr val="tx2"/>
                    </a:solidFill>
                  </a:rPr>
                  <a:t>ltoma</a:t>
                </a:r>
                <a:r>
                  <a:rPr lang="en-GB" altLang="ro-RO" sz="1100" dirty="0">
                    <a:solidFill>
                      <a:schemeClr val="tx2"/>
                    </a:solidFill>
                  </a:rPr>
                  <a:t>/teaching/cs231/fall11/Lectures/6-moresorting/</a:t>
                </a:r>
                <a:r>
                  <a:rPr lang="en-GB" altLang="ro-RO" sz="1100" dirty="0" err="1">
                    <a:solidFill>
                      <a:schemeClr val="tx2"/>
                    </a:solidFill>
                  </a:rPr>
                  <a:t>sortLB.pdf</a:t>
                </a:r>
                <a:endParaRPr lang="en-RO" altLang="ro-RO" sz="1100" dirty="0">
                  <a:solidFill>
                    <a:schemeClr val="tx2"/>
                  </a:solidFill>
                </a:endParaRPr>
              </a:p>
              <a:p>
                <a:pPr lvl="1"/>
                <a:endParaRPr lang="en-RO" altLang="ro-RO" sz="2000" dirty="0">
                  <a:solidFill>
                    <a:schemeClr val="tx2"/>
                  </a:solidFill>
                </a:endParaRPr>
              </a:p>
              <a:p>
                <a:endParaRPr lang="en-US" altLang="ro-RO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35879-2E5E-834E-8AE9-A244C1FF98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3999"/>
                <a:ext cx="8574088" cy="5119687"/>
              </a:xfrm>
              <a:blipFill>
                <a:blip r:embed="rId3"/>
                <a:stretch>
                  <a:fillRect l="-1185" t="-993" b="-2978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690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1E1838-119B-43E3-8721-7708D362F380}" type="datetime1">
              <a:rPr lang="en-US" smtClean="0"/>
              <a:t>10/5/20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4400" dirty="0"/>
              <a:t>Heap sort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Sorting with the aid of a heap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Heap = </a:t>
            </a:r>
            <a:r>
              <a:rPr lang="en-US" altLang="ro-RO" sz="2800" b="1" dirty="0"/>
              <a:t>array</a:t>
            </a:r>
            <a:r>
              <a:rPr lang="en-US" altLang="ro-RO" sz="2800" dirty="0"/>
              <a:t> viewed (logical perspective) as a BT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Representation (logical </a:t>
            </a:r>
            <a:r>
              <a:rPr lang="en-US" altLang="ro-RO" sz="2800" dirty="0" err="1"/>
              <a:t>persp</a:t>
            </a:r>
            <a:r>
              <a:rPr lang="en-US" altLang="ro-RO" sz="2800" dirty="0"/>
              <a:t>.) based on the index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ro-RO" sz="2800" dirty="0"/>
              <a:t>		</a:t>
            </a:r>
            <a:r>
              <a:rPr lang="en-US" altLang="ro-RO" sz="2800" dirty="0" err="1"/>
              <a:t>i</a:t>
            </a:r>
            <a:r>
              <a:rPr lang="en-US" altLang="ro-RO" sz="2800" dirty="0"/>
              <a:t> 			      = parent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ro-RO" sz="2800" dirty="0"/>
              <a:t>	2·i	 	2·i+1 		= children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Property: A[parent(</a:t>
            </a:r>
            <a:r>
              <a:rPr lang="en-US" altLang="ro-RO" sz="2800" dirty="0" err="1"/>
              <a:t>i</a:t>
            </a:r>
            <a:r>
              <a:rPr lang="en-US" altLang="ro-RO" sz="2800" dirty="0"/>
              <a:t>)]</a:t>
            </a:r>
            <a:r>
              <a:rPr lang="en-US" altLang="ro-RO" sz="2800" b="1" dirty="0"/>
              <a:t>&gt;=</a:t>
            </a:r>
            <a:r>
              <a:rPr lang="en-US" altLang="ro-RO" sz="2800" dirty="0"/>
              <a:t>A[</a:t>
            </a:r>
            <a:r>
              <a:rPr lang="en-US" altLang="ro-RO" sz="2800" dirty="0" err="1"/>
              <a:t>i</a:t>
            </a:r>
            <a:r>
              <a:rPr lang="en-US" altLang="ro-RO" sz="2800" dirty="0"/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Parent/child property =&gt; implies a </a:t>
            </a:r>
            <a:r>
              <a:rPr lang="en-US" altLang="ro-RO" sz="2800" b="1" dirty="0"/>
              <a:t>partial</a:t>
            </a:r>
            <a:r>
              <a:rPr lang="en-US" altLang="ro-RO" sz="2800" dirty="0"/>
              <a:t> </a:t>
            </a:r>
            <a:r>
              <a:rPr lang="en-US" altLang="ro-RO" sz="2800" b="1" dirty="0"/>
              <a:t>order</a:t>
            </a:r>
            <a:r>
              <a:rPr lang="en-US" altLang="ro-RO" sz="2800" dirty="0"/>
              <a:t> relation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Q? What is a partial order relation?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There is </a:t>
            </a:r>
            <a:r>
              <a:rPr lang="en-US" altLang="ro-RO" sz="2800" dirty="0">
                <a:solidFill>
                  <a:srgbClr val="FF0000"/>
                </a:solidFill>
              </a:rPr>
              <a:t>NO</a:t>
            </a:r>
            <a:r>
              <a:rPr lang="en-US" altLang="ro-RO" sz="2800" dirty="0"/>
              <a:t> property between siblings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Example - blackboard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493720" y="3839327"/>
            <a:ext cx="330283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rgbClr val="000066"/>
              </a:buClr>
              <a:buChar char="•"/>
              <a:defRPr sz="3200">
                <a:solidFill>
                  <a:srgbClr val="000066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99"/>
              </a:buClr>
              <a:buChar char="•"/>
              <a:defRPr sz="2800">
                <a:solidFill>
                  <a:srgbClr val="000066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000066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0099"/>
              </a:buClr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0" dirty="0">
                <a:solidFill>
                  <a:schemeClr val="tx2"/>
                </a:solidFill>
                <a:latin typeface="Arial" charset="0"/>
              </a:rPr>
              <a:t>Other properties may be defined</a:t>
            </a:r>
            <a:endParaRPr lang="ro-RO" altLang="en-US" sz="1800" b="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4CC6ED5-D25C-407D-9A2B-AD52DAC03FD6}" type="datetime1">
              <a:rPr lang="en-US" smtClean="0"/>
              <a:t>10/5/20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Heap sort – cont.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55130"/>
            <a:ext cx="8574088" cy="4893270"/>
          </a:xfrm>
        </p:spPr>
        <p:txBody>
          <a:bodyPr/>
          <a:lstStyle/>
          <a:p>
            <a:pPr eaLnBrk="1" hangingPunct="1"/>
            <a:r>
              <a:rPr lang="en-US" altLang="ro-RO" dirty="0"/>
              <a:t>Q1: </a:t>
            </a:r>
            <a:r>
              <a:rPr lang="en-US" altLang="ro-RO" sz="2800" dirty="0"/>
              <a:t>identify a </a:t>
            </a:r>
            <a:r>
              <a:rPr lang="en-US" altLang="ro-RO" sz="2800" b="1" dirty="0"/>
              <a:t>maximal subset</a:t>
            </a:r>
            <a:r>
              <a:rPr lang="en-US" altLang="ro-RO" sz="2800" dirty="0"/>
              <a:t> on which the partial order relation becomes a </a:t>
            </a:r>
            <a:r>
              <a:rPr lang="en-US" altLang="ro-RO" sz="2800" b="1" dirty="0"/>
              <a:t>total order relation</a:t>
            </a:r>
            <a:r>
              <a:rPr lang="en-US" altLang="ro-RO" sz="2800" dirty="0"/>
              <a:t>. </a:t>
            </a:r>
            <a:endParaRPr lang="en-US" altLang="ro-RO" dirty="0"/>
          </a:p>
          <a:p>
            <a:pPr lvl="1" eaLnBrk="1" hangingPunct="1"/>
            <a:r>
              <a:rPr lang="en-US" altLang="ro-RO" dirty="0"/>
              <a:t>A branch.</a:t>
            </a:r>
          </a:p>
          <a:p>
            <a:pPr eaLnBrk="1" hangingPunct="1"/>
            <a:r>
              <a:rPr lang="en-US" altLang="ro-RO" sz="2800" dirty="0"/>
              <a:t>Q2: based on the heap property, what consequence (</a:t>
            </a:r>
            <a:r>
              <a:rPr lang="en-US" altLang="ro-RO" sz="2800" b="1" dirty="0"/>
              <a:t>post condition</a:t>
            </a:r>
            <a:r>
              <a:rPr lang="en-US" altLang="ro-RO" sz="2800" dirty="0"/>
              <a:t>) follows?</a:t>
            </a:r>
          </a:p>
          <a:p>
            <a:pPr lvl="1" eaLnBrk="1" hangingPunct="1"/>
            <a:r>
              <a:rPr lang="en-US" altLang="ro-RO" sz="2400" dirty="0"/>
              <a:t>The root contains the max value; </a:t>
            </a:r>
          </a:p>
          <a:p>
            <a:pPr lvl="1" eaLnBrk="1" hangingPunct="1"/>
            <a:r>
              <a:rPr lang="en-US" altLang="ro-RO" sz="2400" b="1" dirty="0"/>
              <a:t>Max</a:t>
            </a:r>
            <a:r>
              <a:rPr lang="en-US" altLang="ro-RO" sz="2400" dirty="0"/>
              <a:t> value in case the property based on which the heap is built is </a:t>
            </a:r>
            <a:r>
              <a:rPr lang="en-US" altLang="ro-RO" sz="2400" b="1" dirty="0"/>
              <a:t>&gt;=</a:t>
            </a:r>
            <a:r>
              <a:rPr lang="en-US" altLang="ro-RO" sz="2400" dirty="0"/>
              <a:t>.</a:t>
            </a:r>
          </a:p>
          <a:p>
            <a:pPr lvl="1" eaLnBrk="1" hangingPunct="1"/>
            <a:r>
              <a:rPr lang="en-US" altLang="ro-RO" sz="2400" dirty="0"/>
              <a:t> The root would have some other particularity in case another property is the choice.</a:t>
            </a:r>
          </a:p>
          <a:p>
            <a:pPr lvl="1" eaLnBrk="1" hangingPunct="1">
              <a:buFontTx/>
              <a:buNone/>
            </a:pPr>
            <a:endParaRPr lang="en-US" altLang="ro-R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7B0FB4F-4A0C-4B17-AA9C-A4576527E477}" type="datetime1">
              <a:rPr lang="en-US" smtClean="0"/>
              <a:t>10/5/20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Heap sort – Heap procedures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615" y="1523999"/>
            <a:ext cx="8876473" cy="5246235"/>
          </a:xfrm>
        </p:spPr>
        <p:txBody>
          <a:bodyPr/>
          <a:lstStyle/>
          <a:p>
            <a:pPr eaLnBrk="1" hangingPunct="1"/>
            <a:r>
              <a:rPr lang="en-US" altLang="ro-RO" dirty="0" err="1">
                <a:latin typeface="Courier" pitchFamily="2" charset="0"/>
              </a:rPr>
              <a:t>Heapify</a:t>
            </a:r>
            <a:r>
              <a:rPr lang="en-US" altLang="ro-RO" dirty="0"/>
              <a:t> – </a:t>
            </a:r>
            <a:r>
              <a:rPr lang="en-US" altLang="ro-RO" dirty="0" err="1"/>
              <a:t>Reconstituie</a:t>
            </a:r>
            <a:r>
              <a:rPr lang="en-US" altLang="ro-RO" dirty="0"/>
              <a:t> heap</a:t>
            </a:r>
          </a:p>
          <a:p>
            <a:pPr lvl="1" eaLnBrk="1" hangingPunct="1"/>
            <a:r>
              <a:rPr lang="en-US" altLang="ro-RO" dirty="0"/>
              <a:t>“Adds ” the root to 2 left and right children rooted heaps</a:t>
            </a:r>
          </a:p>
          <a:p>
            <a:pPr eaLnBrk="1" hangingPunct="1"/>
            <a:r>
              <a:rPr lang="en-US" altLang="ro-RO" dirty="0">
                <a:latin typeface="Courier" pitchFamily="2" charset="0"/>
              </a:rPr>
              <a:t>Build-Heap</a:t>
            </a:r>
          </a:p>
          <a:p>
            <a:pPr lvl="1" eaLnBrk="1" hangingPunct="1"/>
            <a:r>
              <a:rPr lang="en-US" altLang="ro-RO" dirty="0"/>
              <a:t>Constructs the whole heap structure (on the entire array), by repeatedly applying </a:t>
            </a:r>
            <a:r>
              <a:rPr lang="en-US" altLang="ro-RO" dirty="0" err="1"/>
              <a:t>heapify</a:t>
            </a:r>
            <a:endParaRPr lang="en-US" altLang="ro-RO" dirty="0"/>
          </a:p>
          <a:p>
            <a:pPr eaLnBrk="1" hangingPunct="1"/>
            <a:r>
              <a:rPr lang="en-US" altLang="ro-RO" dirty="0">
                <a:latin typeface="Courier" pitchFamily="2" charset="0"/>
              </a:rPr>
              <a:t>Heapsort</a:t>
            </a:r>
          </a:p>
          <a:p>
            <a:pPr lvl="1" eaLnBrk="1" hangingPunct="1"/>
            <a:r>
              <a:rPr lang="en-US" altLang="ro-RO" dirty="0"/>
              <a:t>Reorganizes the array by repeatedly extracting the root of the heap and placing it in the “right” position of the sorted array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9BA4B64-1546-4248-B23C-9DE0DC74414F}" type="datetime1">
              <a:rPr lang="en-US" smtClean="0"/>
              <a:t>10/5/20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>
                <a:latin typeface="Courier" pitchFamily="2" charset="0"/>
              </a:rPr>
              <a:t>Heapify</a:t>
            </a:r>
            <a:r>
              <a:rPr lang="en-US" altLang="ro-RO" dirty="0"/>
              <a:t> (</a:t>
            </a:r>
            <a:r>
              <a:rPr lang="en-US" altLang="ro-RO" dirty="0" err="1"/>
              <a:t>Reconstituie</a:t>
            </a:r>
            <a:r>
              <a:rPr lang="en-US" altLang="ro-RO" dirty="0"/>
              <a:t> heap)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16725"/>
            <a:ext cx="8574088" cy="4931675"/>
          </a:xfrm>
        </p:spPr>
        <p:txBody>
          <a:bodyPr/>
          <a:lstStyle/>
          <a:p>
            <a:pPr eaLnBrk="1" hangingPunct="1"/>
            <a:r>
              <a:rPr lang="en-US" altLang="ro-RO" sz="2800" b="1" dirty="0"/>
              <a:t>Pre-condition</a:t>
            </a:r>
            <a:r>
              <a:rPr lang="en-US" altLang="ro-RO" sz="2800" dirty="0"/>
              <a:t> – 2 heaps (H1, H2)</a:t>
            </a:r>
          </a:p>
          <a:p>
            <a:pPr eaLnBrk="1" hangingPunct="1"/>
            <a:r>
              <a:rPr lang="en-US" altLang="ro-RO" sz="2800" dirty="0"/>
              <a:t>Goal: add a single element El </a:t>
            </a:r>
            <a:r>
              <a:rPr lang="en-US" altLang="ro-RO" sz="2800" dirty="0" err="1"/>
              <a:t>s.t.</a:t>
            </a:r>
            <a:r>
              <a:rPr lang="en-US" altLang="ro-RO" sz="2800" dirty="0"/>
              <a:t> the triple (El and H1, H2) represents a larger heap: H</a:t>
            </a:r>
          </a:p>
          <a:p>
            <a:pPr eaLnBrk="1" hangingPunct="1"/>
            <a:r>
              <a:rPr lang="en-US" altLang="ro-RO" sz="2800" b="1" dirty="0"/>
              <a:t>Post-condition </a:t>
            </a:r>
            <a:r>
              <a:rPr lang="en-US" altLang="ro-RO" sz="2800" dirty="0"/>
              <a:t>– 1 single heap H (Root+H1+H2)</a:t>
            </a:r>
          </a:p>
          <a:p>
            <a:pPr eaLnBrk="1" hangingPunct="1"/>
            <a:r>
              <a:rPr lang="en-US" altLang="ro-RO" sz="2800" dirty="0"/>
              <a:t>The strategy: </a:t>
            </a:r>
            <a:r>
              <a:rPr lang="en-US" altLang="ro-RO" sz="2800" b="1" dirty="0"/>
              <a:t>top-down</a:t>
            </a:r>
            <a:r>
              <a:rPr lang="en-US" altLang="ro-RO" sz="2800" dirty="0"/>
              <a:t> = </a:t>
            </a:r>
            <a:r>
              <a:rPr lang="en-US" altLang="ro-RO" sz="2800" b="1" dirty="0"/>
              <a:t>sink the root </a:t>
            </a:r>
            <a:r>
              <a:rPr lang="en-US" altLang="ro-RO" sz="2800" dirty="0"/>
              <a:t>to its correct place in the heap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2266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368" name="Object 5"/>
          <p:cNvGraphicFramePr>
            <a:graphicFrameLocks noChangeAspect="1"/>
          </p:cNvGraphicFramePr>
          <p:nvPr/>
        </p:nvGraphicFramePr>
        <p:xfrm>
          <a:off x="-1111250" y="3997325"/>
          <a:ext cx="4071938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0" name="Picture" r:id="rId3" imgW="4137592" imgH="2418245" progId="Word.Picture.8">
                  <p:embed/>
                </p:oleObj>
              </mc:Choice>
              <mc:Fallback>
                <p:oleObj name="Picture" r:id="rId3" imgW="4137592" imgH="2418245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11250" y="3997325"/>
                        <a:ext cx="4071938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9" name="Group 6"/>
          <p:cNvGrpSpPr>
            <a:grpSpLocks/>
          </p:cNvGrpSpPr>
          <p:nvPr/>
        </p:nvGrpSpPr>
        <p:grpSpPr bwMode="auto">
          <a:xfrm>
            <a:off x="4905379" y="3740809"/>
            <a:ext cx="3206750" cy="2532062"/>
            <a:chOff x="5444" y="4970"/>
            <a:chExt cx="5049" cy="3987"/>
          </a:xfrm>
        </p:grpSpPr>
        <p:sp>
          <p:nvSpPr>
            <p:cNvPr id="215047" name="Oval 7"/>
            <p:cNvSpPr>
              <a:spLocks noChangeArrowheads="1"/>
            </p:cNvSpPr>
            <p:nvPr/>
          </p:nvSpPr>
          <p:spPr bwMode="auto">
            <a:xfrm>
              <a:off x="9828" y="7207"/>
              <a:ext cx="665" cy="5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 b="0">
                  <a:solidFill>
                    <a:srgbClr val="0000FF"/>
                  </a:solidFill>
                </a:rPr>
                <a:t>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8443" name="Group 8"/>
            <p:cNvGrpSpPr>
              <a:grpSpLocks/>
            </p:cNvGrpSpPr>
            <p:nvPr/>
          </p:nvGrpSpPr>
          <p:grpSpPr bwMode="auto">
            <a:xfrm>
              <a:off x="5444" y="4970"/>
              <a:ext cx="4771" cy="3987"/>
              <a:chOff x="5444" y="4970"/>
              <a:chExt cx="4771" cy="3987"/>
            </a:xfrm>
          </p:grpSpPr>
          <p:sp>
            <p:nvSpPr>
              <p:cNvPr id="215049" name="Oval 9"/>
              <p:cNvSpPr>
                <a:spLocks noChangeArrowheads="1"/>
              </p:cNvSpPr>
              <p:nvPr/>
            </p:nvSpPr>
            <p:spPr bwMode="auto">
              <a:xfrm>
                <a:off x="8081" y="4970"/>
                <a:ext cx="642" cy="57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400" dirty="0">
                    <a:solidFill>
                      <a:srgbClr val="FF0000"/>
                    </a:solidFill>
                  </a:rPr>
                  <a:t>2!</a:t>
                </a:r>
                <a:endParaRPr 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5050" name="Oval 10"/>
              <p:cNvSpPr>
                <a:spLocks noChangeArrowheads="1"/>
              </p:cNvSpPr>
              <p:nvPr/>
            </p:nvSpPr>
            <p:spPr bwMode="auto">
              <a:xfrm>
                <a:off x="9186" y="6020"/>
                <a:ext cx="645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b="0">
                    <a:solidFill>
                      <a:srgbClr val="0000FF"/>
                    </a:solidFill>
                  </a:rPr>
                  <a:t>3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5051" name="Oval 11"/>
              <p:cNvSpPr>
                <a:spLocks noChangeArrowheads="1"/>
              </p:cNvSpPr>
              <p:nvPr/>
            </p:nvSpPr>
            <p:spPr bwMode="auto">
              <a:xfrm>
                <a:off x="7161" y="6020"/>
                <a:ext cx="645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b="0">
                    <a:solidFill>
                      <a:srgbClr val="008080"/>
                    </a:solidFill>
                  </a:rPr>
                  <a:t>7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5052" name="Oval 12"/>
              <p:cNvSpPr>
                <a:spLocks noChangeArrowheads="1"/>
              </p:cNvSpPr>
              <p:nvPr/>
            </p:nvSpPr>
            <p:spPr bwMode="auto">
              <a:xfrm>
                <a:off x="6159" y="7207"/>
                <a:ext cx="645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b="0">
                    <a:solidFill>
                      <a:srgbClr val="008080"/>
                    </a:solidFill>
                  </a:rPr>
                  <a:t>6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5053" name="Oval 13"/>
              <p:cNvSpPr>
                <a:spLocks noChangeArrowheads="1"/>
              </p:cNvSpPr>
              <p:nvPr/>
            </p:nvSpPr>
            <p:spPr bwMode="auto">
              <a:xfrm>
                <a:off x="7644" y="7207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b="0">
                    <a:solidFill>
                      <a:srgbClr val="008080"/>
                    </a:solidFill>
                  </a:rPr>
                  <a:t>5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5054" name="Line 14"/>
              <p:cNvSpPr>
                <a:spLocks noChangeShapeType="1"/>
              </p:cNvSpPr>
              <p:nvPr/>
            </p:nvSpPr>
            <p:spPr bwMode="auto">
              <a:xfrm flipH="1">
                <a:off x="7701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5055" name="Line 15"/>
              <p:cNvSpPr>
                <a:spLocks noChangeShapeType="1"/>
              </p:cNvSpPr>
              <p:nvPr/>
            </p:nvSpPr>
            <p:spPr bwMode="auto">
              <a:xfrm flipH="1">
                <a:off x="6661" y="6542"/>
                <a:ext cx="642" cy="7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5056" name="Line 16"/>
              <p:cNvSpPr>
                <a:spLocks noChangeShapeType="1"/>
              </p:cNvSpPr>
              <p:nvPr/>
            </p:nvSpPr>
            <p:spPr bwMode="auto">
              <a:xfrm flipH="1" flipV="1">
                <a:off x="8636" y="5460"/>
                <a:ext cx="705" cy="5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5057" name="Line 17"/>
              <p:cNvSpPr>
                <a:spLocks noChangeShapeType="1"/>
              </p:cNvSpPr>
              <p:nvPr/>
            </p:nvSpPr>
            <p:spPr bwMode="auto">
              <a:xfrm>
                <a:off x="7644" y="6600"/>
                <a:ext cx="300" cy="6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5058" name="Oval 18"/>
              <p:cNvSpPr>
                <a:spLocks noChangeArrowheads="1"/>
              </p:cNvSpPr>
              <p:nvPr/>
            </p:nvSpPr>
            <p:spPr bwMode="auto">
              <a:xfrm>
                <a:off x="5444" y="8377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b="0">
                    <a:solidFill>
                      <a:srgbClr val="008080"/>
                    </a:solidFill>
                  </a:rPr>
                  <a:t>3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5059" name="Oval 19"/>
              <p:cNvSpPr>
                <a:spLocks noChangeArrowheads="1"/>
              </p:cNvSpPr>
              <p:nvPr/>
            </p:nvSpPr>
            <p:spPr bwMode="auto">
              <a:xfrm>
                <a:off x="6804" y="8377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b="0">
                    <a:solidFill>
                      <a:srgbClr val="008080"/>
                    </a:solidFill>
                  </a:rPr>
                  <a:t>1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5060" name="Line 20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5061" name="Line 21"/>
              <p:cNvSpPr>
                <a:spLocks noChangeShapeType="1"/>
              </p:cNvSpPr>
              <p:nvPr/>
            </p:nvSpPr>
            <p:spPr bwMode="auto">
              <a:xfrm>
                <a:off x="6661" y="7737"/>
                <a:ext cx="345" cy="6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5062" name="Line 22"/>
              <p:cNvSpPr>
                <a:spLocks noChangeShapeType="1"/>
              </p:cNvSpPr>
              <p:nvPr/>
            </p:nvSpPr>
            <p:spPr bwMode="auto">
              <a:xfrm>
                <a:off x="9736" y="6542"/>
                <a:ext cx="480" cy="7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15063" name="Oval 23"/>
            <p:cNvSpPr>
              <a:spLocks noChangeArrowheads="1"/>
            </p:cNvSpPr>
            <p:nvPr/>
          </p:nvSpPr>
          <p:spPr bwMode="auto">
            <a:xfrm>
              <a:off x="8723" y="7207"/>
              <a:ext cx="645" cy="5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 b="0">
                  <a:solidFill>
                    <a:srgbClr val="0000FF"/>
                  </a:solidFill>
                </a:rPr>
                <a:t>1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5064" name="Line 24"/>
            <p:cNvSpPr>
              <a:spLocks noChangeShapeType="1"/>
            </p:cNvSpPr>
            <p:nvPr/>
          </p:nvSpPr>
          <p:spPr bwMode="auto">
            <a:xfrm flipH="1">
              <a:off x="9001" y="6600"/>
              <a:ext cx="367" cy="6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277692-5A0B-42B2-BEFE-D276A5B50E06}" type="datetime1">
              <a:rPr lang="en-US" smtClean="0"/>
              <a:t>10/5/20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>
                <a:latin typeface="Courier" pitchFamily="2" charset="0"/>
              </a:rPr>
              <a:t>Heapify</a:t>
            </a:r>
            <a:endParaRPr lang="en-US" altLang="ro-RO" dirty="0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55725"/>
            <a:ext cx="93345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o-RO" b="1" dirty="0" err="1">
                <a:latin typeface="Courier New" pitchFamily="49" charset="0"/>
              </a:rPr>
              <a:t>heapify</a:t>
            </a:r>
            <a:r>
              <a:rPr lang="en-US" altLang="ro-RO" b="1" dirty="0">
                <a:latin typeface="Courier New" pitchFamily="49" charset="0"/>
              </a:rPr>
              <a:t> (</a:t>
            </a:r>
            <a:r>
              <a:rPr lang="en-US" altLang="ro-RO" b="1" dirty="0" err="1">
                <a:latin typeface="Courier New" pitchFamily="49" charset="0"/>
              </a:rPr>
              <a:t>A,i</a:t>
            </a:r>
            <a:r>
              <a:rPr lang="en-US" altLang="ro-RO" b="1" dirty="0">
                <a:latin typeface="Courier New" pitchFamily="49" charset="0"/>
              </a:rPr>
              <a:t>)</a:t>
            </a:r>
            <a:r>
              <a:rPr lang="en-US" altLang="ro-RO" sz="1800" dirty="0"/>
              <a:t>//</a:t>
            </a:r>
            <a:r>
              <a:rPr lang="en-US" altLang="ro-RO" sz="1800" dirty="0" err="1"/>
              <a:t>i</a:t>
            </a:r>
            <a:r>
              <a:rPr lang="en-US" altLang="ro-RO" sz="1800" dirty="0"/>
              <a:t>-index of the root (= El to be added on top of the heap)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largest&lt;-</a:t>
            </a: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dirty="0"/>
              <a:t>			</a:t>
            </a:r>
            <a:r>
              <a:rPr lang="en-US" altLang="ro-RO" sz="1800" dirty="0"/>
              <a:t>//root, left or right child index</a:t>
            </a:r>
          </a:p>
          <a:p>
            <a:pPr eaLnBrk="1" hangingPunct="1"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350" dirty="0" err="1">
                <a:latin typeface="Courier New" pitchFamily="49" charset="0"/>
              </a:rPr>
              <a:t>index_of_max_bet</a:t>
            </a:r>
            <a:r>
              <a:rPr lang="en-US" altLang="ro-RO" sz="2350" dirty="0">
                <a:latin typeface="Courier New" pitchFamily="49" charset="0"/>
              </a:rPr>
              <a:t>(A[</a:t>
            </a:r>
            <a:r>
              <a:rPr lang="en-US" altLang="ro-RO" sz="2350" dirty="0" err="1">
                <a:latin typeface="Courier New" pitchFamily="49" charset="0"/>
              </a:rPr>
              <a:t>i</a:t>
            </a:r>
            <a:r>
              <a:rPr lang="en-US" altLang="ro-RO" sz="2350" dirty="0">
                <a:latin typeface="Courier New" pitchFamily="49" charset="0"/>
              </a:rPr>
              <a:t>],A[left(</a:t>
            </a:r>
            <a:r>
              <a:rPr lang="en-US" altLang="ro-RO" sz="2350" dirty="0" err="1">
                <a:latin typeface="Courier New" pitchFamily="49" charset="0"/>
              </a:rPr>
              <a:t>i</a:t>
            </a:r>
            <a:r>
              <a:rPr lang="en-US" altLang="ro-RO" sz="2350" dirty="0">
                <a:latin typeface="Courier New" pitchFamily="49" charset="0"/>
              </a:rPr>
              <a:t>)],A[right(</a:t>
            </a:r>
            <a:r>
              <a:rPr lang="en-US" altLang="ro-RO" sz="2350" dirty="0" err="1">
                <a:latin typeface="Courier New" pitchFamily="49" charset="0"/>
              </a:rPr>
              <a:t>i</a:t>
            </a:r>
            <a:r>
              <a:rPr lang="en-US" altLang="ro-RO" sz="2350" dirty="0">
                <a:latin typeface="Courier New" pitchFamily="49" charset="0"/>
              </a:rPr>
              <a:t>)])</a:t>
            </a:r>
          </a:p>
          <a:p>
            <a:pPr eaLnBrk="1" hangingPunct="1">
              <a:buFontTx/>
              <a:buNone/>
            </a:pPr>
            <a:r>
              <a:rPr lang="en-US" altLang="ro-RO" sz="2400" u="sng" dirty="0">
                <a:latin typeface="Courier New" pitchFamily="49" charset="0"/>
              </a:rPr>
              <a:t>if</a:t>
            </a:r>
            <a:r>
              <a:rPr lang="en-US" altLang="ro-RO" sz="2400" dirty="0">
                <a:latin typeface="Courier New" pitchFamily="49" charset="0"/>
              </a:rPr>
              <a:t> largest &lt;&gt; </a:t>
            </a:r>
            <a:r>
              <a:rPr lang="en-US" altLang="ro-RO" sz="2400" dirty="0" err="1">
                <a:latin typeface="Courier New" pitchFamily="49" charset="0"/>
              </a:rPr>
              <a:t>i</a:t>
            </a: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dirty="0"/>
              <a:t>		</a:t>
            </a:r>
            <a:r>
              <a:rPr lang="en-US" altLang="ro-RO" sz="1800" dirty="0"/>
              <a:t>//one of the children larger than root</a:t>
            </a:r>
            <a:endParaRPr lang="en-US" altLang="ro-RO" sz="2400" dirty="0"/>
          </a:p>
          <a:p>
            <a:pPr eaLnBrk="1" hangingPunct="1">
              <a:buFontTx/>
              <a:buNone/>
            </a:pPr>
            <a:r>
              <a:rPr lang="en-US" altLang="ro-RO" sz="2400" dirty="0"/>
              <a:t>	</a:t>
            </a:r>
            <a:r>
              <a:rPr lang="en-US" altLang="ro-RO" sz="2400" u="sng" dirty="0">
                <a:latin typeface="Courier New" pitchFamily="49" charset="0"/>
              </a:rPr>
              <a:t>then</a:t>
            </a:r>
            <a:r>
              <a:rPr lang="en-US" altLang="ro-RO" sz="2400" dirty="0">
                <a:latin typeface="Courier New" pitchFamily="49" charset="0"/>
              </a:rPr>
              <a:t> 	A[</a:t>
            </a:r>
            <a:r>
              <a:rPr lang="en-US" altLang="ro-RO" sz="2400" dirty="0" err="1">
                <a:latin typeface="Courier New" pitchFamily="49" charset="0"/>
              </a:rPr>
              <a:t>i</a:t>
            </a:r>
            <a:r>
              <a:rPr lang="en-US" altLang="ro-RO" sz="2400" dirty="0">
                <a:latin typeface="Courier New" pitchFamily="49" charset="0"/>
              </a:rPr>
              <a:t>]&lt;-&gt;A[largest]</a:t>
            </a:r>
            <a:r>
              <a:rPr lang="en-US" altLang="ro-RO" sz="2400" dirty="0"/>
              <a:t>	</a:t>
            </a:r>
            <a:r>
              <a:rPr lang="en-US" altLang="ro-RO" sz="1800" dirty="0"/>
              <a:t>//swap root with largest child</a:t>
            </a:r>
            <a:endParaRPr lang="en-US" altLang="ro-RO" sz="2400" dirty="0"/>
          </a:p>
          <a:p>
            <a:pPr eaLnBrk="1" hangingPunct="1">
              <a:buNone/>
            </a:pPr>
            <a:r>
              <a:rPr lang="en-US" altLang="ro-RO" sz="2400" dirty="0"/>
              <a:t>			</a:t>
            </a:r>
            <a:r>
              <a:rPr lang="en-US" altLang="ro-RO" sz="2400" dirty="0" err="1">
                <a:latin typeface="Courier New" pitchFamily="49" charset="0"/>
              </a:rPr>
              <a:t>heapify</a:t>
            </a:r>
            <a:r>
              <a:rPr lang="en-US" altLang="ro-RO" sz="2400" dirty="0">
                <a:latin typeface="Courier New" pitchFamily="49" charset="0"/>
              </a:rPr>
              <a:t>(A, largest)</a:t>
            </a:r>
            <a:r>
              <a:rPr lang="en-US" altLang="ro-RO" sz="2400" dirty="0"/>
              <a:t>	</a:t>
            </a:r>
            <a:r>
              <a:rPr lang="en-US" altLang="ro-RO" sz="1800" dirty="0"/>
              <a:t>//continue the process on the heap 				//branch of the largest child. The other branch (i.e. heap) 				//is not 	affected at all</a:t>
            </a:r>
            <a:endParaRPr lang="en-US" altLang="ro-RO" sz="2400" dirty="0"/>
          </a:p>
          <a:p>
            <a:pPr eaLnBrk="1" hangingPunct="1">
              <a:buFontTx/>
              <a:buNone/>
            </a:pPr>
            <a:r>
              <a:rPr lang="en-US" altLang="ro-RO" sz="1800" dirty="0"/>
              <a:t>	</a:t>
            </a:r>
          </a:p>
          <a:p>
            <a:pPr eaLnBrk="1" hangingPunct="1"/>
            <a:r>
              <a:rPr lang="en-US" altLang="ro-RO" dirty="0"/>
              <a:t>it applies a </a:t>
            </a:r>
            <a:r>
              <a:rPr lang="en-US" altLang="ro-RO" b="1" dirty="0"/>
              <a:t>top-down</a:t>
            </a:r>
            <a:r>
              <a:rPr lang="en-US" altLang="ro-RO" dirty="0"/>
              <a:t> strategy</a:t>
            </a:r>
          </a:p>
          <a:p>
            <a:pPr marL="0" indent="0" eaLnBrk="1" hangingPunct="1">
              <a:buNone/>
            </a:pPr>
            <a:r>
              <a:rPr lang="en-US" altLang="ro-RO" dirty="0"/>
              <a:t>	</a:t>
            </a:r>
            <a:r>
              <a:rPr lang="en-US" altLang="ro-RO" sz="1800" dirty="0"/>
              <a:t>				</a:t>
            </a:r>
            <a:endParaRPr lang="en-US" altLang="ro-RO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>
                <a:latin typeface="Courier" pitchFamily="2" charset="0"/>
              </a:rPr>
              <a:t>Heapify</a:t>
            </a:r>
            <a:r>
              <a:rPr lang="en-US" altLang="ro-RO" dirty="0"/>
              <a:t> - example</a:t>
            </a:r>
          </a:p>
        </p:txBody>
      </p:sp>
      <p:grpSp>
        <p:nvGrpSpPr>
          <p:cNvPr id="217092" name="Group 4"/>
          <p:cNvGrpSpPr>
            <a:grpSpLocks noChangeAspect="1"/>
          </p:cNvGrpSpPr>
          <p:nvPr/>
        </p:nvGrpSpPr>
        <p:grpSpPr bwMode="auto">
          <a:xfrm>
            <a:off x="603781" y="1391405"/>
            <a:ext cx="3208338" cy="2532062"/>
            <a:chOff x="2520" y="3697"/>
            <a:chExt cx="4209" cy="3418"/>
          </a:xfrm>
        </p:grpSpPr>
        <p:sp>
          <p:nvSpPr>
            <p:cNvPr id="217093" name="AutoShape 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7094" name="Oval 6"/>
            <p:cNvSpPr>
              <a:spLocks noChangeArrowheads="1"/>
            </p:cNvSpPr>
            <p:nvPr/>
          </p:nvSpPr>
          <p:spPr bwMode="auto">
            <a:xfrm>
              <a:off x="6175" y="5615"/>
              <a:ext cx="554" cy="4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/>
                <a:t>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550" name="Group 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17096" name="Oval 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</a:rPr>
                  <a:t>2</a:t>
                </a:r>
                <a:r>
                  <a:rPr lang="en-US" sz="1200" b="0" dirty="0">
                    <a:solidFill>
                      <a:srgbClr val="FF0000"/>
                    </a:solidFill>
                  </a:rPr>
                  <a:t>!</a:t>
                </a:r>
                <a:endParaRPr lang="en-US" b="0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7097" name="Oval 9"/>
              <p:cNvSpPr>
                <a:spLocks noChangeArrowheads="1"/>
              </p:cNvSpPr>
              <p:nvPr/>
            </p:nvSpPr>
            <p:spPr bwMode="auto">
              <a:xfrm>
                <a:off x="9187" y="6020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3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7098" name="Oval 10"/>
              <p:cNvSpPr>
                <a:spLocks noChangeArrowheads="1"/>
              </p:cNvSpPr>
              <p:nvPr/>
            </p:nvSpPr>
            <p:spPr bwMode="auto">
              <a:xfrm>
                <a:off x="7163" y="6020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dirty="0"/>
                  <a:t>7</a:t>
                </a:r>
                <a:endParaRPr lang="en-US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7099" name="Oval 11"/>
              <p:cNvSpPr>
                <a:spLocks noChangeArrowheads="1"/>
              </p:cNvSpPr>
              <p:nvPr/>
            </p:nvSpPr>
            <p:spPr bwMode="auto">
              <a:xfrm>
                <a:off x="6159" y="7207"/>
                <a:ext cx="645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6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7100" name="Oval 12"/>
              <p:cNvSpPr>
                <a:spLocks noChangeArrowheads="1"/>
              </p:cNvSpPr>
              <p:nvPr/>
            </p:nvSpPr>
            <p:spPr bwMode="auto">
              <a:xfrm>
                <a:off x="7643" y="7207"/>
                <a:ext cx="647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5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7101" name="Line 1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7102" name="Line 14"/>
              <p:cNvSpPr>
                <a:spLocks noChangeShapeType="1"/>
              </p:cNvSpPr>
              <p:nvPr/>
            </p:nvSpPr>
            <p:spPr bwMode="auto">
              <a:xfrm flipH="1">
                <a:off x="6661" y="6542"/>
                <a:ext cx="642" cy="7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7103" name="Line 15"/>
              <p:cNvSpPr>
                <a:spLocks noChangeShapeType="1"/>
              </p:cNvSpPr>
              <p:nvPr/>
            </p:nvSpPr>
            <p:spPr bwMode="auto">
              <a:xfrm flipH="1" flipV="1">
                <a:off x="8634" y="5460"/>
                <a:ext cx="707" cy="5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7104" name="Line 1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7105" name="Oval 17"/>
              <p:cNvSpPr>
                <a:spLocks noChangeArrowheads="1"/>
              </p:cNvSpPr>
              <p:nvPr/>
            </p:nvSpPr>
            <p:spPr bwMode="auto">
              <a:xfrm>
                <a:off x="5444" y="8377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3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7106" name="Oval 18"/>
              <p:cNvSpPr>
                <a:spLocks noChangeArrowheads="1"/>
              </p:cNvSpPr>
              <p:nvPr/>
            </p:nvSpPr>
            <p:spPr bwMode="auto">
              <a:xfrm>
                <a:off x="6803" y="8377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1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7107" name="Line 1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7108" name="Line 20"/>
              <p:cNvSpPr>
                <a:spLocks noChangeShapeType="1"/>
              </p:cNvSpPr>
              <p:nvPr/>
            </p:nvSpPr>
            <p:spPr bwMode="auto">
              <a:xfrm>
                <a:off x="6661" y="7737"/>
                <a:ext cx="347" cy="6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7109" name="Line 21"/>
              <p:cNvSpPr>
                <a:spLocks noChangeShapeType="1"/>
              </p:cNvSpPr>
              <p:nvPr/>
            </p:nvSpPr>
            <p:spPr bwMode="auto">
              <a:xfrm>
                <a:off x="9736" y="6542"/>
                <a:ext cx="480" cy="7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17110" name="Oval 22"/>
            <p:cNvSpPr>
              <a:spLocks noChangeArrowheads="1"/>
            </p:cNvSpPr>
            <p:nvPr/>
          </p:nvSpPr>
          <p:spPr bwMode="auto">
            <a:xfrm>
              <a:off x="5254" y="5615"/>
              <a:ext cx="537" cy="4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/>
                <a:t>1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7111" name="Line 2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7112" name="Group 24"/>
          <p:cNvGrpSpPr>
            <a:grpSpLocks noChangeAspect="1"/>
          </p:cNvGrpSpPr>
          <p:nvPr/>
        </p:nvGrpSpPr>
        <p:grpSpPr bwMode="auto">
          <a:xfrm>
            <a:off x="4796734" y="1391405"/>
            <a:ext cx="3208337" cy="2532062"/>
            <a:chOff x="2520" y="3697"/>
            <a:chExt cx="4209" cy="3418"/>
          </a:xfrm>
        </p:grpSpPr>
        <p:sp>
          <p:nvSpPr>
            <p:cNvPr id="217113" name="AutoShape 2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7114" name="Oval 26"/>
            <p:cNvSpPr>
              <a:spLocks noChangeArrowheads="1"/>
            </p:cNvSpPr>
            <p:nvPr/>
          </p:nvSpPr>
          <p:spPr bwMode="auto">
            <a:xfrm>
              <a:off x="6175" y="5615"/>
              <a:ext cx="554" cy="4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/>
                <a:t>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531" name="Group 2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17116" name="Oval 2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7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7117" name="Oval 29"/>
              <p:cNvSpPr>
                <a:spLocks noChangeArrowheads="1"/>
              </p:cNvSpPr>
              <p:nvPr/>
            </p:nvSpPr>
            <p:spPr bwMode="auto">
              <a:xfrm>
                <a:off x="9187" y="6020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3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7118" name="Oval 30"/>
              <p:cNvSpPr>
                <a:spLocks noChangeArrowheads="1"/>
              </p:cNvSpPr>
              <p:nvPr/>
            </p:nvSpPr>
            <p:spPr bwMode="auto">
              <a:xfrm>
                <a:off x="7163" y="6020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17119" name="Oval 31"/>
              <p:cNvSpPr>
                <a:spLocks noChangeArrowheads="1"/>
              </p:cNvSpPr>
              <p:nvPr/>
            </p:nvSpPr>
            <p:spPr bwMode="auto">
              <a:xfrm>
                <a:off x="6159" y="7207"/>
                <a:ext cx="645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6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7120" name="Oval 32"/>
              <p:cNvSpPr>
                <a:spLocks noChangeArrowheads="1"/>
              </p:cNvSpPr>
              <p:nvPr/>
            </p:nvSpPr>
            <p:spPr bwMode="auto">
              <a:xfrm>
                <a:off x="7643" y="7207"/>
                <a:ext cx="647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5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7121" name="Line 3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7122" name="Line 34"/>
              <p:cNvSpPr>
                <a:spLocks noChangeShapeType="1"/>
              </p:cNvSpPr>
              <p:nvPr/>
            </p:nvSpPr>
            <p:spPr bwMode="auto">
              <a:xfrm flipH="1">
                <a:off x="6661" y="6542"/>
                <a:ext cx="642" cy="7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7123" name="Line 35"/>
              <p:cNvSpPr>
                <a:spLocks noChangeShapeType="1"/>
              </p:cNvSpPr>
              <p:nvPr/>
            </p:nvSpPr>
            <p:spPr bwMode="auto">
              <a:xfrm flipH="1" flipV="1">
                <a:off x="8634" y="5460"/>
                <a:ext cx="707" cy="5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7124" name="Line 3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7125" name="Oval 37"/>
              <p:cNvSpPr>
                <a:spLocks noChangeArrowheads="1"/>
              </p:cNvSpPr>
              <p:nvPr/>
            </p:nvSpPr>
            <p:spPr bwMode="auto">
              <a:xfrm>
                <a:off x="5444" y="8377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3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7126" name="Oval 38"/>
              <p:cNvSpPr>
                <a:spLocks noChangeArrowheads="1"/>
              </p:cNvSpPr>
              <p:nvPr/>
            </p:nvSpPr>
            <p:spPr bwMode="auto">
              <a:xfrm>
                <a:off x="6803" y="8377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1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7127" name="Line 3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7128" name="Line 40"/>
              <p:cNvSpPr>
                <a:spLocks noChangeShapeType="1"/>
              </p:cNvSpPr>
              <p:nvPr/>
            </p:nvSpPr>
            <p:spPr bwMode="auto">
              <a:xfrm>
                <a:off x="6661" y="7737"/>
                <a:ext cx="347" cy="6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7129" name="Line 41"/>
              <p:cNvSpPr>
                <a:spLocks noChangeShapeType="1"/>
              </p:cNvSpPr>
              <p:nvPr/>
            </p:nvSpPr>
            <p:spPr bwMode="auto">
              <a:xfrm>
                <a:off x="9736" y="6542"/>
                <a:ext cx="480" cy="7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17130" name="Oval 42"/>
            <p:cNvSpPr>
              <a:spLocks noChangeArrowheads="1"/>
            </p:cNvSpPr>
            <p:nvPr/>
          </p:nvSpPr>
          <p:spPr bwMode="auto">
            <a:xfrm>
              <a:off x="5254" y="5615"/>
              <a:ext cx="537" cy="4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/>
                <a:t>1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7131" name="Line 4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7132" name="Group 44"/>
          <p:cNvGrpSpPr>
            <a:grpSpLocks noChangeAspect="1"/>
          </p:cNvGrpSpPr>
          <p:nvPr/>
        </p:nvGrpSpPr>
        <p:grpSpPr bwMode="auto">
          <a:xfrm>
            <a:off x="630330" y="4053467"/>
            <a:ext cx="3208338" cy="2532063"/>
            <a:chOff x="2520" y="3697"/>
            <a:chExt cx="4209" cy="3418"/>
          </a:xfrm>
        </p:grpSpPr>
        <p:sp>
          <p:nvSpPr>
            <p:cNvPr id="217133" name="AutoShape 4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7134" name="Oval 46"/>
            <p:cNvSpPr>
              <a:spLocks noChangeArrowheads="1"/>
            </p:cNvSpPr>
            <p:nvPr/>
          </p:nvSpPr>
          <p:spPr bwMode="auto">
            <a:xfrm>
              <a:off x="6175" y="5615"/>
              <a:ext cx="554" cy="4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/>
                <a:t>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512" name="Group 4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17136" name="Oval 4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7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7137" name="Oval 49"/>
              <p:cNvSpPr>
                <a:spLocks noChangeArrowheads="1"/>
              </p:cNvSpPr>
              <p:nvPr/>
            </p:nvSpPr>
            <p:spPr bwMode="auto">
              <a:xfrm>
                <a:off x="9187" y="6020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3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7138" name="Oval 50"/>
              <p:cNvSpPr>
                <a:spLocks noChangeArrowheads="1"/>
              </p:cNvSpPr>
              <p:nvPr/>
            </p:nvSpPr>
            <p:spPr bwMode="auto">
              <a:xfrm>
                <a:off x="7163" y="6020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17139" name="Oval 51"/>
              <p:cNvSpPr>
                <a:spLocks noChangeArrowheads="1"/>
              </p:cNvSpPr>
              <p:nvPr/>
            </p:nvSpPr>
            <p:spPr bwMode="auto">
              <a:xfrm>
                <a:off x="6159" y="7207"/>
                <a:ext cx="645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17140" name="Oval 52"/>
              <p:cNvSpPr>
                <a:spLocks noChangeArrowheads="1"/>
              </p:cNvSpPr>
              <p:nvPr/>
            </p:nvSpPr>
            <p:spPr bwMode="auto">
              <a:xfrm>
                <a:off x="7643" y="7207"/>
                <a:ext cx="647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5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7141" name="Line 5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7142" name="Line 54"/>
              <p:cNvSpPr>
                <a:spLocks noChangeShapeType="1"/>
              </p:cNvSpPr>
              <p:nvPr/>
            </p:nvSpPr>
            <p:spPr bwMode="auto">
              <a:xfrm flipH="1">
                <a:off x="6661" y="6542"/>
                <a:ext cx="642" cy="7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7143" name="Line 55"/>
              <p:cNvSpPr>
                <a:spLocks noChangeShapeType="1"/>
              </p:cNvSpPr>
              <p:nvPr/>
            </p:nvSpPr>
            <p:spPr bwMode="auto">
              <a:xfrm flipH="1" flipV="1">
                <a:off x="8634" y="5460"/>
                <a:ext cx="707" cy="5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7144" name="Line 5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7145" name="Oval 57"/>
              <p:cNvSpPr>
                <a:spLocks noChangeArrowheads="1"/>
              </p:cNvSpPr>
              <p:nvPr/>
            </p:nvSpPr>
            <p:spPr bwMode="auto">
              <a:xfrm>
                <a:off x="5444" y="8377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3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7146" name="Oval 58"/>
              <p:cNvSpPr>
                <a:spLocks noChangeArrowheads="1"/>
              </p:cNvSpPr>
              <p:nvPr/>
            </p:nvSpPr>
            <p:spPr bwMode="auto">
              <a:xfrm>
                <a:off x="6803" y="8377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1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7147" name="Line 5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7148" name="Line 60"/>
              <p:cNvSpPr>
                <a:spLocks noChangeShapeType="1"/>
              </p:cNvSpPr>
              <p:nvPr/>
            </p:nvSpPr>
            <p:spPr bwMode="auto">
              <a:xfrm>
                <a:off x="6661" y="7737"/>
                <a:ext cx="347" cy="6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7149" name="Line 61"/>
              <p:cNvSpPr>
                <a:spLocks noChangeShapeType="1"/>
              </p:cNvSpPr>
              <p:nvPr/>
            </p:nvSpPr>
            <p:spPr bwMode="auto">
              <a:xfrm>
                <a:off x="9736" y="6542"/>
                <a:ext cx="480" cy="7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17150" name="Oval 62"/>
            <p:cNvSpPr>
              <a:spLocks noChangeArrowheads="1"/>
            </p:cNvSpPr>
            <p:nvPr/>
          </p:nvSpPr>
          <p:spPr bwMode="auto">
            <a:xfrm>
              <a:off x="5254" y="5615"/>
              <a:ext cx="537" cy="4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/>
                <a:t>1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7151" name="Line 6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7152" name="Group 64"/>
          <p:cNvGrpSpPr>
            <a:grpSpLocks noChangeAspect="1"/>
          </p:cNvGrpSpPr>
          <p:nvPr/>
        </p:nvGrpSpPr>
        <p:grpSpPr bwMode="auto">
          <a:xfrm>
            <a:off x="4861662" y="3842177"/>
            <a:ext cx="3208337" cy="2532063"/>
            <a:chOff x="2520" y="3697"/>
            <a:chExt cx="4209" cy="3418"/>
          </a:xfrm>
        </p:grpSpPr>
        <p:sp>
          <p:nvSpPr>
            <p:cNvPr id="217153" name="AutoShape 6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7154" name="Oval 66"/>
            <p:cNvSpPr>
              <a:spLocks noChangeArrowheads="1"/>
            </p:cNvSpPr>
            <p:nvPr/>
          </p:nvSpPr>
          <p:spPr bwMode="auto">
            <a:xfrm>
              <a:off x="6175" y="5615"/>
              <a:ext cx="554" cy="4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/>
                <a:t>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493" name="Group 6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17156" name="Oval 6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7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7157" name="Oval 69"/>
              <p:cNvSpPr>
                <a:spLocks noChangeArrowheads="1"/>
              </p:cNvSpPr>
              <p:nvPr/>
            </p:nvSpPr>
            <p:spPr bwMode="auto">
              <a:xfrm>
                <a:off x="9187" y="6020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dirty="0"/>
                  <a:t>3</a:t>
                </a:r>
                <a:endParaRPr lang="en-US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7158" name="Oval 70"/>
              <p:cNvSpPr>
                <a:spLocks noChangeArrowheads="1"/>
              </p:cNvSpPr>
              <p:nvPr/>
            </p:nvSpPr>
            <p:spPr bwMode="auto">
              <a:xfrm>
                <a:off x="7163" y="6020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17159" name="Oval 71"/>
              <p:cNvSpPr>
                <a:spLocks noChangeArrowheads="1"/>
              </p:cNvSpPr>
              <p:nvPr/>
            </p:nvSpPr>
            <p:spPr bwMode="auto">
              <a:xfrm>
                <a:off x="6159" y="7207"/>
                <a:ext cx="645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17160" name="Oval 72"/>
              <p:cNvSpPr>
                <a:spLocks noChangeArrowheads="1"/>
              </p:cNvSpPr>
              <p:nvPr/>
            </p:nvSpPr>
            <p:spPr bwMode="auto">
              <a:xfrm>
                <a:off x="7643" y="7207"/>
                <a:ext cx="647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5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7161" name="Line 7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7162" name="Line 74"/>
              <p:cNvSpPr>
                <a:spLocks noChangeShapeType="1"/>
              </p:cNvSpPr>
              <p:nvPr/>
            </p:nvSpPr>
            <p:spPr bwMode="auto">
              <a:xfrm flipH="1">
                <a:off x="6661" y="6542"/>
                <a:ext cx="642" cy="7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7163" name="Line 75"/>
              <p:cNvSpPr>
                <a:spLocks noChangeShapeType="1"/>
              </p:cNvSpPr>
              <p:nvPr/>
            </p:nvSpPr>
            <p:spPr bwMode="auto">
              <a:xfrm flipH="1" flipV="1">
                <a:off x="8634" y="5460"/>
                <a:ext cx="707" cy="5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7164" name="Line 7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7165" name="Oval 77"/>
              <p:cNvSpPr>
                <a:spLocks noChangeArrowheads="1"/>
              </p:cNvSpPr>
              <p:nvPr/>
            </p:nvSpPr>
            <p:spPr bwMode="auto">
              <a:xfrm>
                <a:off x="5444" y="8377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2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7166" name="Oval 78"/>
              <p:cNvSpPr>
                <a:spLocks noChangeArrowheads="1"/>
              </p:cNvSpPr>
              <p:nvPr/>
            </p:nvSpPr>
            <p:spPr bwMode="auto">
              <a:xfrm>
                <a:off x="6803" y="8377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1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7167" name="Line 7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7168" name="Line 80"/>
              <p:cNvSpPr>
                <a:spLocks noChangeShapeType="1"/>
              </p:cNvSpPr>
              <p:nvPr/>
            </p:nvSpPr>
            <p:spPr bwMode="auto">
              <a:xfrm>
                <a:off x="6661" y="7737"/>
                <a:ext cx="347" cy="6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7169" name="Line 81"/>
              <p:cNvSpPr>
                <a:spLocks noChangeShapeType="1"/>
              </p:cNvSpPr>
              <p:nvPr/>
            </p:nvSpPr>
            <p:spPr bwMode="auto">
              <a:xfrm>
                <a:off x="9736" y="6542"/>
                <a:ext cx="480" cy="7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17170" name="Oval 82"/>
            <p:cNvSpPr>
              <a:spLocks noChangeArrowheads="1"/>
            </p:cNvSpPr>
            <p:nvPr/>
          </p:nvSpPr>
          <p:spPr bwMode="auto">
            <a:xfrm>
              <a:off x="5254" y="5615"/>
              <a:ext cx="537" cy="4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/>
                <a:t>1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7171" name="Line 8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65BF44C8-1E7B-1A4E-A68F-FFF6C83044B9}"/>
              </a:ext>
            </a:extLst>
          </p:cNvPr>
          <p:cNvSpPr/>
          <p:nvPr/>
        </p:nvSpPr>
        <p:spPr bwMode="auto">
          <a:xfrm>
            <a:off x="1624096" y="1931205"/>
            <a:ext cx="568821" cy="582386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RO" sz="1800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C66766C-FAF1-0340-95F7-7DC508AF9D93}"/>
              </a:ext>
            </a:extLst>
          </p:cNvPr>
          <p:cNvSpPr/>
          <p:nvPr/>
        </p:nvSpPr>
        <p:spPr bwMode="auto">
          <a:xfrm>
            <a:off x="5163520" y="2705058"/>
            <a:ext cx="568821" cy="582386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RO" sz="1800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0323E56-79A4-344C-AD6B-671B5A093D0D}"/>
              </a:ext>
            </a:extLst>
          </p:cNvPr>
          <p:cNvSpPr/>
          <p:nvPr/>
        </p:nvSpPr>
        <p:spPr bwMode="auto">
          <a:xfrm>
            <a:off x="548612" y="6099148"/>
            <a:ext cx="568821" cy="582386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RO" sz="1800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7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7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7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7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6" grpId="0" animBg="1"/>
      <p:bldP spid="86" grpId="1" animBg="1"/>
      <p:bldP spid="87" grpId="0" animBg="1"/>
      <p:bldP spid="8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7A00DC-DCBA-4176-84F6-87114094CF5D}" type="datetime1">
              <a:rPr lang="en-US" smtClean="0"/>
              <a:t>10/5/20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>
                <a:latin typeface="Courier" pitchFamily="2" charset="0"/>
              </a:rPr>
              <a:t>Heapify</a:t>
            </a:r>
            <a:r>
              <a:rPr lang="en-US" altLang="ro-RO" dirty="0"/>
              <a:t> – running time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763000" cy="4862513"/>
          </a:xfrm>
        </p:spPr>
        <p:txBody>
          <a:bodyPr/>
          <a:lstStyle/>
          <a:p>
            <a:pPr eaLnBrk="1" hangingPunct="1"/>
            <a:r>
              <a:rPr lang="en-US" altLang="ro-RO" sz="2800" dirty="0"/>
              <a:t>Running time:</a:t>
            </a:r>
          </a:p>
          <a:p>
            <a:pPr lvl="1" eaLnBrk="1" hangingPunct="1"/>
            <a:r>
              <a:rPr lang="en-US" altLang="ro-RO" sz="2400" dirty="0"/>
              <a:t>O(1) running time at one level</a:t>
            </a:r>
          </a:p>
          <a:p>
            <a:pPr lvl="1" eaLnBrk="1" hangingPunct="1"/>
            <a:r>
              <a:rPr lang="en-US" altLang="ro-RO" sz="2400" dirty="0"/>
              <a:t>Recursive calls (how many times?)</a:t>
            </a:r>
          </a:p>
          <a:p>
            <a:pPr lvl="2" eaLnBrk="1" hangingPunct="1"/>
            <a:r>
              <a:rPr lang="en-US" altLang="ro-RO" sz="2000" dirty="0"/>
              <a:t>Best: none =&gt; O(1)</a:t>
            </a:r>
          </a:p>
          <a:p>
            <a:pPr lvl="2" eaLnBrk="1" hangingPunct="1"/>
            <a:r>
              <a:rPr lang="en-US" altLang="ro-RO" sz="2000" b="1" dirty="0"/>
              <a:t>Worst</a:t>
            </a:r>
            <a:r>
              <a:rPr lang="en-US" altLang="ro-RO" sz="2000" dirty="0"/>
              <a:t>: every time =&gt; repeated down to the level of the leaves</a:t>
            </a:r>
          </a:p>
          <a:p>
            <a:pPr lvl="3" eaLnBrk="1" hangingPunct="1"/>
            <a:r>
              <a:rPr lang="en-US" altLang="ro-RO" sz="1800" b="1" i="1" dirty="0"/>
              <a:t>Intuitive</a:t>
            </a:r>
            <a:r>
              <a:rPr lang="en-US" altLang="ro-RO" sz="1800" dirty="0"/>
              <a:t>: height of a full BT=</a:t>
            </a:r>
            <a:r>
              <a:rPr lang="en-US" altLang="ro-RO" sz="1800" dirty="0" err="1"/>
              <a:t>lgn</a:t>
            </a:r>
            <a:r>
              <a:rPr lang="en-US" altLang="ro-RO" sz="1800" dirty="0"/>
              <a:t>; you have to “sink” the root down to the level of a leaf (O(h), h=</a:t>
            </a:r>
            <a:r>
              <a:rPr lang="en-US" altLang="ro-RO" sz="1800" dirty="0" err="1"/>
              <a:t>lgn</a:t>
            </a:r>
            <a:r>
              <a:rPr lang="en-US" altLang="ro-RO" sz="1800" dirty="0"/>
              <a:t> for a complete tree)</a:t>
            </a:r>
          </a:p>
          <a:p>
            <a:pPr lvl="3" eaLnBrk="1" hangingPunct="1"/>
            <a:r>
              <a:rPr lang="en-US" altLang="ro-RO" sz="1800" b="1" i="1" dirty="0"/>
              <a:t>Exact</a:t>
            </a:r>
            <a:r>
              <a:rPr lang="en-US" altLang="ro-RO" sz="1800" dirty="0"/>
              <a:t> evaluation:</a:t>
            </a:r>
          </a:p>
          <a:p>
            <a:pPr lvl="3" eaLnBrk="1" hangingPunct="1"/>
            <a:r>
              <a:rPr lang="en-US" altLang="ro-RO" sz="1800" dirty="0"/>
              <a:t>The last row of the tree is exactly half full, and we go on that branch</a:t>
            </a:r>
          </a:p>
          <a:p>
            <a:pPr lvl="3" eaLnBrk="1" hangingPunct="1"/>
            <a:r>
              <a:rPr lang="en-US" altLang="ro-RO" sz="1800" dirty="0"/>
              <a:t>If full BT, half of the nodes are leaves</a:t>
            </a:r>
          </a:p>
          <a:p>
            <a:pPr lvl="3" eaLnBrk="1" hangingPunct="1"/>
            <a:r>
              <a:rPr lang="en-US" altLang="ro-RO" sz="1800" i="1" dirty="0"/>
              <a:t>t(n)=t(2n/3)+O(1) </a:t>
            </a:r>
            <a:r>
              <a:rPr lang="en-US" altLang="ro-RO" sz="1800" dirty="0"/>
              <a:t>: a=1, b=3/2, c=0</a:t>
            </a:r>
          </a:p>
          <a:p>
            <a:pPr lvl="3" eaLnBrk="1" hangingPunct="1"/>
            <a:r>
              <a:rPr lang="en-US" altLang="ro-RO" sz="1800" dirty="0"/>
              <a:t>=&gt; Apply Master (case #2) and get </a:t>
            </a:r>
            <a:r>
              <a:rPr lang="en-US" altLang="ro-RO" sz="1800" dirty="0">
                <a:solidFill>
                  <a:schemeClr val="tx2"/>
                </a:solidFill>
              </a:rPr>
              <a:t>O(</a:t>
            </a:r>
            <a:r>
              <a:rPr lang="en-US" altLang="ro-RO" sz="1800" dirty="0" err="1">
                <a:solidFill>
                  <a:schemeClr val="tx2"/>
                </a:solidFill>
              </a:rPr>
              <a:t>log</a:t>
            </a:r>
            <a:r>
              <a:rPr lang="en-US" altLang="ro-RO" sz="18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1800" dirty="0" err="1">
                <a:solidFill>
                  <a:schemeClr val="tx2"/>
                </a:solidFill>
              </a:rPr>
              <a:t>n</a:t>
            </a:r>
            <a:r>
              <a:rPr lang="en-US" altLang="ro-RO" sz="1800" dirty="0">
                <a:solidFill>
                  <a:schemeClr val="tx2"/>
                </a:solidFill>
              </a:rPr>
              <a:t> )= O(log</a:t>
            </a:r>
            <a:r>
              <a:rPr lang="en-US" altLang="ro-RO" sz="1800" baseline="-25000" dirty="0">
                <a:solidFill>
                  <a:schemeClr val="tx2"/>
                </a:solidFill>
              </a:rPr>
              <a:t>3/2</a:t>
            </a:r>
            <a:r>
              <a:rPr lang="en-US" altLang="ro-RO" sz="1800" dirty="0">
                <a:solidFill>
                  <a:schemeClr val="tx2"/>
                </a:solidFill>
              </a:rPr>
              <a:t>n) = </a:t>
            </a:r>
          </a:p>
          <a:p>
            <a:pPr lvl="3" eaLnBrk="1" hangingPunct="1">
              <a:buFontTx/>
              <a:buNone/>
            </a:pPr>
            <a:r>
              <a:rPr lang="en-US" altLang="ro-RO" sz="1800" dirty="0">
                <a:solidFill>
                  <a:schemeClr val="tx2"/>
                </a:solidFill>
              </a:rPr>
              <a:t>= O(</a:t>
            </a:r>
            <a:r>
              <a:rPr lang="en-US" altLang="ro-RO" sz="1800" dirty="0" err="1">
                <a:solidFill>
                  <a:schemeClr val="tx2"/>
                </a:solidFill>
              </a:rPr>
              <a:t>lgn</a:t>
            </a:r>
            <a:r>
              <a:rPr lang="en-US" altLang="ro-RO" sz="1800" dirty="0">
                <a:solidFill>
                  <a:schemeClr val="tx2"/>
                </a:solidFill>
              </a:rPr>
              <a:t>/</a:t>
            </a:r>
            <a:r>
              <a:rPr lang="en-US" altLang="ro-RO" sz="1800" dirty="0" err="1">
                <a:solidFill>
                  <a:schemeClr val="tx2"/>
                </a:solidFill>
              </a:rPr>
              <a:t>lg</a:t>
            </a:r>
            <a:r>
              <a:rPr lang="en-US" altLang="ro-RO" sz="1800" dirty="0">
                <a:solidFill>
                  <a:schemeClr val="tx2"/>
                </a:solidFill>
              </a:rPr>
              <a:t>(3/2)) = O(</a:t>
            </a:r>
            <a:r>
              <a:rPr lang="en-US" altLang="ro-RO" sz="1800" dirty="0" err="1">
                <a:solidFill>
                  <a:schemeClr val="tx2"/>
                </a:solidFill>
              </a:rPr>
              <a:t>lgn</a:t>
            </a:r>
            <a:r>
              <a:rPr lang="en-US" altLang="ro-RO" sz="1800" dirty="0">
                <a:solidFill>
                  <a:schemeClr val="tx2"/>
                </a:solidFill>
              </a:rPr>
              <a:t>/(lg3-1))=O(</a:t>
            </a:r>
            <a:r>
              <a:rPr lang="en-US" altLang="ro-RO" sz="1800" dirty="0" err="1">
                <a:solidFill>
                  <a:schemeClr val="tx2"/>
                </a:solidFill>
              </a:rPr>
              <a:t>c·lgn</a:t>
            </a:r>
            <a:r>
              <a:rPr lang="en-US" altLang="ro-RO" sz="1800" dirty="0">
                <a:solidFill>
                  <a:schemeClr val="tx2"/>
                </a:solidFill>
              </a:rPr>
              <a:t>)=</a:t>
            </a:r>
            <a:r>
              <a:rPr lang="en-US" altLang="ro-RO" sz="1800" dirty="0"/>
              <a:t> </a:t>
            </a:r>
            <a:r>
              <a:rPr lang="en-US" altLang="ro-RO" sz="1800" b="1" dirty="0">
                <a:solidFill>
                  <a:srgbClr val="00B050"/>
                </a:solidFill>
              </a:rPr>
              <a:t>O(</a:t>
            </a:r>
            <a:r>
              <a:rPr lang="en-US" altLang="ro-RO" sz="1800" b="1" dirty="0" err="1">
                <a:solidFill>
                  <a:srgbClr val="00B050"/>
                </a:solidFill>
              </a:rPr>
              <a:t>lgn</a:t>
            </a:r>
            <a:r>
              <a:rPr lang="en-US" altLang="ro-RO" sz="1800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416910" y="5081267"/>
            <a:ext cx="410939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rgbClr val="000066"/>
              </a:buClr>
              <a:buChar char="•"/>
              <a:defRPr sz="3200">
                <a:solidFill>
                  <a:srgbClr val="000066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99"/>
              </a:buClr>
              <a:buChar char="•"/>
              <a:defRPr sz="2800">
                <a:solidFill>
                  <a:srgbClr val="000066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000066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0099"/>
              </a:buClr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400" b="0" i="1" dirty="0">
                <a:solidFill>
                  <a:schemeClr val="tx2"/>
                </a:solidFill>
                <a:latin typeface="Arial" charset="0"/>
              </a:rPr>
              <a:t>Why b=3/2? Explained later (next 2 slides)</a:t>
            </a:r>
            <a:endParaRPr lang="ro-RO" altLang="en-US" sz="1800" b="0" i="1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8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8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8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8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8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8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8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8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254E9BB-D541-40F2-BD4E-67AC0695FDB8}" type="datetime1">
              <a:rPr lang="en-US" smtClean="0"/>
              <a:t>10/5/20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>
                <a:latin typeface="Courier" pitchFamily="2" charset="0"/>
              </a:rPr>
              <a:t>Heapify</a:t>
            </a:r>
            <a:r>
              <a:rPr lang="en-US" altLang="ro-RO" dirty="0"/>
              <a:t> – running time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724400"/>
          </a:xfrm>
        </p:spPr>
        <p:txBody>
          <a:bodyPr/>
          <a:lstStyle/>
          <a:p>
            <a:pPr eaLnBrk="1" hangingPunct="1"/>
            <a:r>
              <a:rPr lang="en-US" altLang="ro-RO" dirty="0"/>
              <a:t>Why </a:t>
            </a:r>
            <a:r>
              <a:rPr lang="en-US" altLang="ro-RO" i="1" dirty="0"/>
              <a:t>t(n)=t(2n/3)+O(1)</a:t>
            </a:r>
            <a:r>
              <a:rPr lang="en-US" altLang="ro-RO" dirty="0"/>
              <a:t>?</a:t>
            </a:r>
          </a:p>
          <a:p>
            <a:pPr eaLnBrk="1" hangingPunct="1"/>
            <a:r>
              <a:rPr lang="en-US" altLang="ro-RO" dirty="0"/>
              <a:t>Why 2n/3 nodes on the rec call (b=3/2)?</a:t>
            </a:r>
          </a:p>
          <a:p>
            <a:pPr eaLnBrk="1" hangingPunct="1"/>
            <a:r>
              <a:rPr lang="en-US" altLang="ro-RO" dirty="0"/>
              <a:t>Picture 3*n/6 (internal) and 3n/6 (leaves)</a:t>
            </a:r>
          </a:p>
          <a:p>
            <a:pPr marL="0" indent="0" eaLnBrk="1" hangingPunct="1">
              <a:buNone/>
            </a:pPr>
            <a:endParaRPr lang="en-US" altLang="ro-RO" dirty="0"/>
          </a:p>
          <a:p>
            <a:pPr marL="0" indent="0" eaLnBrk="1" hangingPunct="1">
              <a:buNone/>
            </a:pPr>
            <a:endParaRPr lang="en-US" altLang="ro-RO" dirty="0"/>
          </a:p>
          <a:p>
            <a:pPr marL="0" indent="0" eaLnBrk="1" hangingPunct="1">
              <a:buNone/>
            </a:pPr>
            <a:r>
              <a:rPr lang="en-US" altLang="ro-RO" sz="1400" dirty="0"/>
              <a:t>				All other levels – multiple levels</a:t>
            </a:r>
          </a:p>
          <a:p>
            <a:pPr marL="0" indent="0" eaLnBrk="1" hangingPunct="1">
              <a:buNone/>
            </a:pPr>
            <a:endParaRPr lang="en-US" altLang="ro-RO" sz="1400" dirty="0"/>
          </a:p>
          <a:p>
            <a:pPr marL="0" indent="0" eaLnBrk="1" hangingPunct="1">
              <a:buNone/>
            </a:pPr>
            <a:r>
              <a:rPr lang="en-US" altLang="ro-RO" sz="1400" dirty="0"/>
              <a:t>				Leaves’ parents (on the left) and leaves (on the right) – 1 level</a:t>
            </a:r>
          </a:p>
          <a:p>
            <a:pPr marL="0" indent="0" eaLnBrk="1" hangingPunct="1">
              <a:buNone/>
            </a:pPr>
            <a:endParaRPr lang="en-US" altLang="ro-RO" sz="1400" dirty="0"/>
          </a:p>
          <a:p>
            <a:pPr marL="0" indent="0" eaLnBrk="1" hangingPunct="1">
              <a:buNone/>
            </a:pPr>
            <a:r>
              <a:rPr lang="en-US" altLang="ro-RO" sz="1400" dirty="0"/>
              <a:t>				Leaves (on the left half only)  – 1 level</a:t>
            </a:r>
          </a:p>
          <a:p>
            <a:pPr marL="0" indent="0" eaLnBrk="1" hangingPunct="1">
              <a:buNone/>
            </a:pPr>
            <a:r>
              <a:rPr lang="en-US" altLang="ro-RO" dirty="0"/>
              <a:t> </a:t>
            </a:r>
          </a:p>
        </p:txBody>
      </p:sp>
      <p:grpSp>
        <p:nvGrpSpPr>
          <p:cNvPr id="22535" name="Group 4"/>
          <p:cNvGrpSpPr>
            <a:grpSpLocks noChangeAspect="1"/>
          </p:cNvGrpSpPr>
          <p:nvPr/>
        </p:nvGrpSpPr>
        <p:grpSpPr bwMode="auto">
          <a:xfrm>
            <a:off x="777475" y="3328257"/>
            <a:ext cx="2400300" cy="2743200"/>
            <a:chOff x="2220" y="1387"/>
            <a:chExt cx="3150" cy="3703"/>
          </a:xfrm>
        </p:grpSpPr>
        <p:sp>
          <p:nvSpPr>
            <p:cNvPr id="219141" name="AutoShape 5"/>
            <p:cNvSpPr>
              <a:spLocks noChangeAspect="1" noChangeArrowheads="1"/>
            </p:cNvSpPr>
            <p:nvPr/>
          </p:nvSpPr>
          <p:spPr bwMode="auto">
            <a:xfrm>
              <a:off x="2220" y="1387"/>
              <a:ext cx="3150" cy="3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9142" name="Line 6"/>
            <p:cNvSpPr>
              <a:spLocks noChangeShapeType="1"/>
            </p:cNvSpPr>
            <p:nvPr/>
          </p:nvSpPr>
          <p:spPr bwMode="auto">
            <a:xfrm flipH="1">
              <a:off x="2280" y="1541"/>
              <a:ext cx="1650" cy="33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9143" name="Line 7"/>
            <p:cNvSpPr>
              <a:spLocks noChangeShapeType="1"/>
            </p:cNvSpPr>
            <p:nvPr/>
          </p:nvSpPr>
          <p:spPr bwMode="auto">
            <a:xfrm>
              <a:off x="3930" y="1541"/>
              <a:ext cx="1200" cy="24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9144" name="Line 8"/>
            <p:cNvSpPr>
              <a:spLocks noChangeShapeType="1"/>
            </p:cNvSpPr>
            <p:nvPr/>
          </p:nvSpPr>
          <p:spPr bwMode="auto">
            <a:xfrm flipH="1">
              <a:off x="3180" y="3084"/>
              <a:ext cx="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9145" name="Line 9"/>
            <p:cNvSpPr>
              <a:spLocks noChangeShapeType="1"/>
            </p:cNvSpPr>
            <p:nvPr/>
          </p:nvSpPr>
          <p:spPr bwMode="auto">
            <a:xfrm flipV="1">
              <a:off x="2730" y="4010"/>
              <a:ext cx="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9146" name="Line 10"/>
            <p:cNvSpPr>
              <a:spLocks noChangeShapeType="1"/>
            </p:cNvSpPr>
            <p:nvPr/>
          </p:nvSpPr>
          <p:spPr bwMode="auto">
            <a:xfrm>
              <a:off x="3930" y="1541"/>
              <a:ext cx="0" cy="33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9147" name="Line 11"/>
            <p:cNvSpPr>
              <a:spLocks noChangeShapeType="1"/>
            </p:cNvSpPr>
            <p:nvPr/>
          </p:nvSpPr>
          <p:spPr bwMode="auto">
            <a:xfrm flipV="1">
              <a:off x="2280" y="4936"/>
              <a:ext cx="16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9148" name="Text Box 12"/>
            <p:cNvSpPr txBox="1">
              <a:spLocks noChangeArrowheads="1"/>
            </p:cNvSpPr>
            <p:nvPr/>
          </p:nvSpPr>
          <p:spPr bwMode="auto">
            <a:xfrm>
              <a:off x="2820" y="4391"/>
              <a:ext cx="750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defRPr/>
              </a:pPr>
              <a:r>
                <a:rPr lang="en-US" sz="1100" b="0">
                  <a:latin typeface="Book Antiqua" pitchFamily="18" charset="0"/>
                </a:rPr>
                <a:t>2n/6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9149" name="Text Box 13"/>
            <p:cNvSpPr txBox="1">
              <a:spLocks noChangeArrowheads="1"/>
            </p:cNvSpPr>
            <p:nvPr/>
          </p:nvSpPr>
          <p:spPr bwMode="auto">
            <a:xfrm>
              <a:off x="3120" y="3547"/>
              <a:ext cx="60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defRPr/>
              </a:pPr>
              <a:r>
                <a:rPr lang="en-US" sz="1100" b="0">
                  <a:latin typeface="Book Antiqua" pitchFamily="18" charset="0"/>
                </a:rPr>
                <a:t>n/6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9150" name="Text Box 14"/>
            <p:cNvSpPr txBox="1">
              <a:spLocks noChangeArrowheads="1"/>
            </p:cNvSpPr>
            <p:nvPr/>
          </p:nvSpPr>
          <p:spPr bwMode="auto">
            <a:xfrm>
              <a:off x="4170" y="3547"/>
              <a:ext cx="60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defRPr/>
              </a:pPr>
              <a:r>
                <a:rPr lang="en-US" sz="1100" b="0">
                  <a:latin typeface="Book Antiqua" pitchFamily="18" charset="0"/>
                </a:rPr>
                <a:t>n/6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9151" name="Text Box 15"/>
            <p:cNvSpPr txBox="1">
              <a:spLocks noChangeArrowheads="1"/>
            </p:cNvSpPr>
            <p:nvPr/>
          </p:nvSpPr>
          <p:spPr bwMode="auto">
            <a:xfrm>
              <a:off x="3420" y="2621"/>
              <a:ext cx="60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defRPr/>
              </a:pPr>
              <a:r>
                <a:rPr lang="en-US" sz="1100" b="0" dirty="0">
                  <a:latin typeface="Book Antiqua" pitchFamily="18" charset="0"/>
                </a:rPr>
                <a:t>n/6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9152" name="Text Box 16"/>
            <p:cNvSpPr txBox="1">
              <a:spLocks noChangeArrowheads="1"/>
            </p:cNvSpPr>
            <p:nvPr/>
          </p:nvSpPr>
          <p:spPr bwMode="auto">
            <a:xfrm>
              <a:off x="3870" y="2621"/>
              <a:ext cx="60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defRPr/>
              </a:pPr>
              <a:r>
                <a:rPr lang="en-US" sz="1100" b="0" dirty="0">
                  <a:latin typeface="Book Antiqua" pitchFamily="18" charset="0"/>
                </a:rPr>
                <a:t>n/6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944623-A63B-46F3-B524-211E6C62C51B}" type="datetime1">
              <a:rPr lang="en-US" smtClean="0"/>
              <a:t>10/5/20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b="1"/>
              <a:t>Review – conclusions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6" y="1431940"/>
            <a:ext cx="8295480" cy="506945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ro-RO" sz="2800" b="1" dirty="0">
                <a:solidFill>
                  <a:schemeClr val="tx2"/>
                </a:solidFill>
              </a:rPr>
              <a:t>Correctness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sz="2000" dirty="0"/>
              <a:t>How do we know an algorithm is correct?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sz="2000" b="1" dirty="0"/>
              <a:t>Testing</a:t>
            </a:r>
            <a:r>
              <a:rPr lang="en-US" sz="2000" dirty="0"/>
              <a:t> never shows an algorithm is correct. It can only show it is INCORRECT (by finding bugs)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sz="2600" b="1" dirty="0">
                <a:solidFill>
                  <a:srgbClr val="00B050"/>
                </a:solidFill>
              </a:rPr>
              <a:t>Absence of evidence </a:t>
            </a:r>
            <a:r>
              <a:rPr lang="en-US" sz="2600" b="1" dirty="0">
                <a:solidFill>
                  <a:srgbClr val="00B050"/>
                </a:solidFill>
                <a:sym typeface="Symbol"/>
              </a:rPr>
              <a:t></a:t>
            </a:r>
            <a:r>
              <a:rPr lang="en-US" sz="2600" b="1" dirty="0">
                <a:solidFill>
                  <a:srgbClr val="00B050"/>
                </a:solidFill>
              </a:rPr>
              <a:t> Evidence of absence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sz="2000" dirty="0"/>
              <a:t>Dijkstra: “Testing shows the presence, not the absence of bugs. ”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sz="2000" dirty="0"/>
              <a:t>So, how can we know an algorithm is correct?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sz="2000" b="1" dirty="0"/>
              <a:t>Proof</a:t>
            </a:r>
            <a:r>
              <a:rPr lang="en-US" sz="2000" dirty="0"/>
              <a:t>!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sz="2000" dirty="0"/>
              <a:t>if the </a:t>
            </a:r>
            <a:r>
              <a:rPr lang="en-US" sz="2000" b="1" i="1" dirty="0"/>
              <a:t>pre-conditions</a:t>
            </a:r>
            <a:r>
              <a:rPr lang="en-US" sz="2000" dirty="0"/>
              <a:t> are satisfied, the </a:t>
            </a:r>
            <a:r>
              <a:rPr lang="en-US" sz="2000" b="1" i="1" dirty="0"/>
              <a:t>post-conditions</a:t>
            </a:r>
            <a:r>
              <a:rPr lang="en-US" sz="2000" dirty="0"/>
              <a:t> will be true when the algorithm </a:t>
            </a:r>
            <a:r>
              <a:rPr lang="en-US" sz="2000" i="1" dirty="0"/>
              <a:t>terminates</a:t>
            </a:r>
            <a:r>
              <a:rPr lang="en-US" sz="2000" dirty="0"/>
              <a:t>;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ro-RO" sz="1600" b="1" i="1" dirty="0"/>
              <a:t>partial</a:t>
            </a:r>
            <a:r>
              <a:rPr lang="en-US" altLang="ro-RO" sz="1600" dirty="0"/>
              <a:t> correctness = whenever preconditions are satisfied, the post-conditions are true;</a:t>
            </a:r>
          </a:p>
          <a:p>
            <a:pPr lvl="2" eaLnBrk="1" hangingPunct="1">
              <a:spcBef>
                <a:spcPts val="0"/>
              </a:spcBef>
              <a:buClr>
                <a:schemeClr val="tx2"/>
              </a:buClr>
              <a:defRPr/>
            </a:pPr>
            <a:r>
              <a:rPr lang="en-US" altLang="ro-RO" sz="1600" b="1" i="1" dirty="0"/>
              <a:t>total</a:t>
            </a:r>
            <a:r>
              <a:rPr lang="en-US" altLang="ro-RO" sz="1600" dirty="0"/>
              <a:t> correctness = partial correctness + termination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6F7E4E-027C-46FB-97D0-5F6878A3FE4F}" type="datetime1">
              <a:rPr lang="en-US" smtClean="0"/>
              <a:t>10/5/20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>
                <a:latin typeface="Courier" pitchFamily="2" charset="0"/>
              </a:rPr>
              <a:t>Heapify</a:t>
            </a:r>
            <a:r>
              <a:rPr lang="en-US" altLang="ro-RO" dirty="0">
                <a:latin typeface="Courier" pitchFamily="2" charset="0"/>
              </a:rPr>
              <a:t> - </a:t>
            </a:r>
            <a:r>
              <a:rPr lang="en-US" altLang="ro-RO" sz="2800" dirty="0"/>
              <a:t>Justification of # of nodes</a:t>
            </a:r>
            <a:endParaRPr lang="ro-RO" altLang="ro-RO" sz="2800" dirty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47750"/>
            <a:ext cx="8574088" cy="520065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ro-RO" sz="2000" dirty="0"/>
          </a:p>
          <a:p>
            <a:pPr eaLnBrk="1" hangingPunct="1">
              <a:buFontTx/>
              <a:buNone/>
            </a:pPr>
            <a:r>
              <a:rPr lang="en-US" altLang="ro-RO" sz="2000" dirty="0"/>
              <a:t>Half of the </a:t>
            </a:r>
            <a:r>
              <a:rPr lang="en-US" altLang="ro-RO" sz="2000" dirty="0" err="1"/>
              <a:t>nb.</a:t>
            </a:r>
            <a:r>
              <a:rPr lang="en-US" altLang="ro-RO" sz="2000" dirty="0"/>
              <a:t> of nodes are leaves (2/3 on the left, 1/3  on the right)</a:t>
            </a:r>
          </a:p>
          <a:p>
            <a:pPr eaLnBrk="1" hangingPunct="1">
              <a:buFontTx/>
              <a:buNone/>
            </a:pPr>
            <a:r>
              <a:rPr lang="en-US" altLang="ro-RO" sz="2000" dirty="0"/>
              <a:t>Nb. of parents of leaves from left= half the number of those leaves (and at the same time = </a:t>
            </a:r>
            <a:r>
              <a:rPr lang="en-US" altLang="ro-RO" sz="2000" dirty="0" err="1"/>
              <a:t>nb.</a:t>
            </a:r>
            <a:r>
              <a:rPr lang="en-US" altLang="ro-RO" sz="2000" dirty="0"/>
              <a:t> of leaves from right)</a:t>
            </a:r>
          </a:p>
          <a:p>
            <a:pPr eaLnBrk="1" hangingPunct="1">
              <a:buFontTx/>
              <a:buNone/>
            </a:pPr>
            <a:r>
              <a:rPr lang="en-US" altLang="ro-RO" sz="2000" dirty="0"/>
              <a:t>The rest of the elements  (= n-2n/6-n/6-n/6) are equal split (left/right) on the rest levels up to the root</a:t>
            </a:r>
          </a:p>
        </p:txBody>
      </p:sp>
      <p:grpSp>
        <p:nvGrpSpPr>
          <p:cNvPr id="23559" name="Group 4"/>
          <p:cNvGrpSpPr>
            <a:grpSpLocks noChangeAspect="1"/>
          </p:cNvGrpSpPr>
          <p:nvPr/>
        </p:nvGrpSpPr>
        <p:grpSpPr bwMode="auto">
          <a:xfrm>
            <a:off x="631825" y="2944194"/>
            <a:ext cx="2400300" cy="2743200"/>
            <a:chOff x="2220" y="1387"/>
            <a:chExt cx="3150" cy="3703"/>
          </a:xfrm>
        </p:grpSpPr>
        <p:sp>
          <p:nvSpPr>
            <p:cNvPr id="220165" name="AutoShape 5"/>
            <p:cNvSpPr>
              <a:spLocks noChangeAspect="1" noChangeArrowheads="1"/>
            </p:cNvSpPr>
            <p:nvPr/>
          </p:nvSpPr>
          <p:spPr bwMode="auto">
            <a:xfrm>
              <a:off x="2220" y="1387"/>
              <a:ext cx="3150" cy="3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66" name="Line 6"/>
            <p:cNvSpPr>
              <a:spLocks noChangeShapeType="1"/>
            </p:cNvSpPr>
            <p:nvPr/>
          </p:nvSpPr>
          <p:spPr bwMode="auto">
            <a:xfrm flipH="1">
              <a:off x="2280" y="1541"/>
              <a:ext cx="1650" cy="33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67" name="Line 7"/>
            <p:cNvSpPr>
              <a:spLocks noChangeShapeType="1"/>
            </p:cNvSpPr>
            <p:nvPr/>
          </p:nvSpPr>
          <p:spPr bwMode="auto">
            <a:xfrm>
              <a:off x="3930" y="1541"/>
              <a:ext cx="1200" cy="24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68" name="Line 8"/>
            <p:cNvSpPr>
              <a:spLocks noChangeShapeType="1"/>
            </p:cNvSpPr>
            <p:nvPr/>
          </p:nvSpPr>
          <p:spPr bwMode="auto">
            <a:xfrm flipH="1">
              <a:off x="3180" y="3084"/>
              <a:ext cx="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69" name="Line 9"/>
            <p:cNvSpPr>
              <a:spLocks noChangeShapeType="1"/>
            </p:cNvSpPr>
            <p:nvPr/>
          </p:nvSpPr>
          <p:spPr bwMode="auto">
            <a:xfrm flipV="1">
              <a:off x="2730" y="4010"/>
              <a:ext cx="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70" name="Line 10"/>
            <p:cNvSpPr>
              <a:spLocks noChangeShapeType="1"/>
            </p:cNvSpPr>
            <p:nvPr/>
          </p:nvSpPr>
          <p:spPr bwMode="auto">
            <a:xfrm>
              <a:off x="3930" y="1541"/>
              <a:ext cx="0" cy="33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71" name="Line 11"/>
            <p:cNvSpPr>
              <a:spLocks noChangeShapeType="1"/>
            </p:cNvSpPr>
            <p:nvPr/>
          </p:nvSpPr>
          <p:spPr bwMode="auto">
            <a:xfrm flipV="1">
              <a:off x="2280" y="4936"/>
              <a:ext cx="16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72" name="Text Box 12"/>
            <p:cNvSpPr txBox="1">
              <a:spLocks noChangeArrowheads="1"/>
            </p:cNvSpPr>
            <p:nvPr/>
          </p:nvSpPr>
          <p:spPr bwMode="auto">
            <a:xfrm>
              <a:off x="2820" y="4391"/>
              <a:ext cx="750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defRPr/>
              </a:pPr>
              <a:r>
                <a:rPr lang="en-US" sz="1100" b="0">
                  <a:latin typeface="Book Antiqua" pitchFamily="18" charset="0"/>
                </a:rPr>
                <a:t>2n/6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0173" name="Text Box 13"/>
            <p:cNvSpPr txBox="1">
              <a:spLocks noChangeArrowheads="1"/>
            </p:cNvSpPr>
            <p:nvPr/>
          </p:nvSpPr>
          <p:spPr bwMode="auto">
            <a:xfrm>
              <a:off x="3120" y="3547"/>
              <a:ext cx="60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0174" name="Text Box 14"/>
            <p:cNvSpPr txBox="1">
              <a:spLocks noChangeArrowheads="1"/>
            </p:cNvSpPr>
            <p:nvPr/>
          </p:nvSpPr>
          <p:spPr bwMode="auto">
            <a:xfrm>
              <a:off x="4170" y="3547"/>
              <a:ext cx="60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defRPr/>
              </a:pPr>
              <a:r>
                <a:rPr lang="en-US" sz="1100" b="0">
                  <a:latin typeface="Book Antiqua" pitchFamily="18" charset="0"/>
                </a:rPr>
                <a:t>n/6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0175" name="Text Box 15"/>
            <p:cNvSpPr txBox="1">
              <a:spLocks noChangeArrowheads="1"/>
            </p:cNvSpPr>
            <p:nvPr/>
          </p:nvSpPr>
          <p:spPr bwMode="auto">
            <a:xfrm>
              <a:off x="3420" y="2621"/>
              <a:ext cx="60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0176" name="Text Box 16"/>
            <p:cNvSpPr txBox="1">
              <a:spLocks noChangeArrowheads="1"/>
            </p:cNvSpPr>
            <p:nvPr/>
          </p:nvSpPr>
          <p:spPr bwMode="auto">
            <a:xfrm>
              <a:off x="3870" y="2621"/>
              <a:ext cx="60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220177" name="Group 17"/>
          <p:cNvGrpSpPr>
            <a:grpSpLocks noChangeAspect="1"/>
          </p:cNvGrpSpPr>
          <p:nvPr/>
        </p:nvGrpSpPr>
        <p:grpSpPr bwMode="auto">
          <a:xfrm>
            <a:off x="3172505" y="3714340"/>
            <a:ext cx="2400300" cy="2743200"/>
            <a:chOff x="2220" y="1387"/>
            <a:chExt cx="3150" cy="3703"/>
          </a:xfrm>
        </p:grpSpPr>
        <p:sp>
          <p:nvSpPr>
            <p:cNvPr id="220178" name="AutoShape 18"/>
            <p:cNvSpPr>
              <a:spLocks noChangeAspect="1" noChangeArrowheads="1"/>
            </p:cNvSpPr>
            <p:nvPr/>
          </p:nvSpPr>
          <p:spPr bwMode="auto">
            <a:xfrm>
              <a:off x="2220" y="1387"/>
              <a:ext cx="3150" cy="3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79" name="Line 19"/>
            <p:cNvSpPr>
              <a:spLocks noChangeShapeType="1"/>
            </p:cNvSpPr>
            <p:nvPr/>
          </p:nvSpPr>
          <p:spPr bwMode="auto">
            <a:xfrm flipH="1">
              <a:off x="2280" y="1541"/>
              <a:ext cx="1650" cy="33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80" name="Line 20"/>
            <p:cNvSpPr>
              <a:spLocks noChangeShapeType="1"/>
            </p:cNvSpPr>
            <p:nvPr/>
          </p:nvSpPr>
          <p:spPr bwMode="auto">
            <a:xfrm>
              <a:off x="3930" y="1541"/>
              <a:ext cx="1200" cy="24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81" name="Line 21"/>
            <p:cNvSpPr>
              <a:spLocks noChangeShapeType="1"/>
            </p:cNvSpPr>
            <p:nvPr/>
          </p:nvSpPr>
          <p:spPr bwMode="auto">
            <a:xfrm flipH="1">
              <a:off x="3180" y="3084"/>
              <a:ext cx="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82" name="Line 22"/>
            <p:cNvSpPr>
              <a:spLocks noChangeShapeType="1"/>
            </p:cNvSpPr>
            <p:nvPr/>
          </p:nvSpPr>
          <p:spPr bwMode="auto">
            <a:xfrm flipV="1">
              <a:off x="2730" y="4010"/>
              <a:ext cx="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83" name="Line 23"/>
            <p:cNvSpPr>
              <a:spLocks noChangeShapeType="1"/>
            </p:cNvSpPr>
            <p:nvPr/>
          </p:nvSpPr>
          <p:spPr bwMode="auto">
            <a:xfrm>
              <a:off x="3930" y="1541"/>
              <a:ext cx="0" cy="33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84" name="Line 24"/>
            <p:cNvSpPr>
              <a:spLocks noChangeShapeType="1"/>
            </p:cNvSpPr>
            <p:nvPr/>
          </p:nvSpPr>
          <p:spPr bwMode="auto">
            <a:xfrm flipV="1">
              <a:off x="2280" y="4936"/>
              <a:ext cx="16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85" name="Text Box 25"/>
            <p:cNvSpPr txBox="1">
              <a:spLocks noChangeArrowheads="1"/>
            </p:cNvSpPr>
            <p:nvPr/>
          </p:nvSpPr>
          <p:spPr bwMode="auto">
            <a:xfrm>
              <a:off x="2820" y="4391"/>
              <a:ext cx="750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defRPr/>
              </a:pPr>
              <a:r>
                <a:rPr lang="en-US" sz="1100" b="0">
                  <a:latin typeface="Book Antiqua" pitchFamily="18" charset="0"/>
                </a:rPr>
                <a:t>2n/6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0186" name="Text Box 26"/>
            <p:cNvSpPr txBox="1">
              <a:spLocks noChangeArrowheads="1"/>
            </p:cNvSpPr>
            <p:nvPr/>
          </p:nvSpPr>
          <p:spPr bwMode="auto">
            <a:xfrm>
              <a:off x="3120" y="3547"/>
              <a:ext cx="60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defRPr/>
              </a:pPr>
              <a:r>
                <a:rPr lang="en-US" sz="1100" b="0">
                  <a:latin typeface="Book Antiqua" pitchFamily="18" charset="0"/>
                </a:rPr>
                <a:t>n/6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0187" name="Text Box 27"/>
            <p:cNvSpPr txBox="1">
              <a:spLocks noChangeArrowheads="1"/>
            </p:cNvSpPr>
            <p:nvPr/>
          </p:nvSpPr>
          <p:spPr bwMode="auto">
            <a:xfrm>
              <a:off x="4170" y="3547"/>
              <a:ext cx="60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defRPr/>
              </a:pPr>
              <a:r>
                <a:rPr lang="en-US" sz="1100" b="0">
                  <a:latin typeface="Book Antiqua" pitchFamily="18" charset="0"/>
                </a:rPr>
                <a:t>n/6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0188" name="Text Box 28"/>
            <p:cNvSpPr txBox="1">
              <a:spLocks noChangeArrowheads="1"/>
            </p:cNvSpPr>
            <p:nvPr/>
          </p:nvSpPr>
          <p:spPr bwMode="auto">
            <a:xfrm>
              <a:off x="3420" y="2621"/>
              <a:ext cx="60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0189" name="Text Box 29"/>
            <p:cNvSpPr txBox="1">
              <a:spLocks noChangeArrowheads="1"/>
            </p:cNvSpPr>
            <p:nvPr/>
          </p:nvSpPr>
          <p:spPr bwMode="auto">
            <a:xfrm>
              <a:off x="3870" y="2621"/>
              <a:ext cx="60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220190" name="Group 30"/>
          <p:cNvGrpSpPr>
            <a:grpSpLocks noChangeAspect="1"/>
          </p:cNvGrpSpPr>
          <p:nvPr/>
        </p:nvGrpSpPr>
        <p:grpSpPr bwMode="auto">
          <a:xfrm>
            <a:off x="6439205" y="3942878"/>
            <a:ext cx="2400300" cy="2743200"/>
            <a:chOff x="2220" y="1387"/>
            <a:chExt cx="3150" cy="3703"/>
          </a:xfrm>
        </p:grpSpPr>
        <p:sp>
          <p:nvSpPr>
            <p:cNvPr id="220191" name="AutoShape 31"/>
            <p:cNvSpPr>
              <a:spLocks noChangeAspect="1" noChangeArrowheads="1"/>
            </p:cNvSpPr>
            <p:nvPr/>
          </p:nvSpPr>
          <p:spPr bwMode="auto">
            <a:xfrm>
              <a:off x="2220" y="1387"/>
              <a:ext cx="3150" cy="3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92" name="Line 32"/>
            <p:cNvSpPr>
              <a:spLocks noChangeShapeType="1"/>
            </p:cNvSpPr>
            <p:nvPr/>
          </p:nvSpPr>
          <p:spPr bwMode="auto">
            <a:xfrm flipH="1">
              <a:off x="2280" y="1541"/>
              <a:ext cx="1650" cy="33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93" name="Line 33"/>
            <p:cNvSpPr>
              <a:spLocks noChangeShapeType="1"/>
            </p:cNvSpPr>
            <p:nvPr/>
          </p:nvSpPr>
          <p:spPr bwMode="auto">
            <a:xfrm>
              <a:off x="3930" y="1541"/>
              <a:ext cx="1200" cy="24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94" name="Line 34"/>
            <p:cNvSpPr>
              <a:spLocks noChangeShapeType="1"/>
            </p:cNvSpPr>
            <p:nvPr/>
          </p:nvSpPr>
          <p:spPr bwMode="auto">
            <a:xfrm flipH="1">
              <a:off x="3180" y="3084"/>
              <a:ext cx="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95" name="Line 35"/>
            <p:cNvSpPr>
              <a:spLocks noChangeShapeType="1"/>
            </p:cNvSpPr>
            <p:nvPr/>
          </p:nvSpPr>
          <p:spPr bwMode="auto">
            <a:xfrm flipV="1">
              <a:off x="2730" y="4010"/>
              <a:ext cx="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96" name="Line 36"/>
            <p:cNvSpPr>
              <a:spLocks noChangeShapeType="1"/>
            </p:cNvSpPr>
            <p:nvPr/>
          </p:nvSpPr>
          <p:spPr bwMode="auto">
            <a:xfrm>
              <a:off x="3930" y="1541"/>
              <a:ext cx="0" cy="33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97" name="Line 37"/>
            <p:cNvSpPr>
              <a:spLocks noChangeShapeType="1"/>
            </p:cNvSpPr>
            <p:nvPr/>
          </p:nvSpPr>
          <p:spPr bwMode="auto">
            <a:xfrm flipV="1">
              <a:off x="2280" y="4936"/>
              <a:ext cx="16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98" name="Text Box 38"/>
            <p:cNvSpPr txBox="1">
              <a:spLocks noChangeArrowheads="1"/>
            </p:cNvSpPr>
            <p:nvPr/>
          </p:nvSpPr>
          <p:spPr bwMode="auto">
            <a:xfrm>
              <a:off x="2820" y="4391"/>
              <a:ext cx="750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defRPr/>
              </a:pPr>
              <a:r>
                <a:rPr lang="en-US" sz="1100" b="0">
                  <a:latin typeface="Book Antiqua" pitchFamily="18" charset="0"/>
                </a:rPr>
                <a:t>2n/6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0199" name="Text Box 39"/>
            <p:cNvSpPr txBox="1">
              <a:spLocks noChangeArrowheads="1"/>
            </p:cNvSpPr>
            <p:nvPr/>
          </p:nvSpPr>
          <p:spPr bwMode="auto">
            <a:xfrm>
              <a:off x="3120" y="3547"/>
              <a:ext cx="60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defRPr/>
              </a:pPr>
              <a:r>
                <a:rPr lang="en-US" sz="1100" b="0" dirty="0">
                  <a:latin typeface="Book Antiqua" pitchFamily="18" charset="0"/>
                </a:rPr>
                <a:t>n/6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0200" name="Text Box 40"/>
            <p:cNvSpPr txBox="1">
              <a:spLocks noChangeArrowheads="1"/>
            </p:cNvSpPr>
            <p:nvPr/>
          </p:nvSpPr>
          <p:spPr bwMode="auto">
            <a:xfrm>
              <a:off x="4170" y="3547"/>
              <a:ext cx="60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defRPr/>
              </a:pPr>
              <a:r>
                <a:rPr lang="en-US" sz="1100" b="0">
                  <a:latin typeface="Book Antiqua" pitchFamily="18" charset="0"/>
                </a:rPr>
                <a:t>n/6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0201" name="Text Box 41"/>
            <p:cNvSpPr txBox="1">
              <a:spLocks noChangeArrowheads="1"/>
            </p:cNvSpPr>
            <p:nvPr/>
          </p:nvSpPr>
          <p:spPr bwMode="auto">
            <a:xfrm>
              <a:off x="3420" y="2621"/>
              <a:ext cx="60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defRPr/>
              </a:pPr>
              <a:r>
                <a:rPr lang="en-US" sz="1100" b="0" dirty="0">
                  <a:latin typeface="Book Antiqua" pitchFamily="18" charset="0"/>
                </a:rPr>
                <a:t>n/6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0202" name="Text Box 42"/>
            <p:cNvSpPr txBox="1">
              <a:spLocks noChangeArrowheads="1"/>
            </p:cNvSpPr>
            <p:nvPr/>
          </p:nvSpPr>
          <p:spPr bwMode="auto">
            <a:xfrm>
              <a:off x="3870" y="2621"/>
              <a:ext cx="60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defRPr/>
              </a:pPr>
              <a:r>
                <a:rPr lang="en-US" sz="1100" b="0">
                  <a:latin typeface="Book Antiqua" pitchFamily="18" charset="0"/>
                </a:rPr>
                <a:t>n/6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6DFBFD3-022E-4CBC-8AA3-74FFE7C4EF4B}" type="datetime1">
              <a:rPr lang="en-US" smtClean="0"/>
              <a:t>10/5/20</a:t>
            </a:fld>
            <a:endParaRPr lang="en-US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ro-RO" dirty="0"/>
              <a:t>Nb. Of nodes on the worst case: nodes on the largest branch (left one)</a:t>
            </a:r>
          </a:p>
          <a:p>
            <a:pPr eaLnBrk="1" hangingPunct="1">
              <a:buFontTx/>
              <a:buNone/>
            </a:pPr>
            <a:r>
              <a:rPr lang="en-US" altLang="ro-RO" dirty="0"/>
              <a:t>=n/6+n/6+2n/6=4n/6=2n/3</a:t>
            </a:r>
          </a:p>
          <a:p>
            <a:pPr eaLnBrk="1" hangingPunct="1">
              <a:buFontTx/>
              <a:buNone/>
            </a:pPr>
            <a:r>
              <a:rPr lang="en-US" altLang="ro-RO" dirty="0"/>
              <a:t>So t(n)=t(2n/3)+O(1) (claimed 3 slides before) is justified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92D1359-8FBA-AD49-888A-E72EAC726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6700" y="214313"/>
            <a:ext cx="7407275" cy="1081087"/>
          </a:xfrm>
        </p:spPr>
        <p:txBody>
          <a:bodyPr/>
          <a:lstStyle/>
          <a:p>
            <a:pPr eaLnBrk="1" hangingPunct="1"/>
            <a:r>
              <a:rPr lang="en-US" altLang="ro-RO" dirty="0" err="1">
                <a:latin typeface="Courier" pitchFamily="2" charset="0"/>
              </a:rPr>
              <a:t>Heapify</a:t>
            </a:r>
            <a:r>
              <a:rPr lang="en-US" altLang="ro-RO" dirty="0">
                <a:latin typeface="Courier" pitchFamily="2" charset="0"/>
              </a:rPr>
              <a:t> - </a:t>
            </a:r>
            <a:r>
              <a:rPr lang="en-US" altLang="ro-RO" sz="2800" dirty="0"/>
              <a:t>Justification of # of nodes</a:t>
            </a:r>
            <a:endParaRPr lang="ro-RO" altLang="ro-RO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65B2F58-F6CE-453F-BF10-B33A104C7B26}" type="datetime1">
              <a:rPr lang="en-US" smtClean="0"/>
              <a:t>10/5/20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>
                <a:latin typeface="Courier" pitchFamily="2" charset="0"/>
              </a:rPr>
              <a:t>Build-Heap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16726"/>
            <a:ext cx="9144000" cy="50697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o-RO" sz="2800" dirty="0" err="1"/>
              <a:t>Heapify</a:t>
            </a:r>
            <a:r>
              <a:rPr lang="en-US" altLang="ro-RO" sz="2800" dirty="0"/>
              <a:t> starts from the assumption we already have 2 heaps. Where are they from?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800" dirty="0"/>
              <a:t>1 single node </a:t>
            </a:r>
            <a:r>
              <a:rPr lang="en-US" altLang="ro-RO" sz="2800" b="1" dirty="0"/>
              <a:t>is</a:t>
            </a:r>
            <a:r>
              <a:rPr lang="en-US" altLang="ro-RO" sz="2800" dirty="0"/>
              <a:t> a (very basic) </a:t>
            </a:r>
            <a:r>
              <a:rPr lang="en-US" altLang="ro-RO" sz="2800" b="1" dirty="0"/>
              <a:t>heap</a:t>
            </a:r>
            <a:r>
              <a:rPr lang="en-US" altLang="ro-RO" sz="28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800" dirty="0"/>
              <a:t>So, half of the # of nodes are already heaps; we get the strategy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300" dirty="0"/>
              <a:t>Start with 2 heaps each of dimension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300" dirty="0"/>
              <a:t>Add their common parent node to build a heap of dimension 3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800" dirty="0"/>
              <a:t>Adopt a </a:t>
            </a:r>
            <a:r>
              <a:rPr lang="en-US" altLang="ro-RO" sz="2800" b="1" dirty="0"/>
              <a:t>bottom-up</a:t>
            </a:r>
            <a:r>
              <a:rPr lang="en-US" altLang="ro-RO" sz="2800" dirty="0"/>
              <a:t> strategy: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400" dirty="0"/>
              <a:t>½ out of all nodes are heaps from the very beginning (leaves in a complete binary tree)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400" dirty="0"/>
              <a:t>Apply </a:t>
            </a:r>
            <a:r>
              <a:rPr lang="en-US" altLang="ro-RO" sz="2400" dirty="0" err="1"/>
              <a:t>heapify</a:t>
            </a:r>
            <a:r>
              <a:rPr lang="en-US" altLang="ro-RO" sz="2400" dirty="0"/>
              <a:t> to the first non-leaf node (the node in the tree with the largest index, having at least one child)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400" dirty="0"/>
              <a:t>Go to the “next” indexed node (sibling to the left of the first processed element)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400" dirty="0"/>
              <a:t>Continue the process until reach the 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5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5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8159A5-BCE6-4545-AA85-CB3CB9A1C7B8}" type="datetime1">
              <a:rPr lang="en-US" smtClean="0"/>
              <a:t>10/5/20</a:t>
            </a:fld>
            <a:endParaRPr 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>
                <a:latin typeface="Courier" pitchFamily="2" charset="0"/>
              </a:rPr>
              <a:t>Build-Heap</a:t>
            </a:r>
            <a:r>
              <a:rPr lang="en-US" altLang="ro-RO" dirty="0"/>
              <a:t> – code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1316038"/>
            <a:ext cx="883285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o-RO" b="1" dirty="0">
                <a:latin typeface="Courier New" pitchFamily="49" charset="0"/>
              </a:rPr>
              <a:t>Build-Heap(A)</a:t>
            </a:r>
            <a:r>
              <a:rPr lang="en-US" altLang="ro-RO" dirty="0"/>
              <a:t>		</a:t>
            </a:r>
            <a:endParaRPr lang="en-US" altLang="ro-RO" sz="1800" dirty="0"/>
          </a:p>
          <a:p>
            <a:pPr eaLnBrk="1" hangingPunct="1">
              <a:buFontTx/>
              <a:buNone/>
            </a:pPr>
            <a:r>
              <a:rPr lang="en-US" altLang="ro-RO" sz="2400" b="1" u="sng" dirty="0">
                <a:latin typeface="Courier New" pitchFamily="49" charset="0"/>
              </a:rPr>
              <a:t>for</a:t>
            </a:r>
            <a:r>
              <a:rPr lang="en-US" altLang="ro-RO" sz="2400" b="1" dirty="0">
                <a:latin typeface="Courier New" pitchFamily="49" charset="0"/>
              </a:rPr>
              <a:t> </a:t>
            </a:r>
            <a:r>
              <a:rPr lang="en-US" altLang="ro-RO" sz="2400" b="1" dirty="0" err="1">
                <a:latin typeface="Courier New" pitchFamily="49" charset="0"/>
              </a:rPr>
              <a:t>i</a:t>
            </a:r>
            <a:r>
              <a:rPr lang="en-US" altLang="ro-RO" sz="2400" b="1" dirty="0">
                <a:latin typeface="Courier New" pitchFamily="49" charset="0"/>
              </a:rPr>
              <a:t>&lt;-|A|/2 </a:t>
            </a:r>
            <a:r>
              <a:rPr lang="en-US" altLang="ro-RO" sz="2400" b="1" dirty="0" err="1">
                <a:latin typeface="Courier New" pitchFamily="49" charset="0"/>
              </a:rPr>
              <a:t>downto</a:t>
            </a:r>
            <a:r>
              <a:rPr lang="en-US" altLang="ro-RO" sz="2400" b="1" dirty="0">
                <a:latin typeface="Courier New" pitchFamily="49" charset="0"/>
              </a:rPr>
              <a:t> 1</a:t>
            </a:r>
            <a:r>
              <a:rPr lang="en-US" altLang="ro-RO" sz="2400" dirty="0"/>
              <a:t>	</a:t>
            </a:r>
            <a:r>
              <a:rPr lang="en-US" altLang="ro-RO" sz="1800" dirty="0"/>
              <a:t>//from the non-leave nodes to the root</a:t>
            </a:r>
          </a:p>
          <a:p>
            <a:pPr eaLnBrk="1" hangingPunct="1"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2400" b="1" u="sng" dirty="0">
                <a:latin typeface="Courier New" pitchFamily="49" charset="0"/>
              </a:rPr>
              <a:t>do</a:t>
            </a:r>
            <a:r>
              <a:rPr lang="en-US" altLang="ro-RO" sz="2400" b="1" dirty="0">
                <a:latin typeface="Courier New" pitchFamily="49" charset="0"/>
              </a:rPr>
              <a:t> </a:t>
            </a:r>
            <a:r>
              <a:rPr lang="en-US" altLang="ro-RO" sz="2400" b="1" dirty="0" err="1">
                <a:latin typeface="Courier New" pitchFamily="49" charset="0"/>
              </a:rPr>
              <a:t>heapify</a:t>
            </a:r>
            <a:r>
              <a:rPr lang="en-US" altLang="ro-RO" sz="2400" b="1" dirty="0">
                <a:latin typeface="Courier New" pitchFamily="49" charset="0"/>
              </a:rPr>
              <a:t>(</a:t>
            </a:r>
            <a:r>
              <a:rPr lang="en-US" altLang="ro-RO" sz="2400" b="1" dirty="0" err="1">
                <a:latin typeface="Courier New" pitchFamily="49" charset="0"/>
              </a:rPr>
              <a:t>A,i</a:t>
            </a:r>
            <a:r>
              <a:rPr lang="en-US" altLang="ro-RO" sz="2400" b="1" dirty="0">
                <a:latin typeface="Courier New" pitchFamily="49" charset="0"/>
              </a:rPr>
              <a:t>)		</a:t>
            </a:r>
            <a:r>
              <a:rPr lang="en-US" altLang="ro-RO" sz="1800" dirty="0"/>
              <a:t>// build the heap out of 2 already built 					// heaps and 1 node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It applies a </a:t>
            </a:r>
            <a:r>
              <a:rPr lang="en-US" altLang="ro-RO" sz="2800" b="1" dirty="0"/>
              <a:t>bottom-up</a:t>
            </a:r>
            <a:r>
              <a:rPr lang="en-US" altLang="ro-RO" sz="2800" dirty="0"/>
              <a:t> strategy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Running time: </a:t>
            </a:r>
          </a:p>
          <a:p>
            <a:pPr lvl="1" eaLnBrk="1" hangingPunct="1"/>
            <a:r>
              <a:rPr lang="en-US" altLang="ro-RO" sz="2400" dirty="0"/>
              <a:t>it </a:t>
            </a:r>
            <a:r>
              <a:rPr lang="en-US" altLang="ro-RO" sz="2400" b="1" dirty="0"/>
              <a:t>seems</a:t>
            </a:r>
            <a:r>
              <a:rPr lang="en-US" altLang="ro-RO" sz="2400" dirty="0"/>
              <a:t> to be n/2 ·</a:t>
            </a:r>
            <a:r>
              <a:rPr lang="en-US" altLang="ro-RO" sz="2400" dirty="0" err="1"/>
              <a:t>lg</a:t>
            </a:r>
            <a:r>
              <a:rPr lang="en-US" altLang="ro-RO" sz="2400" dirty="0"/>
              <a:t> n</a:t>
            </a:r>
          </a:p>
          <a:p>
            <a:pPr lvl="2" eaLnBrk="1" hangingPunct="1"/>
            <a:r>
              <a:rPr lang="en-US" altLang="ro-RO" sz="2000" dirty="0"/>
              <a:t>We apply n/2 times (on all non-leaf nodes) </a:t>
            </a:r>
            <a:r>
              <a:rPr lang="en-US" altLang="ro-RO" sz="2000" dirty="0" err="1"/>
              <a:t>heapify</a:t>
            </a:r>
            <a:endParaRPr lang="en-US" altLang="ro-RO" sz="2000" dirty="0"/>
          </a:p>
          <a:p>
            <a:pPr lvl="2" eaLnBrk="1" hangingPunct="1"/>
            <a:r>
              <a:rPr lang="en-US" altLang="ro-RO" sz="2000" dirty="0" err="1"/>
              <a:t>heapify</a:t>
            </a:r>
            <a:r>
              <a:rPr lang="en-US" altLang="ro-RO" sz="2000" dirty="0"/>
              <a:t> in worst case is O(</a:t>
            </a:r>
            <a:r>
              <a:rPr lang="en-US" altLang="ro-RO" sz="2000" dirty="0" err="1"/>
              <a:t>lgn</a:t>
            </a:r>
            <a:r>
              <a:rPr lang="en-US" altLang="ro-RO" sz="2000" dirty="0"/>
              <a:t>)</a:t>
            </a:r>
          </a:p>
          <a:p>
            <a:pPr lvl="2" eaLnBrk="1" hangingPunct="1"/>
            <a:r>
              <a:rPr lang="en-US" altLang="ro-RO" sz="2000" dirty="0"/>
              <a:t>Means n/2 times O(</a:t>
            </a:r>
            <a:r>
              <a:rPr lang="en-US" altLang="ro-RO" sz="2000" dirty="0" err="1"/>
              <a:t>lgn</a:t>
            </a:r>
            <a:r>
              <a:rPr lang="en-US" altLang="ro-RO" sz="2000" dirty="0"/>
              <a:t>) goes to n/2 ·</a:t>
            </a:r>
            <a:r>
              <a:rPr lang="en-US" altLang="ro-RO" sz="2000" dirty="0" err="1"/>
              <a:t>lg</a:t>
            </a:r>
            <a:r>
              <a:rPr lang="en-US" altLang="ro-RO" sz="2000" dirty="0"/>
              <a:t> n</a:t>
            </a:r>
          </a:p>
          <a:p>
            <a:pPr lvl="2" eaLnBrk="1" hangingPunct="1"/>
            <a:r>
              <a:rPr lang="en-US" altLang="ro-RO" sz="2000" dirty="0"/>
              <a:t>CL: only building the heap takes n/2 ·</a:t>
            </a:r>
            <a:r>
              <a:rPr lang="en-US" altLang="ro-RO" sz="2000" dirty="0" err="1"/>
              <a:t>lg</a:t>
            </a:r>
            <a:r>
              <a:rPr lang="en-US" altLang="ro-RO" sz="2000" dirty="0"/>
              <a:t> n</a:t>
            </a:r>
          </a:p>
          <a:p>
            <a:pPr lvl="2" eaLnBrk="1" hangingPunct="1"/>
            <a:r>
              <a:rPr lang="en-US" altLang="ro-RO" sz="2000" dirty="0"/>
              <a:t>So we cannot sort on n/2 ·</a:t>
            </a:r>
            <a:r>
              <a:rPr lang="en-US" altLang="ro-RO" sz="2000" dirty="0" err="1"/>
              <a:t>lg</a:t>
            </a:r>
            <a:r>
              <a:rPr lang="en-US" altLang="ro-RO" sz="2000" dirty="0"/>
              <a:t> n</a:t>
            </a:r>
            <a:r>
              <a:rPr lang="en-US" altLang="ro-RO" sz="2000" dirty="0">
                <a:solidFill>
                  <a:srgbClr val="FF0000"/>
                </a:solidFill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67221A-FCA1-481C-934D-08F0462A91DB}" type="datetime1">
              <a:rPr lang="en-US" smtClean="0"/>
              <a:t>10/5/20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>
                <a:latin typeface="Courier" pitchFamily="2" charset="0"/>
              </a:rPr>
              <a:t>Build-Heap</a:t>
            </a:r>
            <a:r>
              <a:rPr lang="en-US" altLang="ro-RO" dirty="0"/>
              <a:t> – running time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o-RO" sz="2800" dirty="0"/>
              <a:t>Running time – a first evaluation: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400" dirty="0"/>
              <a:t>n/2 times </a:t>
            </a:r>
            <a:r>
              <a:rPr lang="en-US" altLang="ro-RO" sz="2400" dirty="0" err="1"/>
              <a:t>heapify</a:t>
            </a:r>
            <a:r>
              <a:rPr lang="en-US" altLang="ro-RO" sz="2400" dirty="0"/>
              <a:t> =&gt; </a:t>
            </a:r>
            <a:r>
              <a:rPr lang="en-US" altLang="ro-RO" sz="2400" dirty="0" err="1"/>
              <a:t>nlgn</a:t>
            </a:r>
            <a:r>
              <a:rPr lang="en-US" altLang="ro-RO" sz="2400" dirty="0"/>
              <a:t>. Not good </a:t>
            </a:r>
            <a:r>
              <a:rPr lang="en-US" altLang="ro-RO" sz="2400" dirty="0">
                <a:sym typeface="Wingdings" pitchFamily="2" charset="2"/>
              </a:rPr>
              <a:t></a:t>
            </a:r>
            <a:endParaRPr lang="en-US" altLang="ro-RO" sz="2400" dirty="0"/>
          </a:p>
          <a:p>
            <a:pPr eaLnBrk="1" hangingPunct="1">
              <a:lnSpc>
                <a:spcPct val="80000"/>
              </a:lnSpc>
            </a:pPr>
            <a:r>
              <a:rPr lang="en-US" altLang="ro-RO" sz="2800" dirty="0"/>
              <a:t>Running time – a closer look: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000" dirty="0"/>
              <a:t>For all leaves, </a:t>
            </a:r>
            <a:r>
              <a:rPr lang="en-US" altLang="ro-RO" sz="2000" dirty="0" err="1"/>
              <a:t>heapify</a:t>
            </a:r>
            <a:r>
              <a:rPr lang="en-US" altLang="ro-RO" sz="2000" dirty="0"/>
              <a:t> does </a:t>
            </a:r>
            <a:r>
              <a:rPr lang="en-US" altLang="ro-RO" sz="2000" b="1" dirty="0"/>
              <a:t>not</a:t>
            </a:r>
            <a:r>
              <a:rPr lang="en-US" altLang="ro-RO" sz="2000" dirty="0"/>
              <a:t> apply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ro-RO" sz="2000" dirty="0"/>
              <a:t>Half of the nodes are leaves – no operation applied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400" dirty="0"/>
              <a:t>For all the parents of all the leaves it only takes O(1)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ro-RO" sz="2000" dirty="0" err="1"/>
              <a:t>nb.</a:t>
            </a:r>
            <a:r>
              <a:rPr lang="en-US" altLang="ro-RO" sz="2000" dirty="0"/>
              <a:t> of leaves’ parents = half of the </a:t>
            </a:r>
            <a:r>
              <a:rPr lang="en-US" altLang="ro-RO" sz="2000" dirty="0" err="1"/>
              <a:t>nb.</a:t>
            </a:r>
            <a:r>
              <a:rPr lang="en-US" altLang="ro-RO" sz="2000" dirty="0"/>
              <a:t> of leaves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ro-RO" sz="2000" dirty="0"/>
              <a:t>time require to </a:t>
            </a:r>
            <a:r>
              <a:rPr lang="en-US" altLang="ro-RO" sz="2000" dirty="0" err="1"/>
              <a:t>heapify</a:t>
            </a:r>
            <a:r>
              <a:rPr lang="en-US" altLang="ro-RO" sz="2000" dirty="0"/>
              <a:t> all of them (=</a:t>
            </a:r>
            <a:r>
              <a:rPr lang="en-US" altLang="ro-RO" sz="2000" dirty="0" err="1"/>
              <a:t>nb</a:t>
            </a:r>
            <a:r>
              <a:rPr lang="en-US" altLang="ro-RO" sz="2000" dirty="0"/>
              <a:t>*time): ½</a:t>
            </a:r>
            <a:r>
              <a:rPr lang="en-US" altLang="ro-RO" sz="2000" baseline="30000" dirty="0"/>
              <a:t>2</a:t>
            </a:r>
            <a:r>
              <a:rPr lang="en-US" altLang="ro-RO" sz="2000" dirty="0"/>
              <a:t> ·n ·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400" dirty="0"/>
              <a:t>For half of the remaining elements, it takes 2 steps to “</a:t>
            </a:r>
            <a:r>
              <a:rPr lang="en-US" altLang="ro-RO" sz="2400" dirty="0" err="1"/>
              <a:t>heapify</a:t>
            </a:r>
            <a:r>
              <a:rPr lang="en-US" altLang="ro-RO" sz="2400" dirty="0"/>
              <a:t>” them: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ro-RO" sz="2000" dirty="0"/>
              <a:t>half of the rest is ½ · ½ · ½ ·n = 1/8 ·n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ro-RO" sz="2000" dirty="0"/>
              <a:t>time require to </a:t>
            </a:r>
            <a:r>
              <a:rPr lang="en-US" altLang="ro-RO" sz="2000" dirty="0" err="1"/>
              <a:t>heapify</a:t>
            </a:r>
            <a:r>
              <a:rPr lang="en-US" altLang="ro-RO" sz="2000" dirty="0"/>
              <a:t> them: 1/8 ·n ·2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400" dirty="0"/>
              <a:t>At each of the next steps, the </a:t>
            </a:r>
            <a:r>
              <a:rPr lang="en-US" altLang="ro-RO" sz="2400" dirty="0" err="1"/>
              <a:t>nb.</a:t>
            </a:r>
            <a:r>
              <a:rPr lang="en-US" altLang="ro-RO" sz="2400" dirty="0"/>
              <a:t> of elements halves, while the </a:t>
            </a:r>
            <a:r>
              <a:rPr lang="en-US" altLang="ro-RO" sz="2400" dirty="0" err="1"/>
              <a:t>nb.</a:t>
            </a:r>
            <a:r>
              <a:rPr lang="en-US" altLang="ro-RO" sz="2400" dirty="0"/>
              <a:t> of steps required to </a:t>
            </a:r>
            <a:r>
              <a:rPr lang="en-US" altLang="ro-RO" sz="2400" dirty="0" err="1"/>
              <a:t>heapify</a:t>
            </a:r>
            <a:r>
              <a:rPr lang="en-US" altLang="ro-RO" sz="2400" dirty="0"/>
              <a:t> each increases by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5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5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5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5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8E35075-5168-46D8-9B33-A302522B88D9}" type="datetime1">
              <a:rPr lang="en-US" smtClean="0"/>
              <a:t>10/5/20</a:t>
            </a:fld>
            <a:endParaRPr lang="en-US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763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dirty="0"/>
              <a:t>t(n)	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dirty="0"/>
              <a:t>	//	#· individual time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dirty="0"/>
              <a:t>		n/2·0+		 //</a:t>
            </a:r>
            <a:r>
              <a:rPr lang="en-US" altLang="ro-RO" sz="1600" dirty="0"/>
              <a:t>(leaves) </a:t>
            </a:r>
            <a:endParaRPr lang="en-US" altLang="ro-RO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ro-RO" sz="2800" dirty="0"/>
              <a:t>		n/2</a:t>
            </a:r>
            <a:r>
              <a:rPr lang="en-US" altLang="ro-RO" sz="2800" baseline="30000" dirty="0"/>
              <a:t>2</a:t>
            </a:r>
            <a:r>
              <a:rPr lang="en-US" altLang="ro-RO" sz="2800" dirty="0"/>
              <a:t>·1+		// </a:t>
            </a:r>
            <a:r>
              <a:rPr lang="en-US" altLang="ro-RO" sz="1600" dirty="0"/>
              <a:t>(</a:t>
            </a:r>
            <a:r>
              <a:rPr lang="en-US" altLang="ro-RO" sz="1600" dirty="0" err="1"/>
              <a:t>leaves’parents</a:t>
            </a:r>
            <a:r>
              <a:rPr lang="en-US" altLang="ro-RO" sz="1600" dirty="0"/>
              <a:t>) ….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ro-RO" sz="2800" dirty="0"/>
              <a:t>		n/2</a:t>
            </a:r>
            <a:r>
              <a:rPr lang="en-US" altLang="ro-RO" sz="2800" baseline="30000" dirty="0"/>
              <a:t>3</a:t>
            </a:r>
            <a:r>
              <a:rPr lang="en-US" altLang="ro-RO" sz="2800" dirty="0"/>
              <a:t> ·2+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ro-RO" sz="2800" dirty="0"/>
              <a:t>		n/2</a:t>
            </a:r>
            <a:r>
              <a:rPr lang="en-US" altLang="ro-RO" sz="2800" baseline="30000" dirty="0"/>
              <a:t>4</a:t>
            </a:r>
            <a:r>
              <a:rPr lang="en-US" altLang="ro-RO" sz="2800" dirty="0"/>
              <a:t> ·3+…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o-RO" sz="2800" dirty="0"/>
              <a:t>		   </a:t>
            </a:r>
            <a:r>
              <a:rPr lang="en-US" altLang="ro-RO" sz="1800" dirty="0"/>
              <a:t>[</a:t>
            </a:r>
            <a:r>
              <a:rPr lang="en-US" altLang="ro-RO" sz="1800" dirty="0" err="1"/>
              <a:t>lgn</a:t>
            </a:r>
            <a:r>
              <a:rPr lang="en-US" altLang="ro-RO" sz="1800" dirty="0"/>
              <a:t>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o-RO" sz="2800" dirty="0"/>
              <a:t>		= </a:t>
            </a:r>
            <a:r>
              <a:rPr lang="en-US" altLang="ro-RO" sz="2800" dirty="0">
                <a:sym typeface="Symbol" pitchFamily="18" charset="2"/>
              </a:rPr>
              <a:t>[n/2</a:t>
            </a:r>
            <a:r>
              <a:rPr lang="en-US" altLang="ro-RO" sz="2800" baseline="30000" dirty="0">
                <a:sym typeface="Symbol" pitchFamily="18" charset="2"/>
              </a:rPr>
              <a:t>h+1</a:t>
            </a:r>
            <a:r>
              <a:rPr lang="en-US" altLang="ro-RO" sz="2800" dirty="0">
                <a:sym typeface="Symbol" pitchFamily="18" charset="2"/>
              </a:rPr>
              <a:t>] </a:t>
            </a:r>
            <a:r>
              <a:rPr lang="en-US" altLang="ro-RO" sz="2800" dirty="0"/>
              <a:t>·O(h)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o-RO" sz="2800" dirty="0"/>
              <a:t>		   </a:t>
            </a:r>
            <a:r>
              <a:rPr lang="en-US" altLang="ro-RO" sz="1800" dirty="0"/>
              <a:t>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ro-RO" sz="1800" dirty="0">
              <a:sym typeface="Symbol" pitchFamily="18" charset="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C7DD48A-C680-D64A-9C50-511F32DEE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6700" y="214313"/>
            <a:ext cx="7407275" cy="1081087"/>
          </a:xfrm>
        </p:spPr>
        <p:txBody>
          <a:bodyPr/>
          <a:lstStyle/>
          <a:p>
            <a:pPr eaLnBrk="1" hangingPunct="1"/>
            <a:r>
              <a:rPr lang="en-US" altLang="ro-RO" dirty="0">
                <a:latin typeface="Courier" pitchFamily="2" charset="0"/>
              </a:rPr>
              <a:t>Build-Heap</a:t>
            </a:r>
            <a:r>
              <a:rPr lang="en-US" altLang="ro-RO" dirty="0"/>
              <a:t> – running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6191059-6049-4C0B-B724-FB96F268F82B}" type="datetime1">
              <a:rPr lang="en-US" smtClean="0"/>
              <a:t>10/5/20</a:t>
            </a:fld>
            <a:endParaRPr lang="en-US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763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o-RO" sz="2800" dirty="0"/>
              <a:t>To evaluate the sum on the </a:t>
            </a:r>
            <a:r>
              <a:rPr lang="en-US" altLang="ro-RO" sz="2800" dirty="0" err="1"/>
              <a:t>prev</a:t>
            </a:r>
            <a:r>
              <a:rPr lang="en-US" altLang="ro-RO" sz="2800" dirty="0"/>
              <a:t> slide, start from: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o-RO" sz="28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o-RO" sz="3600" dirty="0">
                <a:sym typeface="Symbol" pitchFamily="18" charset="2"/>
              </a:rPr>
              <a:t></a:t>
            </a:r>
            <a:r>
              <a:rPr lang="en-US" altLang="ro-RO" sz="3600" dirty="0" err="1">
                <a:sym typeface="Symbol" pitchFamily="18" charset="2"/>
              </a:rPr>
              <a:t>x</a:t>
            </a:r>
            <a:r>
              <a:rPr lang="en-US" altLang="ro-RO" sz="3600" baseline="30000" dirty="0" err="1">
                <a:sym typeface="Symbol" pitchFamily="18" charset="2"/>
              </a:rPr>
              <a:t>k</a:t>
            </a:r>
            <a:r>
              <a:rPr lang="en-US" altLang="ro-RO" sz="3600" dirty="0">
                <a:sym typeface="Symbol" pitchFamily="18" charset="2"/>
              </a:rPr>
              <a:t> 		= (1-x</a:t>
            </a:r>
            <a:r>
              <a:rPr lang="en-US" altLang="ro-RO" sz="3600" baseline="30000" dirty="0">
                <a:sym typeface="Symbol" pitchFamily="18" charset="2"/>
              </a:rPr>
              <a:t>n+1</a:t>
            </a:r>
            <a:r>
              <a:rPr lang="en-US" altLang="ro-RO" sz="3600" dirty="0">
                <a:sym typeface="Symbol" pitchFamily="18" charset="2"/>
              </a:rPr>
              <a:t>)/(1-x)	</a:t>
            </a:r>
            <a:r>
              <a:rPr lang="en-US" altLang="ro-RO" sz="2000" dirty="0">
                <a:sym typeface="Symbol" pitchFamily="18" charset="2"/>
              </a:rPr>
              <a:t>(</a:t>
            </a:r>
            <a:r>
              <a:rPr lang="en-US" altLang="ro-RO" sz="2000" dirty="0" err="1">
                <a:sym typeface="Symbol" pitchFamily="18" charset="2"/>
              </a:rPr>
              <a:t>geom</a:t>
            </a:r>
            <a:r>
              <a:rPr lang="en-US" altLang="ro-RO" sz="2000" dirty="0">
                <a:sym typeface="Symbol" pitchFamily="18" charset="2"/>
              </a:rPr>
              <a:t> </a:t>
            </a:r>
            <a:r>
              <a:rPr lang="en-US" altLang="ro-RO" sz="2000" dirty="0" err="1">
                <a:sym typeface="Symbol" pitchFamily="18" charset="2"/>
              </a:rPr>
              <a:t>prog</a:t>
            </a:r>
            <a:r>
              <a:rPr lang="en-US" altLang="ro-RO" sz="2000" dirty="0">
                <a:sym typeface="Symbol" pitchFamily="18" charset="2"/>
              </a:rPr>
              <a:t>., first =1, q=x)</a:t>
            </a:r>
            <a:endParaRPr lang="en-US" altLang="ro-RO" sz="24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o-RO" sz="3600" dirty="0">
                <a:sym typeface="Symbol" pitchFamily="18" charset="2"/>
              </a:rPr>
              <a:t> </a:t>
            </a:r>
            <a:r>
              <a:rPr lang="en-US" altLang="ro-RO" sz="3600" dirty="0" err="1">
                <a:sym typeface="Symbol" pitchFamily="18" charset="2"/>
              </a:rPr>
              <a:t>x</a:t>
            </a:r>
            <a:r>
              <a:rPr lang="en-US" altLang="ro-RO" sz="3600" baseline="30000" dirty="0" err="1">
                <a:sym typeface="Symbol" pitchFamily="18" charset="2"/>
              </a:rPr>
              <a:t>k</a:t>
            </a:r>
            <a:r>
              <a:rPr lang="en-US" altLang="ro-RO" sz="3600" dirty="0">
                <a:sym typeface="Symbol" pitchFamily="18" charset="2"/>
              </a:rPr>
              <a:t> 	=1/(1-x)			</a:t>
            </a:r>
            <a:r>
              <a:rPr lang="en-US" altLang="ro-RO" sz="2000" dirty="0"/>
              <a:t>For x&lt;1, n-&gt;</a:t>
            </a:r>
            <a:r>
              <a:rPr lang="en-US" altLang="ro-RO" sz="2000" dirty="0">
                <a:sym typeface="Symbol" pitchFamily="18" charset="2"/>
              </a:rPr>
              <a:t> we get: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o-RO" sz="3600" dirty="0">
                <a:sym typeface="Symbol" pitchFamily="18" charset="2"/>
              </a:rPr>
              <a:t>( </a:t>
            </a:r>
            <a:r>
              <a:rPr lang="en-US" altLang="ro-RO" sz="3600" dirty="0" err="1">
                <a:sym typeface="Symbol" pitchFamily="18" charset="2"/>
              </a:rPr>
              <a:t>x</a:t>
            </a:r>
            <a:r>
              <a:rPr lang="en-US" altLang="ro-RO" sz="3600" baseline="30000" dirty="0" err="1">
                <a:sym typeface="Symbol" pitchFamily="18" charset="2"/>
              </a:rPr>
              <a:t>k</a:t>
            </a:r>
            <a:r>
              <a:rPr lang="en-US" altLang="ro-RO" sz="3600" dirty="0">
                <a:sym typeface="Symbol" pitchFamily="18" charset="2"/>
              </a:rPr>
              <a:t> )’</a:t>
            </a:r>
            <a:r>
              <a:rPr lang="en-US" altLang="ro-RO" sz="3600" dirty="0"/>
              <a:t>	= [</a:t>
            </a:r>
            <a:r>
              <a:rPr lang="en-US" altLang="ro-RO" sz="3600" dirty="0">
                <a:sym typeface="Symbol" pitchFamily="18" charset="2"/>
              </a:rPr>
              <a:t>1/(1-x)]’	</a:t>
            </a:r>
            <a:r>
              <a:rPr lang="en-US" altLang="ro-RO" sz="3600" dirty="0"/>
              <a:t> 	</a:t>
            </a:r>
            <a:r>
              <a:rPr lang="en-US" altLang="ro-RO" sz="2000" dirty="0"/>
              <a:t>(derive) </a:t>
            </a:r>
            <a:r>
              <a:rPr lang="en-US" altLang="ro-RO" sz="3600" dirty="0"/>
              <a:t>	</a:t>
            </a:r>
            <a:endParaRPr lang="en-US" altLang="ro-RO" sz="24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o-RO" sz="3600" dirty="0">
                <a:sym typeface="Symbol" pitchFamily="18" charset="2"/>
              </a:rPr>
              <a:t>k</a:t>
            </a:r>
            <a:r>
              <a:rPr lang="en-US" altLang="ro-RO" sz="3600" dirty="0"/>
              <a:t>·</a:t>
            </a:r>
            <a:r>
              <a:rPr lang="en-US" altLang="ro-RO" sz="3600" dirty="0">
                <a:sym typeface="Symbol" pitchFamily="18" charset="2"/>
              </a:rPr>
              <a:t>x</a:t>
            </a:r>
            <a:r>
              <a:rPr lang="en-US" altLang="ro-RO" sz="3600" baseline="30000" dirty="0">
                <a:sym typeface="Symbol" pitchFamily="18" charset="2"/>
              </a:rPr>
              <a:t>k-1</a:t>
            </a:r>
            <a:r>
              <a:rPr lang="en-US" altLang="ro-RO" sz="3600" dirty="0">
                <a:sym typeface="Symbol" pitchFamily="18" charset="2"/>
              </a:rPr>
              <a:t> </a:t>
            </a:r>
            <a:r>
              <a:rPr lang="en-US" altLang="ro-RO" sz="3600" dirty="0"/>
              <a:t>	= </a:t>
            </a:r>
            <a:r>
              <a:rPr lang="en-US" altLang="ro-RO" sz="3600" dirty="0">
                <a:sym typeface="Symbol" pitchFamily="18" charset="2"/>
              </a:rPr>
              <a:t>1/(1-x)</a:t>
            </a:r>
            <a:r>
              <a:rPr lang="en-US" altLang="ro-RO" sz="3600" baseline="30000" dirty="0">
                <a:sym typeface="Symbol" pitchFamily="18" charset="2"/>
              </a:rPr>
              <a:t>2</a:t>
            </a:r>
            <a:r>
              <a:rPr lang="en-US" altLang="ro-RO" sz="3600" dirty="0">
                <a:sym typeface="Symbol" pitchFamily="18" charset="2"/>
              </a:rPr>
              <a:t>		</a:t>
            </a:r>
            <a:r>
              <a:rPr lang="en-US" altLang="ro-RO" sz="2000" dirty="0"/>
              <a:t>(multiply by x)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ro-RO" sz="4000" b="1" dirty="0">
              <a:sym typeface="Symbol" pitchFamily="18" charset="2"/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o-RO" sz="4400" dirty="0">
                <a:sym typeface="Symbol" pitchFamily="18" charset="2"/>
              </a:rPr>
              <a:t></a:t>
            </a:r>
            <a:r>
              <a:rPr lang="en-US" altLang="ro-RO" sz="4000" b="1" dirty="0" err="1">
                <a:sym typeface="Symbol" pitchFamily="18" charset="2"/>
              </a:rPr>
              <a:t>k</a:t>
            </a:r>
            <a:r>
              <a:rPr lang="en-US" altLang="ro-RO" sz="4000" b="1" dirty="0" err="1"/>
              <a:t>·</a:t>
            </a:r>
            <a:r>
              <a:rPr lang="en-US" altLang="ro-RO" sz="4000" b="1" dirty="0" err="1">
                <a:sym typeface="Symbol" pitchFamily="18" charset="2"/>
              </a:rPr>
              <a:t>x</a:t>
            </a:r>
            <a:r>
              <a:rPr lang="en-US" altLang="ro-RO" sz="4000" b="1" baseline="30000" dirty="0" err="1">
                <a:sym typeface="Symbol" pitchFamily="18" charset="2"/>
              </a:rPr>
              <a:t>k</a:t>
            </a:r>
            <a:r>
              <a:rPr lang="en-US" altLang="ro-RO" sz="4000" b="1" dirty="0">
                <a:sym typeface="Symbol" pitchFamily="18" charset="2"/>
              </a:rPr>
              <a:t> </a:t>
            </a:r>
            <a:r>
              <a:rPr lang="en-US" altLang="ro-RO" sz="4000" b="1" dirty="0"/>
              <a:t>	= x</a:t>
            </a:r>
            <a:r>
              <a:rPr lang="en-US" altLang="ro-RO" sz="4000" b="1" dirty="0">
                <a:sym typeface="Symbol" pitchFamily="18" charset="2"/>
              </a:rPr>
              <a:t>/(1-x)</a:t>
            </a:r>
            <a:r>
              <a:rPr lang="en-US" altLang="ro-RO" sz="4000" b="1" baseline="30000" dirty="0">
                <a:sym typeface="Symbol" pitchFamily="18" charset="2"/>
              </a:rPr>
              <a:t>2</a:t>
            </a:r>
            <a:r>
              <a:rPr lang="en-US" altLang="ro-RO" sz="4000" b="1" dirty="0">
                <a:sym typeface="Symbol" pitchFamily="18" charset="2"/>
              </a:rPr>
              <a:t>		(1)</a:t>
            </a:r>
            <a:endParaRPr lang="en-US" altLang="ro-RO" sz="4000" b="1" baseline="300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o-RO" sz="2800" dirty="0">
                <a:sym typeface="Symbol" pitchFamily="18" charset="2"/>
              </a:rPr>
              <a:t>Use the result (for a particular value of x) to calculate the desired sum from before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ro-RO" sz="1800" dirty="0">
              <a:sym typeface="Symbol" pitchFamily="18" charset="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C966C05-520D-014E-861F-A2E25A9BF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6700" y="214313"/>
            <a:ext cx="7407275" cy="1081087"/>
          </a:xfrm>
        </p:spPr>
        <p:txBody>
          <a:bodyPr/>
          <a:lstStyle/>
          <a:p>
            <a:pPr eaLnBrk="1" hangingPunct="1"/>
            <a:r>
              <a:rPr lang="en-US" altLang="ro-RO" dirty="0">
                <a:latin typeface="Courier" pitchFamily="2" charset="0"/>
              </a:rPr>
              <a:t>Build-Heap</a:t>
            </a:r>
            <a:r>
              <a:rPr lang="en-US" altLang="ro-RO" dirty="0"/>
              <a:t> – running time</a:t>
            </a:r>
          </a:p>
        </p:txBody>
      </p:sp>
    </p:spTree>
    <p:extLst>
      <p:ext uri="{BB962C8B-B14F-4D97-AF65-F5344CB8AC3E}">
        <p14:creationId xmlns:p14="http://schemas.microsoft.com/office/powerpoint/2010/main" val="428915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898E3D-52F1-43F7-9565-DFFEE87EA0EB}" type="datetime1">
              <a:rPr lang="en-US" smtClean="0"/>
              <a:t>10/5/20</a:t>
            </a:fld>
            <a:endParaRPr lang="en-US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16038"/>
            <a:ext cx="8574088" cy="49323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ro-RO" sz="1800" dirty="0"/>
              <a:t>			[</a:t>
            </a:r>
            <a:r>
              <a:rPr lang="en-US" altLang="ro-RO" sz="1800" dirty="0" err="1"/>
              <a:t>lgn</a:t>
            </a:r>
            <a:r>
              <a:rPr lang="en-US" altLang="ro-RO" sz="1800" dirty="0"/>
              <a:t>]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ro-RO" sz="2800" dirty="0"/>
              <a:t>t(n)= 	</a:t>
            </a:r>
            <a:r>
              <a:rPr lang="en-US" altLang="ro-RO" sz="3600" dirty="0">
                <a:sym typeface="Symbol" pitchFamily="18" charset="2"/>
              </a:rPr>
              <a:t></a:t>
            </a:r>
            <a:r>
              <a:rPr lang="en-US" altLang="ro-RO" sz="2800" dirty="0">
                <a:sym typeface="Symbol" pitchFamily="18" charset="2"/>
              </a:rPr>
              <a:t>[n/2</a:t>
            </a:r>
            <a:r>
              <a:rPr lang="en-US" altLang="ro-RO" sz="2800" baseline="30000" dirty="0">
                <a:sym typeface="Symbol" pitchFamily="18" charset="2"/>
              </a:rPr>
              <a:t>h+1</a:t>
            </a:r>
            <a:r>
              <a:rPr lang="en-US" altLang="ro-RO" sz="2800" dirty="0">
                <a:sym typeface="Symbol" pitchFamily="18" charset="2"/>
              </a:rPr>
              <a:t>] </a:t>
            </a:r>
            <a:r>
              <a:rPr lang="en-US" altLang="ro-RO" sz="2800" dirty="0"/>
              <a:t>·O(h)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ro-RO" sz="1800" dirty="0"/>
              <a:t>			 0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ro-RO" sz="1800" dirty="0"/>
              <a:t>			[</a:t>
            </a:r>
            <a:r>
              <a:rPr lang="en-US" altLang="ro-RO" sz="1800" dirty="0" err="1"/>
              <a:t>lgn</a:t>
            </a:r>
            <a:r>
              <a:rPr lang="en-US" altLang="ro-RO" sz="1800" dirty="0"/>
              <a:t>]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ro-RO" sz="2800" dirty="0"/>
              <a:t>		=	</a:t>
            </a:r>
            <a:r>
              <a:rPr lang="en-US" altLang="ro-RO" sz="2800" dirty="0">
                <a:sym typeface="Symbol" pitchFamily="18" charset="2"/>
              </a:rPr>
              <a:t> </a:t>
            </a:r>
            <a:r>
              <a:rPr lang="en-US" altLang="ro-RO" sz="3600" dirty="0">
                <a:sym typeface="Symbol" pitchFamily="18" charset="2"/>
              </a:rPr>
              <a:t></a:t>
            </a:r>
            <a:r>
              <a:rPr lang="en-US" altLang="ro-RO" sz="2800" dirty="0">
                <a:sym typeface="Symbol" pitchFamily="18" charset="2"/>
              </a:rPr>
              <a:t> n[1/2</a:t>
            </a:r>
            <a:r>
              <a:rPr lang="en-US" altLang="ro-RO" sz="2800" baseline="30000" dirty="0">
                <a:sym typeface="Symbol" pitchFamily="18" charset="2"/>
              </a:rPr>
              <a:t>h+1</a:t>
            </a:r>
            <a:r>
              <a:rPr lang="en-US" altLang="ro-RO" sz="2800" dirty="0">
                <a:sym typeface="Symbol" pitchFamily="18" charset="2"/>
              </a:rPr>
              <a:t>] </a:t>
            </a:r>
            <a:r>
              <a:rPr lang="en-US" altLang="ro-RO" sz="2800" dirty="0"/>
              <a:t>·h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ro-RO" sz="1800" dirty="0"/>
              <a:t>			 0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ro-RO" sz="1800" dirty="0"/>
              <a:t>			           [</a:t>
            </a:r>
            <a:r>
              <a:rPr lang="en-US" altLang="ro-RO" sz="1800" dirty="0" err="1"/>
              <a:t>lgn</a:t>
            </a:r>
            <a:r>
              <a:rPr lang="en-US" altLang="ro-RO" sz="1800" dirty="0"/>
              <a:t>]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ro-RO" sz="2800" dirty="0"/>
              <a:t>		=	</a:t>
            </a:r>
            <a:r>
              <a:rPr lang="en-US" altLang="ro-RO" sz="2800" dirty="0">
                <a:sym typeface="Symbol" pitchFamily="18" charset="2"/>
              </a:rPr>
              <a:t>n/2· </a:t>
            </a:r>
            <a:r>
              <a:rPr lang="en-US" altLang="ro-RO" sz="3600" dirty="0">
                <a:sym typeface="Symbol" pitchFamily="18" charset="2"/>
              </a:rPr>
              <a:t></a:t>
            </a:r>
            <a:r>
              <a:rPr lang="en-US" altLang="ro-RO" sz="2800" dirty="0">
                <a:sym typeface="Symbol" pitchFamily="18" charset="2"/>
              </a:rPr>
              <a:t> [1/2</a:t>
            </a:r>
            <a:r>
              <a:rPr lang="en-US" altLang="ro-RO" sz="2800" baseline="30000" dirty="0">
                <a:sym typeface="Symbol" pitchFamily="18" charset="2"/>
              </a:rPr>
              <a:t>h</a:t>
            </a:r>
            <a:r>
              <a:rPr lang="en-US" altLang="ro-RO" sz="2800" dirty="0">
                <a:sym typeface="Symbol" pitchFamily="18" charset="2"/>
              </a:rPr>
              <a:t>] </a:t>
            </a:r>
            <a:r>
              <a:rPr lang="en-US" altLang="ro-RO" sz="2800" dirty="0"/>
              <a:t>·h =</a:t>
            </a:r>
            <a:r>
              <a:rPr lang="en-US" altLang="ro-RO" sz="2800" dirty="0">
                <a:sym typeface="Symbol" pitchFamily="18" charset="2"/>
              </a:rPr>
              <a:t>n/2·</a:t>
            </a:r>
            <a:r>
              <a:rPr lang="en-US" altLang="ro-RO" sz="3600" dirty="0">
                <a:sym typeface="Symbol" pitchFamily="18" charset="2"/>
              </a:rPr>
              <a:t></a:t>
            </a:r>
            <a:r>
              <a:rPr lang="en-US" altLang="ro-RO" sz="2800" dirty="0">
                <a:sym typeface="Symbol" pitchFamily="18" charset="2"/>
              </a:rPr>
              <a:t> </a:t>
            </a:r>
            <a:r>
              <a:rPr lang="en-US" altLang="ro-RO" sz="2800" dirty="0"/>
              <a:t>h · (</a:t>
            </a:r>
            <a:r>
              <a:rPr lang="en-US" altLang="ro-RO" sz="2800" dirty="0">
                <a:sym typeface="Symbol" pitchFamily="18" charset="2"/>
              </a:rPr>
              <a:t>1/2)</a:t>
            </a:r>
            <a:r>
              <a:rPr lang="en-US" altLang="ro-RO" sz="2800" baseline="30000" dirty="0">
                <a:sym typeface="Symbol" pitchFamily="18" charset="2"/>
              </a:rPr>
              <a:t>h</a:t>
            </a:r>
            <a:endParaRPr lang="en-US" altLang="ro-RO" sz="28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o-RO" sz="1800" dirty="0"/>
              <a:t>			            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o-RO" sz="2800" dirty="0">
                <a:sym typeface="Symbol" pitchFamily="18" charset="2"/>
              </a:rPr>
              <a:t>But since </a:t>
            </a:r>
            <a:r>
              <a:rPr lang="en-US" altLang="ro-RO" sz="3600" dirty="0">
                <a:sym typeface="Symbol" pitchFamily="18" charset="2"/>
              </a:rPr>
              <a:t></a:t>
            </a:r>
            <a:r>
              <a:rPr lang="en-US" altLang="ro-RO" sz="2800" dirty="0" err="1">
                <a:sym typeface="Symbol" pitchFamily="18" charset="2"/>
              </a:rPr>
              <a:t>k</a:t>
            </a:r>
            <a:r>
              <a:rPr lang="en-US" altLang="ro-RO" sz="2800" dirty="0" err="1"/>
              <a:t>·</a:t>
            </a:r>
            <a:r>
              <a:rPr lang="en-US" altLang="ro-RO" sz="2800" dirty="0" err="1">
                <a:sym typeface="Symbol" pitchFamily="18" charset="2"/>
              </a:rPr>
              <a:t>x</a:t>
            </a:r>
            <a:r>
              <a:rPr lang="en-US" altLang="ro-RO" sz="2800" baseline="30000" dirty="0" err="1">
                <a:sym typeface="Symbol" pitchFamily="18" charset="2"/>
              </a:rPr>
              <a:t>k</a:t>
            </a:r>
            <a:r>
              <a:rPr lang="en-US" altLang="ro-RO" sz="2800" dirty="0">
                <a:sym typeface="Symbol" pitchFamily="18" charset="2"/>
              </a:rPr>
              <a:t> </a:t>
            </a:r>
            <a:r>
              <a:rPr lang="en-US" altLang="ro-RO" sz="2800" dirty="0"/>
              <a:t>= x</a:t>
            </a:r>
            <a:r>
              <a:rPr lang="en-US" altLang="ro-RO" sz="2800" dirty="0">
                <a:sym typeface="Symbol" pitchFamily="18" charset="2"/>
              </a:rPr>
              <a:t>/(1-x)</a:t>
            </a:r>
            <a:r>
              <a:rPr lang="en-US" altLang="ro-RO" sz="2800" baseline="30000" dirty="0">
                <a:sym typeface="Symbol" pitchFamily="18" charset="2"/>
              </a:rPr>
              <a:t>2 </a:t>
            </a:r>
            <a:r>
              <a:rPr lang="en-US" altLang="ro-RO" sz="2800" dirty="0">
                <a:sym typeface="Symbol" pitchFamily="18" charset="2"/>
              </a:rPr>
              <a:t>(from (1) previous slide),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o-RO" sz="2800" dirty="0">
                <a:sym typeface="Symbol" pitchFamily="18" charset="2"/>
              </a:rPr>
              <a:t>for</a:t>
            </a:r>
            <a:r>
              <a:rPr lang="en-US" altLang="ro-RO" sz="2800" b="1" dirty="0">
                <a:sym typeface="Symbol" pitchFamily="18" charset="2"/>
              </a:rPr>
              <a:t> x=1/2 </a:t>
            </a:r>
            <a:r>
              <a:rPr lang="en-US" altLang="ro-RO" sz="2800" dirty="0">
                <a:sym typeface="Symbol" pitchFamily="18" charset="2"/>
              </a:rPr>
              <a:t>we get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o-RO" sz="3600" dirty="0">
                <a:sym typeface="Symbol" pitchFamily="18" charset="2"/>
              </a:rPr>
              <a:t></a:t>
            </a:r>
            <a:r>
              <a:rPr lang="en-US" altLang="ro-RO" sz="2800" dirty="0" err="1">
                <a:sym typeface="Symbol" pitchFamily="18" charset="2"/>
              </a:rPr>
              <a:t>k</a:t>
            </a:r>
            <a:r>
              <a:rPr lang="en-US" altLang="ro-RO" sz="2800" dirty="0" err="1"/>
              <a:t>·</a:t>
            </a:r>
            <a:r>
              <a:rPr lang="en-US" altLang="ro-RO" sz="2800" dirty="0" err="1">
                <a:sym typeface="Symbol" pitchFamily="18" charset="2"/>
              </a:rPr>
              <a:t>x</a:t>
            </a:r>
            <a:r>
              <a:rPr lang="en-US" altLang="ro-RO" sz="2800" baseline="30000" dirty="0" err="1">
                <a:sym typeface="Symbol" pitchFamily="18" charset="2"/>
              </a:rPr>
              <a:t>k</a:t>
            </a:r>
            <a:r>
              <a:rPr lang="en-US" altLang="ro-RO" sz="2800" dirty="0">
                <a:sym typeface="Symbol" pitchFamily="18" charset="2"/>
              </a:rPr>
              <a:t> </a:t>
            </a:r>
            <a:r>
              <a:rPr lang="en-US" altLang="ro-RO" sz="2800" dirty="0"/>
              <a:t>=(1/2)/(1-1/2)</a:t>
            </a:r>
            <a:r>
              <a:rPr lang="en-US" altLang="ro-RO" sz="2800" baseline="30000" dirty="0"/>
              <a:t>2</a:t>
            </a:r>
            <a:r>
              <a:rPr lang="en-US" altLang="ro-RO" sz="2800" dirty="0"/>
              <a:t>=(1/2)/(1/2)</a:t>
            </a:r>
            <a:r>
              <a:rPr lang="en-US" altLang="ro-RO" sz="2800" baseline="30000" dirty="0"/>
              <a:t>2</a:t>
            </a:r>
            <a:r>
              <a:rPr lang="en-US" altLang="ro-RO" sz="2800" dirty="0"/>
              <a:t> =2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o-RO" sz="2800" dirty="0"/>
              <a:t>So </a:t>
            </a:r>
            <a:r>
              <a:rPr lang="en-US" altLang="ro-RO" sz="3600" dirty="0">
                <a:sym typeface="Symbol" pitchFamily="18" charset="2"/>
              </a:rPr>
              <a:t></a:t>
            </a:r>
            <a:r>
              <a:rPr lang="en-US" altLang="ro-RO" sz="2800" dirty="0">
                <a:sym typeface="Symbol" pitchFamily="18" charset="2"/>
              </a:rPr>
              <a:t> </a:t>
            </a:r>
            <a:r>
              <a:rPr lang="en-US" altLang="ro-RO" sz="2800" dirty="0"/>
              <a:t>h · </a:t>
            </a:r>
            <a:r>
              <a:rPr lang="en-US" altLang="ro-RO" sz="2800" dirty="0">
                <a:sym typeface="Symbol" pitchFamily="18" charset="2"/>
              </a:rPr>
              <a:t>(1/2)</a:t>
            </a:r>
            <a:r>
              <a:rPr lang="en-US" altLang="ro-RO" sz="2800" baseline="30000" dirty="0">
                <a:sym typeface="Symbol" pitchFamily="18" charset="2"/>
              </a:rPr>
              <a:t>h</a:t>
            </a:r>
            <a:r>
              <a:rPr lang="en-US" altLang="ro-RO" sz="2800" dirty="0">
                <a:sym typeface="Symbol" pitchFamily="18" charset="2"/>
              </a:rPr>
              <a:t> </a:t>
            </a:r>
            <a:r>
              <a:rPr lang="en-US" altLang="ro-RO" sz="2800" dirty="0"/>
              <a:t>= 2, therefore  </a:t>
            </a:r>
            <a:r>
              <a:rPr lang="en-US" altLang="ro-RO" sz="2800" b="1" dirty="0"/>
              <a:t>t(n)= O(n)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o-RO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o-RO" sz="2800" baseline="30000" dirty="0">
              <a:sym typeface="Symbol" pitchFamily="18" charset="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2F5ECFD-16BD-194D-8804-D410F2ED7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6700" y="214313"/>
            <a:ext cx="7407275" cy="1081087"/>
          </a:xfrm>
        </p:spPr>
        <p:txBody>
          <a:bodyPr/>
          <a:lstStyle/>
          <a:p>
            <a:pPr eaLnBrk="1" hangingPunct="1"/>
            <a:r>
              <a:rPr lang="en-US" altLang="ro-RO" dirty="0">
                <a:latin typeface="Courier" pitchFamily="2" charset="0"/>
              </a:rPr>
              <a:t>Build-Heap</a:t>
            </a:r>
            <a:r>
              <a:rPr lang="en-US" altLang="ro-RO" dirty="0"/>
              <a:t> – running time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2BD1179-9301-4985-A710-A97275C23C0E}" type="datetime1">
              <a:rPr lang="en-US" smtClean="0"/>
              <a:t>10/5/20</a:t>
            </a:fld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Build-Heap Complete Example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431925"/>
            <a:ext cx="8766175" cy="4724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ro-RO" sz="3600"/>
          </a:p>
          <a:p>
            <a:pPr eaLnBrk="1" hangingPunct="1">
              <a:buFontTx/>
              <a:buNone/>
            </a:pPr>
            <a:endParaRPr lang="en-US" altLang="ro-RO"/>
          </a:p>
        </p:txBody>
      </p:sp>
      <p:grpSp>
        <p:nvGrpSpPr>
          <p:cNvPr id="227332" name="Group 4"/>
          <p:cNvGrpSpPr>
            <a:grpSpLocks noChangeAspect="1"/>
          </p:cNvGrpSpPr>
          <p:nvPr/>
        </p:nvGrpSpPr>
        <p:grpSpPr bwMode="auto">
          <a:xfrm>
            <a:off x="769938" y="1585913"/>
            <a:ext cx="3208337" cy="2532062"/>
            <a:chOff x="2520" y="3697"/>
            <a:chExt cx="4209" cy="3418"/>
          </a:xfrm>
        </p:grpSpPr>
        <p:sp>
          <p:nvSpPr>
            <p:cNvPr id="227333" name="AutoShape 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7334" name="Oval 6"/>
            <p:cNvSpPr>
              <a:spLocks noChangeArrowheads="1"/>
            </p:cNvSpPr>
            <p:nvPr/>
          </p:nvSpPr>
          <p:spPr bwMode="auto">
            <a:xfrm>
              <a:off x="6175" y="5615"/>
              <a:ext cx="554" cy="4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/>
                <a:t>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0750" name="Group 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27336" name="Oval 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1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7337" name="Oval 9"/>
              <p:cNvSpPr>
                <a:spLocks noChangeArrowheads="1"/>
              </p:cNvSpPr>
              <p:nvPr/>
            </p:nvSpPr>
            <p:spPr bwMode="auto">
              <a:xfrm>
                <a:off x="9187" y="6020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2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7338" name="Oval 10"/>
              <p:cNvSpPr>
                <a:spLocks noChangeArrowheads="1"/>
              </p:cNvSpPr>
              <p:nvPr/>
            </p:nvSpPr>
            <p:spPr bwMode="auto">
              <a:xfrm>
                <a:off x="7163" y="6020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5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7339" name="Oval 11"/>
              <p:cNvSpPr>
                <a:spLocks noChangeArrowheads="1"/>
              </p:cNvSpPr>
              <p:nvPr/>
            </p:nvSpPr>
            <p:spPr bwMode="auto">
              <a:xfrm>
                <a:off x="6159" y="7207"/>
                <a:ext cx="645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1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7340" name="Oval 12"/>
              <p:cNvSpPr>
                <a:spLocks noChangeArrowheads="1"/>
              </p:cNvSpPr>
              <p:nvPr/>
            </p:nvSpPr>
            <p:spPr bwMode="auto">
              <a:xfrm>
                <a:off x="7643" y="7207"/>
                <a:ext cx="647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3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7341" name="Line 1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7342" name="Line 14"/>
              <p:cNvSpPr>
                <a:spLocks noChangeShapeType="1"/>
              </p:cNvSpPr>
              <p:nvPr/>
            </p:nvSpPr>
            <p:spPr bwMode="auto">
              <a:xfrm flipH="1">
                <a:off x="6661" y="6542"/>
                <a:ext cx="642" cy="7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7343" name="Line 15"/>
              <p:cNvSpPr>
                <a:spLocks noChangeShapeType="1"/>
              </p:cNvSpPr>
              <p:nvPr/>
            </p:nvSpPr>
            <p:spPr bwMode="auto">
              <a:xfrm flipH="1" flipV="1">
                <a:off x="8634" y="5460"/>
                <a:ext cx="707" cy="5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7344" name="Line 1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7345" name="Oval 17"/>
              <p:cNvSpPr>
                <a:spLocks noChangeArrowheads="1"/>
              </p:cNvSpPr>
              <p:nvPr/>
            </p:nvSpPr>
            <p:spPr bwMode="auto">
              <a:xfrm>
                <a:off x="5444" y="8377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4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7346" name="Oval 18"/>
              <p:cNvSpPr>
                <a:spLocks noChangeArrowheads="1"/>
              </p:cNvSpPr>
              <p:nvPr/>
            </p:nvSpPr>
            <p:spPr bwMode="auto">
              <a:xfrm>
                <a:off x="6803" y="8377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3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7347" name="Line 1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7348" name="Line 20"/>
              <p:cNvSpPr>
                <a:spLocks noChangeShapeType="1"/>
              </p:cNvSpPr>
              <p:nvPr/>
            </p:nvSpPr>
            <p:spPr bwMode="auto">
              <a:xfrm>
                <a:off x="6661" y="7737"/>
                <a:ext cx="347" cy="6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7349" name="Line 21"/>
              <p:cNvSpPr>
                <a:spLocks noChangeShapeType="1"/>
              </p:cNvSpPr>
              <p:nvPr/>
            </p:nvSpPr>
            <p:spPr bwMode="auto">
              <a:xfrm>
                <a:off x="9736" y="6542"/>
                <a:ext cx="480" cy="7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7350" name="Oval 22"/>
            <p:cNvSpPr>
              <a:spLocks noChangeArrowheads="1"/>
            </p:cNvSpPr>
            <p:nvPr/>
          </p:nvSpPr>
          <p:spPr bwMode="auto">
            <a:xfrm>
              <a:off x="5254" y="5615"/>
              <a:ext cx="537" cy="4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/>
                <a:t>7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7351" name="Line 2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7352" name="Group 24"/>
          <p:cNvGrpSpPr>
            <a:grpSpLocks noChangeAspect="1"/>
          </p:cNvGrpSpPr>
          <p:nvPr/>
        </p:nvGrpSpPr>
        <p:grpSpPr bwMode="auto">
          <a:xfrm>
            <a:off x="4533900" y="1547813"/>
            <a:ext cx="3208338" cy="2532062"/>
            <a:chOff x="2520" y="3697"/>
            <a:chExt cx="4209" cy="3418"/>
          </a:xfrm>
        </p:grpSpPr>
        <p:sp>
          <p:nvSpPr>
            <p:cNvPr id="227353" name="AutoShape 2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7354" name="Oval 26"/>
            <p:cNvSpPr>
              <a:spLocks noChangeArrowheads="1"/>
            </p:cNvSpPr>
            <p:nvPr/>
          </p:nvSpPr>
          <p:spPr bwMode="auto">
            <a:xfrm>
              <a:off x="6175" y="5615"/>
              <a:ext cx="554" cy="4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/>
                <a:t>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0731" name="Group 2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27356" name="Oval 2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1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7357" name="Oval 29"/>
              <p:cNvSpPr>
                <a:spLocks noChangeArrowheads="1"/>
              </p:cNvSpPr>
              <p:nvPr/>
            </p:nvSpPr>
            <p:spPr bwMode="auto">
              <a:xfrm>
                <a:off x="9187" y="6020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2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7358" name="Oval 30"/>
              <p:cNvSpPr>
                <a:spLocks noChangeArrowheads="1"/>
              </p:cNvSpPr>
              <p:nvPr/>
            </p:nvSpPr>
            <p:spPr bwMode="auto">
              <a:xfrm>
                <a:off x="7163" y="6020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5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7359" name="Oval 31"/>
              <p:cNvSpPr>
                <a:spLocks noChangeArrowheads="1"/>
              </p:cNvSpPr>
              <p:nvPr/>
            </p:nvSpPr>
            <p:spPr bwMode="auto">
              <a:xfrm>
                <a:off x="6159" y="7207"/>
                <a:ext cx="645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rgbClr val="FF0000"/>
                    </a:solidFill>
                  </a:rPr>
                  <a:t>4</a:t>
                </a:r>
                <a:endPara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7360" name="Oval 32"/>
              <p:cNvSpPr>
                <a:spLocks noChangeArrowheads="1"/>
              </p:cNvSpPr>
              <p:nvPr/>
            </p:nvSpPr>
            <p:spPr bwMode="auto">
              <a:xfrm>
                <a:off x="7643" y="7207"/>
                <a:ext cx="647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3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7361" name="Line 3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7362" name="Line 34"/>
              <p:cNvSpPr>
                <a:spLocks noChangeShapeType="1"/>
              </p:cNvSpPr>
              <p:nvPr/>
            </p:nvSpPr>
            <p:spPr bwMode="auto">
              <a:xfrm flipH="1">
                <a:off x="6661" y="6542"/>
                <a:ext cx="642" cy="7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7363" name="Line 35"/>
              <p:cNvSpPr>
                <a:spLocks noChangeShapeType="1"/>
              </p:cNvSpPr>
              <p:nvPr/>
            </p:nvSpPr>
            <p:spPr bwMode="auto">
              <a:xfrm flipH="1" flipV="1">
                <a:off x="8634" y="5460"/>
                <a:ext cx="707" cy="5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7364" name="Line 3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7365" name="Oval 37"/>
              <p:cNvSpPr>
                <a:spLocks noChangeArrowheads="1"/>
              </p:cNvSpPr>
              <p:nvPr/>
            </p:nvSpPr>
            <p:spPr bwMode="auto">
              <a:xfrm>
                <a:off x="5444" y="8377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rgbClr val="FF0000"/>
                    </a:solidFill>
                  </a:rPr>
                  <a:t>1</a:t>
                </a:r>
                <a:endPara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7366" name="Oval 38"/>
              <p:cNvSpPr>
                <a:spLocks noChangeArrowheads="1"/>
              </p:cNvSpPr>
              <p:nvPr/>
            </p:nvSpPr>
            <p:spPr bwMode="auto">
              <a:xfrm>
                <a:off x="6803" y="8377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3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7367" name="Line 3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7368" name="Line 40"/>
              <p:cNvSpPr>
                <a:spLocks noChangeShapeType="1"/>
              </p:cNvSpPr>
              <p:nvPr/>
            </p:nvSpPr>
            <p:spPr bwMode="auto">
              <a:xfrm>
                <a:off x="6661" y="7737"/>
                <a:ext cx="347" cy="6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7369" name="Line 41"/>
              <p:cNvSpPr>
                <a:spLocks noChangeShapeType="1"/>
              </p:cNvSpPr>
              <p:nvPr/>
            </p:nvSpPr>
            <p:spPr bwMode="auto">
              <a:xfrm>
                <a:off x="9736" y="6542"/>
                <a:ext cx="480" cy="7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7370" name="Oval 42"/>
            <p:cNvSpPr>
              <a:spLocks noChangeArrowheads="1"/>
            </p:cNvSpPr>
            <p:nvPr/>
          </p:nvSpPr>
          <p:spPr bwMode="auto">
            <a:xfrm>
              <a:off x="5254" y="5615"/>
              <a:ext cx="537" cy="4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/>
                <a:t>7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7371" name="Line 4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0947C5-85A8-4D85-843D-3F5165BF59CA}" type="datetime1">
              <a:rPr lang="en-US" smtClean="0"/>
              <a:t>10/5/20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Build-Heap Complete Example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431925"/>
            <a:ext cx="8766175" cy="4724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ro-RO" sz="3600"/>
          </a:p>
          <a:p>
            <a:pPr eaLnBrk="1" hangingPunct="1">
              <a:buFontTx/>
              <a:buNone/>
            </a:pPr>
            <a:endParaRPr lang="en-US" altLang="ro-RO"/>
          </a:p>
        </p:txBody>
      </p:sp>
      <p:grpSp>
        <p:nvGrpSpPr>
          <p:cNvPr id="228356" name="Group 4"/>
          <p:cNvGrpSpPr>
            <a:grpSpLocks noChangeAspect="1"/>
          </p:cNvGrpSpPr>
          <p:nvPr/>
        </p:nvGrpSpPr>
        <p:grpSpPr bwMode="auto">
          <a:xfrm>
            <a:off x="269875" y="1163638"/>
            <a:ext cx="3208338" cy="2532062"/>
            <a:chOff x="2520" y="3697"/>
            <a:chExt cx="4209" cy="3418"/>
          </a:xfrm>
        </p:grpSpPr>
        <p:sp>
          <p:nvSpPr>
            <p:cNvPr id="228357" name="AutoShape 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8358" name="Oval 6"/>
            <p:cNvSpPr>
              <a:spLocks noChangeArrowheads="1"/>
            </p:cNvSpPr>
            <p:nvPr/>
          </p:nvSpPr>
          <p:spPr bwMode="auto">
            <a:xfrm>
              <a:off x="6175" y="5615"/>
              <a:ext cx="554" cy="4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/>
                <a:t>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1834" name="Group 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28360" name="Oval 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1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361" name="Oval 9"/>
              <p:cNvSpPr>
                <a:spLocks noChangeArrowheads="1"/>
              </p:cNvSpPr>
              <p:nvPr/>
            </p:nvSpPr>
            <p:spPr bwMode="auto">
              <a:xfrm>
                <a:off x="9187" y="6020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2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362" name="Oval 10"/>
              <p:cNvSpPr>
                <a:spLocks noChangeArrowheads="1"/>
              </p:cNvSpPr>
              <p:nvPr/>
            </p:nvSpPr>
            <p:spPr bwMode="auto">
              <a:xfrm>
                <a:off x="7163" y="6020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5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363" name="Oval 11"/>
              <p:cNvSpPr>
                <a:spLocks noChangeArrowheads="1"/>
              </p:cNvSpPr>
              <p:nvPr/>
            </p:nvSpPr>
            <p:spPr bwMode="auto">
              <a:xfrm>
                <a:off x="6159" y="7207"/>
                <a:ext cx="645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rgbClr val="FF0000"/>
                    </a:solidFill>
                  </a:rPr>
                  <a:t>4</a:t>
                </a:r>
                <a:endPara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364" name="Oval 12"/>
              <p:cNvSpPr>
                <a:spLocks noChangeArrowheads="1"/>
              </p:cNvSpPr>
              <p:nvPr/>
            </p:nvSpPr>
            <p:spPr bwMode="auto">
              <a:xfrm>
                <a:off x="7643" y="7207"/>
                <a:ext cx="647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3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365" name="Line 1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366" name="Line 14"/>
              <p:cNvSpPr>
                <a:spLocks noChangeShapeType="1"/>
              </p:cNvSpPr>
              <p:nvPr/>
            </p:nvSpPr>
            <p:spPr bwMode="auto">
              <a:xfrm flipH="1">
                <a:off x="6661" y="6542"/>
                <a:ext cx="642" cy="7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367" name="Line 15"/>
              <p:cNvSpPr>
                <a:spLocks noChangeShapeType="1"/>
              </p:cNvSpPr>
              <p:nvPr/>
            </p:nvSpPr>
            <p:spPr bwMode="auto">
              <a:xfrm flipH="1" flipV="1">
                <a:off x="8634" y="5460"/>
                <a:ext cx="707" cy="5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368" name="Line 1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369" name="Oval 17"/>
              <p:cNvSpPr>
                <a:spLocks noChangeArrowheads="1"/>
              </p:cNvSpPr>
              <p:nvPr/>
            </p:nvSpPr>
            <p:spPr bwMode="auto">
              <a:xfrm>
                <a:off x="5444" y="8377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rgbClr val="FF0000"/>
                    </a:solidFill>
                  </a:rPr>
                  <a:t>1</a:t>
                </a:r>
                <a:endPara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370" name="Oval 18"/>
              <p:cNvSpPr>
                <a:spLocks noChangeArrowheads="1"/>
              </p:cNvSpPr>
              <p:nvPr/>
            </p:nvSpPr>
            <p:spPr bwMode="auto">
              <a:xfrm>
                <a:off x="6803" y="8377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3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371" name="Line 1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372" name="Line 20"/>
              <p:cNvSpPr>
                <a:spLocks noChangeShapeType="1"/>
              </p:cNvSpPr>
              <p:nvPr/>
            </p:nvSpPr>
            <p:spPr bwMode="auto">
              <a:xfrm>
                <a:off x="6661" y="7737"/>
                <a:ext cx="347" cy="6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373" name="Line 21"/>
              <p:cNvSpPr>
                <a:spLocks noChangeShapeType="1"/>
              </p:cNvSpPr>
              <p:nvPr/>
            </p:nvSpPr>
            <p:spPr bwMode="auto">
              <a:xfrm>
                <a:off x="9736" y="6542"/>
                <a:ext cx="480" cy="7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8374" name="Oval 22"/>
            <p:cNvSpPr>
              <a:spLocks noChangeArrowheads="1"/>
            </p:cNvSpPr>
            <p:nvPr/>
          </p:nvSpPr>
          <p:spPr bwMode="auto">
            <a:xfrm>
              <a:off x="5254" y="5615"/>
              <a:ext cx="537" cy="4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/>
                <a:t>7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8375" name="Line 2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8376" name="Group 24"/>
          <p:cNvGrpSpPr>
            <a:grpSpLocks noChangeAspect="1"/>
          </p:cNvGrpSpPr>
          <p:nvPr/>
        </p:nvGrpSpPr>
        <p:grpSpPr bwMode="auto">
          <a:xfrm>
            <a:off x="5032375" y="1239838"/>
            <a:ext cx="3208338" cy="2532062"/>
            <a:chOff x="2520" y="3697"/>
            <a:chExt cx="4209" cy="3418"/>
          </a:xfrm>
        </p:grpSpPr>
        <p:sp>
          <p:nvSpPr>
            <p:cNvPr id="228377" name="AutoShape 2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8378" name="Oval 26"/>
            <p:cNvSpPr>
              <a:spLocks noChangeArrowheads="1"/>
            </p:cNvSpPr>
            <p:nvPr/>
          </p:nvSpPr>
          <p:spPr bwMode="auto">
            <a:xfrm>
              <a:off x="6175" y="5615"/>
              <a:ext cx="554" cy="4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/>
                <a:t>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1815" name="Group 2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28380" name="Oval 2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1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381" name="Oval 29"/>
              <p:cNvSpPr>
                <a:spLocks noChangeArrowheads="1"/>
              </p:cNvSpPr>
              <p:nvPr/>
            </p:nvSpPr>
            <p:spPr bwMode="auto">
              <a:xfrm>
                <a:off x="9187" y="6020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rgbClr val="FF0000"/>
                    </a:solidFill>
                  </a:rPr>
                  <a:t>7</a:t>
                </a:r>
                <a:endPara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382" name="Oval 30"/>
              <p:cNvSpPr>
                <a:spLocks noChangeArrowheads="1"/>
              </p:cNvSpPr>
              <p:nvPr/>
            </p:nvSpPr>
            <p:spPr bwMode="auto">
              <a:xfrm>
                <a:off x="7163" y="6020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5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383" name="Oval 31"/>
              <p:cNvSpPr>
                <a:spLocks noChangeArrowheads="1"/>
              </p:cNvSpPr>
              <p:nvPr/>
            </p:nvSpPr>
            <p:spPr bwMode="auto">
              <a:xfrm>
                <a:off x="6159" y="7207"/>
                <a:ext cx="645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rgbClr val="FF0000"/>
                    </a:solidFill>
                  </a:rPr>
                  <a:t>4</a:t>
                </a:r>
                <a:endPara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384" name="Oval 32"/>
              <p:cNvSpPr>
                <a:spLocks noChangeArrowheads="1"/>
              </p:cNvSpPr>
              <p:nvPr/>
            </p:nvSpPr>
            <p:spPr bwMode="auto">
              <a:xfrm>
                <a:off x="7643" y="7207"/>
                <a:ext cx="647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3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385" name="Line 3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386" name="Line 34"/>
              <p:cNvSpPr>
                <a:spLocks noChangeShapeType="1"/>
              </p:cNvSpPr>
              <p:nvPr/>
            </p:nvSpPr>
            <p:spPr bwMode="auto">
              <a:xfrm flipH="1">
                <a:off x="6661" y="6542"/>
                <a:ext cx="642" cy="7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387" name="Line 35"/>
              <p:cNvSpPr>
                <a:spLocks noChangeShapeType="1"/>
              </p:cNvSpPr>
              <p:nvPr/>
            </p:nvSpPr>
            <p:spPr bwMode="auto">
              <a:xfrm flipH="1" flipV="1">
                <a:off x="8634" y="5460"/>
                <a:ext cx="707" cy="5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388" name="Line 3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389" name="Oval 37"/>
              <p:cNvSpPr>
                <a:spLocks noChangeArrowheads="1"/>
              </p:cNvSpPr>
              <p:nvPr/>
            </p:nvSpPr>
            <p:spPr bwMode="auto">
              <a:xfrm>
                <a:off x="5444" y="8377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rgbClr val="FF0000"/>
                    </a:solidFill>
                  </a:rPr>
                  <a:t>1</a:t>
                </a:r>
                <a:endPara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390" name="Oval 38"/>
              <p:cNvSpPr>
                <a:spLocks noChangeArrowheads="1"/>
              </p:cNvSpPr>
              <p:nvPr/>
            </p:nvSpPr>
            <p:spPr bwMode="auto">
              <a:xfrm>
                <a:off x="6803" y="8377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3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391" name="Line 3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392" name="Line 40"/>
              <p:cNvSpPr>
                <a:spLocks noChangeShapeType="1"/>
              </p:cNvSpPr>
              <p:nvPr/>
            </p:nvSpPr>
            <p:spPr bwMode="auto">
              <a:xfrm>
                <a:off x="6661" y="7737"/>
                <a:ext cx="347" cy="6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393" name="Line 41"/>
              <p:cNvSpPr>
                <a:spLocks noChangeShapeType="1"/>
              </p:cNvSpPr>
              <p:nvPr/>
            </p:nvSpPr>
            <p:spPr bwMode="auto">
              <a:xfrm>
                <a:off x="9736" y="6542"/>
                <a:ext cx="480" cy="7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8394" name="Oval 42"/>
            <p:cNvSpPr>
              <a:spLocks noChangeArrowheads="1"/>
            </p:cNvSpPr>
            <p:nvPr/>
          </p:nvSpPr>
          <p:spPr bwMode="auto">
            <a:xfrm>
              <a:off x="5254" y="5615"/>
              <a:ext cx="537" cy="4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>
                  <a:solidFill>
                    <a:srgbClr val="FF0000"/>
                  </a:solidFill>
                </a:rPr>
                <a:t>2</a:t>
              </a: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8395" name="Line 4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8396" name="Group 44"/>
          <p:cNvGrpSpPr>
            <a:grpSpLocks noChangeAspect="1"/>
          </p:cNvGrpSpPr>
          <p:nvPr/>
        </p:nvGrpSpPr>
        <p:grpSpPr bwMode="auto">
          <a:xfrm>
            <a:off x="0" y="4043363"/>
            <a:ext cx="3208338" cy="2532062"/>
            <a:chOff x="2520" y="3697"/>
            <a:chExt cx="4209" cy="3418"/>
          </a:xfrm>
        </p:grpSpPr>
        <p:sp>
          <p:nvSpPr>
            <p:cNvPr id="228397" name="AutoShape 4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8398" name="Oval 46"/>
            <p:cNvSpPr>
              <a:spLocks noChangeArrowheads="1"/>
            </p:cNvSpPr>
            <p:nvPr/>
          </p:nvSpPr>
          <p:spPr bwMode="auto">
            <a:xfrm>
              <a:off x="6175" y="5615"/>
              <a:ext cx="554" cy="4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/>
                <a:t>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1796" name="Group 4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28400" name="Oval 4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1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401" name="Oval 49"/>
              <p:cNvSpPr>
                <a:spLocks noChangeArrowheads="1"/>
              </p:cNvSpPr>
              <p:nvPr/>
            </p:nvSpPr>
            <p:spPr bwMode="auto">
              <a:xfrm>
                <a:off x="9187" y="6020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rgbClr val="FF0000"/>
                    </a:solidFill>
                  </a:rPr>
                  <a:t>7</a:t>
                </a:r>
                <a:endPara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402" name="Oval 50"/>
              <p:cNvSpPr>
                <a:spLocks noChangeArrowheads="1"/>
              </p:cNvSpPr>
              <p:nvPr/>
            </p:nvSpPr>
            <p:spPr bwMode="auto">
              <a:xfrm>
                <a:off x="7163" y="6020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rgbClr val="FF0000"/>
                    </a:solidFill>
                  </a:rPr>
                  <a:t>5</a:t>
                </a:r>
                <a:endPara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403" name="Oval 51"/>
              <p:cNvSpPr>
                <a:spLocks noChangeArrowheads="1"/>
              </p:cNvSpPr>
              <p:nvPr/>
            </p:nvSpPr>
            <p:spPr bwMode="auto">
              <a:xfrm>
                <a:off x="6159" y="7207"/>
                <a:ext cx="645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rgbClr val="FF0000"/>
                    </a:solidFill>
                  </a:rPr>
                  <a:t>4</a:t>
                </a:r>
                <a:endPara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404" name="Oval 52"/>
              <p:cNvSpPr>
                <a:spLocks noChangeArrowheads="1"/>
              </p:cNvSpPr>
              <p:nvPr/>
            </p:nvSpPr>
            <p:spPr bwMode="auto">
              <a:xfrm>
                <a:off x="7643" y="7207"/>
                <a:ext cx="647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3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405" name="Line 5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406" name="Line 54"/>
              <p:cNvSpPr>
                <a:spLocks noChangeShapeType="1"/>
              </p:cNvSpPr>
              <p:nvPr/>
            </p:nvSpPr>
            <p:spPr bwMode="auto">
              <a:xfrm flipH="1">
                <a:off x="6661" y="6542"/>
                <a:ext cx="642" cy="7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407" name="Line 55"/>
              <p:cNvSpPr>
                <a:spLocks noChangeShapeType="1"/>
              </p:cNvSpPr>
              <p:nvPr/>
            </p:nvSpPr>
            <p:spPr bwMode="auto">
              <a:xfrm flipH="1" flipV="1">
                <a:off x="8634" y="5460"/>
                <a:ext cx="707" cy="5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408" name="Line 5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409" name="Oval 57"/>
              <p:cNvSpPr>
                <a:spLocks noChangeArrowheads="1"/>
              </p:cNvSpPr>
              <p:nvPr/>
            </p:nvSpPr>
            <p:spPr bwMode="auto">
              <a:xfrm>
                <a:off x="5444" y="8377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rgbClr val="FF0000"/>
                    </a:solidFill>
                  </a:rPr>
                  <a:t>1</a:t>
                </a:r>
                <a:endPara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410" name="Oval 58"/>
              <p:cNvSpPr>
                <a:spLocks noChangeArrowheads="1"/>
              </p:cNvSpPr>
              <p:nvPr/>
            </p:nvSpPr>
            <p:spPr bwMode="auto">
              <a:xfrm>
                <a:off x="6803" y="8377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3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411" name="Line 5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412" name="Line 60"/>
              <p:cNvSpPr>
                <a:spLocks noChangeShapeType="1"/>
              </p:cNvSpPr>
              <p:nvPr/>
            </p:nvSpPr>
            <p:spPr bwMode="auto">
              <a:xfrm>
                <a:off x="6661" y="7737"/>
                <a:ext cx="347" cy="6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413" name="Line 61"/>
              <p:cNvSpPr>
                <a:spLocks noChangeShapeType="1"/>
              </p:cNvSpPr>
              <p:nvPr/>
            </p:nvSpPr>
            <p:spPr bwMode="auto">
              <a:xfrm>
                <a:off x="9736" y="6542"/>
                <a:ext cx="480" cy="7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8414" name="Oval 62"/>
            <p:cNvSpPr>
              <a:spLocks noChangeArrowheads="1"/>
            </p:cNvSpPr>
            <p:nvPr/>
          </p:nvSpPr>
          <p:spPr bwMode="auto">
            <a:xfrm>
              <a:off x="5254" y="5615"/>
              <a:ext cx="537" cy="4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>
                  <a:solidFill>
                    <a:srgbClr val="FF0000"/>
                  </a:solidFill>
                </a:rPr>
                <a:t>2</a:t>
              </a: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8415" name="Line 6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8416" name="Group 64"/>
          <p:cNvGrpSpPr>
            <a:grpSpLocks noChangeAspect="1"/>
          </p:cNvGrpSpPr>
          <p:nvPr/>
        </p:nvGrpSpPr>
        <p:grpSpPr bwMode="auto">
          <a:xfrm>
            <a:off x="3035300" y="3851275"/>
            <a:ext cx="3208338" cy="2532063"/>
            <a:chOff x="2520" y="3697"/>
            <a:chExt cx="4209" cy="3418"/>
          </a:xfrm>
        </p:grpSpPr>
        <p:sp>
          <p:nvSpPr>
            <p:cNvPr id="228417" name="AutoShape 6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8418" name="Oval 66"/>
            <p:cNvSpPr>
              <a:spLocks noChangeArrowheads="1"/>
            </p:cNvSpPr>
            <p:nvPr/>
          </p:nvSpPr>
          <p:spPr bwMode="auto">
            <a:xfrm>
              <a:off x="6175" y="5615"/>
              <a:ext cx="554" cy="4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/>
                <a:t>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1777" name="Group 6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28420" name="Oval 6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rgbClr val="FF0000"/>
                    </a:solidFill>
                  </a:rPr>
                  <a:t>7</a:t>
                </a:r>
                <a:endPara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421" name="Oval 69"/>
              <p:cNvSpPr>
                <a:spLocks noChangeArrowheads="1"/>
              </p:cNvSpPr>
              <p:nvPr/>
            </p:nvSpPr>
            <p:spPr bwMode="auto">
              <a:xfrm>
                <a:off x="9187" y="6020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rgbClr val="FF0000"/>
                    </a:solidFill>
                  </a:rPr>
                  <a:t>1</a:t>
                </a:r>
                <a:endPara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422" name="Oval 70"/>
              <p:cNvSpPr>
                <a:spLocks noChangeArrowheads="1"/>
              </p:cNvSpPr>
              <p:nvPr/>
            </p:nvSpPr>
            <p:spPr bwMode="auto">
              <a:xfrm>
                <a:off x="7163" y="6020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rgbClr val="FF0000"/>
                    </a:solidFill>
                  </a:rPr>
                  <a:t>5</a:t>
                </a:r>
                <a:endPara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423" name="Oval 71"/>
              <p:cNvSpPr>
                <a:spLocks noChangeArrowheads="1"/>
              </p:cNvSpPr>
              <p:nvPr/>
            </p:nvSpPr>
            <p:spPr bwMode="auto">
              <a:xfrm>
                <a:off x="6159" y="7207"/>
                <a:ext cx="645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rgbClr val="FF0000"/>
                    </a:solidFill>
                  </a:rPr>
                  <a:t>4</a:t>
                </a:r>
                <a:endPara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424" name="Oval 72"/>
              <p:cNvSpPr>
                <a:spLocks noChangeArrowheads="1"/>
              </p:cNvSpPr>
              <p:nvPr/>
            </p:nvSpPr>
            <p:spPr bwMode="auto">
              <a:xfrm>
                <a:off x="7643" y="7207"/>
                <a:ext cx="647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3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425" name="Line 7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426" name="Line 74"/>
              <p:cNvSpPr>
                <a:spLocks noChangeShapeType="1"/>
              </p:cNvSpPr>
              <p:nvPr/>
            </p:nvSpPr>
            <p:spPr bwMode="auto">
              <a:xfrm flipH="1">
                <a:off x="6661" y="6542"/>
                <a:ext cx="642" cy="7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427" name="Line 75"/>
              <p:cNvSpPr>
                <a:spLocks noChangeShapeType="1"/>
              </p:cNvSpPr>
              <p:nvPr/>
            </p:nvSpPr>
            <p:spPr bwMode="auto">
              <a:xfrm flipH="1" flipV="1">
                <a:off x="8634" y="5460"/>
                <a:ext cx="707" cy="5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428" name="Line 7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429" name="Oval 77"/>
              <p:cNvSpPr>
                <a:spLocks noChangeArrowheads="1"/>
              </p:cNvSpPr>
              <p:nvPr/>
            </p:nvSpPr>
            <p:spPr bwMode="auto">
              <a:xfrm>
                <a:off x="5444" y="8377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rgbClr val="FF0000"/>
                    </a:solidFill>
                  </a:rPr>
                  <a:t>1</a:t>
                </a:r>
                <a:endPara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430" name="Oval 78"/>
              <p:cNvSpPr>
                <a:spLocks noChangeArrowheads="1"/>
              </p:cNvSpPr>
              <p:nvPr/>
            </p:nvSpPr>
            <p:spPr bwMode="auto">
              <a:xfrm>
                <a:off x="6803" y="8377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3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431" name="Line 7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432" name="Line 80"/>
              <p:cNvSpPr>
                <a:spLocks noChangeShapeType="1"/>
              </p:cNvSpPr>
              <p:nvPr/>
            </p:nvSpPr>
            <p:spPr bwMode="auto">
              <a:xfrm>
                <a:off x="6661" y="7737"/>
                <a:ext cx="347" cy="6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433" name="Line 81"/>
              <p:cNvSpPr>
                <a:spLocks noChangeShapeType="1"/>
              </p:cNvSpPr>
              <p:nvPr/>
            </p:nvSpPr>
            <p:spPr bwMode="auto">
              <a:xfrm>
                <a:off x="9736" y="6542"/>
                <a:ext cx="480" cy="7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8434" name="Oval 82"/>
            <p:cNvSpPr>
              <a:spLocks noChangeArrowheads="1"/>
            </p:cNvSpPr>
            <p:nvPr/>
          </p:nvSpPr>
          <p:spPr bwMode="auto">
            <a:xfrm>
              <a:off x="5254" y="5615"/>
              <a:ext cx="537" cy="4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>
                  <a:solidFill>
                    <a:srgbClr val="FF0000"/>
                  </a:solidFill>
                </a:rPr>
                <a:t>2</a:t>
              </a: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8435" name="Line 8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8436" name="Group 84"/>
          <p:cNvGrpSpPr>
            <a:grpSpLocks noChangeAspect="1"/>
          </p:cNvGrpSpPr>
          <p:nvPr/>
        </p:nvGrpSpPr>
        <p:grpSpPr bwMode="auto">
          <a:xfrm>
            <a:off x="5935663" y="3775075"/>
            <a:ext cx="3208337" cy="2532063"/>
            <a:chOff x="2520" y="3697"/>
            <a:chExt cx="4209" cy="3418"/>
          </a:xfrm>
        </p:grpSpPr>
        <p:sp>
          <p:nvSpPr>
            <p:cNvPr id="228437" name="AutoShape 8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8438" name="Oval 86"/>
            <p:cNvSpPr>
              <a:spLocks noChangeArrowheads="1"/>
            </p:cNvSpPr>
            <p:nvPr/>
          </p:nvSpPr>
          <p:spPr bwMode="auto">
            <a:xfrm>
              <a:off x="6175" y="5615"/>
              <a:ext cx="554" cy="4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/>
                <a:t>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1758" name="Group 8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28440" name="Oval 8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rgbClr val="FF0000"/>
                    </a:solidFill>
                  </a:rPr>
                  <a:t>7</a:t>
                </a:r>
                <a:endPara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441" name="Oval 89"/>
              <p:cNvSpPr>
                <a:spLocks noChangeArrowheads="1"/>
              </p:cNvSpPr>
              <p:nvPr/>
            </p:nvSpPr>
            <p:spPr bwMode="auto">
              <a:xfrm>
                <a:off x="9187" y="6020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rgbClr val="FF0000"/>
                    </a:solidFill>
                  </a:rPr>
                  <a:t>2</a:t>
                </a:r>
                <a:endPara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442" name="Oval 90"/>
              <p:cNvSpPr>
                <a:spLocks noChangeArrowheads="1"/>
              </p:cNvSpPr>
              <p:nvPr/>
            </p:nvSpPr>
            <p:spPr bwMode="auto">
              <a:xfrm>
                <a:off x="7163" y="6020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rgbClr val="FF0000"/>
                    </a:solidFill>
                  </a:rPr>
                  <a:t>5</a:t>
                </a:r>
                <a:endPara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443" name="Oval 91"/>
              <p:cNvSpPr>
                <a:spLocks noChangeArrowheads="1"/>
              </p:cNvSpPr>
              <p:nvPr/>
            </p:nvSpPr>
            <p:spPr bwMode="auto">
              <a:xfrm>
                <a:off x="6159" y="7207"/>
                <a:ext cx="645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rgbClr val="FF0000"/>
                    </a:solidFill>
                  </a:rPr>
                  <a:t>4</a:t>
                </a:r>
                <a:endPara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444" name="Oval 92"/>
              <p:cNvSpPr>
                <a:spLocks noChangeArrowheads="1"/>
              </p:cNvSpPr>
              <p:nvPr/>
            </p:nvSpPr>
            <p:spPr bwMode="auto">
              <a:xfrm>
                <a:off x="7643" y="7207"/>
                <a:ext cx="647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3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445" name="Line 9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446" name="Line 94"/>
              <p:cNvSpPr>
                <a:spLocks noChangeShapeType="1"/>
              </p:cNvSpPr>
              <p:nvPr/>
            </p:nvSpPr>
            <p:spPr bwMode="auto">
              <a:xfrm flipH="1">
                <a:off x="6661" y="6542"/>
                <a:ext cx="642" cy="7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447" name="Line 95"/>
              <p:cNvSpPr>
                <a:spLocks noChangeShapeType="1"/>
              </p:cNvSpPr>
              <p:nvPr/>
            </p:nvSpPr>
            <p:spPr bwMode="auto">
              <a:xfrm flipH="1" flipV="1">
                <a:off x="8634" y="5460"/>
                <a:ext cx="707" cy="5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448" name="Line 9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449" name="Oval 97"/>
              <p:cNvSpPr>
                <a:spLocks noChangeArrowheads="1"/>
              </p:cNvSpPr>
              <p:nvPr/>
            </p:nvSpPr>
            <p:spPr bwMode="auto">
              <a:xfrm>
                <a:off x="5444" y="8377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rgbClr val="FF0000"/>
                    </a:solidFill>
                  </a:rPr>
                  <a:t>1</a:t>
                </a:r>
                <a:endParaRPr 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450" name="Oval 98"/>
              <p:cNvSpPr>
                <a:spLocks noChangeArrowheads="1"/>
              </p:cNvSpPr>
              <p:nvPr/>
            </p:nvSpPr>
            <p:spPr bwMode="auto">
              <a:xfrm>
                <a:off x="6803" y="8377"/>
                <a:ext cx="642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3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8451" name="Line 9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452" name="Line 100"/>
              <p:cNvSpPr>
                <a:spLocks noChangeShapeType="1"/>
              </p:cNvSpPr>
              <p:nvPr/>
            </p:nvSpPr>
            <p:spPr bwMode="auto">
              <a:xfrm>
                <a:off x="6661" y="7737"/>
                <a:ext cx="347" cy="6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453" name="Line 101"/>
              <p:cNvSpPr>
                <a:spLocks noChangeShapeType="1"/>
              </p:cNvSpPr>
              <p:nvPr/>
            </p:nvSpPr>
            <p:spPr bwMode="auto">
              <a:xfrm>
                <a:off x="9736" y="6542"/>
                <a:ext cx="480" cy="7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8454" name="Oval 102"/>
            <p:cNvSpPr>
              <a:spLocks noChangeArrowheads="1"/>
            </p:cNvSpPr>
            <p:nvPr/>
          </p:nvSpPr>
          <p:spPr bwMode="auto">
            <a:xfrm>
              <a:off x="5254" y="5615"/>
              <a:ext cx="537" cy="4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>
                  <a:solidFill>
                    <a:srgbClr val="FF0000"/>
                  </a:solidFill>
                </a:rPr>
                <a:t>1</a:t>
              </a: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8455" name="Line 10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8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8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8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8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24550E-B50A-4462-9977-1CABB8482064}" type="datetime1">
              <a:rPr lang="en-US" smtClean="0"/>
              <a:t>10/5/20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b="1"/>
              <a:t>Review – conclusions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830" y="1355131"/>
            <a:ext cx="8950170" cy="503105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Complexity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Evaluate </a:t>
            </a:r>
            <a:r>
              <a:rPr lang="en-US" altLang="ro-RO" sz="2400" b="1" dirty="0">
                <a:solidFill>
                  <a:schemeClr val="tx2"/>
                </a:solidFill>
              </a:rPr>
              <a:t>time</a:t>
            </a:r>
            <a:r>
              <a:rPr lang="en-US" altLang="ro-RO" sz="2400" dirty="0">
                <a:solidFill>
                  <a:schemeClr val="tx2"/>
                </a:solidFill>
              </a:rPr>
              <a:t> and </a:t>
            </a:r>
            <a:r>
              <a:rPr lang="en-US" altLang="ro-RO" sz="2400" b="1" dirty="0">
                <a:solidFill>
                  <a:schemeClr val="tx2"/>
                </a:solidFill>
              </a:rPr>
              <a:t>space</a:t>
            </a:r>
            <a:r>
              <a:rPr lang="en-US" altLang="ro-RO" sz="2400" dirty="0">
                <a:solidFill>
                  <a:schemeClr val="tx2"/>
                </a:solidFill>
              </a:rPr>
              <a:t> requirements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chemeClr val="tx2"/>
                </a:solidFill>
              </a:rPr>
              <a:t>Time</a:t>
            </a:r>
            <a:r>
              <a:rPr lang="en-US" altLang="ro-RO" sz="2400" dirty="0">
                <a:solidFill>
                  <a:schemeClr val="tx2"/>
                </a:solidFill>
              </a:rPr>
              <a:t> as an e</a:t>
            </a:r>
            <a:r>
              <a:rPr lang="en-US" altLang="en-US" sz="2400" dirty="0"/>
              <a:t>stimation of the </a:t>
            </a:r>
            <a:r>
              <a:rPr lang="en-US" altLang="en-US" sz="2400" b="1" i="1" dirty="0"/>
              <a:t>amount of work</a:t>
            </a:r>
            <a:r>
              <a:rPr lang="en-US" altLang="en-US" sz="2400" dirty="0"/>
              <a:t> done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As an expression of </a:t>
            </a:r>
            <a:r>
              <a:rPr lang="en-US" altLang="ro-RO" sz="1800" b="1" i="1" dirty="0">
                <a:solidFill>
                  <a:schemeClr val="tx2"/>
                </a:solidFill>
              </a:rPr>
              <a:t># of atomic </a:t>
            </a:r>
            <a:r>
              <a:rPr lang="en-US" altLang="ro-RO" sz="1800" dirty="0">
                <a:solidFill>
                  <a:schemeClr val="tx2"/>
                </a:solidFill>
              </a:rPr>
              <a:t>operations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1800" dirty="0"/>
              <a:t>Identify the operations done, count their </a:t>
            </a:r>
            <a:r>
              <a:rPr lang="en-US" altLang="en-US" sz="1800" b="1" i="1" dirty="0"/>
              <a:t>number</a:t>
            </a:r>
            <a:r>
              <a:rPr lang="en-US" altLang="en-US" sz="1800" dirty="0"/>
              <a:t> and estimate their growths</a:t>
            </a:r>
            <a:endParaRPr lang="en-US" altLang="ro-RO" sz="1800" dirty="0">
              <a:solidFill>
                <a:schemeClr val="tx2"/>
              </a:solidFill>
            </a:endParaRP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Depends on the </a:t>
            </a:r>
            <a:r>
              <a:rPr lang="en-US" altLang="ro-RO" sz="1800" b="1" i="1" dirty="0">
                <a:solidFill>
                  <a:schemeClr val="tx2"/>
                </a:solidFill>
              </a:rPr>
              <a:t>size of the input data</a:t>
            </a:r>
            <a:r>
              <a:rPr lang="en-US" altLang="ro-RO" sz="1800" dirty="0">
                <a:solidFill>
                  <a:schemeClr val="tx2"/>
                </a:solidFill>
              </a:rPr>
              <a:t> (</a:t>
            </a:r>
            <a:r>
              <a:rPr lang="en-US" altLang="ro-RO" sz="1800" b="1" i="1" dirty="0">
                <a:solidFill>
                  <a:schemeClr val="tx2"/>
                </a:solidFill>
              </a:rPr>
              <a:t>n</a:t>
            </a:r>
            <a:r>
              <a:rPr lang="en-US" altLang="ro-RO" sz="1800" dirty="0">
                <a:solidFill>
                  <a:schemeClr val="tx2"/>
                </a:solidFill>
              </a:rPr>
              <a:t>)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Depends on </a:t>
            </a:r>
            <a:r>
              <a:rPr lang="en-US" altLang="ro-RO" sz="1800" b="1" i="1" dirty="0">
                <a:solidFill>
                  <a:schemeClr val="tx2"/>
                </a:solidFill>
              </a:rPr>
              <a:t>case</a:t>
            </a:r>
            <a:r>
              <a:rPr lang="en-US" altLang="ro-RO" sz="1800" dirty="0">
                <a:solidFill>
                  <a:schemeClr val="tx2"/>
                </a:solidFill>
              </a:rPr>
              <a:t> (best, worst, average to be evaluated)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chemeClr val="tx2"/>
                </a:solidFill>
              </a:rPr>
              <a:t>Space</a:t>
            </a:r>
            <a:r>
              <a:rPr lang="en-US" altLang="ro-RO" sz="2400" dirty="0">
                <a:solidFill>
                  <a:schemeClr val="tx2"/>
                </a:solidFill>
              </a:rPr>
              <a:t> requirements as an expression of </a:t>
            </a:r>
            <a:r>
              <a:rPr lang="en-US" altLang="ro-RO" sz="2400" b="1" i="1" dirty="0">
                <a:solidFill>
                  <a:schemeClr val="tx2"/>
                </a:solidFill>
              </a:rPr>
              <a:t>supplementary</a:t>
            </a:r>
            <a:r>
              <a:rPr lang="en-US" altLang="ro-RO" sz="2400" dirty="0">
                <a:solidFill>
                  <a:schemeClr val="tx2"/>
                </a:solidFill>
              </a:rPr>
              <a:t> memory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Need algorithms using </a:t>
            </a:r>
            <a:r>
              <a:rPr lang="en-US" altLang="ro-RO" sz="1800" b="1" i="1" dirty="0">
                <a:solidFill>
                  <a:schemeClr val="tx2"/>
                </a:solidFill>
              </a:rPr>
              <a:t>constant extra space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Some times, </a:t>
            </a:r>
            <a:r>
              <a:rPr lang="en-US" altLang="ro-RO" sz="1800" dirty="0" err="1">
                <a:solidFill>
                  <a:schemeClr val="tx2"/>
                </a:solidFill>
              </a:rPr>
              <a:t>algs</a:t>
            </a:r>
            <a:r>
              <a:rPr lang="en-US" altLang="ro-RO" sz="1800" dirty="0">
                <a:solidFill>
                  <a:schemeClr val="tx2"/>
                </a:solidFill>
              </a:rPr>
              <a:t> with </a:t>
            </a:r>
            <a:r>
              <a:rPr lang="en-US" altLang="ro-RO" sz="1800" b="1" i="1" dirty="0" err="1">
                <a:solidFill>
                  <a:schemeClr val="tx2"/>
                </a:solidFill>
              </a:rPr>
              <a:t>lgn</a:t>
            </a:r>
            <a:r>
              <a:rPr lang="en-US" altLang="ro-RO" sz="1800" dirty="0">
                <a:solidFill>
                  <a:schemeClr val="tx2"/>
                </a:solidFill>
              </a:rPr>
              <a:t> extra space are accepted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endParaRPr lang="en-US" altLang="ro-RO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EA0718F-35E0-40CE-892D-F3D946861BD6}" type="datetime1">
              <a:rPr lang="en-US" smtClean="0"/>
              <a:t>10/5/20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>
                <a:latin typeface="Courier" pitchFamily="2" charset="0"/>
              </a:rPr>
              <a:t>Heapsort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>
                <a:latin typeface="Courier" pitchFamily="2" charset="0"/>
              </a:rPr>
              <a:t>Heapsort</a:t>
            </a:r>
            <a:r>
              <a:rPr lang="en-US" altLang="ro-RO" dirty="0"/>
              <a:t> – the complete technique</a:t>
            </a:r>
          </a:p>
          <a:p>
            <a:pPr lvl="1" eaLnBrk="1" hangingPunct="1"/>
            <a:r>
              <a:rPr lang="en-US" altLang="ro-RO" dirty="0"/>
              <a:t>Build Heap which selects the max on the top of the heap</a:t>
            </a:r>
          </a:p>
          <a:p>
            <a:pPr lvl="1" eaLnBrk="1" hangingPunct="1"/>
            <a:r>
              <a:rPr lang="en-US" altLang="ro-RO" dirty="0"/>
              <a:t>swap the top element (root) with the bottom one (last leaf) (i.e. move the max element in the last position of the array, where it belongs in the ordered array)</a:t>
            </a:r>
          </a:p>
          <a:p>
            <a:pPr lvl="1" eaLnBrk="1" hangingPunct="1"/>
            <a:r>
              <a:rPr lang="en-US" altLang="ro-RO" dirty="0"/>
              <a:t>At this point, we destroyed both the heap structure, and we don’t have an ordered one!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6BCD91-7E64-4F5C-9C72-02C58B4476C8}" type="datetime1">
              <a:rPr lang="en-US" smtClean="0"/>
              <a:t>10/5/20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>
                <a:latin typeface="Courier" pitchFamily="2" charset="0"/>
              </a:rPr>
              <a:t>Heapsort</a:t>
            </a:r>
            <a:r>
              <a:rPr lang="en-US" altLang="ro-RO" dirty="0"/>
              <a:t> cont.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78320"/>
            <a:ext cx="8574088" cy="4970080"/>
          </a:xfrm>
        </p:spPr>
        <p:txBody>
          <a:bodyPr/>
          <a:lstStyle/>
          <a:p>
            <a:pPr eaLnBrk="1" hangingPunct="1"/>
            <a:r>
              <a:rPr lang="en-US" altLang="ro-RO" sz="2400" dirty="0">
                <a:latin typeface="Courier" pitchFamily="2" charset="0"/>
              </a:rPr>
              <a:t>Heapsort</a:t>
            </a:r>
            <a:r>
              <a:rPr lang="en-US" altLang="ro-RO" sz="2400" dirty="0"/>
              <a:t> – the technique –cont.</a:t>
            </a:r>
          </a:p>
          <a:p>
            <a:pPr lvl="1" eaLnBrk="1" hangingPunct="1"/>
            <a:r>
              <a:rPr lang="en-US" altLang="ro-RO" sz="2200" dirty="0"/>
              <a:t>except for the </a:t>
            </a:r>
            <a:r>
              <a:rPr lang="en-US" altLang="ro-RO" sz="2200" b="1" dirty="0"/>
              <a:t>first</a:t>
            </a:r>
            <a:r>
              <a:rPr lang="en-US" altLang="ro-RO" sz="2200" dirty="0"/>
              <a:t> and </a:t>
            </a:r>
            <a:r>
              <a:rPr lang="en-US" altLang="ro-RO" sz="2200" b="1" dirty="0"/>
              <a:t>last</a:t>
            </a:r>
            <a:r>
              <a:rPr lang="en-US" altLang="ro-RO" sz="2200" dirty="0"/>
              <a:t> elements, we have a heap</a:t>
            </a:r>
          </a:p>
          <a:p>
            <a:pPr lvl="1" eaLnBrk="1" hangingPunct="1"/>
            <a:r>
              <a:rPr lang="en-US" altLang="ro-RO" sz="2200" dirty="0"/>
              <a:t>from the second A[2] to the one before the last A[|A|-1] we have a heap</a:t>
            </a:r>
          </a:p>
          <a:p>
            <a:pPr lvl="1" eaLnBrk="1" hangingPunct="1"/>
            <a:r>
              <a:rPr lang="en-US" altLang="ro-RO" sz="2200" dirty="0"/>
              <a:t>BUT the last element is in its right place in the ordered array already; consider it not more in the heap (thus, </a:t>
            </a:r>
            <a:r>
              <a:rPr lang="en-US" altLang="ro-RO" sz="2200" dirty="0" err="1"/>
              <a:t>heap_size</a:t>
            </a:r>
            <a:r>
              <a:rPr lang="en-US" altLang="ro-RO" sz="2200" dirty="0"/>
              <a:t> should decrement by 1)</a:t>
            </a:r>
          </a:p>
          <a:p>
            <a:pPr lvl="1" eaLnBrk="1" hangingPunct="1"/>
            <a:r>
              <a:rPr lang="en-US" altLang="ro-RO" sz="2200" dirty="0"/>
              <a:t>apply </a:t>
            </a:r>
            <a:r>
              <a:rPr lang="en-US" altLang="ro-RO" sz="2200" dirty="0" err="1"/>
              <a:t>heapify</a:t>
            </a:r>
            <a:r>
              <a:rPr lang="en-US" altLang="ro-RO" sz="2200" dirty="0"/>
              <a:t> again on the new, smaller heap (without the last), for A[1] to sink that element in the right position</a:t>
            </a:r>
          </a:p>
          <a:p>
            <a:pPr lvl="1" eaLnBrk="1" hangingPunct="1"/>
            <a:r>
              <a:rPr lang="en-US" altLang="ro-RO" sz="2200" dirty="0"/>
              <a:t>repeat the process until the dim of the heap becomes 1</a:t>
            </a:r>
          </a:p>
          <a:p>
            <a:pPr lvl="1" eaLnBrk="1" hangingPunct="1"/>
            <a:r>
              <a:rPr lang="en-US" altLang="ro-RO" sz="2200" dirty="0"/>
              <a:t>while the heap’s dimension decreases (by 1 each step, from the right), the already ordered array’s dimension increases (with 1 each step, on the left)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C01F96-A33C-49CB-8DC8-E6F8B33C0092}" type="datetime1">
              <a:rPr lang="en-US" smtClean="0"/>
              <a:t>10/5/20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Heapsort - code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55725"/>
            <a:ext cx="8574088" cy="48926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4000" b="1">
                <a:latin typeface="Courier New" pitchFamily="49" charset="0"/>
              </a:rPr>
              <a:t>HeapSort(A)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b="1">
                <a:latin typeface="Courier New" pitchFamily="49" charset="0"/>
              </a:rPr>
              <a:t>Build-Heap(A) </a:t>
            </a:r>
            <a:r>
              <a:rPr lang="en-US" altLang="ro-RO" sz="2400"/>
              <a:t>//generate the initial heap structure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b="1">
                <a:latin typeface="Courier New" pitchFamily="49" charset="0"/>
              </a:rPr>
              <a:t>heap_size[A]&lt;-|A|</a:t>
            </a:r>
            <a:endParaRPr lang="en-US" altLang="ro-RO" b="1" u="sng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b="1" u="sng">
                <a:latin typeface="Courier New" pitchFamily="49" charset="0"/>
              </a:rPr>
              <a:t>for</a:t>
            </a:r>
            <a:r>
              <a:rPr lang="en-US" altLang="ro-RO" b="1">
                <a:latin typeface="Courier New" pitchFamily="49" charset="0"/>
              </a:rPr>
              <a:t> i&lt;-|A|downto 2</a:t>
            </a:r>
            <a:r>
              <a:rPr lang="en-US" altLang="ro-RO" sz="2400"/>
              <a:t>//from the non-leave nodes </a:t>
            </a:r>
            <a:r>
              <a:rPr lang="en-US" altLang="ro-RO" b="1" u="sng">
                <a:latin typeface="Courier New" pitchFamily="49" charset="0"/>
              </a:rPr>
              <a:t>do</a:t>
            </a:r>
            <a:r>
              <a:rPr lang="en-US" altLang="ro-RO" b="1">
                <a:latin typeface="Courier New" pitchFamily="49" charset="0"/>
              </a:rPr>
              <a:t> A[1]&lt;-&gt;A[i] </a:t>
            </a:r>
            <a:r>
              <a:rPr lang="en-US" altLang="ro-RO" sz="2400"/>
              <a:t>//swap the root of the heap 			//with the bottom element in the  current heap; 		//array A[1..i-1] is a heap, array A[1..|A|] is			//an ordered structure </a:t>
            </a:r>
            <a:endParaRPr lang="en-US" altLang="ro-RO" b="1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b="1">
                <a:latin typeface="Courier New" pitchFamily="49" charset="0"/>
              </a:rPr>
              <a:t>	heap_size[A]&lt;-heap_size[A]-1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b="1">
                <a:latin typeface="Courier New" pitchFamily="49" charset="0"/>
              </a:rPr>
              <a:t>	heapify(A,1)</a:t>
            </a:r>
            <a:r>
              <a:rPr lang="en-US" altLang="ro-RO" sz="2400"/>
              <a:t>// rebuild the heap struct. rom 1 to i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878B7E-7B83-4A4C-94D1-34E439A81BD5}" type="datetime1">
              <a:rPr lang="en-US" smtClean="0"/>
              <a:t>10/5/20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Heapsort - evaluation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b="1" dirty="0">
                <a:latin typeface="Courier New" pitchFamily="49" charset="0"/>
              </a:rPr>
              <a:t>Build-Heap(A)			</a:t>
            </a:r>
            <a:r>
              <a:rPr lang="en-US" altLang="ro-RO" dirty="0"/>
              <a:t>takes O(n)</a:t>
            </a:r>
          </a:p>
          <a:p>
            <a:pPr eaLnBrk="1" hangingPunct="1"/>
            <a:r>
              <a:rPr lang="en-US" altLang="ro-RO" b="1" u="sng" dirty="0">
                <a:latin typeface="Courier New" pitchFamily="49" charset="0"/>
              </a:rPr>
              <a:t>for</a:t>
            </a:r>
            <a:r>
              <a:rPr lang="en-US" altLang="ro-RO" b="1" dirty="0">
                <a:latin typeface="Courier New" pitchFamily="49" charset="0"/>
              </a:rPr>
              <a:t> </a:t>
            </a:r>
            <a:r>
              <a:rPr lang="en-US" altLang="ro-RO" b="1" dirty="0" err="1">
                <a:latin typeface="Courier New" pitchFamily="49" charset="0"/>
              </a:rPr>
              <a:t>i</a:t>
            </a:r>
            <a:r>
              <a:rPr lang="en-US" altLang="ro-RO" b="1" dirty="0">
                <a:latin typeface="Courier New" pitchFamily="49" charset="0"/>
              </a:rPr>
              <a:t>&lt;-|</a:t>
            </a:r>
            <a:r>
              <a:rPr lang="en-US" altLang="ro-RO" b="1" dirty="0" err="1">
                <a:latin typeface="Courier New" pitchFamily="49" charset="0"/>
              </a:rPr>
              <a:t>A|downto</a:t>
            </a:r>
            <a:r>
              <a:rPr lang="en-US" altLang="ro-RO" b="1" dirty="0">
                <a:latin typeface="Courier New" pitchFamily="49" charset="0"/>
              </a:rPr>
              <a:t> 2 	</a:t>
            </a:r>
            <a:r>
              <a:rPr lang="en-US" altLang="ro-RO" sz="2800" dirty="0"/>
              <a:t>repeats n times</a:t>
            </a:r>
            <a:endParaRPr lang="en-US" altLang="ro-RO" dirty="0"/>
          </a:p>
          <a:p>
            <a:pPr eaLnBrk="1" hangingPunct="1"/>
            <a:r>
              <a:rPr lang="en-US" altLang="ro-RO" b="1" dirty="0" err="1">
                <a:latin typeface="Courier New" pitchFamily="49" charset="0"/>
              </a:rPr>
              <a:t>heapify</a:t>
            </a:r>
            <a:r>
              <a:rPr lang="en-US" altLang="ro-RO" b="1" dirty="0">
                <a:latin typeface="Courier New" pitchFamily="49" charset="0"/>
              </a:rPr>
              <a:t>(A,1) 			</a:t>
            </a:r>
            <a:r>
              <a:rPr lang="en-US" altLang="ro-RO" sz="2800" dirty="0"/>
              <a:t>takes O(h) where h goes down from </a:t>
            </a:r>
            <a:r>
              <a:rPr lang="en-US" altLang="ro-RO" sz="2800" dirty="0" err="1"/>
              <a:t>lgn</a:t>
            </a:r>
            <a:r>
              <a:rPr lang="en-US" altLang="ro-RO" sz="2800" dirty="0"/>
              <a:t> to 1, so loop&lt;=</a:t>
            </a:r>
            <a:r>
              <a:rPr lang="en-US" altLang="ro-RO" sz="2800" dirty="0" err="1"/>
              <a:t>n·lgn</a:t>
            </a:r>
            <a:endParaRPr lang="en-US" altLang="ro-RO" sz="2800" dirty="0"/>
          </a:p>
          <a:p>
            <a:pPr eaLnBrk="1" hangingPunct="1"/>
            <a:r>
              <a:rPr lang="en-US" altLang="ro-RO" dirty="0"/>
              <a:t>O(n)+O(</a:t>
            </a:r>
            <a:r>
              <a:rPr lang="en-US" altLang="ro-RO" dirty="0" err="1"/>
              <a:t>n·lgn</a:t>
            </a:r>
            <a:r>
              <a:rPr lang="en-US" altLang="ro-RO" dirty="0"/>
              <a:t>) = O(</a:t>
            </a:r>
            <a:r>
              <a:rPr lang="en-US" altLang="ro-RO" dirty="0" err="1"/>
              <a:t>n·lgn</a:t>
            </a:r>
            <a:r>
              <a:rPr lang="en-US" altLang="ro-RO" dirty="0"/>
              <a:t>)</a:t>
            </a:r>
          </a:p>
          <a:p>
            <a:pPr eaLnBrk="1" hangingPunct="1"/>
            <a:r>
              <a:rPr lang="en-US" altLang="ro-RO" dirty="0" err="1"/>
              <a:t>t</a:t>
            </a:r>
            <a:r>
              <a:rPr lang="en-US" altLang="ro-RO" baseline="-25000" dirty="0" err="1"/>
              <a:t>HeapSort</a:t>
            </a:r>
            <a:r>
              <a:rPr lang="en-US" altLang="ro-RO" baseline="-25000" dirty="0"/>
              <a:t> </a:t>
            </a:r>
            <a:r>
              <a:rPr lang="en-US" altLang="ro-RO" dirty="0"/>
              <a:t>= </a:t>
            </a:r>
            <a:r>
              <a:rPr lang="en-US" altLang="ro-RO" b="1" dirty="0"/>
              <a:t>O(</a:t>
            </a:r>
            <a:r>
              <a:rPr lang="en-US" altLang="ro-RO" b="1" dirty="0" err="1"/>
              <a:t>n·lgn</a:t>
            </a:r>
            <a:r>
              <a:rPr lang="en-US" altLang="ro-RO" b="1" dirty="0"/>
              <a:t>) = </a:t>
            </a:r>
            <a:r>
              <a:rPr lang="el-GR" altLang="ro-RO" b="1" dirty="0">
                <a:solidFill>
                  <a:schemeClr val="tx2"/>
                </a:solidFill>
              </a:rPr>
              <a:t>Ω</a:t>
            </a:r>
            <a:r>
              <a:rPr lang="en-US" altLang="ro-RO" b="1" dirty="0"/>
              <a:t>(</a:t>
            </a:r>
            <a:r>
              <a:rPr lang="en-US" altLang="ro-RO" b="1" dirty="0" err="1"/>
              <a:t>n·lgn</a:t>
            </a:r>
            <a:r>
              <a:rPr lang="en-US" altLang="ro-RO" b="1" dirty="0"/>
              <a:t>)</a:t>
            </a:r>
          </a:p>
          <a:p>
            <a:pPr eaLnBrk="1" hangingPunct="1"/>
            <a:r>
              <a:rPr lang="en-US" altLang="ro-RO" dirty="0" err="1"/>
              <a:t>Eval</a:t>
            </a:r>
            <a:r>
              <a:rPr lang="en-US" altLang="ro-RO" dirty="0"/>
              <a:t> in worst case =&gt; </a:t>
            </a:r>
            <a:r>
              <a:rPr lang="en-US" altLang="ro-RO" b="1" dirty="0"/>
              <a:t>optimal algorithm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E89D481-FE93-47F1-B345-CDF28B08CC6F}" type="datetime1">
              <a:rPr lang="en-US" smtClean="0"/>
              <a:t>10/5/20</a:t>
            </a:fld>
            <a:endParaRPr 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Heapsort – complete example</a:t>
            </a:r>
            <a:br>
              <a:rPr lang="en-US" altLang="ro-RO" dirty="0"/>
            </a:br>
            <a:r>
              <a:rPr lang="en-US" altLang="ro-RO" sz="3200" dirty="0"/>
              <a:t>(after the heap was built – the for loop)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800"/>
              <a:t>Swap 7 (top) with 3 (bottom)</a:t>
            </a:r>
          </a:p>
          <a:p>
            <a:pPr eaLnBrk="1" hangingPunct="1">
              <a:buFontTx/>
              <a:buNone/>
            </a:pPr>
            <a:r>
              <a:rPr lang="en-US" altLang="ro-RO" sz="2800"/>
              <a:t>Heapify from index 1 (sink 3 to the right place)</a:t>
            </a:r>
          </a:p>
        </p:txBody>
      </p:sp>
      <p:grpSp>
        <p:nvGrpSpPr>
          <p:cNvPr id="36871" name="Group 4"/>
          <p:cNvGrpSpPr>
            <a:grpSpLocks noChangeAspect="1"/>
          </p:cNvGrpSpPr>
          <p:nvPr/>
        </p:nvGrpSpPr>
        <p:grpSpPr bwMode="auto">
          <a:xfrm>
            <a:off x="193675" y="2430463"/>
            <a:ext cx="2841625" cy="2243137"/>
            <a:chOff x="2520" y="3697"/>
            <a:chExt cx="4209" cy="3418"/>
          </a:xfrm>
        </p:grpSpPr>
        <p:sp>
          <p:nvSpPr>
            <p:cNvPr id="233477" name="AutoShape 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3478" name="Oval 6"/>
            <p:cNvSpPr>
              <a:spLocks noChangeArrowheads="1"/>
            </p:cNvSpPr>
            <p:nvPr/>
          </p:nvSpPr>
          <p:spPr bwMode="auto">
            <a:xfrm>
              <a:off x="6176" y="5615"/>
              <a:ext cx="553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6934" name="Group 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33480" name="Oval 8"/>
              <p:cNvSpPr>
                <a:spLocks noChangeArrowheads="1"/>
              </p:cNvSpPr>
              <p:nvPr/>
            </p:nvSpPr>
            <p:spPr bwMode="auto">
              <a:xfrm>
                <a:off x="8079" y="4970"/>
                <a:ext cx="646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7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3481" name="Oval 9"/>
              <p:cNvSpPr>
                <a:spLocks noChangeArrowheads="1"/>
              </p:cNvSpPr>
              <p:nvPr/>
            </p:nvSpPr>
            <p:spPr bwMode="auto">
              <a:xfrm>
                <a:off x="9184" y="6020"/>
                <a:ext cx="638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3482" name="Oval 10"/>
              <p:cNvSpPr>
                <a:spLocks noChangeArrowheads="1"/>
              </p:cNvSpPr>
              <p:nvPr/>
            </p:nvSpPr>
            <p:spPr bwMode="auto">
              <a:xfrm>
                <a:off x="7162" y="6020"/>
                <a:ext cx="643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5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3483" name="Oval 11"/>
              <p:cNvSpPr>
                <a:spLocks noChangeArrowheads="1"/>
              </p:cNvSpPr>
              <p:nvPr/>
            </p:nvSpPr>
            <p:spPr bwMode="auto">
              <a:xfrm>
                <a:off x="6158" y="7208"/>
                <a:ext cx="646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4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3484" name="Oval 12"/>
              <p:cNvSpPr>
                <a:spLocks noChangeArrowheads="1"/>
              </p:cNvSpPr>
              <p:nvPr/>
            </p:nvSpPr>
            <p:spPr bwMode="auto">
              <a:xfrm>
                <a:off x="7641" y="7208"/>
                <a:ext cx="643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3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3485" name="Line 13"/>
              <p:cNvSpPr>
                <a:spLocks noChangeShapeType="1"/>
              </p:cNvSpPr>
              <p:nvPr/>
            </p:nvSpPr>
            <p:spPr bwMode="auto">
              <a:xfrm flipH="1">
                <a:off x="7701" y="5467"/>
                <a:ext cx="598" cy="6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486" name="Line 14"/>
              <p:cNvSpPr>
                <a:spLocks noChangeShapeType="1"/>
              </p:cNvSpPr>
              <p:nvPr/>
            </p:nvSpPr>
            <p:spPr bwMode="auto">
              <a:xfrm flipH="1">
                <a:off x="6660" y="6542"/>
                <a:ext cx="643" cy="7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487" name="Line 15"/>
              <p:cNvSpPr>
                <a:spLocks noChangeShapeType="1"/>
              </p:cNvSpPr>
              <p:nvPr/>
            </p:nvSpPr>
            <p:spPr bwMode="auto">
              <a:xfrm flipH="1" flipV="1">
                <a:off x="8634" y="5461"/>
                <a:ext cx="705" cy="5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488" name="Line 16"/>
              <p:cNvSpPr>
                <a:spLocks noChangeShapeType="1"/>
              </p:cNvSpPr>
              <p:nvPr/>
            </p:nvSpPr>
            <p:spPr bwMode="auto">
              <a:xfrm>
                <a:off x="7641" y="6598"/>
                <a:ext cx="302" cy="6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489" name="Oval 17"/>
              <p:cNvSpPr>
                <a:spLocks noChangeArrowheads="1"/>
              </p:cNvSpPr>
              <p:nvPr/>
            </p:nvSpPr>
            <p:spPr bwMode="auto">
              <a:xfrm>
                <a:off x="5444" y="8379"/>
                <a:ext cx="643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3490" name="Oval 18"/>
              <p:cNvSpPr>
                <a:spLocks noChangeArrowheads="1"/>
              </p:cNvSpPr>
              <p:nvPr/>
            </p:nvSpPr>
            <p:spPr bwMode="auto">
              <a:xfrm>
                <a:off x="6804" y="8379"/>
                <a:ext cx="640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3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3491" name="Line 19"/>
              <p:cNvSpPr>
                <a:spLocks noChangeShapeType="1"/>
              </p:cNvSpPr>
              <p:nvPr/>
            </p:nvSpPr>
            <p:spPr bwMode="auto">
              <a:xfrm flipH="1">
                <a:off x="5833" y="7786"/>
                <a:ext cx="474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492" name="Line 20"/>
              <p:cNvSpPr>
                <a:spLocks noChangeShapeType="1"/>
              </p:cNvSpPr>
              <p:nvPr/>
            </p:nvSpPr>
            <p:spPr bwMode="auto">
              <a:xfrm>
                <a:off x="6660" y="7738"/>
                <a:ext cx="347" cy="6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493" name="Line 21"/>
              <p:cNvSpPr>
                <a:spLocks noChangeShapeType="1"/>
              </p:cNvSpPr>
              <p:nvPr/>
            </p:nvSpPr>
            <p:spPr bwMode="auto">
              <a:xfrm>
                <a:off x="9735" y="6542"/>
                <a:ext cx="480" cy="7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3494" name="Oval 22"/>
            <p:cNvSpPr>
              <a:spLocks noChangeArrowheads="1"/>
            </p:cNvSpPr>
            <p:nvPr/>
          </p:nvSpPr>
          <p:spPr bwMode="auto">
            <a:xfrm>
              <a:off x="5255" y="5615"/>
              <a:ext cx="536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3495" name="Line 23"/>
            <p:cNvSpPr>
              <a:spLocks noChangeShapeType="1"/>
            </p:cNvSpPr>
            <p:nvPr/>
          </p:nvSpPr>
          <p:spPr bwMode="auto">
            <a:xfrm flipH="1">
              <a:off x="5485" y="5093"/>
              <a:ext cx="306" cy="5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3496" name="Group 24"/>
          <p:cNvGrpSpPr>
            <a:grpSpLocks noChangeAspect="1"/>
          </p:cNvGrpSpPr>
          <p:nvPr/>
        </p:nvGrpSpPr>
        <p:grpSpPr bwMode="auto">
          <a:xfrm>
            <a:off x="3689350" y="2431613"/>
            <a:ext cx="3208338" cy="2341562"/>
            <a:chOff x="2520" y="3697"/>
            <a:chExt cx="4209" cy="3418"/>
          </a:xfrm>
        </p:grpSpPr>
        <p:sp>
          <p:nvSpPr>
            <p:cNvPr id="233497" name="AutoShape 2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3498" name="Oval 26"/>
            <p:cNvSpPr>
              <a:spLocks noChangeArrowheads="1"/>
            </p:cNvSpPr>
            <p:nvPr/>
          </p:nvSpPr>
          <p:spPr bwMode="auto">
            <a:xfrm>
              <a:off x="6175" y="5616"/>
              <a:ext cx="554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6915" name="Group 2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33500" name="Oval 2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3501" name="Oval 29"/>
              <p:cNvSpPr>
                <a:spLocks noChangeArrowheads="1"/>
              </p:cNvSpPr>
              <p:nvPr/>
            </p:nvSpPr>
            <p:spPr bwMode="auto">
              <a:xfrm>
                <a:off x="9187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3502" name="Oval 30"/>
              <p:cNvSpPr>
                <a:spLocks noChangeArrowheads="1"/>
              </p:cNvSpPr>
              <p:nvPr/>
            </p:nvSpPr>
            <p:spPr bwMode="auto">
              <a:xfrm>
                <a:off x="7163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5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3503" name="Oval 31"/>
              <p:cNvSpPr>
                <a:spLocks noChangeArrowheads="1"/>
              </p:cNvSpPr>
              <p:nvPr/>
            </p:nvSpPr>
            <p:spPr bwMode="auto">
              <a:xfrm>
                <a:off x="6159" y="7208"/>
                <a:ext cx="645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4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3504" name="Oval 32"/>
              <p:cNvSpPr>
                <a:spLocks noChangeArrowheads="1"/>
              </p:cNvSpPr>
              <p:nvPr/>
            </p:nvSpPr>
            <p:spPr bwMode="auto">
              <a:xfrm>
                <a:off x="7643" y="7208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3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3505" name="Line 3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506" name="Line 34"/>
              <p:cNvSpPr>
                <a:spLocks noChangeShapeType="1"/>
              </p:cNvSpPr>
              <p:nvPr/>
            </p:nvSpPr>
            <p:spPr bwMode="auto">
              <a:xfrm flipH="1">
                <a:off x="6661" y="6543"/>
                <a:ext cx="642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507" name="Line 35"/>
              <p:cNvSpPr>
                <a:spLocks noChangeShapeType="1"/>
              </p:cNvSpPr>
              <p:nvPr/>
            </p:nvSpPr>
            <p:spPr bwMode="auto">
              <a:xfrm flipH="1" flipV="1">
                <a:off x="8634" y="5459"/>
                <a:ext cx="707" cy="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508" name="Line 3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509" name="Oval 37"/>
              <p:cNvSpPr>
                <a:spLocks noChangeArrowheads="1"/>
              </p:cNvSpPr>
              <p:nvPr/>
            </p:nvSpPr>
            <p:spPr bwMode="auto">
              <a:xfrm>
                <a:off x="5444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3510" name="Oval 38"/>
              <p:cNvSpPr>
                <a:spLocks noChangeArrowheads="1"/>
              </p:cNvSpPr>
              <p:nvPr/>
            </p:nvSpPr>
            <p:spPr bwMode="auto">
              <a:xfrm>
                <a:off x="6803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7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3511" name="Line 3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512" name="Line 40"/>
              <p:cNvSpPr>
                <a:spLocks noChangeShapeType="1"/>
              </p:cNvSpPr>
              <p:nvPr/>
            </p:nvSpPr>
            <p:spPr bwMode="auto">
              <a:xfrm>
                <a:off x="6661" y="7738"/>
                <a:ext cx="347" cy="6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513" name="Line 41"/>
              <p:cNvSpPr>
                <a:spLocks noChangeShapeType="1"/>
              </p:cNvSpPr>
              <p:nvPr/>
            </p:nvSpPr>
            <p:spPr bwMode="auto">
              <a:xfrm>
                <a:off x="9736" y="6543"/>
                <a:ext cx="480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3514" name="Oval 42"/>
            <p:cNvSpPr>
              <a:spLocks noChangeArrowheads="1"/>
            </p:cNvSpPr>
            <p:nvPr/>
          </p:nvSpPr>
          <p:spPr bwMode="auto">
            <a:xfrm>
              <a:off x="5254" y="5616"/>
              <a:ext cx="537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3515" name="Line 4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3516" name="Group 44"/>
          <p:cNvGrpSpPr>
            <a:grpSpLocks noChangeAspect="1"/>
          </p:cNvGrpSpPr>
          <p:nvPr/>
        </p:nvGrpSpPr>
        <p:grpSpPr bwMode="auto">
          <a:xfrm>
            <a:off x="654050" y="4311650"/>
            <a:ext cx="3208338" cy="2341563"/>
            <a:chOff x="2520" y="3697"/>
            <a:chExt cx="4209" cy="3418"/>
          </a:xfrm>
        </p:grpSpPr>
        <p:sp>
          <p:nvSpPr>
            <p:cNvPr id="233517" name="AutoShape 4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3518" name="Oval 46"/>
            <p:cNvSpPr>
              <a:spLocks noChangeArrowheads="1"/>
            </p:cNvSpPr>
            <p:nvPr/>
          </p:nvSpPr>
          <p:spPr bwMode="auto">
            <a:xfrm>
              <a:off x="6175" y="5616"/>
              <a:ext cx="554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6896" name="Group 4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33520" name="Oval 4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33521" name="Oval 49"/>
              <p:cNvSpPr>
                <a:spLocks noChangeArrowheads="1"/>
              </p:cNvSpPr>
              <p:nvPr/>
            </p:nvSpPr>
            <p:spPr bwMode="auto">
              <a:xfrm>
                <a:off x="9187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3522" name="Oval 50"/>
              <p:cNvSpPr>
                <a:spLocks noChangeArrowheads="1"/>
              </p:cNvSpPr>
              <p:nvPr/>
            </p:nvSpPr>
            <p:spPr bwMode="auto">
              <a:xfrm>
                <a:off x="7163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tx1"/>
                    </a:solidFill>
                  </a:rPr>
                  <a:t>3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3523" name="Oval 51"/>
              <p:cNvSpPr>
                <a:spLocks noChangeArrowheads="1"/>
              </p:cNvSpPr>
              <p:nvPr/>
            </p:nvSpPr>
            <p:spPr bwMode="auto">
              <a:xfrm>
                <a:off x="6159" y="7208"/>
                <a:ext cx="645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4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3524" name="Oval 52"/>
              <p:cNvSpPr>
                <a:spLocks noChangeArrowheads="1"/>
              </p:cNvSpPr>
              <p:nvPr/>
            </p:nvSpPr>
            <p:spPr bwMode="auto">
              <a:xfrm>
                <a:off x="7643" y="7208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3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3525" name="Line 5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526" name="Line 54"/>
              <p:cNvSpPr>
                <a:spLocks noChangeShapeType="1"/>
              </p:cNvSpPr>
              <p:nvPr/>
            </p:nvSpPr>
            <p:spPr bwMode="auto">
              <a:xfrm flipH="1">
                <a:off x="6661" y="6543"/>
                <a:ext cx="642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527" name="Line 55"/>
              <p:cNvSpPr>
                <a:spLocks noChangeShapeType="1"/>
              </p:cNvSpPr>
              <p:nvPr/>
            </p:nvSpPr>
            <p:spPr bwMode="auto">
              <a:xfrm flipH="1" flipV="1">
                <a:off x="8634" y="5459"/>
                <a:ext cx="707" cy="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528" name="Line 5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529" name="Oval 57"/>
              <p:cNvSpPr>
                <a:spLocks noChangeArrowheads="1"/>
              </p:cNvSpPr>
              <p:nvPr/>
            </p:nvSpPr>
            <p:spPr bwMode="auto">
              <a:xfrm>
                <a:off x="5444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3530" name="Oval 58"/>
              <p:cNvSpPr>
                <a:spLocks noChangeArrowheads="1"/>
              </p:cNvSpPr>
              <p:nvPr/>
            </p:nvSpPr>
            <p:spPr bwMode="auto">
              <a:xfrm>
                <a:off x="6803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b="0">
                    <a:solidFill>
                      <a:schemeClr val="folHlink"/>
                    </a:solidFill>
                  </a:rPr>
                  <a:t>7</a:t>
                </a:r>
                <a:endParaRPr lang="en-US" b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3531" name="Line 5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532" name="Line 60"/>
              <p:cNvSpPr>
                <a:spLocks noChangeShapeType="1"/>
              </p:cNvSpPr>
              <p:nvPr/>
            </p:nvSpPr>
            <p:spPr bwMode="auto">
              <a:xfrm>
                <a:off x="6661" y="7738"/>
                <a:ext cx="347" cy="6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533" name="Line 61"/>
              <p:cNvSpPr>
                <a:spLocks noChangeShapeType="1"/>
              </p:cNvSpPr>
              <p:nvPr/>
            </p:nvSpPr>
            <p:spPr bwMode="auto">
              <a:xfrm>
                <a:off x="9736" y="6543"/>
                <a:ext cx="480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3534" name="Oval 62"/>
            <p:cNvSpPr>
              <a:spLocks noChangeArrowheads="1"/>
            </p:cNvSpPr>
            <p:nvPr/>
          </p:nvSpPr>
          <p:spPr bwMode="auto">
            <a:xfrm>
              <a:off x="5254" y="5616"/>
              <a:ext cx="537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3535" name="Line 6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3536" name="Group 64"/>
          <p:cNvGrpSpPr>
            <a:grpSpLocks noChangeAspect="1"/>
          </p:cNvGrpSpPr>
          <p:nvPr/>
        </p:nvGrpSpPr>
        <p:grpSpPr bwMode="auto">
          <a:xfrm>
            <a:off x="5302250" y="4159250"/>
            <a:ext cx="3208338" cy="2341563"/>
            <a:chOff x="2520" y="3697"/>
            <a:chExt cx="4209" cy="3418"/>
          </a:xfrm>
        </p:grpSpPr>
        <p:sp>
          <p:nvSpPr>
            <p:cNvPr id="233537" name="AutoShape 6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3538" name="Oval 66"/>
            <p:cNvSpPr>
              <a:spLocks noChangeArrowheads="1"/>
            </p:cNvSpPr>
            <p:nvPr/>
          </p:nvSpPr>
          <p:spPr bwMode="auto">
            <a:xfrm>
              <a:off x="6175" y="5616"/>
              <a:ext cx="554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6877" name="Group 6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33540" name="Oval 6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33541" name="Oval 69"/>
              <p:cNvSpPr>
                <a:spLocks noChangeArrowheads="1"/>
              </p:cNvSpPr>
              <p:nvPr/>
            </p:nvSpPr>
            <p:spPr bwMode="auto">
              <a:xfrm>
                <a:off x="9187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3542" name="Oval 70"/>
              <p:cNvSpPr>
                <a:spLocks noChangeArrowheads="1"/>
              </p:cNvSpPr>
              <p:nvPr/>
            </p:nvSpPr>
            <p:spPr bwMode="auto">
              <a:xfrm>
                <a:off x="7163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4</a:t>
                </a:r>
                <a:endPara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3543" name="Oval 71"/>
              <p:cNvSpPr>
                <a:spLocks noChangeArrowheads="1"/>
              </p:cNvSpPr>
              <p:nvPr/>
            </p:nvSpPr>
            <p:spPr bwMode="auto">
              <a:xfrm>
                <a:off x="6159" y="7208"/>
                <a:ext cx="645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3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3544" name="Oval 72"/>
              <p:cNvSpPr>
                <a:spLocks noChangeArrowheads="1"/>
              </p:cNvSpPr>
              <p:nvPr/>
            </p:nvSpPr>
            <p:spPr bwMode="auto">
              <a:xfrm>
                <a:off x="7643" y="7208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3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3545" name="Line 7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546" name="Line 74"/>
              <p:cNvSpPr>
                <a:spLocks noChangeShapeType="1"/>
              </p:cNvSpPr>
              <p:nvPr/>
            </p:nvSpPr>
            <p:spPr bwMode="auto">
              <a:xfrm flipH="1">
                <a:off x="6661" y="6543"/>
                <a:ext cx="642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547" name="Line 75"/>
              <p:cNvSpPr>
                <a:spLocks noChangeShapeType="1"/>
              </p:cNvSpPr>
              <p:nvPr/>
            </p:nvSpPr>
            <p:spPr bwMode="auto">
              <a:xfrm flipH="1" flipV="1">
                <a:off x="8634" y="5459"/>
                <a:ext cx="707" cy="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548" name="Line 7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549" name="Oval 77"/>
              <p:cNvSpPr>
                <a:spLocks noChangeArrowheads="1"/>
              </p:cNvSpPr>
              <p:nvPr/>
            </p:nvSpPr>
            <p:spPr bwMode="auto">
              <a:xfrm>
                <a:off x="5444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3550" name="Oval 78"/>
              <p:cNvSpPr>
                <a:spLocks noChangeArrowheads="1"/>
              </p:cNvSpPr>
              <p:nvPr/>
            </p:nvSpPr>
            <p:spPr bwMode="auto">
              <a:xfrm>
                <a:off x="6803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7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3551" name="Line 7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552" name="Line 80"/>
              <p:cNvSpPr>
                <a:spLocks noChangeShapeType="1"/>
              </p:cNvSpPr>
              <p:nvPr/>
            </p:nvSpPr>
            <p:spPr bwMode="auto">
              <a:xfrm>
                <a:off x="6661" y="7738"/>
                <a:ext cx="347" cy="6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553" name="Line 81"/>
              <p:cNvSpPr>
                <a:spLocks noChangeShapeType="1"/>
              </p:cNvSpPr>
              <p:nvPr/>
            </p:nvSpPr>
            <p:spPr bwMode="auto">
              <a:xfrm>
                <a:off x="9736" y="6543"/>
                <a:ext cx="480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3554" name="Oval 82"/>
            <p:cNvSpPr>
              <a:spLocks noChangeArrowheads="1"/>
            </p:cNvSpPr>
            <p:nvPr/>
          </p:nvSpPr>
          <p:spPr bwMode="auto">
            <a:xfrm>
              <a:off x="5254" y="5616"/>
              <a:ext cx="537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3555" name="Line 8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3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98AC582-DD93-40C6-8988-C5BBB2CAC606}" type="datetime1">
              <a:rPr lang="en-US" smtClean="0"/>
              <a:t>10/5/20</a:t>
            </a:fld>
            <a:endParaRPr lang="en-US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Heapsort – complete example</a:t>
            </a:r>
            <a:br>
              <a:rPr lang="en-US" altLang="ro-RO" dirty="0"/>
            </a:br>
            <a:r>
              <a:rPr lang="en-US" altLang="ro-RO" sz="3200" dirty="0"/>
              <a:t>(</a:t>
            </a:r>
            <a:r>
              <a:rPr lang="en-US" altLang="ro-RO" sz="3200" dirty="0">
                <a:solidFill>
                  <a:srgbClr val="92D050"/>
                </a:solidFill>
              </a:rPr>
              <a:t>green=sorted part</a:t>
            </a:r>
            <a:r>
              <a:rPr lang="en-US" altLang="ro-RO" sz="3200" dirty="0"/>
              <a:t>; blue =heap part)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800"/>
              <a:t>Swap 5 (top) with 1 (bottom)</a:t>
            </a:r>
          </a:p>
          <a:p>
            <a:pPr eaLnBrk="1" hangingPunct="1">
              <a:buFontTx/>
              <a:buNone/>
            </a:pPr>
            <a:r>
              <a:rPr lang="en-US" altLang="ro-RO" sz="2800"/>
              <a:t>Heapify from index 1 (sink 1to the right place)</a:t>
            </a:r>
          </a:p>
        </p:txBody>
      </p:sp>
      <p:grpSp>
        <p:nvGrpSpPr>
          <p:cNvPr id="37895" name="Group 4"/>
          <p:cNvGrpSpPr>
            <a:grpSpLocks noChangeAspect="1"/>
          </p:cNvGrpSpPr>
          <p:nvPr/>
        </p:nvGrpSpPr>
        <p:grpSpPr bwMode="auto">
          <a:xfrm>
            <a:off x="155575" y="2546350"/>
            <a:ext cx="3208338" cy="2341563"/>
            <a:chOff x="2520" y="3697"/>
            <a:chExt cx="4209" cy="3418"/>
          </a:xfrm>
        </p:grpSpPr>
        <p:sp>
          <p:nvSpPr>
            <p:cNvPr id="234501" name="AutoShape 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4502" name="Oval 6"/>
            <p:cNvSpPr>
              <a:spLocks noChangeArrowheads="1"/>
            </p:cNvSpPr>
            <p:nvPr/>
          </p:nvSpPr>
          <p:spPr bwMode="auto">
            <a:xfrm>
              <a:off x="6175" y="5616"/>
              <a:ext cx="554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7958" name="Group 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34504" name="Oval 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34505" name="Oval 9"/>
              <p:cNvSpPr>
                <a:spLocks noChangeArrowheads="1"/>
              </p:cNvSpPr>
              <p:nvPr/>
            </p:nvSpPr>
            <p:spPr bwMode="auto">
              <a:xfrm>
                <a:off x="9187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4506" name="Oval 10"/>
              <p:cNvSpPr>
                <a:spLocks noChangeArrowheads="1"/>
              </p:cNvSpPr>
              <p:nvPr/>
            </p:nvSpPr>
            <p:spPr bwMode="auto">
              <a:xfrm>
                <a:off x="7163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4</a:t>
                </a:r>
                <a:endPara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4507" name="Oval 11"/>
              <p:cNvSpPr>
                <a:spLocks noChangeArrowheads="1"/>
              </p:cNvSpPr>
              <p:nvPr/>
            </p:nvSpPr>
            <p:spPr bwMode="auto">
              <a:xfrm>
                <a:off x="6159" y="7208"/>
                <a:ext cx="645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3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4508" name="Oval 12"/>
              <p:cNvSpPr>
                <a:spLocks noChangeArrowheads="1"/>
              </p:cNvSpPr>
              <p:nvPr/>
            </p:nvSpPr>
            <p:spPr bwMode="auto">
              <a:xfrm>
                <a:off x="7643" y="7208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3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4509" name="Line 1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510" name="Line 14"/>
              <p:cNvSpPr>
                <a:spLocks noChangeShapeType="1"/>
              </p:cNvSpPr>
              <p:nvPr/>
            </p:nvSpPr>
            <p:spPr bwMode="auto">
              <a:xfrm flipH="1">
                <a:off x="6661" y="6543"/>
                <a:ext cx="642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511" name="Line 15"/>
              <p:cNvSpPr>
                <a:spLocks noChangeShapeType="1"/>
              </p:cNvSpPr>
              <p:nvPr/>
            </p:nvSpPr>
            <p:spPr bwMode="auto">
              <a:xfrm flipH="1" flipV="1">
                <a:off x="8634" y="5459"/>
                <a:ext cx="707" cy="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512" name="Line 1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513" name="Oval 17"/>
              <p:cNvSpPr>
                <a:spLocks noChangeArrowheads="1"/>
              </p:cNvSpPr>
              <p:nvPr/>
            </p:nvSpPr>
            <p:spPr bwMode="auto">
              <a:xfrm>
                <a:off x="5444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4514" name="Oval 18"/>
              <p:cNvSpPr>
                <a:spLocks noChangeArrowheads="1"/>
              </p:cNvSpPr>
              <p:nvPr/>
            </p:nvSpPr>
            <p:spPr bwMode="auto">
              <a:xfrm>
                <a:off x="6803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7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4515" name="Line 1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516" name="Line 20"/>
              <p:cNvSpPr>
                <a:spLocks noChangeShapeType="1"/>
              </p:cNvSpPr>
              <p:nvPr/>
            </p:nvSpPr>
            <p:spPr bwMode="auto">
              <a:xfrm>
                <a:off x="6661" y="7738"/>
                <a:ext cx="347" cy="6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517" name="Line 21"/>
              <p:cNvSpPr>
                <a:spLocks noChangeShapeType="1"/>
              </p:cNvSpPr>
              <p:nvPr/>
            </p:nvSpPr>
            <p:spPr bwMode="auto">
              <a:xfrm>
                <a:off x="9736" y="6543"/>
                <a:ext cx="480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4518" name="Oval 22"/>
            <p:cNvSpPr>
              <a:spLocks noChangeArrowheads="1"/>
            </p:cNvSpPr>
            <p:nvPr/>
          </p:nvSpPr>
          <p:spPr bwMode="auto">
            <a:xfrm>
              <a:off x="5254" y="5616"/>
              <a:ext cx="537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519" name="Line 2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4520" name="Group 24"/>
          <p:cNvGrpSpPr>
            <a:grpSpLocks noChangeAspect="1"/>
          </p:cNvGrpSpPr>
          <p:nvPr/>
        </p:nvGrpSpPr>
        <p:grpSpPr bwMode="auto">
          <a:xfrm>
            <a:off x="4456113" y="2392363"/>
            <a:ext cx="3208337" cy="2341562"/>
            <a:chOff x="2520" y="3697"/>
            <a:chExt cx="4209" cy="3418"/>
          </a:xfrm>
        </p:grpSpPr>
        <p:sp>
          <p:nvSpPr>
            <p:cNvPr id="234521" name="AutoShape 2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4522" name="Oval 26"/>
            <p:cNvSpPr>
              <a:spLocks noChangeArrowheads="1"/>
            </p:cNvSpPr>
            <p:nvPr/>
          </p:nvSpPr>
          <p:spPr bwMode="auto">
            <a:xfrm>
              <a:off x="6175" y="5616"/>
              <a:ext cx="554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7939" name="Group 2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34524" name="Oval 2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234525" name="Oval 29"/>
              <p:cNvSpPr>
                <a:spLocks noChangeArrowheads="1"/>
              </p:cNvSpPr>
              <p:nvPr/>
            </p:nvSpPr>
            <p:spPr bwMode="auto">
              <a:xfrm>
                <a:off x="9187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4526" name="Oval 30"/>
              <p:cNvSpPr>
                <a:spLocks noChangeArrowheads="1"/>
              </p:cNvSpPr>
              <p:nvPr/>
            </p:nvSpPr>
            <p:spPr bwMode="auto">
              <a:xfrm>
                <a:off x="7163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4</a:t>
                </a:r>
                <a:endPara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4527" name="Oval 31"/>
              <p:cNvSpPr>
                <a:spLocks noChangeArrowheads="1"/>
              </p:cNvSpPr>
              <p:nvPr/>
            </p:nvSpPr>
            <p:spPr bwMode="auto">
              <a:xfrm>
                <a:off x="6159" y="7208"/>
                <a:ext cx="645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3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4528" name="Oval 32"/>
              <p:cNvSpPr>
                <a:spLocks noChangeArrowheads="1"/>
              </p:cNvSpPr>
              <p:nvPr/>
            </p:nvSpPr>
            <p:spPr bwMode="auto">
              <a:xfrm>
                <a:off x="7643" y="7208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3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4529" name="Line 3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530" name="Line 34"/>
              <p:cNvSpPr>
                <a:spLocks noChangeShapeType="1"/>
              </p:cNvSpPr>
              <p:nvPr/>
            </p:nvSpPr>
            <p:spPr bwMode="auto">
              <a:xfrm flipH="1">
                <a:off x="6661" y="6543"/>
                <a:ext cx="642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531" name="Line 35"/>
              <p:cNvSpPr>
                <a:spLocks noChangeShapeType="1"/>
              </p:cNvSpPr>
              <p:nvPr/>
            </p:nvSpPr>
            <p:spPr bwMode="auto">
              <a:xfrm flipH="1" flipV="1">
                <a:off x="8634" y="5459"/>
                <a:ext cx="707" cy="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532" name="Line 3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533" name="Oval 37"/>
              <p:cNvSpPr>
                <a:spLocks noChangeArrowheads="1"/>
              </p:cNvSpPr>
              <p:nvPr/>
            </p:nvSpPr>
            <p:spPr bwMode="auto">
              <a:xfrm>
                <a:off x="5444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5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4534" name="Oval 38"/>
              <p:cNvSpPr>
                <a:spLocks noChangeArrowheads="1"/>
              </p:cNvSpPr>
              <p:nvPr/>
            </p:nvSpPr>
            <p:spPr bwMode="auto">
              <a:xfrm>
                <a:off x="6803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7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4535" name="Line 3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536" name="Line 40"/>
              <p:cNvSpPr>
                <a:spLocks noChangeShapeType="1"/>
              </p:cNvSpPr>
              <p:nvPr/>
            </p:nvSpPr>
            <p:spPr bwMode="auto">
              <a:xfrm>
                <a:off x="6661" y="7738"/>
                <a:ext cx="347" cy="6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537" name="Line 41"/>
              <p:cNvSpPr>
                <a:spLocks noChangeShapeType="1"/>
              </p:cNvSpPr>
              <p:nvPr/>
            </p:nvSpPr>
            <p:spPr bwMode="auto">
              <a:xfrm>
                <a:off x="9736" y="6543"/>
                <a:ext cx="480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4538" name="Oval 42"/>
            <p:cNvSpPr>
              <a:spLocks noChangeArrowheads="1"/>
            </p:cNvSpPr>
            <p:nvPr/>
          </p:nvSpPr>
          <p:spPr bwMode="auto">
            <a:xfrm>
              <a:off x="5254" y="5616"/>
              <a:ext cx="537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539" name="Line 4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4540" name="Group 44"/>
          <p:cNvGrpSpPr>
            <a:grpSpLocks noChangeAspect="1"/>
          </p:cNvGrpSpPr>
          <p:nvPr/>
        </p:nvGrpSpPr>
        <p:grpSpPr bwMode="auto">
          <a:xfrm>
            <a:off x="693738" y="4273550"/>
            <a:ext cx="3208337" cy="2341563"/>
            <a:chOff x="2520" y="3697"/>
            <a:chExt cx="4209" cy="3418"/>
          </a:xfrm>
        </p:grpSpPr>
        <p:sp>
          <p:nvSpPr>
            <p:cNvPr id="234541" name="AutoShape 4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4542" name="Oval 46"/>
            <p:cNvSpPr>
              <a:spLocks noChangeArrowheads="1"/>
            </p:cNvSpPr>
            <p:nvPr/>
          </p:nvSpPr>
          <p:spPr bwMode="auto">
            <a:xfrm>
              <a:off x="6175" y="5616"/>
              <a:ext cx="554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7920" name="Group 4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34544" name="Oval 4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34545" name="Oval 49"/>
              <p:cNvSpPr>
                <a:spLocks noChangeArrowheads="1"/>
              </p:cNvSpPr>
              <p:nvPr/>
            </p:nvSpPr>
            <p:spPr bwMode="auto">
              <a:xfrm>
                <a:off x="9187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4546" name="Oval 50"/>
              <p:cNvSpPr>
                <a:spLocks noChangeArrowheads="1"/>
              </p:cNvSpPr>
              <p:nvPr/>
            </p:nvSpPr>
            <p:spPr bwMode="auto">
              <a:xfrm>
                <a:off x="7163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tx1"/>
                    </a:solidFill>
                  </a:rPr>
                  <a:t>1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4547" name="Oval 51"/>
              <p:cNvSpPr>
                <a:spLocks noChangeArrowheads="1"/>
              </p:cNvSpPr>
              <p:nvPr/>
            </p:nvSpPr>
            <p:spPr bwMode="auto">
              <a:xfrm>
                <a:off x="6159" y="7208"/>
                <a:ext cx="645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3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4548" name="Oval 52"/>
              <p:cNvSpPr>
                <a:spLocks noChangeArrowheads="1"/>
              </p:cNvSpPr>
              <p:nvPr/>
            </p:nvSpPr>
            <p:spPr bwMode="auto">
              <a:xfrm>
                <a:off x="7643" y="7208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3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4549" name="Line 5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550" name="Line 54"/>
              <p:cNvSpPr>
                <a:spLocks noChangeShapeType="1"/>
              </p:cNvSpPr>
              <p:nvPr/>
            </p:nvSpPr>
            <p:spPr bwMode="auto">
              <a:xfrm flipH="1">
                <a:off x="6661" y="6543"/>
                <a:ext cx="642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551" name="Line 55"/>
              <p:cNvSpPr>
                <a:spLocks noChangeShapeType="1"/>
              </p:cNvSpPr>
              <p:nvPr/>
            </p:nvSpPr>
            <p:spPr bwMode="auto">
              <a:xfrm flipH="1" flipV="1">
                <a:off x="8634" y="5459"/>
                <a:ext cx="707" cy="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552" name="Line 5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553" name="Oval 57"/>
              <p:cNvSpPr>
                <a:spLocks noChangeArrowheads="1"/>
              </p:cNvSpPr>
              <p:nvPr/>
            </p:nvSpPr>
            <p:spPr bwMode="auto">
              <a:xfrm>
                <a:off x="5444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5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4554" name="Oval 58"/>
              <p:cNvSpPr>
                <a:spLocks noChangeArrowheads="1"/>
              </p:cNvSpPr>
              <p:nvPr/>
            </p:nvSpPr>
            <p:spPr bwMode="auto">
              <a:xfrm>
                <a:off x="6803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7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4555" name="Line 5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556" name="Line 60"/>
              <p:cNvSpPr>
                <a:spLocks noChangeShapeType="1"/>
              </p:cNvSpPr>
              <p:nvPr/>
            </p:nvSpPr>
            <p:spPr bwMode="auto">
              <a:xfrm>
                <a:off x="6661" y="7738"/>
                <a:ext cx="347" cy="6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557" name="Line 61"/>
              <p:cNvSpPr>
                <a:spLocks noChangeShapeType="1"/>
              </p:cNvSpPr>
              <p:nvPr/>
            </p:nvSpPr>
            <p:spPr bwMode="auto">
              <a:xfrm>
                <a:off x="9736" y="6543"/>
                <a:ext cx="480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4558" name="Oval 62"/>
            <p:cNvSpPr>
              <a:spLocks noChangeArrowheads="1"/>
            </p:cNvSpPr>
            <p:nvPr/>
          </p:nvSpPr>
          <p:spPr bwMode="auto">
            <a:xfrm>
              <a:off x="5254" y="5616"/>
              <a:ext cx="537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559" name="Line 6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4560" name="Group 64"/>
          <p:cNvGrpSpPr>
            <a:grpSpLocks noChangeAspect="1"/>
          </p:cNvGrpSpPr>
          <p:nvPr/>
        </p:nvGrpSpPr>
        <p:grpSpPr bwMode="auto">
          <a:xfrm>
            <a:off x="4687888" y="4159250"/>
            <a:ext cx="3208337" cy="2341563"/>
            <a:chOff x="2520" y="3697"/>
            <a:chExt cx="4209" cy="3418"/>
          </a:xfrm>
        </p:grpSpPr>
        <p:sp>
          <p:nvSpPr>
            <p:cNvPr id="234561" name="AutoShape 6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4562" name="Oval 66"/>
            <p:cNvSpPr>
              <a:spLocks noChangeArrowheads="1"/>
            </p:cNvSpPr>
            <p:nvPr/>
          </p:nvSpPr>
          <p:spPr bwMode="auto">
            <a:xfrm>
              <a:off x="6175" y="5616"/>
              <a:ext cx="554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7901" name="Group 6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34564" name="Oval 6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34565" name="Oval 69"/>
              <p:cNvSpPr>
                <a:spLocks noChangeArrowheads="1"/>
              </p:cNvSpPr>
              <p:nvPr/>
            </p:nvSpPr>
            <p:spPr bwMode="auto">
              <a:xfrm>
                <a:off x="9187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4566" name="Oval 70"/>
              <p:cNvSpPr>
                <a:spLocks noChangeArrowheads="1"/>
              </p:cNvSpPr>
              <p:nvPr/>
            </p:nvSpPr>
            <p:spPr bwMode="auto">
              <a:xfrm>
                <a:off x="7163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3</a:t>
                </a:r>
                <a:endPara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4567" name="Oval 71"/>
              <p:cNvSpPr>
                <a:spLocks noChangeArrowheads="1"/>
              </p:cNvSpPr>
              <p:nvPr/>
            </p:nvSpPr>
            <p:spPr bwMode="auto">
              <a:xfrm>
                <a:off x="6159" y="7208"/>
                <a:ext cx="645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4568" name="Oval 72"/>
              <p:cNvSpPr>
                <a:spLocks noChangeArrowheads="1"/>
              </p:cNvSpPr>
              <p:nvPr/>
            </p:nvSpPr>
            <p:spPr bwMode="auto">
              <a:xfrm>
                <a:off x="7643" y="7208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3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4569" name="Line 7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570" name="Line 74"/>
              <p:cNvSpPr>
                <a:spLocks noChangeShapeType="1"/>
              </p:cNvSpPr>
              <p:nvPr/>
            </p:nvSpPr>
            <p:spPr bwMode="auto">
              <a:xfrm flipH="1">
                <a:off x="6661" y="6543"/>
                <a:ext cx="642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571" name="Line 75"/>
              <p:cNvSpPr>
                <a:spLocks noChangeShapeType="1"/>
              </p:cNvSpPr>
              <p:nvPr/>
            </p:nvSpPr>
            <p:spPr bwMode="auto">
              <a:xfrm flipH="1" flipV="1">
                <a:off x="8634" y="5459"/>
                <a:ext cx="707" cy="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572" name="Line 7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573" name="Oval 77"/>
              <p:cNvSpPr>
                <a:spLocks noChangeArrowheads="1"/>
              </p:cNvSpPr>
              <p:nvPr/>
            </p:nvSpPr>
            <p:spPr bwMode="auto">
              <a:xfrm>
                <a:off x="5444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5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4574" name="Oval 78"/>
              <p:cNvSpPr>
                <a:spLocks noChangeArrowheads="1"/>
              </p:cNvSpPr>
              <p:nvPr/>
            </p:nvSpPr>
            <p:spPr bwMode="auto">
              <a:xfrm>
                <a:off x="6803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7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4575" name="Line 7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576" name="Line 80"/>
              <p:cNvSpPr>
                <a:spLocks noChangeShapeType="1"/>
              </p:cNvSpPr>
              <p:nvPr/>
            </p:nvSpPr>
            <p:spPr bwMode="auto">
              <a:xfrm>
                <a:off x="6661" y="7738"/>
                <a:ext cx="347" cy="6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577" name="Line 81"/>
              <p:cNvSpPr>
                <a:spLocks noChangeShapeType="1"/>
              </p:cNvSpPr>
              <p:nvPr/>
            </p:nvSpPr>
            <p:spPr bwMode="auto">
              <a:xfrm>
                <a:off x="9736" y="6543"/>
                <a:ext cx="480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4578" name="Oval 82"/>
            <p:cNvSpPr>
              <a:spLocks noChangeArrowheads="1"/>
            </p:cNvSpPr>
            <p:nvPr/>
          </p:nvSpPr>
          <p:spPr bwMode="auto">
            <a:xfrm>
              <a:off x="5254" y="5616"/>
              <a:ext cx="537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579" name="Line 8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4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4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4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4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4A8F80-6D21-4FB4-8542-F4C936B95031}" type="datetime1">
              <a:rPr lang="en-US" smtClean="0"/>
              <a:t>10/5/20</a:t>
            </a:fld>
            <a:endParaRPr lang="en-US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Heapsort – complete example</a:t>
            </a:r>
            <a:br>
              <a:rPr lang="en-US" altLang="ro-RO" dirty="0"/>
            </a:br>
            <a:r>
              <a:rPr lang="en-US" altLang="ro-RO" sz="3200" dirty="0"/>
              <a:t>(</a:t>
            </a:r>
            <a:r>
              <a:rPr lang="en-US" altLang="ro-RO" sz="3200" dirty="0">
                <a:solidFill>
                  <a:srgbClr val="92D050"/>
                </a:solidFill>
              </a:rPr>
              <a:t>green=sorted part</a:t>
            </a:r>
            <a:r>
              <a:rPr lang="en-US" altLang="ro-RO" sz="3200" dirty="0"/>
              <a:t>; blue =heap part)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800"/>
              <a:t>Swap 4 (top) with 2 (bottom)</a:t>
            </a:r>
          </a:p>
          <a:p>
            <a:pPr eaLnBrk="1" hangingPunct="1">
              <a:buFontTx/>
              <a:buNone/>
            </a:pPr>
            <a:r>
              <a:rPr lang="en-US" altLang="ro-RO" sz="2800"/>
              <a:t>Heapify from index 1 (sink 2 to the right place)</a:t>
            </a:r>
          </a:p>
        </p:txBody>
      </p:sp>
      <p:grpSp>
        <p:nvGrpSpPr>
          <p:cNvPr id="38919" name="Group 4"/>
          <p:cNvGrpSpPr>
            <a:grpSpLocks noChangeAspect="1"/>
          </p:cNvGrpSpPr>
          <p:nvPr/>
        </p:nvGrpSpPr>
        <p:grpSpPr bwMode="auto">
          <a:xfrm>
            <a:off x="117475" y="2430463"/>
            <a:ext cx="3208338" cy="2341562"/>
            <a:chOff x="2520" y="3697"/>
            <a:chExt cx="4209" cy="3418"/>
          </a:xfrm>
        </p:grpSpPr>
        <p:sp>
          <p:nvSpPr>
            <p:cNvPr id="235525" name="AutoShape 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26" name="Oval 6"/>
            <p:cNvSpPr>
              <a:spLocks noChangeArrowheads="1"/>
            </p:cNvSpPr>
            <p:nvPr/>
          </p:nvSpPr>
          <p:spPr bwMode="auto">
            <a:xfrm>
              <a:off x="6175" y="5616"/>
              <a:ext cx="554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8982" name="Group 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35528" name="Oval 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35529" name="Oval 9"/>
              <p:cNvSpPr>
                <a:spLocks noChangeArrowheads="1"/>
              </p:cNvSpPr>
              <p:nvPr/>
            </p:nvSpPr>
            <p:spPr bwMode="auto">
              <a:xfrm>
                <a:off x="9187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530" name="Oval 10"/>
              <p:cNvSpPr>
                <a:spLocks noChangeArrowheads="1"/>
              </p:cNvSpPr>
              <p:nvPr/>
            </p:nvSpPr>
            <p:spPr bwMode="auto">
              <a:xfrm>
                <a:off x="7163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3</a:t>
                </a:r>
                <a:endPara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531" name="Oval 11"/>
              <p:cNvSpPr>
                <a:spLocks noChangeArrowheads="1"/>
              </p:cNvSpPr>
              <p:nvPr/>
            </p:nvSpPr>
            <p:spPr bwMode="auto">
              <a:xfrm>
                <a:off x="6159" y="7208"/>
                <a:ext cx="645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532" name="Oval 12"/>
              <p:cNvSpPr>
                <a:spLocks noChangeArrowheads="1"/>
              </p:cNvSpPr>
              <p:nvPr/>
            </p:nvSpPr>
            <p:spPr bwMode="auto">
              <a:xfrm>
                <a:off x="7643" y="7208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3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533" name="Line 1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534" name="Line 14"/>
              <p:cNvSpPr>
                <a:spLocks noChangeShapeType="1"/>
              </p:cNvSpPr>
              <p:nvPr/>
            </p:nvSpPr>
            <p:spPr bwMode="auto">
              <a:xfrm flipH="1">
                <a:off x="6661" y="6543"/>
                <a:ext cx="642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535" name="Line 15"/>
              <p:cNvSpPr>
                <a:spLocks noChangeShapeType="1"/>
              </p:cNvSpPr>
              <p:nvPr/>
            </p:nvSpPr>
            <p:spPr bwMode="auto">
              <a:xfrm flipH="1" flipV="1">
                <a:off x="8634" y="5459"/>
                <a:ext cx="707" cy="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536" name="Line 1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537" name="Oval 17"/>
              <p:cNvSpPr>
                <a:spLocks noChangeArrowheads="1"/>
              </p:cNvSpPr>
              <p:nvPr/>
            </p:nvSpPr>
            <p:spPr bwMode="auto">
              <a:xfrm>
                <a:off x="5444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5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538" name="Oval 18"/>
              <p:cNvSpPr>
                <a:spLocks noChangeArrowheads="1"/>
              </p:cNvSpPr>
              <p:nvPr/>
            </p:nvSpPr>
            <p:spPr bwMode="auto">
              <a:xfrm>
                <a:off x="6803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7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539" name="Line 1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540" name="Line 20"/>
              <p:cNvSpPr>
                <a:spLocks noChangeShapeType="1"/>
              </p:cNvSpPr>
              <p:nvPr/>
            </p:nvSpPr>
            <p:spPr bwMode="auto">
              <a:xfrm>
                <a:off x="6661" y="7738"/>
                <a:ext cx="347" cy="6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541" name="Line 21"/>
              <p:cNvSpPr>
                <a:spLocks noChangeShapeType="1"/>
              </p:cNvSpPr>
              <p:nvPr/>
            </p:nvSpPr>
            <p:spPr bwMode="auto">
              <a:xfrm>
                <a:off x="9736" y="6543"/>
                <a:ext cx="480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5542" name="Oval 22"/>
            <p:cNvSpPr>
              <a:spLocks noChangeArrowheads="1"/>
            </p:cNvSpPr>
            <p:nvPr/>
          </p:nvSpPr>
          <p:spPr bwMode="auto">
            <a:xfrm>
              <a:off x="5254" y="5616"/>
              <a:ext cx="537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5543" name="Line 2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5544" name="Group 24"/>
          <p:cNvGrpSpPr>
            <a:grpSpLocks noChangeAspect="1"/>
          </p:cNvGrpSpPr>
          <p:nvPr/>
        </p:nvGrpSpPr>
        <p:grpSpPr bwMode="auto">
          <a:xfrm>
            <a:off x="4648200" y="2392363"/>
            <a:ext cx="3208338" cy="2341562"/>
            <a:chOff x="2520" y="3697"/>
            <a:chExt cx="4209" cy="3418"/>
          </a:xfrm>
        </p:grpSpPr>
        <p:sp>
          <p:nvSpPr>
            <p:cNvPr id="235545" name="AutoShape 2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46" name="Oval 26"/>
            <p:cNvSpPr>
              <a:spLocks noChangeArrowheads="1"/>
            </p:cNvSpPr>
            <p:nvPr/>
          </p:nvSpPr>
          <p:spPr bwMode="auto">
            <a:xfrm>
              <a:off x="6175" y="5616"/>
              <a:ext cx="554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4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8963" name="Group 2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35548" name="Oval 2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35549" name="Oval 29"/>
              <p:cNvSpPr>
                <a:spLocks noChangeArrowheads="1"/>
              </p:cNvSpPr>
              <p:nvPr/>
            </p:nvSpPr>
            <p:spPr bwMode="auto">
              <a:xfrm>
                <a:off x="9187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550" name="Oval 30"/>
              <p:cNvSpPr>
                <a:spLocks noChangeArrowheads="1"/>
              </p:cNvSpPr>
              <p:nvPr/>
            </p:nvSpPr>
            <p:spPr bwMode="auto">
              <a:xfrm>
                <a:off x="7163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3</a:t>
                </a:r>
                <a:endPara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551" name="Oval 31"/>
              <p:cNvSpPr>
                <a:spLocks noChangeArrowheads="1"/>
              </p:cNvSpPr>
              <p:nvPr/>
            </p:nvSpPr>
            <p:spPr bwMode="auto">
              <a:xfrm>
                <a:off x="6159" y="7208"/>
                <a:ext cx="645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552" name="Oval 32"/>
              <p:cNvSpPr>
                <a:spLocks noChangeArrowheads="1"/>
              </p:cNvSpPr>
              <p:nvPr/>
            </p:nvSpPr>
            <p:spPr bwMode="auto">
              <a:xfrm>
                <a:off x="7643" y="7208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3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553" name="Line 3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554" name="Line 34"/>
              <p:cNvSpPr>
                <a:spLocks noChangeShapeType="1"/>
              </p:cNvSpPr>
              <p:nvPr/>
            </p:nvSpPr>
            <p:spPr bwMode="auto">
              <a:xfrm flipH="1">
                <a:off x="6661" y="6543"/>
                <a:ext cx="642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555" name="Line 35"/>
              <p:cNvSpPr>
                <a:spLocks noChangeShapeType="1"/>
              </p:cNvSpPr>
              <p:nvPr/>
            </p:nvSpPr>
            <p:spPr bwMode="auto">
              <a:xfrm flipH="1" flipV="1">
                <a:off x="8634" y="5459"/>
                <a:ext cx="707" cy="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556" name="Line 3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557" name="Oval 37"/>
              <p:cNvSpPr>
                <a:spLocks noChangeArrowheads="1"/>
              </p:cNvSpPr>
              <p:nvPr/>
            </p:nvSpPr>
            <p:spPr bwMode="auto">
              <a:xfrm>
                <a:off x="5444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5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558" name="Oval 38"/>
              <p:cNvSpPr>
                <a:spLocks noChangeArrowheads="1"/>
              </p:cNvSpPr>
              <p:nvPr/>
            </p:nvSpPr>
            <p:spPr bwMode="auto">
              <a:xfrm>
                <a:off x="6803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7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559" name="Line 3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560" name="Line 40"/>
              <p:cNvSpPr>
                <a:spLocks noChangeShapeType="1"/>
              </p:cNvSpPr>
              <p:nvPr/>
            </p:nvSpPr>
            <p:spPr bwMode="auto">
              <a:xfrm>
                <a:off x="6661" y="7738"/>
                <a:ext cx="347" cy="6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561" name="Line 41"/>
              <p:cNvSpPr>
                <a:spLocks noChangeShapeType="1"/>
              </p:cNvSpPr>
              <p:nvPr/>
            </p:nvSpPr>
            <p:spPr bwMode="auto">
              <a:xfrm>
                <a:off x="9736" y="6543"/>
                <a:ext cx="480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5562" name="Oval 42"/>
            <p:cNvSpPr>
              <a:spLocks noChangeArrowheads="1"/>
            </p:cNvSpPr>
            <p:nvPr/>
          </p:nvSpPr>
          <p:spPr bwMode="auto">
            <a:xfrm>
              <a:off x="5254" y="5616"/>
              <a:ext cx="537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5563" name="Line 4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5564" name="Group 44"/>
          <p:cNvGrpSpPr>
            <a:grpSpLocks noChangeAspect="1"/>
          </p:cNvGrpSpPr>
          <p:nvPr/>
        </p:nvGrpSpPr>
        <p:grpSpPr bwMode="auto">
          <a:xfrm>
            <a:off x="423863" y="4273550"/>
            <a:ext cx="3208337" cy="2341563"/>
            <a:chOff x="2520" y="3697"/>
            <a:chExt cx="4209" cy="3418"/>
          </a:xfrm>
        </p:grpSpPr>
        <p:sp>
          <p:nvSpPr>
            <p:cNvPr id="235565" name="AutoShape 4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66" name="Oval 46"/>
            <p:cNvSpPr>
              <a:spLocks noChangeArrowheads="1"/>
            </p:cNvSpPr>
            <p:nvPr/>
          </p:nvSpPr>
          <p:spPr bwMode="auto">
            <a:xfrm>
              <a:off x="6175" y="5616"/>
              <a:ext cx="554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4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8944" name="Group 4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35568" name="Oval 4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5569" name="Oval 49"/>
              <p:cNvSpPr>
                <a:spLocks noChangeArrowheads="1"/>
              </p:cNvSpPr>
              <p:nvPr/>
            </p:nvSpPr>
            <p:spPr bwMode="auto">
              <a:xfrm>
                <a:off x="9187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570" name="Oval 50"/>
              <p:cNvSpPr>
                <a:spLocks noChangeArrowheads="1"/>
              </p:cNvSpPr>
              <p:nvPr/>
            </p:nvSpPr>
            <p:spPr bwMode="auto">
              <a:xfrm>
                <a:off x="7163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571" name="Oval 51"/>
              <p:cNvSpPr>
                <a:spLocks noChangeArrowheads="1"/>
              </p:cNvSpPr>
              <p:nvPr/>
            </p:nvSpPr>
            <p:spPr bwMode="auto">
              <a:xfrm>
                <a:off x="6159" y="7208"/>
                <a:ext cx="645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572" name="Oval 52"/>
              <p:cNvSpPr>
                <a:spLocks noChangeArrowheads="1"/>
              </p:cNvSpPr>
              <p:nvPr/>
            </p:nvSpPr>
            <p:spPr bwMode="auto">
              <a:xfrm>
                <a:off x="7643" y="7208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3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573" name="Line 5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574" name="Line 54"/>
              <p:cNvSpPr>
                <a:spLocks noChangeShapeType="1"/>
              </p:cNvSpPr>
              <p:nvPr/>
            </p:nvSpPr>
            <p:spPr bwMode="auto">
              <a:xfrm flipH="1">
                <a:off x="6661" y="6543"/>
                <a:ext cx="642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575" name="Line 55"/>
              <p:cNvSpPr>
                <a:spLocks noChangeShapeType="1"/>
              </p:cNvSpPr>
              <p:nvPr/>
            </p:nvSpPr>
            <p:spPr bwMode="auto">
              <a:xfrm flipH="1" flipV="1">
                <a:off x="8634" y="5459"/>
                <a:ext cx="707" cy="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576" name="Line 5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577" name="Oval 57"/>
              <p:cNvSpPr>
                <a:spLocks noChangeArrowheads="1"/>
              </p:cNvSpPr>
              <p:nvPr/>
            </p:nvSpPr>
            <p:spPr bwMode="auto">
              <a:xfrm>
                <a:off x="5444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5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578" name="Oval 58"/>
              <p:cNvSpPr>
                <a:spLocks noChangeArrowheads="1"/>
              </p:cNvSpPr>
              <p:nvPr/>
            </p:nvSpPr>
            <p:spPr bwMode="auto">
              <a:xfrm>
                <a:off x="6803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7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579" name="Line 5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580" name="Line 60"/>
              <p:cNvSpPr>
                <a:spLocks noChangeShapeType="1"/>
              </p:cNvSpPr>
              <p:nvPr/>
            </p:nvSpPr>
            <p:spPr bwMode="auto">
              <a:xfrm>
                <a:off x="6661" y="7738"/>
                <a:ext cx="347" cy="6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581" name="Line 61"/>
              <p:cNvSpPr>
                <a:spLocks noChangeShapeType="1"/>
              </p:cNvSpPr>
              <p:nvPr/>
            </p:nvSpPr>
            <p:spPr bwMode="auto">
              <a:xfrm>
                <a:off x="9736" y="6543"/>
                <a:ext cx="480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5582" name="Oval 62"/>
            <p:cNvSpPr>
              <a:spLocks noChangeArrowheads="1"/>
            </p:cNvSpPr>
            <p:nvPr/>
          </p:nvSpPr>
          <p:spPr bwMode="auto">
            <a:xfrm>
              <a:off x="5254" y="5616"/>
              <a:ext cx="537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5583" name="Line 6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5584" name="Group 64"/>
          <p:cNvGrpSpPr>
            <a:grpSpLocks noChangeAspect="1"/>
          </p:cNvGrpSpPr>
          <p:nvPr/>
        </p:nvGrpSpPr>
        <p:grpSpPr bwMode="auto">
          <a:xfrm>
            <a:off x="4840288" y="4273550"/>
            <a:ext cx="3208337" cy="2341563"/>
            <a:chOff x="2520" y="3697"/>
            <a:chExt cx="4209" cy="3418"/>
          </a:xfrm>
        </p:grpSpPr>
        <p:sp>
          <p:nvSpPr>
            <p:cNvPr id="235585" name="AutoShape 6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86" name="Oval 66"/>
            <p:cNvSpPr>
              <a:spLocks noChangeArrowheads="1"/>
            </p:cNvSpPr>
            <p:nvPr/>
          </p:nvSpPr>
          <p:spPr bwMode="auto">
            <a:xfrm>
              <a:off x="6175" y="5616"/>
              <a:ext cx="554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4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8925" name="Group 6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35588" name="Oval 6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5589" name="Oval 69"/>
              <p:cNvSpPr>
                <a:spLocks noChangeArrowheads="1"/>
              </p:cNvSpPr>
              <p:nvPr/>
            </p:nvSpPr>
            <p:spPr bwMode="auto">
              <a:xfrm>
                <a:off x="9187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590" name="Oval 70"/>
              <p:cNvSpPr>
                <a:spLocks noChangeArrowheads="1"/>
              </p:cNvSpPr>
              <p:nvPr/>
            </p:nvSpPr>
            <p:spPr bwMode="auto">
              <a:xfrm>
                <a:off x="7163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3</a:t>
                </a:r>
                <a:endPara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591" name="Oval 71"/>
              <p:cNvSpPr>
                <a:spLocks noChangeArrowheads="1"/>
              </p:cNvSpPr>
              <p:nvPr/>
            </p:nvSpPr>
            <p:spPr bwMode="auto">
              <a:xfrm>
                <a:off x="6159" y="7208"/>
                <a:ext cx="645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592" name="Oval 72"/>
              <p:cNvSpPr>
                <a:spLocks noChangeArrowheads="1"/>
              </p:cNvSpPr>
              <p:nvPr/>
            </p:nvSpPr>
            <p:spPr bwMode="auto">
              <a:xfrm>
                <a:off x="7643" y="7208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593" name="Line 7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594" name="Line 74"/>
              <p:cNvSpPr>
                <a:spLocks noChangeShapeType="1"/>
              </p:cNvSpPr>
              <p:nvPr/>
            </p:nvSpPr>
            <p:spPr bwMode="auto">
              <a:xfrm flipH="1">
                <a:off x="6661" y="6543"/>
                <a:ext cx="642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595" name="Line 75"/>
              <p:cNvSpPr>
                <a:spLocks noChangeShapeType="1"/>
              </p:cNvSpPr>
              <p:nvPr/>
            </p:nvSpPr>
            <p:spPr bwMode="auto">
              <a:xfrm flipH="1" flipV="1">
                <a:off x="8634" y="5459"/>
                <a:ext cx="707" cy="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596" name="Line 7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597" name="Oval 77"/>
              <p:cNvSpPr>
                <a:spLocks noChangeArrowheads="1"/>
              </p:cNvSpPr>
              <p:nvPr/>
            </p:nvSpPr>
            <p:spPr bwMode="auto">
              <a:xfrm>
                <a:off x="5444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5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598" name="Oval 78"/>
              <p:cNvSpPr>
                <a:spLocks noChangeArrowheads="1"/>
              </p:cNvSpPr>
              <p:nvPr/>
            </p:nvSpPr>
            <p:spPr bwMode="auto">
              <a:xfrm>
                <a:off x="6803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7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5599" name="Line 7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600" name="Line 80"/>
              <p:cNvSpPr>
                <a:spLocks noChangeShapeType="1"/>
              </p:cNvSpPr>
              <p:nvPr/>
            </p:nvSpPr>
            <p:spPr bwMode="auto">
              <a:xfrm>
                <a:off x="6661" y="7738"/>
                <a:ext cx="347" cy="6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601" name="Line 81"/>
              <p:cNvSpPr>
                <a:spLocks noChangeShapeType="1"/>
              </p:cNvSpPr>
              <p:nvPr/>
            </p:nvSpPr>
            <p:spPr bwMode="auto">
              <a:xfrm>
                <a:off x="9736" y="6543"/>
                <a:ext cx="480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5602" name="Oval 82"/>
            <p:cNvSpPr>
              <a:spLocks noChangeArrowheads="1"/>
            </p:cNvSpPr>
            <p:nvPr/>
          </p:nvSpPr>
          <p:spPr bwMode="auto">
            <a:xfrm>
              <a:off x="5254" y="5616"/>
              <a:ext cx="537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5603" name="Line 8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DC4DF0-3B12-4AFC-BFAE-AE735DBD6401}" type="datetime1">
              <a:rPr lang="en-US" smtClean="0"/>
              <a:t>10/5/20</a:t>
            </a:fld>
            <a:endParaRPr lang="en-US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Heapsort – complete example</a:t>
            </a:r>
            <a:br>
              <a:rPr lang="en-US" altLang="ro-RO" dirty="0"/>
            </a:br>
            <a:r>
              <a:rPr lang="en-US" altLang="ro-RO" sz="3200" dirty="0"/>
              <a:t>(</a:t>
            </a:r>
            <a:r>
              <a:rPr lang="en-US" altLang="ro-RO" sz="3200" dirty="0">
                <a:solidFill>
                  <a:srgbClr val="92D050"/>
                </a:solidFill>
              </a:rPr>
              <a:t>green=sorted part</a:t>
            </a:r>
            <a:r>
              <a:rPr lang="en-US" altLang="ro-RO" sz="3200" dirty="0"/>
              <a:t>; blue =heap part)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800"/>
              <a:t>Swap 3 (top) with 1 (bottom)</a:t>
            </a:r>
          </a:p>
          <a:p>
            <a:pPr eaLnBrk="1" hangingPunct="1">
              <a:buFontTx/>
              <a:buNone/>
            </a:pPr>
            <a:r>
              <a:rPr lang="en-US" altLang="ro-RO" sz="2800"/>
              <a:t>Heapify from index 1 (sink 1 to the right place)</a:t>
            </a:r>
          </a:p>
        </p:txBody>
      </p:sp>
      <p:grpSp>
        <p:nvGrpSpPr>
          <p:cNvPr id="39943" name="Group 4"/>
          <p:cNvGrpSpPr>
            <a:grpSpLocks noChangeAspect="1"/>
          </p:cNvGrpSpPr>
          <p:nvPr/>
        </p:nvGrpSpPr>
        <p:grpSpPr bwMode="auto">
          <a:xfrm>
            <a:off x="309563" y="2430463"/>
            <a:ext cx="3208337" cy="2341562"/>
            <a:chOff x="2520" y="3697"/>
            <a:chExt cx="4209" cy="3418"/>
          </a:xfrm>
        </p:grpSpPr>
        <p:sp>
          <p:nvSpPr>
            <p:cNvPr id="236549" name="AutoShape 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550" name="Oval 6"/>
            <p:cNvSpPr>
              <a:spLocks noChangeArrowheads="1"/>
            </p:cNvSpPr>
            <p:nvPr/>
          </p:nvSpPr>
          <p:spPr bwMode="auto">
            <a:xfrm>
              <a:off x="6175" y="5616"/>
              <a:ext cx="554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4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40006" name="Group 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36552" name="Oval 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6553" name="Oval 9"/>
              <p:cNvSpPr>
                <a:spLocks noChangeArrowheads="1"/>
              </p:cNvSpPr>
              <p:nvPr/>
            </p:nvSpPr>
            <p:spPr bwMode="auto">
              <a:xfrm>
                <a:off x="9187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6554" name="Oval 10"/>
              <p:cNvSpPr>
                <a:spLocks noChangeArrowheads="1"/>
              </p:cNvSpPr>
              <p:nvPr/>
            </p:nvSpPr>
            <p:spPr bwMode="auto">
              <a:xfrm>
                <a:off x="7163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3</a:t>
                </a:r>
                <a:endPara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6555" name="Oval 11"/>
              <p:cNvSpPr>
                <a:spLocks noChangeArrowheads="1"/>
              </p:cNvSpPr>
              <p:nvPr/>
            </p:nvSpPr>
            <p:spPr bwMode="auto">
              <a:xfrm>
                <a:off x="6159" y="7208"/>
                <a:ext cx="645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6556" name="Oval 12"/>
              <p:cNvSpPr>
                <a:spLocks noChangeArrowheads="1"/>
              </p:cNvSpPr>
              <p:nvPr/>
            </p:nvSpPr>
            <p:spPr bwMode="auto">
              <a:xfrm>
                <a:off x="7643" y="7208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6557" name="Line 1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558" name="Line 14"/>
              <p:cNvSpPr>
                <a:spLocks noChangeShapeType="1"/>
              </p:cNvSpPr>
              <p:nvPr/>
            </p:nvSpPr>
            <p:spPr bwMode="auto">
              <a:xfrm flipH="1">
                <a:off x="6661" y="6543"/>
                <a:ext cx="642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559" name="Line 15"/>
              <p:cNvSpPr>
                <a:spLocks noChangeShapeType="1"/>
              </p:cNvSpPr>
              <p:nvPr/>
            </p:nvSpPr>
            <p:spPr bwMode="auto">
              <a:xfrm flipH="1" flipV="1">
                <a:off x="8634" y="5459"/>
                <a:ext cx="707" cy="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560" name="Line 1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561" name="Oval 17"/>
              <p:cNvSpPr>
                <a:spLocks noChangeArrowheads="1"/>
              </p:cNvSpPr>
              <p:nvPr/>
            </p:nvSpPr>
            <p:spPr bwMode="auto">
              <a:xfrm>
                <a:off x="5444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5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6562" name="Oval 18"/>
              <p:cNvSpPr>
                <a:spLocks noChangeArrowheads="1"/>
              </p:cNvSpPr>
              <p:nvPr/>
            </p:nvSpPr>
            <p:spPr bwMode="auto">
              <a:xfrm>
                <a:off x="6803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7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6563" name="Line 1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564" name="Line 20"/>
              <p:cNvSpPr>
                <a:spLocks noChangeShapeType="1"/>
              </p:cNvSpPr>
              <p:nvPr/>
            </p:nvSpPr>
            <p:spPr bwMode="auto">
              <a:xfrm>
                <a:off x="6661" y="7738"/>
                <a:ext cx="347" cy="6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565" name="Line 21"/>
              <p:cNvSpPr>
                <a:spLocks noChangeShapeType="1"/>
              </p:cNvSpPr>
              <p:nvPr/>
            </p:nvSpPr>
            <p:spPr bwMode="auto">
              <a:xfrm>
                <a:off x="9736" y="6543"/>
                <a:ext cx="480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6566" name="Oval 22"/>
            <p:cNvSpPr>
              <a:spLocks noChangeArrowheads="1"/>
            </p:cNvSpPr>
            <p:nvPr/>
          </p:nvSpPr>
          <p:spPr bwMode="auto">
            <a:xfrm>
              <a:off x="5254" y="5616"/>
              <a:ext cx="537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6567" name="Line 2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6568" name="Group 24"/>
          <p:cNvGrpSpPr>
            <a:grpSpLocks noChangeAspect="1"/>
          </p:cNvGrpSpPr>
          <p:nvPr/>
        </p:nvGrpSpPr>
        <p:grpSpPr bwMode="auto">
          <a:xfrm>
            <a:off x="4764088" y="2354263"/>
            <a:ext cx="3208337" cy="2341562"/>
            <a:chOff x="2520" y="3697"/>
            <a:chExt cx="4209" cy="3418"/>
          </a:xfrm>
        </p:grpSpPr>
        <p:sp>
          <p:nvSpPr>
            <p:cNvPr id="236569" name="AutoShape 2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570" name="Oval 26"/>
            <p:cNvSpPr>
              <a:spLocks noChangeArrowheads="1"/>
            </p:cNvSpPr>
            <p:nvPr/>
          </p:nvSpPr>
          <p:spPr bwMode="auto">
            <a:xfrm>
              <a:off x="6175" y="5616"/>
              <a:ext cx="554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4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9987" name="Group 2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36572" name="Oval 2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236573" name="Oval 29"/>
              <p:cNvSpPr>
                <a:spLocks noChangeArrowheads="1"/>
              </p:cNvSpPr>
              <p:nvPr/>
            </p:nvSpPr>
            <p:spPr bwMode="auto">
              <a:xfrm>
                <a:off x="9187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6574" name="Oval 30"/>
              <p:cNvSpPr>
                <a:spLocks noChangeArrowheads="1"/>
              </p:cNvSpPr>
              <p:nvPr/>
            </p:nvSpPr>
            <p:spPr bwMode="auto">
              <a:xfrm>
                <a:off x="7163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3</a:t>
                </a:r>
                <a:endPara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6575" name="Oval 31"/>
              <p:cNvSpPr>
                <a:spLocks noChangeArrowheads="1"/>
              </p:cNvSpPr>
              <p:nvPr/>
            </p:nvSpPr>
            <p:spPr bwMode="auto">
              <a:xfrm>
                <a:off x="6159" y="7208"/>
                <a:ext cx="645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6576" name="Oval 32"/>
              <p:cNvSpPr>
                <a:spLocks noChangeArrowheads="1"/>
              </p:cNvSpPr>
              <p:nvPr/>
            </p:nvSpPr>
            <p:spPr bwMode="auto">
              <a:xfrm>
                <a:off x="7643" y="7208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6577" name="Line 3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578" name="Line 34"/>
              <p:cNvSpPr>
                <a:spLocks noChangeShapeType="1"/>
              </p:cNvSpPr>
              <p:nvPr/>
            </p:nvSpPr>
            <p:spPr bwMode="auto">
              <a:xfrm flipH="1">
                <a:off x="6661" y="6543"/>
                <a:ext cx="642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579" name="Line 35"/>
              <p:cNvSpPr>
                <a:spLocks noChangeShapeType="1"/>
              </p:cNvSpPr>
              <p:nvPr/>
            </p:nvSpPr>
            <p:spPr bwMode="auto">
              <a:xfrm flipH="1" flipV="1">
                <a:off x="8634" y="5459"/>
                <a:ext cx="707" cy="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580" name="Line 3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581" name="Oval 37"/>
              <p:cNvSpPr>
                <a:spLocks noChangeArrowheads="1"/>
              </p:cNvSpPr>
              <p:nvPr/>
            </p:nvSpPr>
            <p:spPr bwMode="auto">
              <a:xfrm>
                <a:off x="5444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5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6582" name="Oval 38"/>
              <p:cNvSpPr>
                <a:spLocks noChangeArrowheads="1"/>
              </p:cNvSpPr>
              <p:nvPr/>
            </p:nvSpPr>
            <p:spPr bwMode="auto">
              <a:xfrm>
                <a:off x="6803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7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6583" name="Line 3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584" name="Line 40"/>
              <p:cNvSpPr>
                <a:spLocks noChangeShapeType="1"/>
              </p:cNvSpPr>
              <p:nvPr/>
            </p:nvSpPr>
            <p:spPr bwMode="auto">
              <a:xfrm>
                <a:off x="6661" y="7738"/>
                <a:ext cx="347" cy="6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585" name="Line 41"/>
              <p:cNvSpPr>
                <a:spLocks noChangeShapeType="1"/>
              </p:cNvSpPr>
              <p:nvPr/>
            </p:nvSpPr>
            <p:spPr bwMode="auto">
              <a:xfrm>
                <a:off x="9736" y="6543"/>
                <a:ext cx="480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6586" name="Oval 42"/>
            <p:cNvSpPr>
              <a:spLocks noChangeArrowheads="1"/>
            </p:cNvSpPr>
            <p:nvPr/>
          </p:nvSpPr>
          <p:spPr bwMode="auto">
            <a:xfrm>
              <a:off x="5254" y="5616"/>
              <a:ext cx="537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3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6587" name="Line 4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6588" name="Group 44"/>
          <p:cNvGrpSpPr>
            <a:grpSpLocks noChangeAspect="1"/>
          </p:cNvGrpSpPr>
          <p:nvPr/>
        </p:nvGrpSpPr>
        <p:grpSpPr bwMode="auto">
          <a:xfrm>
            <a:off x="693738" y="4273550"/>
            <a:ext cx="3208337" cy="2341563"/>
            <a:chOff x="2520" y="3697"/>
            <a:chExt cx="4209" cy="3418"/>
          </a:xfrm>
        </p:grpSpPr>
        <p:sp>
          <p:nvSpPr>
            <p:cNvPr id="236589" name="AutoShape 4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590" name="Oval 46"/>
            <p:cNvSpPr>
              <a:spLocks noChangeArrowheads="1"/>
            </p:cNvSpPr>
            <p:nvPr/>
          </p:nvSpPr>
          <p:spPr bwMode="auto">
            <a:xfrm>
              <a:off x="6175" y="5616"/>
              <a:ext cx="554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4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9968" name="Group 4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36592" name="Oval 4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6593" name="Oval 49"/>
              <p:cNvSpPr>
                <a:spLocks noChangeArrowheads="1"/>
              </p:cNvSpPr>
              <p:nvPr/>
            </p:nvSpPr>
            <p:spPr bwMode="auto">
              <a:xfrm>
                <a:off x="9187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6594" name="Oval 50"/>
              <p:cNvSpPr>
                <a:spLocks noChangeArrowheads="1"/>
              </p:cNvSpPr>
              <p:nvPr/>
            </p:nvSpPr>
            <p:spPr bwMode="auto">
              <a:xfrm>
                <a:off x="7163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6595" name="Oval 51"/>
              <p:cNvSpPr>
                <a:spLocks noChangeArrowheads="1"/>
              </p:cNvSpPr>
              <p:nvPr/>
            </p:nvSpPr>
            <p:spPr bwMode="auto">
              <a:xfrm>
                <a:off x="6159" y="7208"/>
                <a:ext cx="645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6596" name="Oval 52"/>
              <p:cNvSpPr>
                <a:spLocks noChangeArrowheads="1"/>
              </p:cNvSpPr>
              <p:nvPr/>
            </p:nvSpPr>
            <p:spPr bwMode="auto">
              <a:xfrm>
                <a:off x="7643" y="7208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6597" name="Line 5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598" name="Line 54"/>
              <p:cNvSpPr>
                <a:spLocks noChangeShapeType="1"/>
              </p:cNvSpPr>
              <p:nvPr/>
            </p:nvSpPr>
            <p:spPr bwMode="auto">
              <a:xfrm flipH="1">
                <a:off x="6661" y="6543"/>
                <a:ext cx="642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599" name="Line 55"/>
              <p:cNvSpPr>
                <a:spLocks noChangeShapeType="1"/>
              </p:cNvSpPr>
              <p:nvPr/>
            </p:nvSpPr>
            <p:spPr bwMode="auto">
              <a:xfrm flipH="1" flipV="1">
                <a:off x="8634" y="5459"/>
                <a:ext cx="707" cy="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600" name="Line 5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601" name="Oval 57"/>
              <p:cNvSpPr>
                <a:spLocks noChangeArrowheads="1"/>
              </p:cNvSpPr>
              <p:nvPr/>
            </p:nvSpPr>
            <p:spPr bwMode="auto">
              <a:xfrm>
                <a:off x="5444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5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6602" name="Oval 58"/>
              <p:cNvSpPr>
                <a:spLocks noChangeArrowheads="1"/>
              </p:cNvSpPr>
              <p:nvPr/>
            </p:nvSpPr>
            <p:spPr bwMode="auto">
              <a:xfrm>
                <a:off x="6803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7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6603" name="Line 5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604" name="Line 60"/>
              <p:cNvSpPr>
                <a:spLocks noChangeShapeType="1"/>
              </p:cNvSpPr>
              <p:nvPr/>
            </p:nvSpPr>
            <p:spPr bwMode="auto">
              <a:xfrm>
                <a:off x="6661" y="7738"/>
                <a:ext cx="347" cy="6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605" name="Line 61"/>
              <p:cNvSpPr>
                <a:spLocks noChangeShapeType="1"/>
              </p:cNvSpPr>
              <p:nvPr/>
            </p:nvSpPr>
            <p:spPr bwMode="auto">
              <a:xfrm>
                <a:off x="9736" y="6543"/>
                <a:ext cx="480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6606" name="Oval 62"/>
            <p:cNvSpPr>
              <a:spLocks noChangeArrowheads="1"/>
            </p:cNvSpPr>
            <p:nvPr/>
          </p:nvSpPr>
          <p:spPr bwMode="auto">
            <a:xfrm>
              <a:off x="5254" y="5616"/>
              <a:ext cx="537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3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6607" name="Line 6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6608" name="Group 64"/>
          <p:cNvGrpSpPr>
            <a:grpSpLocks noChangeAspect="1"/>
          </p:cNvGrpSpPr>
          <p:nvPr/>
        </p:nvGrpSpPr>
        <p:grpSpPr bwMode="auto">
          <a:xfrm>
            <a:off x="4802188" y="4311650"/>
            <a:ext cx="3208337" cy="2341563"/>
            <a:chOff x="2520" y="3697"/>
            <a:chExt cx="4209" cy="3418"/>
          </a:xfrm>
        </p:grpSpPr>
        <p:sp>
          <p:nvSpPr>
            <p:cNvPr id="236609" name="AutoShape 6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610" name="Oval 66"/>
            <p:cNvSpPr>
              <a:spLocks noChangeArrowheads="1"/>
            </p:cNvSpPr>
            <p:nvPr/>
          </p:nvSpPr>
          <p:spPr bwMode="auto">
            <a:xfrm>
              <a:off x="6175" y="5616"/>
              <a:ext cx="554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4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9949" name="Group 6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36612" name="Oval 6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6613" name="Oval 69"/>
              <p:cNvSpPr>
                <a:spLocks noChangeArrowheads="1"/>
              </p:cNvSpPr>
              <p:nvPr/>
            </p:nvSpPr>
            <p:spPr bwMode="auto">
              <a:xfrm>
                <a:off x="9187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6614" name="Oval 70"/>
              <p:cNvSpPr>
                <a:spLocks noChangeArrowheads="1"/>
              </p:cNvSpPr>
              <p:nvPr/>
            </p:nvSpPr>
            <p:spPr bwMode="auto">
              <a:xfrm>
                <a:off x="7163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6615" name="Oval 71"/>
              <p:cNvSpPr>
                <a:spLocks noChangeArrowheads="1"/>
              </p:cNvSpPr>
              <p:nvPr/>
            </p:nvSpPr>
            <p:spPr bwMode="auto">
              <a:xfrm>
                <a:off x="6159" y="7208"/>
                <a:ext cx="645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6616" name="Oval 72"/>
              <p:cNvSpPr>
                <a:spLocks noChangeArrowheads="1"/>
              </p:cNvSpPr>
              <p:nvPr/>
            </p:nvSpPr>
            <p:spPr bwMode="auto">
              <a:xfrm>
                <a:off x="7643" y="7208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6617" name="Line 7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618" name="Line 74"/>
              <p:cNvSpPr>
                <a:spLocks noChangeShapeType="1"/>
              </p:cNvSpPr>
              <p:nvPr/>
            </p:nvSpPr>
            <p:spPr bwMode="auto">
              <a:xfrm flipH="1">
                <a:off x="6661" y="6543"/>
                <a:ext cx="642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619" name="Line 75"/>
              <p:cNvSpPr>
                <a:spLocks noChangeShapeType="1"/>
              </p:cNvSpPr>
              <p:nvPr/>
            </p:nvSpPr>
            <p:spPr bwMode="auto">
              <a:xfrm flipH="1" flipV="1">
                <a:off x="8634" y="5459"/>
                <a:ext cx="707" cy="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620" name="Line 7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621" name="Oval 77"/>
              <p:cNvSpPr>
                <a:spLocks noChangeArrowheads="1"/>
              </p:cNvSpPr>
              <p:nvPr/>
            </p:nvSpPr>
            <p:spPr bwMode="auto">
              <a:xfrm>
                <a:off x="5444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5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6622" name="Oval 78"/>
              <p:cNvSpPr>
                <a:spLocks noChangeArrowheads="1"/>
              </p:cNvSpPr>
              <p:nvPr/>
            </p:nvSpPr>
            <p:spPr bwMode="auto">
              <a:xfrm>
                <a:off x="6803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7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6623" name="Line 7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624" name="Line 80"/>
              <p:cNvSpPr>
                <a:spLocks noChangeShapeType="1"/>
              </p:cNvSpPr>
              <p:nvPr/>
            </p:nvSpPr>
            <p:spPr bwMode="auto">
              <a:xfrm>
                <a:off x="6661" y="7738"/>
                <a:ext cx="347" cy="6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625" name="Line 81"/>
              <p:cNvSpPr>
                <a:spLocks noChangeShapeType="1"/>
              </p:cNvSpPr>
              <p:nvPr/>
            </p:nvSpPr>
            <p:spPr bwMode="auto">
              <a:xfrm>
                <a:off x="9736" y="6543"/>
                <a:ext cx="480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6626" name="Oval 82"/>
            <p:cNvSpPr>
              <a:spLocks noChangeArrowheads="1"/>
            </p:cNvSpPr>
            <p:nvPr/>
          </p:nvSpPr>
          <p:spPr bwMode="auto">
            <a:xfrm>
              <a:off x="5254" y="5616"/>
              <a:ext cx="537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3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6627" name="Line 8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6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6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6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6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BE80A1-6944-48C6-9E23-7BD08BC7822A}" type="datetime1">
              <a:rPr lang="en-US" smtClean="0"/>
              <a:t>10/5/20</a:t>
            </a:fld>
            <a:endParaRPr lang="en-US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Heapsort – complete example</a:t>
            </a:r>
            <a:br>
              <a:rPr lang="en-US" altLang="ro-RO" dirty="0"/>
            </a:br>
            <a:r>
              <a:rPr lang="en-US" altLang="ro-RO" sz="3200" dirty="0"/>
              <a:t>(</a:t>
            </a:r>
            <a:r>
              <a:rPr lang="en-US" altLang="ro-RO" sz="3200" dirty="0">
                <a:solidFill>
                  <a:srgbClr val="92D050"/>
                </a:solidFill>
              </a:rPr>
              <a:t>green=sorted part</a:t>
            </a:r>
            <a:r>
              <a:rPr lang="en-US" altLang="ro-RO" sz="3200" dirty="0"/>
              <a:t>; blue =heap part)</a:t>
            </a:r>
            <a:endParaRPr lang="en-US" altLang="ro-RO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800"/>
              <a:t>Swap 3 (top) with 1 (bottom)</a:t>
            </a:r>
          </a:p>
          <a:p>
            <a:pPr eaLnBrk="1" hangingPunct="1">
              <a:buFontTx/>
              <a:buNone/>
            </a:pPr>
            <a:r>
              <a:rPr lang="en-US" altLang="ro-RO" sz="2800"/>
              <a:t>Heapify from index 1 (sink 1 to the right place)</a:t>
            </a:r>
          </a:p>
        </p:txBody>
      </p:sp>
      <p:grpSp>
        <p:nvGrpSpPr>
          <p:cNvPr id="40967" name="Group 4"/>
          <p:cNvGrpSpPr>
            <a:grpSpLocks noChangeAspect="1"/>
          </p:cNvGrpSpPr>
          <p:nvPr/>
        </p:nvGrpSpPr>
        <p:grpSpPr bwMode="auto">
          <a:xfrm>
            <a:off x="461963" y="2622550"/>
            <a:ext cx="3208337" cy="2341563"/>
            <a:chOff x="2520" y="3697"/>
            <a:chExt cx="4209" cy="3418"/>
          </a:xfrm>
        </p:grpSpPr>
        <p:sp>
          <p:nvSpPr>
            <p:cNvPr id="237573" name="AutoShape 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7574" name="Oval 6"/>
            <p:cNvSpPr>
              <a:spLocks noChangeArrowheads="1"/>
            </p:cNvSpPr>
            <p:nvPr/>
          </p:nvSpPr>
          <p:spPr bwMode="auto">
            <a:xfrm>
              <a:off x="6175" y="5616"/>
              <a:ext cx="554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4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41010" name="Group 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37576" name="Oval 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7577" name="Oval 9"/>
              <p:cNvSpPr>
                <a:spLocks noChangeArrowheads="1"/>
              </p:cNvSpPr>
              <p:nvPr/>
            </p:nvSpPr>
            <p:spPr bwMode="auto">
              <a:xfrm>
                <a:off x="9187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7578" name="Oval 10"/>
              <p:cNvSpPr>
                <a:spLocks noChangeArrowheads="1"/>
              </p:cNvSpPr>
              <p:nvPr/>
            </p:nvSpPr>
            <p:spPr bwMode="auto">
              <a:xfrm>
                <a:off x="7163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7579" name="Oval 11"/>
              <p:cNvSpPr>
                <a:spLocks noChangeArrowheads="1"/>
              </p:cNvSpPr>
              <p:nvPr/>
            </p:nvSpPr>
            <p:spPr bwMode="auto">
              <a:xfrm>
                <a:off x="6159" y="7208"/>
                <a:ext cx="645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7580" name="Oval 12"/>
              <p:cNvSpPr>
                <a:spLocks noChangeArrowheads="1"/>
              </p:cNvSpPr>
              <p:nvPr/>
            </p:nvSpPr>
            <p:spPr bwMode="auto">
              <a:xfrm>
                <a:off x="7643" y="7208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7581" name="Line 1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582" name="Line 14"/>
              <p:cNvSpPr>
                <a:spLocks noChangeShapeType="1"/>
              </p:cNvSpPr>
              <p:nvPr/>
            </p:nvSpPr>
            <p:spPr bwMode="auto">
              <a:xfrm flipH="1">
                <a:off x="6661" y="6543"/>
                <a:ext cx="642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583" name="Line 15"/>
              <p:cNvSpPr>
                <a:spLocks noChangeShapeType="1"/>
              </p:cNvSpPr>
              <p:nvPr/>
            </p:nvSpPr>
            <p:spPr bwMode="auto">
              <a:xfrm flipH="1" flipV="1">
                <a:off x="8634" y="5459"/>
                <a:ext cx="707" cy="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584" name="Line 1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585" name="Oval 17"/>
              <p:cNvSpPr>
                <a:spLocks noChangeArrowheads="1"/>
              </p:cNvSpPr>
              <p:nvPr/>
            </p:nvSpPr>
            <p:spPr bwMode="auto">
              <a:xfrm>
                <a:off x="5444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5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7586" name="Oval 18"/>
              <p:cNvSpPr>
                <a:spLocks noChangeArrowheads="1"/>
              </p:cNvSpPr>
              <p:nvPr/>
            </p:nvSpPr>
            <p:spPr bwMode="auto">
              <a:xfrm>
                <a:off x="6803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7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7587" name="Line 1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588" name="Line 20"/>
              <p:cNvSpPr>
                <a:spLocks noChangeShapeType="1"/>
              </p:cNvSpPr>
              <p:nvPr/>
            </p:nvSpPr>
            <p:spPr bwMode="auto">
              <a:xfrm>
                <a:off x="6661" y="7738"/>
                <a:ext cx="347" cy="6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589" name="Line 21"/>
              <p:cNvSpPr>
                <a:spLocks noChangeShapeType="1"/>
              </p:cNvSpPr>
              <p:nvPr/>
            </p:nvSpPr>
            <p:spPr bwMode="auto">
              <a:xfrm>
                <a:off x="9736" y="6543"/>
                <a:ext cx="480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7590" name="Oval 22"/>
            <p:cNvSpPr>
              <a:spLocks noChangeArrowheads="1"/>
            </p:cNvSpPr>
            <p:nvPr/>
          </p:nvSpPr>
          <p:spPr bwMode="auto">
            <a:xfrm>
              <a:off x="5254" y="5616"/>
              <a:ext cx="537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3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7591" name="Line 2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7592" name="Group 24"/>
          <p:cNvGrpSpPr>
            <a:grpSpLocks noChangeAspect="1"/>
          </p:cNvGrpSpPr>
          <p:nvPr/>
        </p:nvGrpSpPr>
        <p:grpSpPr bwMode="auto">
          <a:xfrm>
            <a:off x="5148263" y="2546350"/>
            <a:ext cx="3208337" cy="2341563"/>
            <a:chOff x="2520" y="3697"/>
            <a:chExt cx="4209" cy="3418"/>
          </a:xfrm>
        </p:grpSpPr>
        <p:sp>
          <p:nvSpPr>
            <p:cNvPr id="237593" name="AutoShape 2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7594" name="Oval 26"/>
            <p:cNvSpPr>
              <a:spLocks noChangeArrowheads="1"/>
            </p:cNvSpPr>
            <p:nvPr/>
          </p:nvSpPr>
          <p:spPr bwMode="auto">
            <a:xfrm>
              <a:off x="6175" y="5616"/>
              <a:ext cx="554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4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40991" name="Group 2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37596" name="Oval 2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237597" name="Oval 29"/>
              <p:cNvSpPr>
                <a:spLocks noChangeArrowheads="1"/>
              </p:cNvSpPr>
              <p:nvPr/>
            </p:nvSpPr>
            <p:spPr bwMode="auto">
              <a:xfrm>
                <a:off x="9187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7598" name="Oval 30"/>
              <p:cNvSpPr>
                <a:spLocks noChangeArrowheads="1"/>
              </p:cNvSpPr>
              <p:nvPr/>
            </p:nvSpPr>
            <p:spPr bwMode="auto">
              <a:xfrm>
                <a:off x="7163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7599" name="Oval 31"/>
              <p:cNvSpPr>
                <a:spLocks noChangeArrowheads="1"/>
              </p:cNvSpPr>
              <p:nvPr/>
            </p:nvSpPr>
            <p:spPr bwMode="auto">
              <a:xfrm>
                <a:off x="6159" y="7208"/>
                <a:ext cx="645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7600" name="Oval 32"/>
              <p:cNvSpPr>
                <a:spLocks noChangeArrowheads="1"/>
              </p:cNvSpPr>
              <p:nvPr/>
            </p:nvSpPr>
            <p:spPr bwMode="auto">
              <a:xfrm>
                <a:off x="7643" y="7208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3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7601" name="Line 3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602" name="Line 34"/>
              <p:cNvSpPr>
                <a:spLocks noChangeShapeType="1"/>
              </p:cNvSpPr>
              <p:nvPr/>
            </p:nvSpPr>
            <p:spPr bwMode="auto">
              <a:xfrm flipH="1">
                <a:off x="6661" y="6543"/>
                <a:ext cx="642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603" name="Line 35"/>
              <p:cNvSpPr>
                <a:spLocks noChangeShapeType="1"/>
              </p:cNvSpPr>
              <p:nvPr/>
            </p:nvSpPr>
            <p:spPr bwMode="auto">
              <a:xfrm flipH="1" flipV="1">
                <a:off x="8634" y="5459"/>
                <a:ext cx="707" cy="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604" name="Line 3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605" name="Oval 37"/>
              <p:cNvSpPr>
                <a:spLocks noChangeArrowheads="1"/>
              </p:cNvSpPr>
              <p:nvPr/>
            </p:nvSpPr>
            <p:spPr bwMode="auto">
              <a:xfrm>
                <a:off x="5444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5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7606" name="Oval 38"/>
              <p:cNvSpPr>
                <a:spLocks noChangeArrowheads="1"/>
              </p:cNvSpPr>
              <p:nvPr/>
            </p:nvSpPr>
            <p:spPr bwMode="auto">
              <a:xfrm>
                <a:off x="6803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7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7607" name="Line 3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608" name="Line 40"/>
              <p:cNvSpPr>
                <a:spLocks noChangeShapeType="1"/>
              </p:cNvSpPr>
              <p:nvPr/>
            </p:nvSpPr>
            <p:spPr bwMode="auto">
              <a:xfrm>
                <a:off x="6661" y="7738"/>
                <a:ext cx="347" cy="6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609" name="Line 41"/>
              <p:cNvSpPr>
                <a:spLocks noChangeShapeType="1"/>
              </p:cNvSpPr>
              <p:nvPr/>
            </p:nvSpPr>
            <p:spPr bwMode="auto">
              <a:xfrm>
                <a:off x="9736" y="6543"/>
                <a:ext cx="480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7610" name="Oval 42"/>
            <p:cNvSpPr>
              <a:spLocks noChangeArrowheads="1"/>
            </p:cNvSpPr>
            <p:nvPr/>
          </p:nvSpPr>
          <p:spPr bwMode="auto">
            <a:xfrm>
              <a:off x="5254" y="5616"/>
              <a:ext cx="537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3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7611" name="Line 4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7612" name="Group 44"/>
          <p:cNvGrpSpPr>
            <a:grpSpLocks noChangeAspect="1"/>
          </p:cNvGrpSpPr>
          <p:nvPr/>
        </p:nvGrpSpPr>
        <p:grpSpPr bwMode="auto">
          <a:xfrm>
            <a:off x="2459038" y="4119563"/>
            <a:ext cx="3208337" cy="2341562"/>
            <a:chOff x="2520" y="3697"/>
            <a:chExt cx="4209" cy="3418"/>
          </a:xfrm>
        </p:grpSpPr>
        <p:sp>
          <p:nvSpPr>
            <p:cNvPr id="237613" name="AutoShape 4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7614" name="Oval 46"/>
            <p:cNvSpPr>
              <a:spLocks noChangeArrowheads="1"/>
            </p:cNvSpPr>
            <p:nvPr/>
          </p:nvSpPr>
          <p:spPr bwMode="auto">
            <a:xfrm>
              <a:off x="6175" y="5616"/>
              <a:ext cx="554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4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40972" name="Group 4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37616" name="Oval 4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37617" name="Oval 49"/>
              <p:cNvSpPr>
                <a:spLocks noChangeArrowheads="1"/>
              </p:cNvSpPr>
              <p:nvPr/>
            </p:nvSpPr>
            <p:spPr bwMode="auto">
              <a:xfrm>
                <a:off x="9187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7618" name="Oval 50"/>
              <p:cNvSpPr>
                <a:spLocks noChangeArrowheads="1"/>
              </p:cNvSpPr>
              <p:nvPr/>
            </p:nvSpPr>
            <p:spPr bwMode="auto">
              <a:xfrm>
                <a:off x="7163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7619" name="Oval 51"/>
              <p:cNvSpPr>
                <a:spLocks noChangeArrowheads="1"/>
              </p:cNvSpPr>
              <p:nvPr/>
            </p:nvSpPr>
            <p:spPr bwMode="auto">
              <a:xfrm>
                <a:off x="6159" y="7208"/>
                <a:ext cx="645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7620" name="Oval 52"/>
              <p:cNvSpPr>
                <a:spLocks noChangeArrowheads="1"/>
              </p:cNvSpPr>
              <p:nvPr/>
            </p:nvSpPr>
            <p:spPr bwMode="auto">
              <a:xfrm>
                <a:off x="7643" y="7208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3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7621" name="Line 5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622" name="Line 54"/>
              <p:cNvSpPr>
                <a:spLocks noChangeShapeType="1"/>
              </p:cNvSpPr>
              <p:nvPr/>
            </p:nvSpPr>
            <p:spPr bwMode="auto">
              <a:xfrm flipH="1">
                <a:off x="6661" y="6543"/>
                <a:ext cx="642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623" name="Line 55"/>
              <p:cNvSpPr>
                <a:spLocks noChangeShapeType="1"/>
              </p:cNvSpPr>
              <p:nvPr/>
            </p:nvSpPr>
            <p:spPr bwMode="auto">
              <a:xfrm flipH="1" flipV="1">
                <a:off x="8634" y="5459"/>
                <a:ext cx="707" cy="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624" name="Line 5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625" name="Oval 57"/>
              <p:cNvSpPr>
                <a:spLocks noChangeArrowheads="1"/>
              </p:cNvSpPr>
              <p:nvPr/>
            </p:nvSpPr>
            <p:spPr bwMode="auto">
              <a:xfrm>
                <a:off x="5444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5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7626" name="Oval 58"/>
              <p:cNvSpPr>
                <a:spLocks noChangeArrowheads="1"/>
              </p:cNvSpPr>
              <p:nvPr/>
            </p:nvSpPr>
            <p:spPr bwMode="auto">
              <a:xfrm>
                <a:off x="6803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7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7627" name="Line 5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628" name="Line 60"/>
              <p:cNvSpPr>
                <a:spLocks noChangeShapeType="1"/>
              </p:cNvSpPr>
              <p:nvPr/>
            </p:nvSpPr>
            <p:spPr bwMode="auto">
              <a:xfrm>
                <a:off x="6661" y="7738"/>
                <a:ext cx="347" cy="6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629" name="Line 61"/>
              <p:cNvSpPr>
                <a:spLocks noChangeShapeType="1"/>
              </p:cNvSpPr>
              <p:nvPr/>
            </p:nvSpPr>
            <p:spPr bwMode="auto">
              <a:xfrm>
                <a:off x="9736" y="6543"/>
                <a:ext cx="480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7630" name="Oval 62"/>
            <p:cNvSpPr>
              <a:spLocks noChangeArrowheads="1"/>
            </p:cNvSpPr>
            <p:nvPr/>
          </p:nvSpPr>
          <p:spPr bwMode="auto">
            <a:xfrm>
              <a:off x="5254" y="5616"/>
              <a:ext cx="537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3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7631" name="Line 6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7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7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D2DBD1-A540-4FAE-AD64-C25ED3C57B58}" type="datetime1">
              <a:rPr lang="en-US" smtClean="0"/>
              <a:t>10/5/20</a:t>
            </a:fld>
            <a:endParaRPr 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Heapsort – complete example</a:t>
            </a:r>
            <a:br>
              <a:rPr lang="en-US" altLang="ro-RO" dirty="0"/>
            </a:br>
            <a:r>
              <a:rPr lang="en-US" altLang="ro-RO" sz="3200" dirty="0"/>
              <a:t>(</a:t>
            </a:r>
            <a:r>
              <a:rPr lang="en-US" altLang="ro-RO" sz="3200" dirty="0">
                <a:solidFill>
                  <a:srgbClr val="92D050"/>
                </a:solidFill>
              </a:rPr>
              <a:t>green=sorted part</a:t>
            </a:r>
            <a:r>
              <a:rPr lang="en-US" altLang="ro-RO" sz="3200" dirty="0"/>
              <a:t>; blue =heap part)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800"/>
              <a:t>Swap 2 (top) with 1 (bottom)</a:t>
            </a:r>
          </a:p>
          <a:p>
            <a:pPr eaLnBrk="1" hangingPunct="1">
              <a:buFontTx/>
              <a:buNone/>
            </a:pPr>
            <a:r>
              <a:rPr lang="en-US" altLang="ro-RO" sz="2800"/>
              <a:t>Heapify from index 1 (sink 1 to the right place)</a:t>
            </a:r>
          </a:p>
        </p:txBody>
      </p:sp>
      <p:grpSp>
        <p:nvGrpSpPr>
          <p:cNvPr id="41991" name="Group 4"/>
          <p:cNvGrpSpPr>
            <a:grpSpLocks noChangeAspect="1"/>
          </p:cNvGrpSpPr>
          <p:nvPr/>
        </p:nvGrpSpPr>
        <p:grpSpPr bwMode="auto">
          <a:xfrm>
            <a:off x="423863" y="2660650"/>
            <a:ext cx="3208337" cy="2341563"/>
            <a:chOff x="2520" y="3697"/>
            <a:chExt cx="4209" cy="3418"/>
          </a:xfrm>
        </p:grpSpPr>
        <p:sp>
          <p:nvSpPr>
            <p:cNvPr id="238597" name="AutoShape 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8598" name="Oval 6"/>
            <p:cNvSpPr>
              <a:spLocks noChangeArrowheads="1"/>
            </p:cNvSpPr>
            <p:nvPr/>
          </p:nvSpPr>
          <p:spPr bwMode="auto">
            <a:xfrm>
              <a:off x="6175" y="5616"/>
              <a:ext cx="554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4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42034" name="Group 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38600" name="Oval 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38601" name="Oval 9"/>
              <p:cNvSpPr>
                <a:spLocks noChangeArrowheads="1"/>
              </p:cNvSpPr>
              <p:nvPr/>
            </p:nvSpPr>
            <p:spPr bwMode="auto">
              <a:xfrm>
                <a:off x="9187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8602" name="Oval 10"/>
              <p:cNvSpPr>
                <a:spLocks noChangeArrowheads="1"/>
              </p:cNvSpPr>
              <p:nvPr/>
            </p:nvSpPr>
            <p:spPr bwMode="auto">
              <a:xfrm>
                <a:off x="7163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8603" name="Oval 11"/>
              <p:cNvSpPr>
                <a:spLocks noChangeArrowheads="1"/>
              </p:cNvSpPr>
              <p:nvPr/>
            </p:nvSpPr>
            <p:spPr bwMode="auto">
              <a:xfrm>
                <a:off x="6159" y="7208"/>
                <a:ext cx="645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8604" name="Oval 12"/>
              <p:cNvSpPr>
                <a:spLocks noChangeArrowheads="1"/>
              </p:cNvSpPr>
              <p:nvPr/>
            </p:nvSpPr>
            <p:spPr bwMode="auto">
              <a:xfrm>
                <a:off x="7643" y="7208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3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8605" name="Line 1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8606" name="Line 14"/>
              <p:cNvSpPr>
                <a:spLocks noChangeShapeType="1"/>
              </p:cNvSpPr>
              <p:nvPr/>
            </p:nvSpPr>
            <p:spPr bwMode="auto">
              <a:xfrm flipH="1">
                <a:off x="6661" y="6543"/>
                <a:ext cx="642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8607" name="Line 15"/>
              <p:cNvSpPr>
                <a:spLocks noChangeShapeType="1"/>
              </p:cNvSpPr>
              <p:nvPr/>
            </p:nvSpPr>
            <p:spPr bwMode="auto">
              <a:xfrm flipH="1" flipV="1">
                <a:off x="8634" y="5459"/>
                <a:ext cx="707" cy="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8608" name="Line 1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8609" name="Oval 17"/>
              <p:cNvSpPr>
                <a:spLocks noChangeArrowheads="1"/>
              </p:cNvSpPr>
              <p:nvPr/>
            </p:nvSpPr>
            <p:spPr bwMode="auto">
              <a:xfrm>
                <a:off x="5444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5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8610" name="Oval 18"/>
              <p:cNvSpPr>
                <a:spLocks noChangeArrowheads="1"/>
              </p:cNvSpPr>
              <p:nvPr/>
            </p:nvSpPr>
            <p:spPr bwMode="auto">
              <a:xfrm>
                <a:off x="6803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7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8611" name="Line 1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8612" name="Line 20"/>
              <p:cNvSpPr>
                <a:spLocks noChangeShapeType="1"/>
              </p:cNvSpPr>
              <p:nvPr/>
            </p:nvSpPr>
            <p:spPr bwMode="auto">
              <a:xfrm>
                <a:off x="6661" y="7738"/>
                <a:ext cx="347" cy="6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8613" name="Line 21"/>
              <p:cNvSpPr>
                <a:spLocks noChangeShapeType="1"/>
              </p:cNvSpPr>
              <p:nvPr/>
            </p:nvSpPr>
            <p:spPr bwMode="auto">
              <a:xfrm>
                <a:off x="9736" y="6543"/>
                <a:ext cx="480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8614" name="Oval 22"/>
            <p:cNvSpPr>
              <a:spLocks noChangeArrowheads="1"/>
            </p:cNvSpPr>
            <p:nvPr/>
          </p:nvSpPr>
          <p:spPr bwMode="auto">
            <a:xfrm>
              <a:off x="5254" y="5616"/>
              <a:ext cx="537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3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8615" name="Line 2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8616" name="Group 24"/>
          <p:cNvGrpSpPr>
            <a:grpSpLocks noChangeAspect="1"/>
          </p:cNvGrpSpPr>
          <p:nvPr/>
        </p:nvGrpSpPr>
        <p:grpSpPr bwMode="auto">
          <a:xfrm>
            <a:off x="5032375" y="2660650"/>
            <a:ext cx="3208338" cy="2341563"/>
            <a:chOff x="2520" y="3697"/>
            <a:chExt cx="4209" cy="3418"/>
          </a:xfrm>
        </p:grpSpPr>
        <p:sp>
          <p:nvSpPr>
            <p:cNvPr id="238617" name="AutoShape 2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8618" name="Oval 26"/>
            <p:cNvSpPr>
              <a:spLocks noChangeArrowheads="1"/>
            </p:cNvSpPr>
            <p:nvPr/>
          </p:nvSpPr>
          <p:spPr bwMode="auto">
            <a:xfrm>
              <a:off x="6175" y="5616"/>
              <a:ext cx="554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4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42015" name="Group 2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38620" name="Oval 2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238621" name="Oval 29"/>
              <p:cNvSpPr>
                <a:spLocks noChangeArrowheads="1"/>
              </p:cNvSpPr>
              <p:nvPr/>
            </p:nvSpPr>
            <p:spPr bwMode="auto">
              <a:xfrm>
                <a:off x="9187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2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8622" name="Oval 30"/>
              <p:cNvSpPr>
                <a:spLocks noChangeArrowheads="1"/>
              </p:cNvSpPr>
              <p:nvPr/>
            </p:nvSpPr>
            <p:spPr bwMode="auto">
              <a:xfrm>
                <a:off x="7163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8623" name="Oval 31"/>
              <p:cNvSpPr>
                <a:spLocks noChangeArrowheads="1"/>
              </p:cNvSpPr>
              <p:nvPr/>
            </p:nvSpPr>
            <p:spPr bwMode="auto">
              <a:xfrm>
                <a:off x="6159" y="7208"/>
                <a:ext cx="645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2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8624" name="Oval 32"/>
              <p:cNvSpPr>
                <a:spLocks noChangeArrowheads="1"/>
              </p:cNvSpPr>
              <p:nvPr/>
            </p:nvSpPr>
            <p:spPr bwMode="auto">
              <a:xfrm>
                <a:off x="7643" y="7208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3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8625" name="Line 3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8626" name="Line 34"/>
              <p:cNvSpPr>
                <a:spLocks noChangeShapeType="1"/>
              </p:cNvSpPr>
              <p:nvPr/>
            </p:nvSpPr>
            <p:spPr bwMode="auto">
              <a:xfrm flipH="1">
                <a:off x="6661" y="6543"/>
                <a:ext cx="642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8627" name="Line 35"/>
              <p:cNvSpPr>
                <a:spLocks noChangeShapeType="1"/>
              </p:cNvSpPr>
              <p:nvPr/>
            </p:nvSpPr>
            <p:spPr bwMode="auto">
              <a:xfrm flipH="1" flipV="1">
                <a:off x="8634" y="5459"/>
                <a:ext cx="707" cy="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8628" name="Line 3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8629" name="Oval 37"/>
              <p:cNvSpPr>
                <a:spLocks noChangeArrowheads="1"/>
              </p:cNvSpPr>
              <p:nvPr/>
            </p:nvSpPr>
            <p:spPr bwMode="auto">
              <a:xfrm>
                <a:off x="5444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5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8630" name="Oval 38"/>
              <p:cNvSpPr>
                <a:spLocks noChangeArrowheads="1"/>
              </p:cNvSpPr>
              <p:nvPr/>
            </p:nvSpPr>
            <p:spPr bwMode="auto">
              <a:xfrm>
                <a:off x="6803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7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8631" name="Line 3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8632" name="Line 40"/>
              <p:cNvSpPr>
                <a:spLocks noChangeShapeType="1"/>
              </p:cNvSpPr>
              <p:nvPr/>
            </p:nvSpPr>
            <p:spPr bwMode="auto">
              <a:xfrm>
                <a:off x="6661" y="7738"/>
                <a:ext cx="347" cy="6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8633" name="Line 41"/>
              <p:cNvSpPr>
                <a:spLocks noChangeShapeType="1"/>
              </p:cNvSpPr>
              <p:nvPr/>
            </p:nvSpPr>
            <p:spPr bwMode="auto">
              <a:xfrm>
                <a:off x="9736" y="6543"/>
                <a:ext cx="480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8634" name="Oval 42"/>
            <p:cNvSpPr>
              <a:spLocks noChangeArrowheads="1"/>
            </p:cNvSpPr>
            <p:nvPr/>
          </p:nvSpPr>
          <p:spPr bwMode="auto">
            <a:xfrm>
              <a:off x="5254" y="5616"/>
              <a:ext cx="537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3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8635" name="Line 4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8636" name="Group 44"/>
          <p:cNvGrpSpPr>
            <a:grpSpLocks noChangeAspect="1"/>
          </p:cNvGrpSpPr>
          <p:nvPr/>
        </p:nvGrpSpPr>
        <p:grpSpPr bwMode="auto">
          <a:xfrm>
            <a:off x="2306638" y="4159250"/>
            <a:ext cx="3208337" cy="2341563"/>
            <a:chOff x="2520" y="3697"/>
            <a:chExt cx="4209" cy="3418"/>
          </a:xfrm>
        </p:grpSpPr>
        <p:sp>
          <p:nvSpPr>
            <p:cNvPr id="238637" name="AutoShape 4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8638" name="Oval 46"/>
            <p:cNvSpPr>
              <a:spLocks noChangeArrowheads="1"/>
            </p:cNvSpPr>
            <p:nvPr/>
          </p:nvSpPr>
          <p:spPr bwMode="auto">
            <a:xfrm>
              <a:off x="6175" y="5616"/>
              <a:ext cx="554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4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41996" name="Group 4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38640" name="Oval 4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38641" name="Oval 49"/>
              <p:cNvSpPr>
                <a:spLocks noChangeArrowheads="1"/>
              </p:cNvSpPr>
              <p:nvPr/>
            </p:nvSpPr>
            <p:spPr bwMode="auto">
              <a:xfrm>
                <a:off x="9187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8642" name="Oval 50"/>
              <p:cNvSpPr>
                <a:spLocks noChangeArrowheads="1"/>
              </p:cNvSpPr>
              <p:nvPr/>
            </p:nvSpPr>
            <p:spPr bwMode="auto">
              <a:xfrm>
                <a:off x="7163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8643" name="Oval 51"/>
              <p:cNvSpPr>
                <a:spLocks noChangeArrowheads="1"/>
              </p:cNvSpPr>
              <p:nvPr/>
            </p:nvSpPr>
            <p:spPr bwMode="auto">
              <a:xfrm>
                <a:off x="6159" y="7208"/>
                <a:ext cx="645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2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8644" name="Oval 52"/>
              <p:cNvSpPr>
                <a:spLocks noChangeArrowheads="1"/>
              </p:cNvSpPr>
              <p:nvPr/>
            </p:nvSpPr>
            <p:spPr bwMode="auto">
              <a:xfrm>
                <a:off x="7643" y="7208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3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8645" name="Line 5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8646" name="Line 54"/>
              <p:cNvSpPr>
                <a:spLocks noChangeShapeType="1"/>
              </p:cNvSpPr>
              <p:nvPr/>
            </p:nvSpPr>
            <p:spPr bwMode="auto">
              <a:xfrm flipH="1">
                <a:off x="6661" y="6543"/>
                <a:ext cx="642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8647" name="Line 55"/>
              <p:cNvSpPr>
                <a:spLocks noChangeShapeType="1"/>
              </p:cNvSpPr>
              <p:nvPr/>
            </p:nvSpPr>
            <p:spPr bwMode="auto">
              <a:xfrm flipH="1" flipV="1">
                <a:off x="8634" y="5459"/>
                <a:ext cx="707" cy="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8648" name="Line 5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8649" name="Oval 57"/>
              <p:cNvSpPr>
                <a:spLocks noChangeArrowheads="1"/>
              </p:cNvSpPr>
              <p:nvPr/>
            </p:nvSpPr>
            <p:spPr bwMode="auto">
              <a:xfrm>
                <a:off x="5444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5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8650" name="Oval 58"/>
              <p:cNvSpPr>
                <a:spLocks noChangeArrowheads="1"/>
              </p:cNvSpPr>
              <p:nvPr/>
            </p:nvSpPr>
            <p:spPr bwMode="auto">
              <a:xfrm>
                <a:off x="6803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7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8651" name="Line 5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8652" name="Line 60"/>
              <p:cNvSpPr>
                <a:spLocks noChangeShapeType="1"/>
              </p:cNvSpPr>
              <p:nvPr/>
            </p:nvSpPr>
            <p:spPr bwMode="auto">
              <a:xfrm>
                <a:off x="6661" y="7738"/>
                <a:ext cx="347" cy="6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8653" name="Line 61"/>
              <p:cNvSpPr>
                <a:spLocks noChangeShapeType="1"/>
              </p:cNvSpPr>
              <p:nvPr/>
            </p:nvSpPr>
            <p:spPr bwMode="auto">
              <a:xfrm>
                <a:off x="9736" y="6543"/>
                <a:ext cx="480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8654" name="Oval 62"/>
            <p:cNvSpPr>
              <a:spLocks noChangeArrowheads="1"/>
            </p:cNvSpPr>
            <p:nvPr/>
          </p:nvSpPr>
          <p:spPr bwMode="auto">
            <a:xfrm>
              <a:off x="5254" y="5616"/>
              <a:ext cx="537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3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8655" name="Line 6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8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8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6E82B6-8730-4757-A475-8908D9CEA1AE}" type="datetime1">
              <a:rPr lang="en-US" smtClean="0"/>
              <a:t>10/5/20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b="1"/>
              <a:t>Review – conclusions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450" y="1393535"/>
            <a:ext cx="8410695" cy="460880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800" b="1" dirty="0">
                <a:solidFill>
                  <a:schemeClr val="tx2"/>
                </a:solidFill>
              </a:rPr>
              <a:t>Complexity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Time = amount of work = as a function of n (size of input data)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We need its </a:t>
            </a:r>
            <a:r>
              <a:rPr lang="en-US" altLang="ro-RO" sz="2400" dirty="0"/>
              <a:t>a</a:t>
            </a:r>
            <a:r>
              <a:rPr lang="en-US" altLang="en-US" sz="2400" dirty="0"/>
              <a:t>symptotic growth </a:t>
            </a:r>
            <a:endParaRPr lang="en-US" altLang="ro-RO" sz="24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Lower bound </a:t>
            </a:r>
            <a:r>
              <a:rPr lang="el-GR" altLang="ro-RO" sz="3200" b="1" dirty="0">
                <a:solidFill>
                  <a:schemeClr val="tx2"/>
                </a:solidFill>
              </a:rPr>
              <a:t>Ω</a:t>
            </a:r>
            <a:r>
              <a:rPr lang="en-US" altLang="ro-RO" sz="3200" b="1" dirty="0">
                <a:solidFill>
                  <a:schemeClr val="tx2"/>
                </a:solidFill>
              </a:rPr>
              <a:t> </a:t>
            </a:r>
            <a:r>
              <a:rPr lang="en-US" altLang="ro-RO" sz="2400" dirty="0">
                <a:solidFill>
                  <a:schemeClr val="tx2"/>
                </a:solidFill>
              </a:rPr>
              <a:t>depends on the </a:t>
            </a:r>
            <a:r>
              <a:rPr lang="en-US" altLang="ro-RO" sz="2400" b="1" dirty="0">
                <a:solidFill>
                  <a:schemeClr val="tx2"/>
                </a:solidFill>
              </a:rPr>
              <a:t>problem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Upper bound </a:t>
            </a:r>
            <a:r>
              <a:rPr lang="en-US" altLang="ro-RO" sz="3200" b="1" dirty="0">
                <a:solidFill>
                  <a:schemeClr val="tx2"/>
                </a:solidFill>
              </a:rPr>
              <a:t>O</a:t>
            </a:r>
            <a:r>
              <a:rPr lang="en-US" altLang="ro-RO" sz="2400" dirty="0">
                <a:solidFill>
                  <a:schemeClr val="tx2"/>
                </a:solidFill>
              </a:rPr>
              <a:t> depends on the </a:t>
            </a:r>
            <a:r>
              <a:rPr lang="en-US" altLang="ro-RO" sz="2400" b="1" dirty="0">
                <a:solidFill>
                  <a:schemeClr val="tx2"/>
                </a:solidFill>
              </a:rPr>
              <a:t>algorithm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chemeClr val="tx2"/>
                </a:solidFill>
              </a:rPr>
              <a:t>Efficiency</a:t>
            </a:r>
            <a:r>
              <a:rPr lang="en-US" altLang="ro-RO" sz="2400" dirty="0">
                <a:solidFill>
                  <a:schemeClr val="tx2"/>
                </a:solidFill>
              </a:rPr>
              <a:t> compare algorithms (their corresponding  </a:t>
            </a:r>
            <a:r>
              <a:rPr lang="en-US" altLang="ro-RO" sz="2400" b="1" dirty="0">
                <a:solidFill>
                  <a:schemeClr val="tx2"/>
                </a:solidFill>
              </a:rPr>
              <a:t>O</a:t>
            </a:r>
            <a:r>
              <a:rPr lang="en-US" altLang="ro-RO" sz="2400" dirty="0">
                <a:solidFill>
                  <a:schemeClr val="tx2"/>
                </a:solidFill>
              </a:rPr>
              <a:t> function) among each other – one is more/less efficient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chemeClr val="tx2"/>
                </a:solidFill>
              </a:rPr>
              <a:t>Optimality</a:t>
            </a:r>
            <a:r>
              <a:rPr lang="en-US" altLang="ro-RO" sz="2400" dirty="0">
                <a:solidFill>
                  <a:schemeClr val="tx2"/>
                </a:solidFill>
              </a:rPr>
              <a:t> </a:t>
            </a:r>
            <a:r>
              <a:rPr lang="el-GR" altLang="ro-RO" sz="3200" b="1" dirty="0">
                <a:solidFill>
                  <a:schemeClr val="tx2"/>
                </a:solidFill>
              </a:rPr>
              <a:t>Ω</a:t>
            </a:r>
            <a:r>
              <a:rPr lang="en-US" altLang="ro-RO" sz="3200" b="1" dirty="0">
                <a:solidFill>
                  <a:schemeClr val="tx2"/>
                </a:solidFill>
              </a:rPr>
              <a:t> =</a:t>
            </a:r>
            <a:r>
              <a:rPr lang="el-GR" altLang="ro-RO" sz="3200" b="1" dirty="0">
                <a:solidFill>
                  <a:schemeClr val="tx2"/>
                </a:solidFill>
              </a:rPr>
              <a:t> </a:t>
            </a:r>
            <a:r>
              <a:rPr lang="en-US" altLang="ro-RO" sz="3200" b="1" dirty="0">
                <a:solidFill>
                  <a:schemeClr val="tx2"/>
                </a:solidFill>
              </a:rPr>
              <a:t>O </a:t>
            </a:r>
            <a:r>
              <a:rPr lang="en-US" altLang="ro-RO" sz="2400" dirty="0">
                <a:solidFill>
                  <a:schemeClr val="tx2"/>
                </a:solidFill>
              </a:rPr>
              <a:t>in the </a:t>
            </a:r>
            <a:r>
              <a:rPr lang="en-US" altLang="ro-RO" sz="2400" u="sng" dirty="0">
                <a:solidFill>
                  <a:schemeClr val="tx2"/>
                </a:solidFill>
              </a:rPr>
              <a:t>worst case </a:t>
            </a:r>
            <a:r>
              <a:rPr lang="en-US" altLang="ro-RO" sz="2400" dirty="0">
                <a:solidFill>
                  <a:schemeClr val="tx2"/>
                </a:solidFill>
              </a:rPr>
              <a:t>scenario</a:t>
            </a:r>
            <a:r>
              <a:rPr lang="en-US" altLang="ro-RO" dirty="0">
                <a:solidFill>
                  <a:schemeClr val="tx2"/>
                </a:solidFill>
              </a:rPr>
              <a:t> - </a:t>
            </a:r>
            <a:r>
              <a:rPr lang="en-US" altLang="ro-RO" sz="2400" dirty="0">
                <a:solidFill>
                  <a:schemeClr val="tx2"/>
                </a:solidFill>
              </a:rPr>
              <a:t>compare an </a:t>
            </a:r>
            <a:r>
              <a:rPr lang="en-US" altLang="ro-RO" sz="2400" u="sng" dirty="0">
                <a:solidFill>
                  <a:schemeClr val="tx2"/>
                </a:solidFill>
              </a:rPr>
              <a:t>algorithm</a:t>
            </a:r>
            <a:r>
              <a:rPr lang="en-US" altLang="ro-RO" sz="2400" dirty="0">
                <a:solidFill>
                  <a:schemeClr val="tx2"/>
                </a:solidFill>
              </a:rPr>
              <a:t> with the </a:t>
            </a:r>
            <a:r>
              <a:rPr lang="en-US" altLang="ro-RO" sz="2400" u="sng" dirty="0">
                <a:solidFill>
                  <a:schemeClr val="tx2"/>
                </a:solidFill>
              </a:rPr>
              <a:t>problem</a:t>
            </a:r>
            <a:r>
              <a:rPr lang="en-US" altLang="ro-RO" sz="2400" dirty="0">
                <a:solidFill>
                  <a:schemeClr val="tx2"/>
                </a:solidFill>
              </a:rPr>
              <a:t> lower bound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D0B164-65D9-4435-BCC5-68FC6D6CB14C}" type="datetime1">
              <a:rPr lang="en-US" smtClean="0"/>
              <a:t>10/5/20</a:t>
            </a:fld>
            <a:endParaRPr lang="en-US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Heapsort – complete example</a:t>
            </a:r>
            <a:br>
              <a:rPr lang="en-US" altLang="ro-RO" dirty="0"/>
            </a:br>
            <a:r>
              <a:rPr lang="en-US" altLang="ro-RO" sz="3200" dirty="0"/>
              <a:t>(</a:t>
            </a:r>
            <a:r>
              <a:rPr lang="en-US" altLang="ro-RO" sz="3200" dirty="0">
                <a:solidFill>
                  <a:srgbClr val="92D050"/>
                </a:solidFill>
              </a:rPr>
              <a:t>green=sorted part</a:t>
            </a:r>
            <a:r>
              <a:rPr lang="en-US" altLang="ro-RO" sz="3200" dirty="0"/>
              <a:t>; blue =heap part)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800"/>
              <a:t>Swap 2 (top) with 1 (bottom)</a:t>
            </a:r>
          </a:p>
          <a:p>
            <a:pPr eaLnBrk="1" hangingPunct="1">
              <a:buFontTx/>
              <a:buNone/>
            </a:pPr>
            <a:r>
              <a:rPr lang="en-US" altLang="ro-RO" sz="2800"/>
              <a:t>Heapify from index 1 (sink 1 to the right place)</a:t>
            </a:r>
          </a:p>
        </p:txBody>
      </p:sp>
      <p:grpSp>
        <p:nvGrpSpPr>
          <p:cNvPr id="43015" name="Group 4"/>
          <p:cNvGrpSpPr>
            <a:grpSpLocks noChangeAspect="1"/>
          </p:cNvGrpSpPr>
          <p:nvPr/>
        </p:nvGrpSpPr>
        <p:grpSpPr bwMode="auto">
          <a:xfrm>
            <a:off x="347663" y="2622550"/>
            <a:ext cx="3208337" cy="2341563"/>
            <a:chOff x="2520" y="3697"/>
            <a:chExt cx="4209" cy="3418"/>
          </a:xfrm>
        </p:grpSpPr>
        <p:sp>
          <p:nvSpPr>
            <p:cNvPr id="239621" name="AutoShape 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9622" name="Oval 6"/>
            <p:cNvSpPr>
              <a:spLocks noChangeArrowheads="1"/>
            </p:cNvSpPr>
            <p:nvPr/>
          </p:nvSpPr>
          <p:spPr bwMode="auto">
            <a:xfrm>
              <a:off x="6175" y="5616"/>
              <a:ext cx="554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4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43038" name="Group 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39624" name="Oval 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39625" name="Oval 9"/>
              <p:cNvSpPr>
                <a:spLocks noChangeArrowheads="1"/>
              </p:cNvSpPr>
              <p:nvPr/>
            </p:nvSpPr>
            <p:spPr bwMode="auto">
              <a:xfrm>
                <a:off x="9187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9626" name="Oval 10"/>
              <p:cNvSpPr>
                <a:spLocks noChangeArrowheads="1"/>
              </p:cNvSpPr>
              <p:nvPr/>
            </p:nvSpPr>
            <p:spPr bwMode="auto">
              <a:xfrm>
                <a:off x="7163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9627" name="Oval 11"/>
              <p:cNvSpPr>
                <a:spLocks noChangeArrowheads="1"/>
              </p:cNvSpPr>
              <p:nvPr/>
            </p:nvSpPr>
            <p:spPr bwMode="auto">
              <a:xfrm>
                <a:off x="6159" y="7208"/>
                <a:ext cx="645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2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9628" name="Oval 12"/>
              <p:cNvSpPr>
                <a:spLocks noChangeArrowheads="1"/>
              </p:cNvSpPr>
              <p:nvPr/>
            </p:nvSpPr>
            <p:spPr bwMode="auto">
              <a:xfrm>
                <a:off x="7643" y="7208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3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9629" name="Line 1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9630" name="Line 14"/>
              <p:cNvSpPr>
                <a:spLocks noChangeShapeType="1"/>
              </p:cNvSpPr>
              <p:nvPr/>
            </p:nvSpPr>
            <p:spPr bwMode="auto">
              <a:xfrm flipH="1">
                <a:off x="6661" y="6543"/>
                <a:ext cx="642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9631" name="Line 15"/>
              <p:cNvSpPr>
                <a:spLocks noChangeShapeType="1"/>
              </p:cNvSpPr>
              <p:nvPr/>
            </p:nvSpPr>
            <p:spPr bwMode="auto">
              <a:xfrm flipH="1" flipV="1">
                <a:off x="8634" y="5459"/>
                <a:ext cx="707" cy="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9632" name="Line 1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9633" name="Oval 17"/>
              <p:cNvSpPr>
                <a:spLocks noChangeArrowheads="1"/>
              </p:cNvSpPr>
              <p:nvPr/>
            </p:nvSpPr>
            <p:spPr bwMode="auto">
              <a:xfrm>
                <a:off x="5444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5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9634" name="Oval 18"/>
              <p:cNvSpPr>
                <a:spLocks noChangeArrowheads="1"/>
              </p:cNvSpPr>
              <p:nvPr/>
            </p:nvSpPr>
            <p:spPr bwMode="auto">
              <a:xfrm>
                <a:off x="6803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7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9635" name="Line 1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9636" name="Line 20"/>
              <p:cNvSpPr>
                <a:spLocks noChangeShapeType="1"/>
              </p:cNvSpPr>
              <p:nvPr/>
            </p:nvSpPr>
            <p:spPr bwMode="auto">
              <a:xfrm>
                <a:off x="6661" y="7738"/>
                <a:ext cx="347" cy="6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9637" name="Line 21"/>
              <p:cNvSpPr>
                <a:spLocks noChangeShapeType="1"/>
              </p:cNvSpPr>
              <p:nvPr/>
            </p:nvSpPr>
            <p:spPr bwMode="auto">
              <a:xfrm>
                <a:off x="9736" y="6543"/>
                <a:ext cx="480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9638" name="Oval 22"/>
            <p:cNvSpPr>
              <a:spLocks noChangeArrowheads="1"/>
            </p:cNvSpPr>
            <p:nvPr/>
          </p:nvSpPr>
          <p:spPr bwMode="auto">
            <a:xfrm>
              <a:off x="5254" y="5616"/>
              <a:ext cx="537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3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9639" name="Line 2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9640" name="Group 24"/>
          <p:cNvGrpSpPr>
            <a:grpSpLocks noChangeAspect="1"/>
          </p:cNvGrpSpPr>
          <p:nvPr/>
        </p:nvGrpSpPr>
        <p:grpSpPr bwMode="auto">
          <a:xfrm>
            <a:off x="4495800" y="2584450"/>
            <a:ext cx="3208338" cy="2341563"/>
            <a:chOff x="2520" y="3697"/>
            <a:chExt cx="4209" cy="3418"/>
          </a:xfrm>
        </p:grpSpPr>
        <p:sp>
          <p:nvSpPr>
            <p:cNvPr id="239641" name="AutoShape 2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9642" name="Oval 26"/>
            <p:cNvSpPr>
              <a:spLocks noChangeArrowheads="1"/>
            </p:cNvSpPr>
            <p:nvPr/>
          </p:nvSpPr>
          <p:spPr bwMode="auto">
            <a:xfrm>
              <a:off x="6175" y="5616"/>
              <a:ext cx="554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4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43019" name="Group 2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39644" name="Oval 2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239645" name="Oval 29"/>
              <p:cNvSpPr>
                <a:spLocks noChangeArrowheads="1"/>
              </p:cNvSpPr>
              <p:nvPr/>
            </p:nvSpPr>
            <p:spPr bwMode="auto">
              <a:xfrm>
                <a:off x="9187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2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9646" name="Oval 30"/>
              <p:cNvSpPr>
                <a:spLocks noChangeArrowheads="1"/>
              </p:cNvSpPr>
              <p:nvPr/>
            </p:nvSpPr>
            <p:spPr bwMode="auto">
              <a:xfrm>
                <a:off x="7163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9647" name="Oval 31"/>
              <p:cNvSpPr>
                <a:spLocks noChangeArrowheads="1"/>
              </p:cNvSpPr>
              <p:nvPr/>
            </p:nvSpPr>
            <p:spPr bwMode="auto">
              <a:xfrm>
                <a:off x="6159" y="7208"/>
                <a:ext cx="645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2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9648" name="Oval 32"/>
              <p:cNvSpPr>
                <a:spLocks noChangeArrowheads="1"/>
              </p:cNvSpPr>
              <p:nvPr/>
            </p:nvSpPr>
            <p:spPr bwMode="auto">
              <a:xfrm>
                <a:off x="7643" y="7208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3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9649" name="Line 3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9650" name="Line 34"/>
              <p:cNvSpPr>
                <a:spLocks noChangeShapeType="1"/>
              </p:cNvSpPr>
              <p:nvPr/>
            </p:nvSpPr>
            <p:spPr bwMode="auto">
              <a:xfrm flipH="1">
                <a:off x="6661" y="6543"/>
                <a:ext cx="642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9651" name="Line 35"/>
              <p:cNvSpPr>
                <a:spLocks noChangeShapeType="1"/>
              </p:cNvSpPr>
              <p:nvPr/>
            </p:nvSpPr>
            <p:spPr bwMode="auto">
              <a:xfrm flipH="1" flipV="1">
                <a:off x="8634" y="5459"/>
                <a:ext cx="707" cy="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9652" name="Line 3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9653" name="Oval 37"/>
              <p:cNvSpPr>
                <a:spLocks noChangeArrowheads="1"/>
              </p:cNvSpPr>
              <p:nvPr/>
            </p:nvSpPr>
            <p:spPr bwMode="auto">
              <a:xfrm>
                <a:off x="5444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5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9654" name="Oval 38"/>
              <p:cNvSpPr>
                <a:spLocks noChangeArrowheads="1"/>
              </p:cNvSpPr>
              <p:nvPr/>
            </p:nvSpPr>
            <p:spPr bwMode="auto">
              <a:xfrm>
                <a:off x="6803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7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39655" name="Line 3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9656" name="Line 40"/>
              <p:cNvSpPr>
                <a:spLocks noChangeShapeType="1"/>
              </p:cNvSpPr>
              <p:nvPr/>
            </p:nvSpPr>
            <p:spPr bwMode="auto">
              <a:xfrm>
                <a:off x="6661" y="7738"/>
                <a:ext cx="347" cy="6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9657" name="Line 41"/>
              <p:cNvSpPr>
                <a:spLocks noChangeShapeType="1"/>
              </p:cNvSpPr>
              <p:nvPr/>
            </p:nvSpPr>
            <p:spPr bwMode="auto">
              <a:xfrm>
                <a:off x="9736" y="6543"/>
                <a:ext cx="480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9658" name="Oval 42"/>
            <p:cNvSpPr>
              <a:spLocks noChangeArrowheads="1"/>
            </p:cNvSpPr>
            <p:nvPr/>
          </p:nvSpPr>
          <p:spPr bwMode="auto">
            <a:xfrm>
              <a:off x="5254" y="5616"/>
              <a:ext cx="537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3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9659" name="Line 4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2489D6-E179-442C-B3BF-E569759B66B5}" type="datetime1">
              <a:rPr lang="en-US" smtClean="0"/>
              <a:t>10/5/20</a:t>
            </a:fld>
            <a:endParaRPr lang="en-US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Heapsort – complete example</a:t>
            </a:r>
            <a:br>
              <a:rPr lang="en-US" altLang="ro-RO" dirty="0"/>
            </a:br>
            <a:r>
              <a:rPr lang="en-US" altLang="ro-RO" sz="3200" dirty="0"/>
              <a:t>(</a:t>
            </a:r>
            <a:r>
              <a:rPr lang="en-US" altLang="ro-RO" sz="3200" dirty="0">
                <a:solidFill>
                  <a:srgbClr val="92D050"/>
                </a:solidFill>
              </a:rPr>
              <a:t>green=sorted part</a:t>
            </a:r>
            <a:r>
              <a:rPr lang="en-US" altLang="ro-RO" sz="3200" dirty="0"/>
              <a:t>; blue =heap part)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800" dirty="0"/>
              <a:t>Swap 1 (top) with 1 (bottom)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Only 1 element in the heap =&gt;smallest=&gt;all is array</a:t>
            </a:r>
          </a:p>
          <a:p>
            <a:pPr eaLnBrk="1" hangingPunct="1">
              <a:buFontTx/>
              <a:buNone/>
            </a:pPr>
            <a:endParaRPr lang="en-US" altLang="ro-RO" sz="2800" dirty="0"/>
          </a:p>
          <a:p>
            <a:pPr eaLnBrk="1" hangingPunct="1">
              <a:buFontTx/>
              <a:buNone/>
            </a:pPr>
            <a:endParaRPr lang="en-US" altLang="ro-RO" sz="2800" dirty="0"/>
          </a:p>
          <a:p>
            <a:pPr eaLnBrk="1" hangingPunct="1">
              <a:buFontTx/>
              <a:buNone/>
            </a:pPr>
            <a:endParaRPr lang="en-US" altLang="ro-RO" sz="2800" dirty="0"/>
          </a:p>
          <a:p>
            <a:pPr eaLnBrk="1" hangingPunct="1">
              <a:buFontTx/>
              <a:buNone/>
            </a:pPr>
            <a:endParaRPr lang="en-US" altLang="ro-RO" sz="2800" dirty="0"/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ro-RO" sz="2800" dirty="0"/>
          </a:p>
          <a:p>
            <a:pPr eaLnBrk="1" hangingPunct="1">
              <a:buFontTx/>
              <a:buNone/>
            </a:pPr>
            <a:r>
              <a:rPr lang="en-US" altLang="ro-RO" sz="2800" dirty="0"/>
              <a:t>Blue = elements in the heap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Green = elements in the ordered array</a:t>
            </a:r>
            <a:endParaRPr lang="en-US" altLang="ro-RO" sz="2000" dirty="0"/>
          </a:p>
          <a:p>
            <a:pPr eaLnBrk="1" hangingPunct="1">
              <a:buFontTx/>
              <a:buNone/>
            </a:pPr>
            <a:r>
              <a:rPr lang="en-US" altLang="ro-RO" sz="2000" dirty="0"/>
              <a:t>http://www.eecs.wsu.edu/~cook/aa/lectures/applets/sort1/heapsort.html</a:t>
            </a:r>
          </a:p>
        </p:txBody>
      </p:sp>
      <p:grpSp>
        <p:nvGrpSpPr>
          <p:cNvPr id="44039" name="Group 4"/>
          <p:cNvGrpSpPr>
            <a:grpSpLocks noChangeAspect="1"/>
          </p:cNvGrpSpPr>
          <p:nvPr/>
        </p:nvGrpSpPr>
        <p:grpSpPr bwMode="auto">
          <a:xfrm>
            <a:off x="461963" y="2660650"/>
            <a:ext cx="3208337" cy="2341563"/>
            <a:chOff x="2520" y="3697"/>
            <a:chExt cx="4209" cy="3418"/>
          </a:xfrm>
        </p:grpSpPr>
        <p:sp>
          <p:nvSpPr>
            <p:cNvPr id="240645" name="AutoShape 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0646" name="Oval 6"/>
            <p:cNvSpPr>
              <a:spLocks noChangeArrowheads="1"/>
            </p:cNvSpPr>
            <p:nvPr/>
          </p:nvSpPr>
          <p:spPr bwMode="auto">
            <a:xfrm>
              <a:off x="6175" y="5616"/>
              <a:ext cx="554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4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44062" name="Group 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40648" name="Oval 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240649" name="Oval 9"/>
              <p:cNvSpPr>
                <a:spLocks noChangeArrowheads="1"/>
              </p:cNvSpPr>
              <p:nvPr/>
            </p:nvSpPr>
            <p:spPr bwMode="auto">
              <a:xfrm>
                <a:off x="9187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2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0650" name="Oval 10"/>
              <p:cNvSpPr>
                <a:spLocks noChangeArrowheads="1"/>
              </p:cNvSpPr>
              <p:nvPr/>
            </p:nvSpPr>
            <p:spPr bwMode="auto">
              <a:xfrm>
                <a:off x="7163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</a:rPr>
                  <a:t>1</a:t>
                </a:r>
                <a:endParaRPr 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0651" name="Oval 11"/>
              <p:cNvSpPr>
                <a:spLocks noChangeArrowheads="1"/>
              </p:cNvSpPr>
              <p:nvPr/>
            </p:nvSpPr>
            <p:spPr bwMode="auto">
              <a:xfrm>
                <a:off x="6159" y="7208"/>
                <a:ext cx="645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2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0652" name="Oval 12"/>
              <p:cNvSpPr>
                <a:spLocks noChangeArrowheads="1"/>
              </p:cNvSpPr>
              <p:nvPr/>
            </p:nvSpPr>
            <p:spPr bwMode="auto">
              <a:xfrm>
                <a:off x="7643" y="7208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3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0653" name="Line 1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0654" name="Line 14"/>
              <p:cNvSpPr>
                <a:spLocks noChangeShapeType="1"/>
              </p:cNvSpPr>
              <p:nvPr/>
            </p:nvSpPr>
            <p:spPr bwMode="auto">
              <a:xfrm flipH="1">
                <a:off x="6661" y="6543"/>
                <a:ext cx="642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0655" name="Line 15"/>
              <p:cNvSpPr>
                <a:spLocks noChangeShapeType="1"/>
              </p:cNvSpPr>
              <p:nvPr/>
            </p:nvSpPr>
            <p:spPr bwMode="auto">
              <a:xfrm flipH="1" flipV="1">
                <a:off x="8634" y="5459"/>
                <a:ext cx="707" cy="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0656" name="Line 1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0657" name="Oval 17"/>
              <p:cNvSpPr>
                <a:spLocks noChangeArrowheads="1"/>
              </p:cNvSpPr>
              <p:nvPr/>
            </p:nvSpPr>
            <p:spPr bwMode="auto">
              <a:xfrm>
                <a:off x="5444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5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0658" name="Oval 18"/>
              <p:cNvSpPr>
                <a:spLocks noChangeArrowheads="1"/>
              </p:cNvSpPr>
              <p:nvPr/>
            </p:nvSpPr>
            <p:spPr bwMode="auto">
              <a:xfrm>
                <a:off x="6803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7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0659" name="Line 1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0660" name="Line 20"/>
              <p:cNvSpPr>
                <a:spLocks noChangeShapeType="1"/>
              </p:cNvSpPr>
              <p:nvPr/>
            </p:nvSpPr>
            <p:spPr bwMode="auto">
              <a:xfrm>
                <a:off x="6661" y="7738"/>
                <a:ext cx="347" cy="6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0661" name="Line 21"/>
              <p:cNvSpPr>
                <a:spLocks noChangeShapeType="1"/>
              </p:cNvSpPr>
              <p:nvPr/>
            </p:nvSpPr>
            <p:spPr bwMode="auto">
              <a:xfrm>
                <a:off x="9736" y="6543"/>
                <a:ext cx="480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0662" name="Oval 22"/>
            <p:cNvSpPr>
              <a:spLocks noChangeArrowheads="1"/>
            </p:cNvSpPr>
            <p:nvPr/>
          </p:nvSpPr>
          <p:spPr bwMode="auto">
            <a:xfrm>
              <a:off x="5254" y="5616"/>
              <a:ext cx="537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3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40663" name="Line 2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0664" name="Group 24"/>
          <p:cNvGrpSpPr>
            <a:grpSpLocks noChangeAspect="1"/>
          </p:cNvGrpSpPr>
          <p:nvPr/>
        </p:nvGrpSpPr>
        <p:grpSpPr bwMode="auto">
          <a:xfrm>
            <a:off x="4764088" y="2698750"/>
            <a:ext cx="3208337" cy="2341563"/>
            <a:chOff x="2520" y="3697"/>
            <a:chExt cx="4209" cy="3418"/>
          </a:xfrm>
        </p:grpSpPr>
        <p:sp>
          <p:nvSpPr>
            <p:cNvPr id="240665" name="AutoShape 25"/>
            <p:cNvSpPr>
              <a:spLocks noChangeAspect="1" noChangeArrowheads="1"/>
            </p:cNvSpPr>
            <p:nvPr/>
          </p:nvSpPr>
          <p:spPr bwMode="auto">
            <a:xfrm>
              <a:off x="2520" y="3697"/>
              <a:ext cx="4209" cy="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0666" name="Oval 26"/>
            <p:cNvSpPr>
              <a:spLocks noChangeArrowheads="1"/>
            </p:cNvSpPr>
            <p:nvPr/>
          </p:nvSpPr>
          <p:spPr bwMode="auto">
            <a:xfrm>
              <a:off x="6175" y="5616"/>
              <a:ext cx="554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4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44043" name="Group 27"/>
            <p:cNvGrpSpPr>
              <a:grpSpLocks/>
            </p:cNvGrpSpPr>
            <p:nvPr/>
          </p:nvGrpSpPr>
          <p:grpSpPr bwMode="auto">
            <a:xfrm>
              <a:off x="2520" y="3697"/>
              <a:ext cx="3977" cy="3418"/>
              <a:chOff x="5444" y="4970"/>
              <a:chExt cx="4771" cy="3987"/>
            </a:xfrm>
          </p:grpSpPr>
          <p:sp>
            <p:nvSpPr>
              <p:cNvPr id="240668" name="Oval 28"/>
              <p:cNvSpPr>
                <a:spLocks noChangeArrowheads="1"/>
              </p:cNvSpPr>
              <p:nvPr/>
            </p:nvSpPr>
            <p:spPr bwMode="auto">
              <a:xfrm>
                <a:off x="8080" y="4970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240669" name="Oval 29"/>
              <p:cNvSpPr>
                <a:spLocks noChangeArrowheads="1"/>
              </p:cNvSpPr>
              <p:nvPr/>
            </p:nvSpPr>
            <p:spPr bwMode="auto">
              <a:xfrm>
                <a:off x="9187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2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0670" name="Oval 30"/>
              <p:cNvSpPr>
                <a:spLocks noChangeArrowheads="1"/>
              </p:cNvSpPr>
              <p:nvPr/>
            </p:nvSpPr>
            <p:spPr bwMode="auto">
              <a:xfrm>
                <a:off x="7163" y="6019"/>
                <a:ext cx="642" cy="5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1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0671" name="Oval 31"/>
              <p:cNvSpPr>
                <a:spLocks noChangeArrowheads="1"/>
              </p:cNvSpPr>
              <p:nvPr/>
            </p:nvSpPr>
            <p:spPr bwMode="auto">
              <a:xfrm>
                <a:off x="6159" y="7208"/>
                <a:ext cx="645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2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0672" name="Oval 32"/>
              <p:cNvSpPr>
                <a:spLocks noChangeArrowheads="1"/>
              </p:cNvSpPr>
              <p:nvPr/>
            </p:nvSpPr>
            <p:spPr bwMode="auto">
              <a:xfrm>
                <a:off x="7643" y="7208"/>
                <a:ext cx="647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3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0673" name="Line 33"/>
              <p:cNvSpPr>
                <a:spLocks noChangeShapeType="1"/>
              </p:cNvSpPr>
              <p:nvPr/>
            </p:nvSpPr>
            <p:spPr bwMode="auto">
              <a:xfrm flipH="1">
                <a:off x="7700" y="5467"/>
                <a:ext cx="600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0674" name="Line 34"/>
              <p:cNvSpPr>
                <a:spLocks noChangeShapeType="1"/>
              </p:cNvSpPr>
              <p:nvPr/>
            </p:nvSpPr>
            <p:spPr bwMode="auto">
              <a:xfrm flipH="1">
                <a:off x="6661" y="6543"/>
                <a:ext cx="642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0675" name="Line 35"/>
              <p:cNvSpPr>
                <a:spLocks noChangeShapeType="1"/>
              </p:cNvSpPr>
              <p:nvPr/>
            </p:nvSpPr>
            <p:spPr bwMode="auto">
              <a:xfrm flipH="1" flipV="1">
                <a:off x="8634" y="5459"/>
                <a:ext cx="707" cy="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0676" name="Line 36"/>
              <p:cNvSpPr>
                <a:spLocks noChangeShapeType="1"/>
              </p:cNvSpPr>
              <p:nvPr/>
            </p:nvSpPr>
            <p:spPr bwMode="auto">
              <a:xfrm>
                <a:off x="7643" y="6600"/>
                <a:ext cx="302" cy="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0677" name="Oval 37"/>
              <p:cNvSpPr>
                <a:spLocks noChangeArrowheads="1"/>
              </p:cNvSpPr>
              <p:nvPr/>
            </p:nvSpPr>
            <p:spPr bwMode="auto">
              <a:xfrm>
                <a:off x="5444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5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0678" name="Oval 38"/>
              <p:cNvSpPr>
                <a:spLocks noChangeArrowheads="1"/>
              </p:cNvSpPr>
              <p:nvPr/>
            </p:nvSpPr>
            <p:spPr bwMode="auto">
              <a:xfrm>
                <a:off x="6803" y="8379"/>
                <a:ext cx="642" cy="5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solidFill>
                      <a:schemeClr val="folHlink"/>
                    </a:solidFill>
                  </a:rPr>
                  <a:t>7</a:t>
                </a:r>
                <a:endParaRPr 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0679" name="Line 39"/>
              <p:cNvSpPr>
                <a:spLocks noChangeShapeType="1"/>
              </p:cNvSpPr>
              <p:nvPr/>
            </p:nvSpPr>
            <p:spPr bwMode="auto">
              <a:xfrm flipH="1">
                <a:off x="5834" y="7787"/>
                <a:ext cx="475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0680" name="Line 40"/>
              <p:cNvSpPr>
                <a:spLocks noChangeShapeType="1"/>
              </p:cNvSpPr>
              <p:nvPr/>
            </p:nvSpPr>
            <p:spPr bwMode="auto">
              <a:xfrm>
                <a:off x="6661" y="7738"/>
                <a:ext cx="347" cy="6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0681" name="Line 41"/>
              <p:cNvSpPr>
                <a:spLocks noChangeShapeType="1"/>
              </p:cNvSpPr>
              <p:nvPr/>
            </p:nvSpPr>
            <p:spPr bwMode="auto">
              <a:xfrm>
                <a:off x="9736" y="6543"/>
                <a:ext cx="480" cy="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0682" name="Oval 42"/>
            <p:cNvSpPr>
              <a:spLocks noChangeArrowheads="1"/>
            </p:cNvSpPr>
            <p:nvPr/>
          </p:nvSpPr>
          <p:spPr bwMode="auto">
            <a:xfrm>
              <a:off x="5254" y="5616"/>
              <a:ext cx="537" cy="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</a:rPr>
                <a:t>3</a:t>
              </a:r>
              <a:endParaRPr 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40683" name="Line 43"/>
            <p:cNvSpPr>
              <a:spLocks noChangeShapeType="1"/>
            </p:cNvSpPr>
            <p:nvPr/>
          </p:nvSpPr>
          <p:spPr bwMode="auto">
            <a:xfrm flipH="1">
              <a:off x="5486" y="5092"/>
              <a:ext cx="306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0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0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0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0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0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0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3401D2D-BCBF-4DCA-B212-6764CBDC3DBE}" type="datetime1">
              <a:rPr lang="en-US" smtClean="0"/>
              <a:t>10/5/20</a:t>
            </a:fld>
            <a:endParaRPr lang="en-US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Heap – as a data structure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Build heap strategy applies in case the </a:t>
            </a:r>
            <a:r>
              <a:rPr lang="en-US" altLang="ro-RO" b="1" dirty="0"/>
              <a:t>dimension</a:t>
            </a:r>
            <a:r>
              <a:rPr lang="en-US" altLang="ro-RO" dirty="0"/>
              <a:t> of the array is </a:t>
            </a:r>
            <a:r>
              <a:rPr lang="en-US" altLang="ro-RO" b="1" dirty="0"/>
              <a:t>known in advance </a:t>
            </a:r>
            <a:r>
              <a:rPr lang="en-US" altLang="ro-RO" dirty="0"/>
              <a:t>and has a </a:t>
            </a:r>
            <a:r>
              <a:rPr lang="en-US" altLang="ro-RO" b="1" dirty="0"/>
              <a:t>constant</a:t>
            </a:r>
            <a:r>
              <a:rPr lang="en-US" altLang="ro-RO" dirty="0"/>
              <a:t> value</a:t>
            </a:r>
          </a:p>
          <a:p>
            <a:pPr eaLnBrk="1" hangingPunct="1"/>
            <a:r>
              <a:rPr lang="en-US" altLang="ro-RO" dirty="0"/>
              <a:t>If not, define and use a heap as a data-structure =&gt; add dimension associated with the structure (size of the heap) </a:t>
            </a:r>
          </a:p>
          <a:p>
            <a:pPr eaLnBrk="1" hangingPunct="1"/>
            <a:r>
              <a:rPr lang="en-US" altLang="ro-RO" dirty="0"/>
              <a:t>Operations:</a:t>
            </a:r>
          </a:p>
          <a:p>
            <a:pPr lvl="1" eaLnBrk="1" hangingPunct="1"/>
            <a:r>
              <a:rPr lang="en-US" altLang="ro-RO" dirty="0" err="1"/>
              <a:t>pop_heap</a:t>
            </a:r>
            <a:r>
              <a:rPr lang="en-US" altLang="ro-RO" dirty="0"/>
              <a:t>		extract the top from the heap</a:t>
            </a:r>
          </a:p>
          <a:p>
            <a:pPr lvl="1" eaLnBrk="1" hangingPunct="1"/>
            <a:r>
              <a:rPr lang="en-US" altLang="ro-RO" dirty="0" err="1"/>
              <a:t>push_heap</a:t>
            </a:r>
            <a:r>
              <a:rPr lang="en-US" altLang="ro-RO" dirty="0"/>
              <a:t> 		add one item to the heap</a:t>
            </a:r>
          </a:p>
          <a:p>
            <a:pPr eaLnBrk="1" hangingPunct="1">
              <a:buFontTx/>
              <a:buNone/>
            </a:pPr>
            <a:endParaRPr lang="en-US" altLang="ro-R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D7DFC7-F9FE-4427-A392-EF4F15F8B135}" type="datetime1">
              <a:rPr lang="en-US" smtClean="0"/>
              <a:t>10/5/20</a:t>
            </a:fld>
            <a:endParaRPr lang="en-US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Heap – as a data structure – cont.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sz="2800" dirty="0" err="1"/>
              <a:t>pop_heap</a:t>
            </a:r>
            <a:r>
              <a:rPr lang="en-US" altLang="ro-RO" sz="2800" dirty="0"/>
              <a:t> Extracts the top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Move bottom element on top (swaps last with top, similar to 1 step of heapsort)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Decrements the heap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 err="1"/>
              <a:t>Heapify</a:t>
            </a:r>
            <a:r>
              <a:rPr lang="en-US" altLang="ro-RO" sz="2400" dirty="0"/>
              <a:t> the whole (from 1 to the new size), to update the heap structure =&gt;O(</a:t>
            </a:r>
            <a:r>
              <a:rPr lang="en-US" altLang="ro-RO" sz="2400" dirty="0" err="1"/>
              <a:t>lgn</a:t>
            </a:r>
            <a:r>
              <a:rPr lang="en-US" altLang="ro-RO" sz="2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 err="1"/>
              <a:t>push_heap</a:t>
            </a:r>
            <a:r>
              <a:rPr lang="en-US" altLang="ro-RO" sz="2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Adds a new element at the bottom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Rebuild heap, a bottom-up approach (bubble the bottom element upper in the heap, until it finds a larger-value parent) =&gt; O(h)=O(</a:t>
            </a:r>
            <a:r>
              <a:rPr lang="en-US" altLang="ro-RO" sz="2400" dirty="0" err="1"/>
              <a:t>lgn</a:t>
            </a:r>
            <a:r>
              <a:rPr lang="en-US" altLang="ro-RO" sz="2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Examples on the blackboard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AEE5010-8E61-4F90-AFAF-D07E7164378A}" type="datetime1">
              <a:rPr lang="en-US" smtClean="0"/>
              <a:t>10/5/20</a:t>
            </a:fld>
            <a:endParaRPr lang="en-US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Heap – as a data structure – cont.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/>
              <a:t>build_heap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/>
              <a:t>Repeats push_heap  procedure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/>
              <a:t>It takes 1+2·1+4·2+…+n/2·lgn=O(nlgn)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/>
              <a:t>heap_sort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/>
              <a:t>Build the heap (build_heap takes O(nlgn))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/>
              <a:t>pop_heap (takes O(lgn))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/>
              <a:t>add the poped element at bottom+1 (i.e. out of the heap, in the array)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/>
              <a:t>It takes O(nlgn) (to build the heap)+ O(nlgn) (n times a pop operation)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3114DF-FE6E-446A-983B-BF0B4179C79A}" type="datetime1">
              <a:rPr lang="en-US" smtClean="0"/>
              <a:t>10/5/20</a:t>
            </a:fld>
            <a:endParaRPr lang="en-US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3200" dirty="0"/>
              <a:t>Heap – comparison in building the heap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800" b="1" dirty="0"/>
              <a:t>Approach</a:t>
            </a:r>
            <a:r>
              <a:rPr lang="en-US" altLang="ro-RO" dirty="0"/>
              <a:t>		</a:t>
            </a:r>
            <a:r>
              <a:rPr lang="en-US" altLang="ro-RO" sz="2800" b="1" dirty="0"/>
              <a:t>Sol 1</a:t>
            </a:r>
            <a:r>
              <a:rPr lang="en-US" altLang="ro-RO" sz="2800" dirty="0"/>
              <a:t>	 (</a:t>
            </a:r>
            <a:r>
              <a:rPr lang="en-US" altLang="ro-RO" sz="2800" dirty="0" err="1"/>
              <a:t>heapify</a:t>
            </a:r>
            <a:r>
              <a:rPr lang="en-US" altLang="ro-RO" sz="2800" dirty="0"/>
              <a:t>)		</a:t>
            </a:r>
            <a:r>
              <a:rPr lang="en-US" altLang="ro-RO" sz="2800" b="1" dirty="0"/>
              <a:t>Sol2</a:t>
            </a:r>
            <a:r>
              <a:rPr lang="en-US" altLang="ro-RO" sz="2800" dirty="0"/>
              <a:t>(pop/push)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1 el approach	</a:t>
            </a:r>
            <a:r>
              <a:rPr lang="en-US" altLang="ro-RO" sz="2700" dirty="0"/>
              <a:t>sinks the top (root)	bubbles a leaf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				O(h)				O(h)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all </a:t>
            </a:r>
            <a:r>
              <a:rPr lang="en-US" altLang="ro-RO" sz="2800" dirty="0" err="1"/>
              <a:t>els</a:t>
            </a:r>
            <a:r>
              <a:rPr lang="en-US" altLang="ro-RO" sz="2800" dirty="0"/>
              <a:t>(build heap)bottom-up			top-down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approach 		</a:t>
            </a:r>
            <a:r>
              <a:rPr lang="en-US" altLang="ro-RO" sz="1700" dirty="0"/>
              <a:t>(starts with the last </a:t>
            </a:r>
            <a:r>
              <a:rPr lang="en-US" altLang="ro-RO" sz="1700" dirty="0" err="1"/>
              <a:t>nonleaf</a:t>
            </a:r>
            <a:r>
              <a:rPr lang="en-US" altLang="ro-RO" sz="1700" dirty="0"/>
              <a:t> el) 	(adds a new leaf)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Time to build	O(n)				O(</a:t>
            </a:r>
            <a:r>
              <a:rPr lang="en-US" altLang="ro-RO" sz="2800" dirty="0" err="1"/>
              <a:t>nlgn</a:t>
            </a:r>
            <a:r>
              <a:rPr lang="en-US" altLang="ro-RO" sz="2800" dirty="0"/>
              <a:t>)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advantage		faster				variable dim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drawback		fixed dim			slower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usage		sorting			priority queues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		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C56F1A-B6BB-4E2C-AFE2-19F21C70832F}" type="datetime1">
              <a:rPr lang="en-US" smtClean="0"/>
              <a:t>10/5/20</a:t>
            </a:fld>
            <a:endParaRPr lang="en-US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Heap-Sort - Conclusions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Optimal sorting algorithm</a:t>
            </a:r>
          </a:p>
          <a:p>
            <a:pPr eaLnBrk="1" hangingPunct="1"/>
            <a:r>
              <a:rPr lang="en-US" altLang="ro-RO" dirty="0"/>
              <a:t>In practice, quicksort, even not optimal by initial design (with its default/classic approach) behaves better</a:t>
            </a:r>
          </a:p>
          <a:p>
            <a:pPr eaLnBrk="1" hangingPunct="1"/>
            <a:r>
              <a:rPr lang="en-US" altLang="ro-RO" dirty="0"/>
              <a:t>Good quicksort implementations (avoid worst case OR ensure best case always) ARE optimal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C1968E1-8DB0-4A1C-A1CF-6542AF099E3B}" type="datetime1">
              <a:rPr lang="en-US" smtClean="0"/>
              <a:t>10/5/20</a:t>
            </a:fld>
            <a:endParaRPr lang="en-US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ro-RO" dirty="0" err="1"/>
              <a:t>Recap</a:t>
            </a:r>
            <a:endParaRPr lang="ro-RO" altLang="ro-RO" dirty="0"/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ro-RO">
                <a:solidFill>
                  <a:schemeClr val="tx2"/>
                </a:solidFill>
              </a:rPr>
              <a:t>Review 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>
                <a:solidFill>
                  <a:schemeClr val="tx2"/>
                </a:solidFill>
              </a:rPr>
              <a:t>Divide et impera evaluation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>
                <a:solidFill>
                  <a:schemeClr val="tx2"/>
                </a:solidFill>
              </a:rPr>
              <a:t>Particular cases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>
                <a:solidFill>
                  <a:schemeClr val="tx2"/>
                </a:solidFill>
              </a:rPr>
              <a:t>Master Theorem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>
                <a:solidFill>
                  <a:schemeClr val="tx2"/>
                </a:solidFill>
              </a:rPr>
              <a:t>Sorting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>
                <a:solidFill>
                  <a:schemeClr val="tx2"/>
                </a:solidFill>
              </a:rPr>
              <a:t>Heap Sort</a:t>
            </a:r>
          </a:p>
          <a:p>
            <a:pPr eaLnBrk="1" hangingPunct="1"/>
            <a:endParaRPr lang="en-US" altLang="ro-RO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9A25-5FBB-2B40-A964-72745EB7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b="1" dirty="0"/>
              <a:t>Required Bibliography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8FA4C-513E-2F4D-B05B-FCE511984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RO" dirty="0"/>
              <a:t>rom the Bible – Chapter 6 (Heapsort), 8.1 (sorting lower bound)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F20EC-9976-7043-80E1-AB0BF2BD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5D82F7-D76A-4EA6-9245-AC0BEFD35A93}" type="datetime1">
              <a:rPr lang="en-US" smtClean="0"/>
              <a:t>10/5/20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0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3BBBBBD-6F19-4640-99EE-389E6BE16756}" type="datetime1">
              <a:rPr lang="en-US" smtClean="0"/>
              <a:t>10/5/20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b="1"/>
              <a:t>Review – conclusions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31941"/>
            <a:ext cx="7680325" cy="4570398"/>
          </a:xfrm>
        </p:spPr>
        <p:txBody>
          <a:bodyPr/>
          <a:lstStyle/>
          <a:p>
            <a:pPr marL="342900" lvl="1" indent="-342900" eaLnBrk="1" hangingPunct="1">
              <a:spcBef>
                <a:spcPts val="0"/>
              </a:spcBef>
              <a:buClr>
                <a:schemeClr val="tx2"/>
              </a:buClr>
              <a:defRPr/>
            </a:pPr>
            <a:r>
              <a:rPr lang="en-US" altLang="ro-RO" b="1" dirty="0">
                <a:solidFill>
                  <a:schemeClr val="tx2"/>
                </a:solidFill>
                <a:ea typeface="+mn-ea"/>
                <a:cs typeface="+mn-cs"/>
              </a:rPr>
              <a:t>Stability</a:t>
            </a:r>
          </a:p>
          <a:p>
            <a:pPr marL="742950" lvl="2" indent="-342900" eaLnBrk="1" hangingPunct="1">
              <a:spcBef>
                <a:spcPts val="0"/>
              </a:spcBef>
              <a:buClr>
                <a:schemeClr val="tx2"/>
              </a:buClr>
              <a:defRPr/>
            </a:pPr>
            <a:r>
              <a:rPr lang="en-US" altLang="ro-RO" sz="2000" dirty="0">
                <a:solidFill>
                  <a:schemeClr val="tx2"/>
                </a:solidFill>
                <a:ea typeface="+mn-ea"/>
                <a:cs typeface="+mn-cs"/>
              </a:rPr>
              <a:t>The property of an algorithm to preserve the </a:t>
            </a:r>
            <a:r>
              <a:rPr lang="en-US" altLang="ro-RO" sz="2000" b="1" dirty="0">
                <a:solidFill>
                  <a:schemeClr val="tx2"/>
                </a:solidFill>
                <a:ea typeface="+mn-ea"/>
                <a:cs typeface="+mn-cs"/>
              </a:rPr>
              <a:t>relative order of equal elements</a:t>
            </a:r>
            <a:r>
              <a:rPr lang="en-US" altLang="ro-RO" sz="2000" dirty="0">
                <a:solidFill>
                  <a:schemeClr val="tx2"/>
                </a:solidFill>
                <a:ea typeface="+mn-ea"/>
                <a:cs typeface="+mn-cs"/>
              </a:rPr>
              <a:t> from </a:t>
            </a:r>
            <a:r>
              <a:rPr lang="en-US" altLang="ro-RO" sz="2000" dirty="0">
                <a:solidFill>
                  <a:schemeClr val="tx2"/>
                </a:solidFill>
              </a:rPr>
              <a:t>the input (initial/original data)</a:t>
            </a:r>
            <a:r>
              <a:rPr lang="en-US" altLang="ro-RO" sz="2000" dirty="0">
                <a:solidFill>
                  <a:schemeClr val="tx2"/>
                </a:solidFill>
                <a:ea typeface="+mn-ea"/>
                <a:cs typeface="+mn-cs"/>
              </a:rPr>
              <a:t> in the output (final data/result)</a:t>
            </a:r>
          </a:p>
          <a:p>
            <a:pPr marL="742950" lvl="2" indent="-342900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ro-RO" sz="2000" dirty="0">
                <a:solidFill>
                  <a:schemeClr val="tx2"/>
                </a:solidFill>
                <a:ea typeface="+mn-ea"/>
                <a:cs typeface="+mn-cs"/>
              </a:rPr>
              <a:t>Desired property </a:t>
            </a:r>
          </a:p>
          <a:p>
            <a:pPr marL="1200150" lvl="3" indent="-342900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ro-RO" sz="1800" dirty="0">
                <a:solidFill>
                  <a:schemeClr val="tx2"/>
                </a:solidFill>
                <a:ea typeface="+mn-ea"/>
                <a:cs typeface="+mn-cs"/>
              </a:rPr>
              <a:t>Choose stable algorithms, if possible</a:t>
            </a:r>
          </a:p>
          <a:p>
            <a:pPr marL="1657350" lvl="4" indent="-342900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ro-RO" sz="1800" dirty="0">
                <a:solidFill>
                  <a:schemeClr val="tx2"/>
                </a:solidFill>
                <a:ea typeface="+mn-ea"/>
                <a:cs typeface="+mn-cs"/>
              </a:rPr>
              <a:t>When and why?</a:t>
            </a:r>
          </a:p>
        </p:txBody>
      </p:sp>
    </p:spTree>
    <p:extLst>
      <p:ext uri="{BB962C8B-B14F-4D97-AF65-F5344CB8AC3E}">
        <p14:creationId xmlns:p14="http://schemas.microsoft.com/office/powerpoint/2010/main" val="302503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D4BF1A4-B271-4262-B39A-B2A67726B52F}" type="datetime1">
              <a:rPr lang="en-US" smtClean="0"/>
              <a:t>10/5/20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b="1"/>
              <a:t>Review – conclusions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31941"/>
            <a:ext cx="7680325" cy="4570398"/>
          </a:xfrm>
        </p:spPr>
        <p:txBody>
          <a:bodyPr/>
          <a:lstStyle/>
          <a:p>
            <a:pPr marL="342900" lvl="1" indent="-342900" eaLnBrk="1" hangingPunct="1">
              <a:spcBef>
                <a:spcPts val="0"/>
              </a:spcBef>
              <a:buClr>
                <a:schemeClr val="tx2"/>
              </a:buClr>
              <a:defRPr/>
            </a:pPr>
            <a:r>
              <a:rPr lang="en-US" altLang="ro-RO" b="1" dirty="0">
                <a:solidFill>
                  <a:schemeClr val="tx2"/>
                </a:solidFill>
                <a:ea typeface="+mn-ea"/>
                <a:cs typeface="+mn-cs"/>
              </a:rPr>
              <a:t>Correctness</a:t>
            </a:r>
          </a:p>
          <a:p>
            <a:pPr marL="342900" lvl="1" indent="-342900" eaLnBrk="1" hangingPunct="1">
              <a:spcBef>
                <a:spcPts val="0"/>
              </a:spcBef>
              <a:buClr>
                <a:schemeClr val="tx2"/>
              </a:buClr>
              <a:defRPr/>
            </a:pPr>
            <a:r>
              <a:rPr lang="en-US" altLang="ro-RO" b="1" dirty="0">
                <a:solidFill>
                  <a:schemeClr val="tx2"/>
                </a:solidFill>
                <a:ea typeface="+mn-ea"/>
                <a:cs typeface="+mn-cs"/>
              </a:rPr>
              <a:t>Efficiency</a:t>
            </a:r>
          </a:p>
          <a:p>
            <a:pPr marL="342900" lvl="1" indent="-342900" eaLnBrk="1" hangingPunct="1">
              <a:spcBef>
                <a:spcPts val="0"/>
              </a:spcBef>
              <a:buClr>
                <a:schemeClr val="tx2"/>
              </a:buClr>
              <a:defRPr/>
            </a:pPr>
            <a:r>
              <a:rPr lang="en-US" altLang="ro-RO" b="1" dirty="0">
                <a:solidFill>
                  <a:schemeClr val="tx2"/>
                </a:solidFill>
                <a:ea typeface="+mn-ea"/>
                <a:cs typeface="+mn-cs"/>
              </a:rPr>
              <a:t>Stability</a:t>
            </a:r>
          </a:p>
        </p:txBody>
      </p:sp>
    </p:spTree>
    <p:extLst>
      <p:ext uri="{BB962C8B-B14F-4D97-AF65-F5344CB8AC3E}">
        <p14:creationId xmlns:p14="http://schemas.microsoft.com/office/powerpoint/2010/main" val="416900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A177929-DEF7-4EAA-8043-A053D47B41A0}" type="datetime1">
              <a:rPr lang="en-US" smtClean="0"/>
              <a:t>10/5/20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b="1"/>
              <a:t>Divide et impera evaluation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700213"/>
            <a:ext cx="7680325" cy="4302125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 err="1">
                <a:solidFill>
                  <a:schemeClr val="tx2"/>
                </a:solidFill>
              </a:rPr>
              <a:t>divide_et_impera</a:t>
            </a:r>
            <a:r>
              <a:rPr lang="en-US" altLang="ro-RO" sz="2000" dirty="0">
                <a:solidFill>
                  <a:schemeClr val="tx2"/>
                </a:solidFill>
              </a:rPr>
              <a:t>(n, I, O)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	if n&lt;=n0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		then	</a:t>
            </a:r>
            <a:r>
              <a:rPr lang="en-US" altLang="ro-RO" sz="2000" dirty="0" err="1">
                <a:solidFill>
                  <a:schemeClr val="tx2"/>
                </a:solidFill>
              </a:rPr>
              <a:t>direct_solution</a:t>
            </a:r>
            <a:r>
              <a:rPr lang="en-US" altLang="ro-RO" sz="2000" dirty="0">
                <a:solidFill>
                  <a:schemeClr val="tx2"/>
                </a:solidFill>
              </a:rPr>
              <a:t>(n, I, O)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		else	divide(n, I1,I2,…,</a:t>
            </a:r>
            <a:r>
              <a:rPr lang="en-US" altLang="ro-RO" sz="2000" dirty="0" err="1">
                <a:solidFill>
                  <a:schemeClr val="tx2"/>
                </a:solidFill>
              </a:rPr>
              <a:t>Ia</a:t>
            </a:r>
            <a:r>
              <a:rPr lang="en-US" altLang="ro-RO" sz="20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			</a:t>
            </a:r>
            <a:r>
              <a:rPr lang="en-US" altLang="ro-RO" sz="2000" dirty="0" err="1">
                <a:solidFill>
                  <a:schemeClr val="tx2"/>
                </a:solidFill>
              </a:rPr>
              <a:t>divide_et_impera</a:t>
            </a:r>
            <a:r>
              <a:rPr lang="en-US" altLang="ro-RO" sz="2000" dirty="0">
                <a:solidFill>
                  <a:schemeClr val="tx2"/>
                </a:solidFill>
              </a:rPr>
              <a:t>(n/b,I1,O1)	//a rec. calls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			</a:t>
            </a:r>
            <a:r>
              <a:rPr lang="en-US" altLang="ro-RO" sz="2000" dirty="0" err="1">
                <a:solidFill>
                  <a:schemeClr val="tx2"/>
                </a:solidFill>
              </a:rPr>
              <a:t>divide_et_impera</a:t>
            </a:r>
            <a:r>
              <a:rPr lang="en-US" altLang="ro-RO" sz="2000" dirty="0">
                <a:solidFill>
                  <a:schemeClr val="tx2"/>
                </a:solidFill>
              </a:rPr>
              <a:t>(n/b,I2,O2)	//b division factor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			…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 			</a:t>
            </a:r>
            <a:r>
              <a:rPr lang="en-US" altLang="ro-RO" sz="2000" dirty="0" err="1">
                <a:solidFill>
                  <a:schemeClr val="tx2"/>
                </a:solidFill>
              </a:rPr>
              <a:t>divide_et_impera</a:t>
            </a:r>
            <a:r>
              <a:rPr lang="en-US" altLang="ro-RO" sz="2000" dirty="0">
                <a:solidFill>
                  <a:schemeClr val="tx2"/>
                </a:solidFill>
              </a:rPr>
              <a:t>(n/</a:t>
            </a:r>
            <a:r>
              <a:rPr lang="en-US" altLang="ro-RO" sz="2000" dirty="0" err="1">
                <a:solidFill>
                  <a:schemeClr val="tx2"/>
                </a:solidFill>
              </a:rPr>
              <a:t>b,Ia,Oa</a:t>
            </a:r>
            <a:r>
              <a:rPr lang="en-US" altLang="ro-RO" sz="20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			combine(O1,O2,…,</a:t>
            </a:r>
            <a:r>
              <a:rPr lang="en-US" altLang="ro-RO" sz="2000" dirty="0" err="1">
                <a:solidFill>
                  <a:schemeClr val="tx2"/>
                </a:solidFill>
              </a:rPr>
              <a:t>Oa,O</a:t>
            </a:r>
            <a:r>
              <a:rPr lang="en-US" altLang="ro-RO" sz="2000" dirty="0">
                <a:solidFill>
                  <a:schemeClr val="tx2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CF87348-74E1-40D4-9B06-81625875F8C2}" type="datetime1">
              <a:rPr lang="en-US" smtClean="0"/>
              <a:t>10/5/20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Divide et impera evaluation – contd.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31941"/>
            <a:ext cx="7680325" cy="457039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f(n)= 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endParaRPr lang="en-US" altLang="ro-RO" sz="2400" baseline="300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ym typeface="Symbol" pitchFamily="18" charset="2"/>
              </a:rPr>
              <a:t>		    </a:t>
            </a:r>
            <a:r>
              <a:rPr lang="ro-RO" altLang="ro-RO" sz="2400" dirty="0">
                <a:sym typeface="Symbol" pitchFamily="18" charset="2"/>
              </a:rPr>
              <a:t></a:t>
            </a:r>
            <a:r>
              <a:rPr lang="en-US" altLang="ro-RO" sz="2400" dirty="0">
                <a:sym typeface="Symbol" pitchFamily="18" charset="2"/>
              </a:rPr>
              <a:t>t</a:t>
            </a:r>
            <a:r>
              <a:rPr lang="en-US" altLang="ro-RO" sz="2400" baseline="-25000" dirty="0">
                <a:sym typeface="Symbol" pitchFamily="18" charset="2"/>
              </a:rPr>
              <a:t>0</a:t>
            </a:r>
            <a:r>
              <a:rPr lang="en-US" altLang="ro-RO" sz="2400" dirty="0">
                <a:sym typeface="Symbol" pitchFamily="18" charset="2"/>
              </a:rPr>
              <a:t>			if n&lt;n0</a:t>
            </a:r>
            <a:endParaRPr lang="en-US" altLang="ro-RO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t(n)= </a:t>
            </a:r>
            <a:r>
              <a:rPr lang="ro-RO" altLang="ro-RO" sz="3600" dirty="0">
                <a:sym typeface="Symbol" pitchFamily="18" charset="2"/>
              </a:rPr>
              <a:t></a:t>
            </a:r>
            <a:endParaRPr lang="en-US" altLang="ro-RO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ym typeface="Symbol" pitchFamily="18" charset="2"/>
              </a:rPr>
              <a:t>		    </a:t>
            </a:r>
            <a:r>
              <a:rPr lang="ro-RO" altLang="ro-RO" sz="2400" dirty="0">
                <a:sym typeface="Symbol" pitchFamily="18" charset="2"/>
              </a:rPr>
              <a:t></a:t>
            </a:r>
            <a:r>
              <a:rPr lang="en-US" altLang="ro-RO" sz="2400" dirty="0">
                <a:sym typeface="Symbol" pitchFamily="18" charset="2"/>
              </a:rPr>
              <a:t>at(n/b)+f(n)	if n&gt;=n0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ym typeface="Symbol" pitchFamily="18" charset="2"/>
              </a:rPr>
              <a:t>a = number of recursive calls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ym typeface="Symbol" pitchFamily="18" charset="2"/>
              </a:rPr>
              <a:t>b = the ratio to which the original domain is divided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ym typeface="Symbol" pitchFamily="18" charset="2"/>
              </a:rPr>
              <a:t>c = degree of the polynomial expressing the execution time of the </a:t>
            </a:r>
            <a:r>
              <a:rPr lang="en-US" altLang="ro-RO" sz="2400" i="1" dirty="0">
                <a:sym typeface="Symbol" pitchFamily="18" charset="2"/>
              </a:rPr>
              <a:t>divide et </a:t>
            </a:r>
            <a:r>
              <a:rPr lang="en-US" altLang="ro-RO" sz="2400" i="1" dirty="0" err="1">
                <a:sym typeface="Symbol" pitchFamily="18" charset="2"/>
              </a:rPr>
              <a:t>impera</a:t>
            </a:r>
            <a:r>
              <a:rPr lang="en-US" altLang="ro-RO" sz="2400" i="1" dirty="0">
                <a:sym typeface="Symbol" pitchFamily="18" charset="2"/>
              </a:rPr>
              <a:t> </a:t>
            </a:r>
            <a:r>
              <a:rPr lang="en-US" altLang="ro-RO" sz="2400" dirty="0">
                <a:sym typeface="Symbol" pitchFamily="18" charset="2"/>
              </a:rPr>
              <a:t>sequence except for the recursive calls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ym typeface="Symbol" pitchFamily="18" charset="2"/>
              </a:rPr>
              <a:t>It is reasonable to assume f(n) is polynomial as we are seeking for overall polynomial running time algorithms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OP">
  <a:themeElements>
    <a:clrScheme name="OOP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OOP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OOP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OP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OP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</Template>
  <TotalTime>9753</TotalTime>
  <Words>5170</Words>
  <Application>Microsoft Macintosh PowerPoint</Application>
  <PresentationFormat>On-screen Show (4:3)</PresentationFormat>
  <Paragraphs>868</Paragraphs>
  <Slides>58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Book Antiqua</vt:lpstr>
      <vt:lpstr>Cambria Math</vt:lpstr>
      <vt:lpstr>Courier</vt:lpstr>
      <vt:lpstr>Courier New</vt:lpstr>
      <vt:lpstr>Lucida Calligraphy</vt:lpstr>
      <vt:lpstr>Tahoma</vt:lpstr>
      <vt:lpstr>OOP</vt:lpstr>
      <vt:lpstr>Picture</vt:lpstr>
      <vt:lpstr>Fundamental Algorithms Lecture #2 </vt:lpstr>
      <vt:lpstr>Agenda</vt:lpstr>
      <vt:lpstr>Review – conclusions</vt:lpstr>
      <vt:lpstr>Review – conclusions</vt:lpstr>
      <vt:lpstr>Review – conclusions</vt:lpstr>
      <vt:lpstr>Review – conclusions</vt:lpstr>
      <vt:lpstr>Review – conclusions</vt:lpstr>
      <vt:lpstr>Divide et impera evaluation</vt:lpstr>
      <vt:lpstr>Divide et impera evaluation – contd.</vt:lpstr>
      <vt:lpstr>Divide et impera evaluation – contd.</vt:lpstr>
      <vt:lpstr>Particular cases</vt:lpstr>
      <vt:lpstr>Particular cases – cont.</vt:lpstr>
      <vt:lpstr>Master Theorem to remember/to keep close</vt:lpstr>
      <vt:lpstr>Homework</vt:lpstr>
      <vt:lpstr>Sorting algorithms</vt:lpstr>
      <vt:lpstr>Sorting problem Ω</vt:lpstr>
      <vt:lpstr>Sorting problem Ω</vt:lpstr>
      <vt:lpstr>Sorting problem Ω</vt:lpstr>
      <vt:lpstr>Sorting problem Ω</vt:lpstr>
      <vt:lpstr>Sorting problem Ω</vt:lpstr>
      <vt:lpstr>Sorting problem Ω</vt:lpstr>
      <vt:lpstr>Heap sort</vt:lpstr>
      <vt:lpstr>Heap sort – cont.</vt:lpstr>
      <vt:lpstr>Heap sort – Heap procedures</vt:lpstr>
      <vt:lpstr>Heapify (Reconstituie heap)</vt:lpstr>
      <vt:lpstr>Heapify</vt:lpstr>
      <vt:lpstr>Heapify - example</vt:lpstr>
      <vt:lpstr>Heapify – running time</vt:lpstr>
      <vt:lpstr>Heapify – running time</vt:lpstr>
      <vt:lpstr>Heapify - Justification of # of nodes</vt:lpstr>
      <vt:lpstr>Heapify - Justification of # of nodes</vt:lpstr>
      <vt:lpstr>Build-Heap</vt:lpstr>
      <vt:lpstr>Build-Heap – code</vt:lpstr>
      <vt:lpstr>Build-Heap – running time</vt:lpstr>
      <vt:lpstr>Build-Heap – running time</vt:lpstr>
      <vt:lpstr>Build-Heap – running time</vt:lpstr>
      <vt:lpstr>Build-Heap – running time</vt:lpstr>
      <vt:lpstr>Build-Heap Complete Example</vt:lpstr>
      <vt:lpstr>Build-Heap Complete Example</vt:lpstr>
      <vt:lpstr>Heapsort</vt:lpstr>
      <vt:lpstr>Heapsort cont.</vt:lpstr>
      <vt:lpstr>Heapsort - code</vt:lpstr>
      <vt:lpstr>Heapsort - evaluation</vt:lpstr>
      <vt:lpstr>Heapsort – complete example (after the heap was built – the for loop)</vt:lpstr>
      <vt:lpstr>Heapsort – complete example (green=sorted part; blue =heap part)</vt:lpstr>
      <vt:lpstr>Heapsort – complete example (green=sorted part; blue =heap part)</vt:lpstr>
      <vt:lpstr>Heapsort – complete example (green=sorted part; blue =heap part)</vt:lpstr>
      <vt:lpstr>Heapsort – complete example (green=sorted part; blue =heap part)</vt:lpstr>
      <vt:lpstr>Heapsort – complete example (green=sorted part; blue =heap part)</vt:lpstr>
      <vt:lpstr>Heapsort – complete example (green=sorted part; blue =heap part)</vt:lpstr>
      <vt:lpstr>Heapsort – complete example (green=sorted part; blue =heap part)</vt:lpstr>
      <vt:lpstr>Heap – as a data structure</vt:lpstr>
      <vt:lpstr>Heap – as a data structure – cont.</vt:lpstr>
      <vt:lpstr>Heap – as a data structure – cont.</vt:lpstr>
      <vt:lpstr>Heap – comparison in building the heap</vt:lpstr>
      <vt:lpstr>Heap-Sort - Conclusions</vt:lpstr>
      <vt:lpstr>Recap</vt:lpstr>
      <vt:lpstr>Required Bibliography</vt:lpstr>
    </vt:vector>
  </TitlesOfParts>
  <Company>UTCN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Rodica Potolea</dc:creator>
  <cp:lastModifiedBy>Camelia Lemnaru</cp:lastModifiedBy>
  <cp:revision>508</cp:revision>
  <dcterms:created xsi:type="dcterms:W3CDTF">2006-03-10T20:05:58Z</dcterms:created>
  <dcterms:modified xsi:type="dcterms:W3CDTF">2020-10-06T09:08:34Z</dcterms:modified>
</cp:coreProperties>
</file>