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258" r:id="rId2"/>
    <p:sldId id="281" r:id="rId3"/>
    <p:sldId id="373" r:id="rId4"/>
    <p:sldId id="351" r:id="rId5"/>
    <p:sldId id="369" r:id="rId6"/>
    <p:sldId id="370" r:id="rId7"/>
    <p:sldId id="371" r:id="rId8"/>
    <p:sldId id="372" r:id="rId9"/>
    <p:sldId id="329" r:id="rId10"/>
    <p:sldId id="330" r:id="rId11"/>
    <p:sldId id="36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4" r:id="rId20"/>
    <p:sldId id="385" r:id="rId21"/>
    <p:sldId id="386" r:id="rId22"/>
    <p:sldId id="383" r:id="rId23"/>
    <p:sldId id="366" r:id="rId24"/>
    <p:sldId id="332" r:id="rId25"/>
    <p:sldId id="333" r:id="rId26"/>
    <p:sldId id="334" r:id="rId27"/>
    <p:sldId id="374" r:id="rId28"/>
    <p:sldId id="335" r:id="rId29"/>
    <p:sldId id="336" r:id="rId30"/>
    <p:sldId id="337" r:id="rId31"/>
    <p:sldId id="352" r:id="rId32"/>
    <p:sldId id="353" r:id="rId33"/>
    <p:sldId id="354" r:id="rId34"/>
    <p:sldId id="355" r:id="rId35"/>
    <p:sldId id="356" r:id="rId36"/>
    <p:sldId id="375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8" r:id="rId45"/>
    <p:sldId id="364" r:id="rId46"/>
    <p:sldId id="367" r:id="rId47"/>
    <p:sldId id="387" r:id="rId48"/>
  </p:sldIdLst>
  <p:sldSz cx="9144000" cy="6858000" type="screen4x3"/>
  <p:notesSz cx="9601200" cy="7315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66"/>
    <a:srgbClr val="000099"/>
    <a:srgbClr val="B2B2B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6" autoAdjust="0"/>
    <p:restoredTop sz="79635" autoAdjust="0"/>
  </p:normalViewPr>
  <p:slideViewPr>
    <p:cSldViewPr>
      <p:cViewPr>
        <p:scale>
          <a:sx n="97" d="100"/>
          <a:sy n="97" d="100"/>
        </p:scale>
        <p:origin x="19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98" tIns="44100" rIns="88198" bIns="44100" numCol="1" anchor="t" anchorCtr="0" compatLnSpc="1">
            <a:prstTxWarp prst="textNoShape">
              <a:avLst/>
            </a:prstTxWarp>
          </a:bodyPr>
          <a:lstStyle>
            <a:lvl1pPr algn="l" defTabSz="882650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98" tIns="44100" rIns="88198" bIns="44100" numCol="1" anchor="t" anchorCtr="0" compatLnSpc="1">
            <a:prstTxWarp prst="textNoShape">
              <a:avLst/>
            </a:prstTxWarp>
          </a:bodyPr>
          <a:lstStyle>
            <a:lvl1pPr algn="r" defTabSz="882650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98" tIns="44100" rIns="88198" bIns="44100" numCol="1" anchor="b" anchorCtr="0" compatLnSpc="1">
            <a:prstTxWarp prst="textNoShape">
              <a:avLst/>
            </a:prstTxWarp>
          </a:bodyPr>
          <a:lstStyle>
            <a:lvl1pPr algn="l" defTabSz="882650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98" tIns="44100" rIns="88198" bIns="44100" numCol="1" anchor="b" anchorCtr="0" compatLnSpc="1">
            <a:prstTxWarp prst="textNoShape">
              <a:avLst/>
            </a:prstTxWarp>
          </a:bodyPr>
          <a:lstStyle>
            <a:lvl1pPr algn="r" defTabSz="882650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B3F4DFFA-E2FC-4AB9-9302-8B1A04E35C84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6371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l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50863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l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B62DD9F7-692B-42E8-AFEF-4AD7D919429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0418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15988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15988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15988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15988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6F48E3CC-746F-4BD2-9DCA-20CD853B09C0}" type="slidenum">
              <a:rPr lang="ro-RO" altLang="ro-RO" b="0" smtClean="0">
                <a:solidFill>
                  <a:schemeClr val="tx1"/>
                </a:solidFill>
              </a:rPr>
              <a:pPr/>
              <a:t>1</a:t>
            </a:fld>
            <a:endParaRPr lang="ro-RO" altLang="ro-RO" b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DD9F7-692B-42E8-AFEF-4AD7D9194298}" type="slidenum">
              <a:rPr lang="ro-RO" smtClean="0"/>
              <a:pPr>
                <a:defRPr/>
              </a:pPr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01566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15988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15988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15988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15988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AD0CF8BC-CDA6-4363-BF6A-35A9108C616C}" type="slidenum">
              <a:rPr lang="ro-RO" altLang="en-US" b="0" smtClean="0">
                <a:solidFill>
                  <a:schemeClr val="tx1"/>
                </a:solidFill>
              </a:rPr>
              <a:pPr/>
              <a:t>22</a:t>
            </a:fld>
            <a:endParaRPr lang="ro-RO" altLang="en-US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48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Q2: if the pivot is the min/max value, and the inequality is </a:t>
            </a:r>
            <a:r>
              <a:rPr lang="en-US" dirty="0" err="1"/>
              <a:t>nonstrict</a:t>
            </a:r>
            <a:r>
              <a:rPr lang="en-US" dirty="0"/>
              <a:t>, the first/second while loop goes out of the array bounds.</a:t>
            </a:r>
          </a:p>
          <a:p>
            <a:r>
              <a:rPr lang="en-US" dirty="0"/>
              <a:t>Q3:</a:t>
            </a:r>
            <a:r>
              <a:rPr lang="en-US" baseline="0" dirty="0"/>
              <a:t> if </a:t>
            </a:r>
            <a:r>
              <a:rPr lang="en-US" baseline="0" dirty="0" err="1"/>
              <a:t>i</a:t>
            </a:r>
            <a:r>
              <a:rPr lang="en-US" baseline="0" dirty="0"/>
              <a:t>=j and not swap, how do we exit the loop? A[</a:t>
            </a:r>
            <a:r>
              <a:rPr lang="en-US" baseline="0" dirty="0" err="1"/>
              <a:t>i</a:t>
            </a:r>
            <a:r>
              <a:rPr lang="en-US" baseline="0" dirty="0"/>
              <a:t>] =x=A[j]  and </a:t>
            </a:r>
            <a:r>
              <a:rPr lang="en-US" baseline="0" dirty="0" err="1"/>
              <a:t>i</a:t>
            </a:r>
            <a:r>
              <a:rPr lang="en-US" baseline="0" dirty="0"/>
              <a:t>=j no condition to advance in any while or repeat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2DD9F7-692B-42E8-AFEF-4AD7D9194298}" type="slidenum">
              <a:rPr lang="ro-RO" smtClean="0"/>
              <a:pPr>
                <a:defRPr/>
              </a:pPr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7726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DD9F7-692B-42E8-AFEF-4AD7D9194298}" type="slidenum">
              <a:rPr lang="ro-RO" smtClean="0"/>
              <a:pPr>
                <a:defRPr/>
              </a:pPr>
              <a:t>29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96510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o-RO" altLang="ro-RO"/>
              <a:t>http://grail.sourceforge.net/demo/quicksort/algorithm.html</a:t>
            </a:r>
            <a:endParaRPr lang="en-US" altLang="ro-RO"/>
          </a:p>
          <a:p>
            <a:r>
              <a:rPr lang="ro-RO" altLang="ro-RO"/>
              <a:t>http://www.scribd.com/doc/12755420/Cormen-Algolec4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15988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15988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15988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15988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16248977-7851-49AB-ABBE-3C049FE40950}" type="slidenum">
              <a:rPr lang="ro-RO" altLang="ro-RO" b="0" smtClean="0">
                <a:solidFill>
                  <a:schemeClr val="tx1"/>
                </a:solidFill>
              </a:rPr>
              <a:pPr/>
              <a:t>37</a:t>
            </a:fld>
            <a:endParaRPr lang="ro-RO" altLang="ro-RO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DD9F7-692B-42E8-AFEF-4AD7D9194298}" type="slidenum">
              <a:rPr lang="ro-RO" smtClean="0"/>
              <a:pPr>
                <a:defRPr/>
              </a:pPr>
              <a:t>41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64890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DD9F7-692B-42E8-AFEF-4AD7D9194298}" type="slidenum">
              <a:rPr lang="ro-RO" smtClean="0"/>
              <a:pPr>
                <a:defRPr/>
              </a:pPr>
              <a:t>43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4756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http://www.cs.ubbcluj.ro/~arthur/Fundamentals%20of%20Programming/Lecture%20Notes/Lecture_13.pdf</a:t>
            </a:r>
          </a:p>
          <a:p>
            <a:r>
              <a:rPr lang="en-US" dirty="0"/>
              <a:t>http://www.cs.ubbcluj.ro/~arthur/Fundamentals%20of%20Programming/Lecture%20Notes/</a:t>
            </a:r>
          </a:p>
          <a:p>
            <a:r>
              <a:rPr lang="en-US"/>
              <a:t>Search (#12)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2DD9F7-692B-42E8-AFEF-4AD7D9194298}" type="slidenum">
              <a:rPr lang="ro-RO" smtClean="0"/>
              <a:pPr>
                <a:defRPr/>
              </a:pPr>
              <a:t>46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63238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15988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15988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15988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15988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AD0CF8BC-CDA6-4363-BF6A-35A9108C616C}" type="slidenum">
              <a:rPr lang="ro-RO" altLang="en-US" b="0" smtClean="0">
                <a:solidFill>
                  <a:schemeClr val="tx1"/>
                </a:solidFill>
              </a:rPr>
              <a:pPr/>
              <a:t>11</a:t>
            </a:fld>
            <a:endParaRPr lang="ro-RO" altLang="en-US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DD9F7-692B-42E8-AFEF-4AD7D9194298}" type="slidenum">
              <a:rPr lang="ro-RO" smtClean="0"/>
              <a:pPr>
                <a:defRPr/>
              </a:pPr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200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DD9F7-692B-42E8-AFEF-4AD7D9194298}" type="slidenum">
              <a:rPr lang="ro-RO" smtClean="0"/>
              <a:pPr>
                <a:defRPr/>
              </a:pPr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7228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DD9F7-692B-42E8-AFEF-4AD7D9194298}" type="slidenum">
              <a:rPr lang="ro-RO" smtClean="0"/>
              <a:pPr>
                <a:defRPr/>
              </a:pPr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0812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DD9F7-692B-42E8-AFEF-4AD7D9194298}" type="slidenum">
              <a:rPr lang="ro-RO" smtClean="0"/>
              <a:pPr>
                <a:defRPr/>
              </a:pPr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88475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DD9F7-692B-42E8-AFEF-4AD7D9194298}" type="slidenum">
              <a:rPr lang="ro-RO" smtClean="0"/>
              <a:pPr>
                <a:defRPr/>
              </a:pPr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89553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DD9F7-692B-42E8-AFEF-4AD7D9194298}" type="slidenum">
              <a:rPr lang="ro-RO" smtClean="0"/>
              <a:pPr>
                <a:defRPr/>
              </a:pPr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86969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DD9F7-692B-42E8-AFEF-4AD7D9194298}" type="slidenum">
              <a:rPr lang="ro-RO" smtClean="0"/>
              <a:pPr>
                <a:defRPr/>
              </a:pPr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183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862013"/>
            <a:ext cx="459105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 flipV="1">
            <a:off x="231775" y="385127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82750" y="1676400"/>
            <a:ext cx="708025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Se face clic pentru editare stil titlu Coordonator</a:t>
            </a:r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85127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Faceţi clic pentru editarea stilului de subtitlu al coordonatorului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845E559-899F-4BA2-9CE9-A97C4F57538A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248400"/>
            <a:ext cx="42672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23852B2-02D2-4874-83A7-8396E70C42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9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62359-33C9-4682-8891-4FE3D794BB9D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99F5B-0ED9-43D0-8E61-2CE9C1AFD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214313"/>
            <a:ext cx="2143125" cy="6034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14313"/>
            <a:ext cx="6278563" cy="6034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885AC-2DC5-4EE0-8753-33216A4015F0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1589C-B338-4DE9-9F23-38453B63F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4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CBEB4-260A-4972-9904-BA62D13A1A61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7220E-1184-4050-B3B1-384BB3E4E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7018F-B9B0-45C8-B8E4-9F38E6609D6E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3F642-AF0A-4153-A7DD-F2FEE80BE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1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2100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524000"/>
            <a:ext cx="42116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8E686-3B96-4E87-B8CF-B0FFBC87AC61}" type="datetime1">
              <a:rPr lang="en-US" smtClean="0"/>
              <a:t>10/12/20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DC193-2269-4689-80C7-057FF8B7B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4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9FA08-1F03-418F-9FE6-6260E6B15E19}" type="datetime1">
              <a:rPr lang="en-US" smtClean="0"/>
              <a:t>10/12/20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69546-40A7-46D1-AC3C-993C0F837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3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AE236-DAE6-4C52-A913-D07821BAA6C1}" type="datetime1">
              <a:rPr lang="en-US" smtClean="0"/>
              <a:t>10/12/20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9D203-1172-4D46-A535-F3ED406A8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1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F67CD-199D-4BAA-90DE-BC6BA7183F62}" type="datetime1">
              <a:rPr lang="en-US" smtClean="0"/>
              <a:t>10/12/20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49C49-2CCD-4DD8-9819-5C60A0A9F7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9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73857-CB51-450E-8840-D0963865B08E}" type="datetime1">
              <a:rPr lang="en-US" smtClean="0"/>
              <a:t>10/12/20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92B25-2780-4913-996A-15784348F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0928A-F44F-4648-9818-3D2F00FDDCC8}" type="datetime1">
              <a:rPr lang="en-US" smtClean="0"/>
              <a:t>10/12/20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5E70C-944D-41D7-B397-EA3980D20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1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795338"/>
            <a:ext cx="459105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36700" y="214313"/>
            <a:ext cx="74072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Se face clic pentru editare stil titlu Coordonator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5740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Se face clic pentru editarea stilurilor textului Coordonatorului</a:t>
            </a:r>
          </a:p>
          <a:p>
            <a:pPr lvl="1"/>
            <a:r>
              <a:rPr lang="en-US" altLang="ro-RO"/>
              <a:t>Nivelul secund</a:t>
            </a:r>
          </a:p>
          <a:p>
            <a:pPr lvl="2"/>
            <a:r>
              <a:rPr lang="en-US" altLang="ro-RO"/>
              <a:t>Al treilea nivel</a:t>
            </a:r>
          </a:p>
          <a:p>
            <a:pPr lvl="3"/>
            <a:r>
              <a:rPr lang="en-US" altLang="ro-RO"/>
              <a:t>Al patrulea nivel</a:t>
            </a:r>
          </a:p>
          <a:p>
            <a:pPr lvl="4"/>
            <a:r>
              <a:rPr lang="en-US" altLang="ro-RO"/>
              <a:t>Al cincilea nivel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7BE7B62B-4636-4450-AEAB-7947CA1F292C}" type="datetime1">
              <a:rPr lang="en-US" smtClean="0"/>
              <a:t>10/12/20</a:t>
            </a:fld>
            <a:endParaRPr 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243638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B0A7D89F-7A56-486C-BFC5-FE11EE124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347663" y="1316038"/>
            <a:ext cx="8505825" cy="3968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kumimoji="1" lang="ro-RO" altLang="ro-RO" sz="2400" b="0">
              <a:solidFill>
                <a:schemeClr val="tx1"/>
              </a:solidFill>
              <a:latin typeface="Tahoma" pitchFamily="34" charset="0"/>
            </a:endParaRPr>
          </a:p>
        </p:txBody>
      </p:sp>
      <p:pic>
        <p:nvPicPr>
          <p:cNvPr id="1033" name="Picture 1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03200"/>
            <a:ext cx="10953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sz="28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effe.cs.illinois.edu/teaching/497/02-selection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23925" y="1085850"/>
            <a:ext cx="7839075" cy="2052638"/>
          </a:xfrm>
        </p:spPr>
        <p:txBody>
          <a:bodyPr/>
          <a:lstStyle/>
          <a:p>
            <a:pPr algn="ctr" eaLnBrk="1" hangingPunct="1"/>
            <a:r>
              <a:rPr lang="en-US" altLang="ro-RO" dirty="0"/>
              <a:t>Fundamental Algorithms</a:t>
            </a:r>
            <a:br>
              <a:rPr lang="en-US" altLang="ro-RO" dirty="0"/>
            </a:br>
            <a:r>
              <a:rPr lang="en-US" altLang="ro-RO" dirty="0"/>
              <a:t>Lecture #3</a:t>
            </a:r>
            <a:r>
              <a:rPr lang="ro-RO" altLang="ro-RO" sz="28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B7414C6-2AB9-4E55-96D6-EEB7F0AC6365}" type="datetime1">
              <a:rPr lang="en-US" smtClean="0"/>
              <a:t>10/12/20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QuickSort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235" y="1316038"/>
            <a:ext cx="8911765" cy="49323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b="1" dirty="0" err="1">
                <a:latin typeface="Courier New" pitchFamily="49" charset="0"/>
              </a:rPr>
              <a:t>QuickSort</a:t>
            </a:r>
            <a:r>
              <a:rPr lang="en-US" altLang="ro-RO" b="1" dirty="0">
                <a:latin typeface="Courier New" pitchFamily="49" charset="0"/>
              </a:rPr>
              <a:t>(</a:t>
            </a:r>
            <a:r>
              <a:rPr lang="en-US" altLang="ro-RO" b="1" dirty="0" err="1">
                <a:latin typeface="Courier New" pitchFamily="49" charset="0"/>
              </a:rPr>
              <a:t>A,p,r</a:t>
            </a:r>
            <a:r>
              <a:rPr lang="en-US" altLang="ro-RO" b="1" dirty="0">
                <a:latin typeface="Courier New" pitchFamily="49" charset="0"/>
              </a:rPr>
              <a:t>)	</a:t>
            </a:r>
            <a:r>
              <a:rPr lang="en-US" altLang="ro-RO" sz="2400" dirty="0"/>
              <a:t>//p, r -index of first, last el in 					//the array A to order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400" b="1" u="sng" dirty="0">
                <a:latin typeface="Courier New" pitchFamily="49" charset="0"/>
              </a:rPr>
              <a:t>if</a:t>
            </a:r>
            <a:r>
              <a:rPr lang="en-US" altLang="ro-RO" sz="2400" b="1" dirty="0">
                <a:latin typeface="Courier New" pitchFamily="49" charset="0"/>
              </a:rPr>
              <a:t> p&lt;r</a:t>
            </a:r>
            <a:r>
              <a:rPr lang="en-US" altLang="ro-RO" sz="2800" b="1" dirty="0">
                <a:latin typeface="Courier New" pitchFamily="49" charset="0"/>
              </a:rPr>
              <a:t>	</a:t>
            </a:r>
            <a:r>
              <a:rPr lang="en-US" altLang="ro-RO" sz="3600" dirty="0"/>
              <a:t>			</a:t>
            </a:r>
            <a:r>
              <a:rPr lang="en-US" altLang="ro-RO" sz="2400" dirty="0"/>
              <a:t>//if proper array (=nonempty)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3600" dirty="0"/>
              <a:t>	</a:t>
            </a:r>
            <a:r>
              <a:rPr lang="en-US" altLang="ro-RO" sz="2400" b="1" u="sng" dirty="0">
                <a:latin typeface="Courier New" pitchFamily="49" charset="0"/>
              </a:rPr>
              <a:t>then</a:t>
            </a:r>
            <a:r>
              <a:rPr lang="en-US" altLang="ro-RO" sz="2400" b="1" dirty="0">
                <a:latin typeface="Courier New" pitchFamily="49" charset="0"/>
              </a:rPr>
              <a:t> 	q&lt;-partition(</a:t>
            </a:r>
            <a:r>
              <a:rPr lang="en-US" altLang="ro-RO" sz="2400" b="1" dirty="0" err="1">
                <a:latin typeface="Courier New" pitchFamily="49" charset="0"/>
              </a:rPr>
              <a:t>A,p,r</a:t>
            </a:r>
            <a:r>
              <a:rPr lang="en-US" altLang="ro-RO" sz="2400" b="1" dirty="0">
                <a:latin typeface="Courier New" pitchFamily="49" charset="0"/>
              </a:rPr>
              <a:t>)</a:t>
            </a:r>
            <a:r>
              <a:rPr lang="en-US" altLang="ro-RO" sz="2400" dirty="0"/>
              <a:t>//q index returned					// at the boundary of the 2 partitions  </a:t>
            </a:r>
            <a:endParaRPr lang="en-US" altLang="ro-RO" sz="2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		</a:t>
            </a:r>
            <a:r>
              <a:rPr lang="en-US" altLang="ro-RO" sz="2400" b="1" dirty="0" err="1">
                <a:latin typeface="Courier New" pitchFamily="49" charset="0"/>
              </a:rPr>
              <a:t>QuickSort</a:t>
            </a:r>
            <a:r>
              <a:rPr lang="en-US" altLang="ro-RO" sz="2400" b="1" dirty="0">
                <a:latin typeface="Courier New" pitchFamily="49" charset="0"/>
              </a:rPr>
              <a:t>(</a:t>
            </a:r>
            <a:r>
              <a:rPr lang="en-US" altLang="ro-RO" sz="2400" b="1" dirty="0" err="1">
                <a:latin typeface="Courier New" pitchFamily="49" charset="0"/>
              </a:rPr>
              <a:t>A,p,q</a:t>
            </a:r>
            <a:r>
              <a:rPr lang="en-US" altLang="ro-RO" sz="2400" b="1" dirty="0">
                <a:latin typeface="Courier New" pitchFamily="49" charset="0"/>
              </a:rPr>
              <a:t>) </a:t>
            </a:r>
            <a:r>
              <a:rPr lang="en-US" altLang="ro-RO" sz="2400" dirty="0">
                <a:latin typeface="Courier New" pitchFamily="49" charset="0"/>
              </a:rPr>
              <a:t>						</a:t>
            </a:r>
            <a:r>
              <a:rPr lang="en-US" altLang="ro-RO" sz="2400" b="1" dirty="0" err="1">
                <a:latin typeface="Courier New" pitchFamily="49" charset="0"/>
              </a:rPr>
              <a:t>QuickSort</a:t>
            </a:r>
            <a:r>
              <a:rPr lang="en-US" altLang="ro-RO" sz="2400" b="1" dirty="0">
                <a:latin typeface="Courier New" pitchFamily="49" charset="0"/>
              </a:rPr>
              <a:t>(A,q+1,r)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3600" b="1" dirty="0">
                <a:latin typeface="Courier New" pitchFamily="49" charset="0"/>
              </a:rPr>
              <a:t> </a:t>
            </a:r>
            <a:r>
              <a:rPr lang="en-US" altLang="ro-RO" sz="3600" dirty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dirty="0"/>
              <a:t>t(n): Master theorem: f(n)=n =&gt;	c=1 </a:t>
            </a:r>
            <a:r>
              <a:rPr lang="en-US" altLang="ro-RO" sz="1600" dirty="0"/>
              <a:t>(partition, next slide)</a:t>
            </a:r>
            <a:endParaRPr lang="en-US" altLang="ro-RO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dirty="0"/>
              <a:t>							a=2	</a:t>
            </a:r>
            <a:r>
              <a:rPr lang="en-US" altLang="ro-RO" sz="1600" dirty="0"/>
              <a:t>(2 rec calls)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dirty="0"/>
              <a:t>							b=?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E9DC9D-70A5-4077-A2A5-2F15743F96CA}" type="datetime1">
              <a:rPr lang="en-US" smtClean="0"/>
              <a:t>10/12/20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Partition </a:t>
            </a:r>
            <a:r>
              <a:rPr lang="en-US" altLang="ro-RO" sz="2000" dirty="0"/>
              <a:t>(as Hoare originally proposed the algorithm; in the original textbook – first edition)</a:t>
            </a:r>
            <a:endParaRPr lang="en-US" altLang="ro-RO" dirty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16038"/>
            <a:ext cx="8763000" cy="49323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800" b="1" dirty="0">
                <a:latin typeface="Courier New" pitchFamily="49" charset="0"/>
              </a:rPr>
              <a:t>Partition(</a:t>
            </a:r>
            <a:r>
              <a:rPr lang="en-US" altLang="ro-RO" sz="1800" b="1" dirty="0" err="1">
                <a:latin typeface="Courier New" pitchFamily="49" charset="0"/>
              </a:rPr>
              <a:t>A,p,r</a:t>
            </a:r>
            <a:r>
              <a:rPr lang="en-US" altLang="ro-RO" sz="1800" b="1" dirty="0">
                <a:latin typeface="Courier New" pitchFamily="49" charset="0"/>
              </a:rPr>
              <a:t>)	</a:t>
            </a:r>
            <a:r>
              <a:rPr lang="en-US" altLang="ro-RO" sz="1800" dirty="0"/>
              <a:t>//p, r -index of the first, last el in the array</a:t>
            </a:r>
            <a:r>
              <a:rPr lang="en-US" altLang="ro-RO" sz="1400" dirty="0"/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400" b="1" dirty="0">
                <a:latin typeface="Courier New" pitchFamily="49" charset="0"/>
              </a:rPr>
              <a:t>x&lt;-A[p]  </a:t>
            </a:r>
            <a:r>
              <a:rPr lang="en-US" altLang="ro-RO" sz="1400" b="1" dirty="0" err="1">
                <a:latin typeface="Courier New" pitchFamily="49" charset="0"/>
              </a:rPr>
              <a:t>i</a:t>
            </a:r>
            <a:r>
              <a:rPr lang="en-US" altLang="ro-RO" sz="1400" b="1" dirty="0">
                <a:latin typeface="Courier New" pitchFamily="49" charset="0"/>
              </a:rPr>
              <a:t>&lt;-p-1   j&lt;-r+1	</a:t>
            </a:r>
            <a:r>
              <a:rPr lang="en-US" altLang="ro-RO" sz="1400" dirty="0"/>
              <a:t> </a:t>
            </a:r>
            <a:r>
              <a:rPr lang="en-US" altLang="ro-RO" sz="1800" dirty="0"/>
              <a:t>//pivot is the first element in the array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400" b="1" u="sng" dirty="0">
                <a:latin typeface="Courier New" pitchFamily="49" charset="0"/>
              </a:rPr>
              <a:t>while</a:t>
            </a:r>
            <a:r>
              <a:rPr lang="en-US" altLang="ro-RO" sz="1400" b="1" dirty="0">
                <a:latin typeface="Courier New" pitchFamily="49" charset="0"/>
              </a:rPr>
              <a:t> </a:t>
            </a:r>
            <a:r>
              <a:rPr lang="en-US" altLang="ro-RO" sz="1400" b="1" dirty="0" err="1">
                <a:latin typeface="Courier New" pitchFamily="49" charset="0"/>
              </a:rPr>
              <a:t>i</a:t>
            </a:r>
            <a:r>
              <a:rPr lang="en-US" altLang="ro-RO" sz="1400" b="1" dirty="0">
                <a:latin typeface="Courier New" pitchFamily="49" charset="0"/>
              </a:rPr>
              <a:t>&lt;=j </a:t>
            </a:r>
            <a:r>
              <a:rPr lang="en-US" altLang="ro-RO" sz="1400" b="1" u="sng" dirty="0">
                <a:latin typeface="Courier New" pitchFamily="49" charset="0"/>
              </a:rPr>
              <a:t>do</a:t>
            </a:r>
            <a:r>
              <a:rPr lang="en-US" altLang="ro-RO" sz="1400" b="1" dirty="0">
                <a:latin typeface="Courier New" pitchFamily="49" charset="0"/>
              </a:rPr>
              <a:t>		</a:t>
            </a:r>
            <a:r>
              <a:rPr lang="en-US" altLang="ro-RO" sz="1400" dirty="0"/>
              <a:t> </a:t>
            </a:r>
            <a:r>
              <a:rPr lang="en-US" altLang="ro-RO" sz="1800" dirty="0"/>
              <a:t>//as long as left index to the left of right index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400" b="1" dirty="0">
                <a:latin typeface="Courier New" pitchFamily="49" charset="0"/>
              </a:rPr>
              <a:t>	</a:t>
            </a:r>
            <a:r>
              <a:rPr lang="en-US" altLang="ro-RO" sz="1400" b="1" u="sng" dirty="0">
                <a:latin typeface="Courier New" pitchFamily="49" charset="0"/>
              </a:rPr>
              <a:t>begin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400" b="1" dirty="0">
                <a:latin typeface="Courier New" pitchFamily="49" charset="0"/>
              </a:rPr>
              <a:t>		</a:t>
            </a:r>
            <a:r>
              <a:rPr lang="en-US" altLang="ro-RO" sz="1400" b="1" u="sng" dirty="0">
                <a:latin typeface="Courier New" pitchFamily="49" charset="0"/>
              </a:rPr>
              <a:t>repeat</a:t>
            </a:r>
            <a:r>
              <a:rPr lang="en-US" altLang="ro-RO" sz="1400" b="1" dirty="0">
                <a:latin typeface="Courier New" pitchFamily="49" charset="0"/>
              </a:rPr>
              <a:t>	j&lt;-j-1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400" b="1" i="1" dirty="0">
                <a:latin typeface="Courier New" pitchFamily="49" charset="0"/>
              </a:rPr>
              <a:t>		</a:t>
            </a:r>
            <a:r>
              <a:rPr lang="en-US" altLang="ro-RO" sz="1400" b="1" u="sng" dirty="0">
                <a:latin typeface="Courier New" pitchFamily="49" charset="0"/>
              </a:rPr>
              <a:t>until</a:t>
            </a:r>
            <a:r>
              <a:rPr lang="en-US" altLang="ro-RO" sz="1400" b="1" dirty="0">
                <a:latin typeface="Courier New" pitchFamily="49" charset="0"/>
              </a:rPr>
              <a:t> 	A[j]&lt;=x	</a:t>
            </a:r>
            <a:r>
              <a:rPr lang="en-US" altLang="ro-RO" sz="1400" dirty="0"/>
              <a:t> //stop at the first smaller or equal element to pivot</a:t>
            </a:r>
            <a:endParaRPr lang="en-US" altLang="ro-RO" sz="1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400" b="1" dirty="0">
                <a:latin typeface="Courier New" pitchFamily="49" charset="0"/>
              </a:rPr>
              <a:t>		</a:t>
            </a:r>
            <a:r>
              <a:rPr lang="en-US" altLang="ro-RO" sz="1400" b="1" u="sng" dirty="0">
                <a:latin typeface="Courier New" pitchFamily="49" charset="0"/>
              </a:rPr>
              <a:t>repeat</a:t>
            </a:r>
            <a:r>
              <a:rPr lang="en-US" altLang="ro-RO" sz="1400" b="1" dirty="0">
                <a:latin typeface="Courier New" pitchFamily="49" charset="0"/>
              </a:rPr>
              <a:t>	</a:t>
            </a:r>
            <a:r>
              <a:rPr lang="en-US" altLang="ro-RO" sz="1400" b="1" dirty="0" err="1">
                <a:latin typeface="Courier New" pitchFamily="49" charset="0"/>
              </a:rPr>
              <a:t>i</a:t>
            </a:r>
            <a:r>
              <a:rPr lang="en-US" altLang="ro-RO" sz="1400" b="1" dirty="0">
                <a:latin typeface="Courier New" pitchFamily="49" charset="0"/>
              </a:rPr>
              <a:t>&lt;-i+1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ro-RO" sz="1400" b="1" i="1" dirty="0">
                <a:latin typeface="Courier New" pitchFamily="49" charset="0"/>
              </a:rPr>
              <a:t>		</a:t>
            </a:r>
            <a:r>
              <a:rPr lang="en-US" altLang="ro-RO" sz="1400" b="1" u="sng" dirty="0">
                <a:latin typeface="Courier New" pitchFamily="49" charset="0"/>
              </a:rPr>
              <a:t>until</a:t>
            </a:r>
            <a:r>
              <a:rPr lang="en-US" altLang="ro-RO" sz="1400" b="1" dirty="0">
                <a:latin typeface="Courier New" pitchFamily="49" charset="0"/>
              </a:rPr>
              <a:t> 	A[</a:t>
            </a:r>
            <a:r>
              <a:rPr lang="en-US" altLang="ro-RO" sz="1400" b="1" dirty="0" err="1">
                <a:latin typeface="Courier New" pitchFamily="49" charset="0"/>
              </a:rPr>
              <a:t>i</a:t>
            </a:r>
            <a:r>
              <a:rPr lang="en-US" altLang="ro-RO" sz="1400" b="1" dirty="0">
                <a:latin typeface="Courier New" pitchFamily="49" charset="0"/>
              </a:rPr>
              <a:t>]&gt;=x	</a:t>
            </a:r>
            <a:r>
              <a:rPr lang="en-US" altLang="ro-RO" sz="1400" dirty="0"/>
              <a:t>//stop at the first greater or equal element to pivot</a:t>
            </a:r>
            <a:endParaRPr lang="en-US" altLang="ro-RO" sz="1400" b="1" dirty="0"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ro-RO" sz="1400" b="1" dirty="0">
                <a:latin typeface="Courier New" pitchFamily="49" charset="0"/>
              </a:rPr>
              <a:t>		</a:t>
            </a:r>
            <a:r>
              <a:rPr lang="en-US" altLang="ro-RO" sz="1400" b="1" u="sng" dirty="0">
                <a:latin typeface="Courier New" pitchFamily="49" charset="0"/>
              </a:rPr>
              <a:t>if</a:t>
            </a:r>
            <a:r>
              <a:rPr lang="en-US" altLang="ro-RO" sz="1400" b="1" dirty="0">
                <a:latin typeface="Courier New" pitchFamily="49" charset="0"/>
              </a:rPr>
              <a:t> </a:t>
            </a:r>
            <a:r>
              <a:rPr lang="en-US" altLang="ro-RO" sz="1400" b="1" dirty="0" err="1">
                <a:latin typeface="Courier New" pitchFamily="49" charset="0"/>
              </a:rPr>
              <a:t>i</a:t>
            </a:r>
            <a:r>
              <a:rPr lang="en-US" altLang="ro-RO" sz="1400" b="1" dirty="0">
                <a:latin typeface="Courier New" pitchFamily="49" charset="0"/>
              </a:rPr>
              <a:t>&lt;j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ro-RO" sz="1400" b="1" dirty="0">
                <a:latin typeface="Courier New" pitchFamily="49" charset="0"/>
              </a:rPr>
              <a:t>			</a:t>
            </a:r>
            <a:r>
              <a:rPr lang="en-US" altLang="ro-RO" sz="1400" b="1" u="sng" dirty="0">
                <a:latin typeface="Courier New" pitchFamily="49" charset="0"/>
              </a:rPr>
              <a:t>then</a:t>
            </a:r>
            <a:r>
              <a:rPr lang="en-US" altLang="ro-RO" sz="1400" b="1" dirty="0">
                <a:latin typeface="Courier New" pitchFamily="49" charset="0"/>
              </a:rPr>
              <a:t> swap (A[</a:t>
            </a:r>
            <a:r>
              <a:rPr lang="en-US" altLang="ro-RO" sz="1400" b="1" dirty="0" err="1">
                <a:latin typeface="Courier New" pitchFamily="49" charset="0"/>
              </a:rPr>
              <a:t>i</a:t>
            </a:r>
            <a:r>
              <a:rPr lang="en-US" altLang="ro-RO" sz="1400" b="1" dirty="0">
                <a:latin typeface="Courier New" pitchFamily="49" charset="0"/>
              </a:rPr>
              <a:t>],A[j])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400" b="1" dirty="0">
                <a:latin typeface="Courier New" pitchFamily="49" charset="0"/>
              </a:rPr>
              <a:t>			</a:t>
            </a:r>
            <a:r>
              <a:rPr lang="en-US" altLang="ro-RO" sz="1400" b="1" u="sng" dirty="0">
                <a:latin typeface="Courier New" pitchFamily="49" charset="0"/>
              </a:rPr>
              <a:t>else</a:t>
            </a:r>
            <a:r>
              <a:rPr lang="en-US" altLang="ro-RO" sz="1400" b="1" dirty="0">
                <a:latin typeface="Courier New" pitchFamily="49" charset="0"/>
              </a:rPr>
              <a:t> return j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400" b="1" dirty="0">
                <a:latin typeface="Courier New" pitchFamily="49" charset="0"/>
              </a:rPr>
              <a:t>	</a:t>
            </a:r>
            <a:r>
              <a:rPr lang="en-US" altLang="ro-RO" sz="1400" b="1" u="sng" dirty="0">
                <a:latin typeface="Courier New" pitchFamily="49" charset="0"/>
              </a:rPr>
              <a:t>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0458-5564-5F48-BFF1-18E9E52B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Partition (Hoare original)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453F-7FFB-A74D-9AD2-09676A06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2CBEB4-260A-4972-9904-BA62D13A1A61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872C56-A830-7E46-949A-2EDCF8A9E267}"/>
              </a:ext>
            </a:extLst>
          </p:cNvPr>
          <p:cNvSpPr/>
          <p:nvPr/>
        </p:nvSpPr>
        <p:spPr>
          <a:xfrm>
            <a:off x="0" y="1339582"/>
            <a:ext cx="9144000" cy="2910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kern="0" dirty="0">
                <a:solidFill>
                  <a:srgbClr val="000066"/>
                </a:solidFill>
                <a:latin typeface="Courier New" pitchFamily="49" charset="0"/>
              </a:rPr>
              <a:t>Partition(</a:t>
            </a:r>
            <a:r>
              <a:rPr lang="en-US" altLang="ro-RO" kern="0" dirty="0" err="1">
                <a:solidFill>
                  <a:srgbClr val="000066"/>
                </a:solidFill>
                <a:latin typeface="Courier New" pitchFamily="49" charset="0"/>
              </a:rPr>
              <a:t>A,p,r</a:t>
            </a:r>
            <a:r>
              <a:rPr lang="en-US" altLang="ro-RO" kern="0" dirty="0">
                <a:solidFill>
                  <a:srgbClr val="000066"/>
                </a:solidFill>
                <a:latin typeface="Courier New" pitchFamily="49" charset="0"/>
              </a:rPr>
              <a:t>)	</a:t>
            </a:r>
            <a:r>
              <a:rPr lang="en-US" altLang="ro-RO" sz="1400" b="0" kern="0" dirty="0">
                <a:solidFill>
                  <a:srgbClr val="000066"/>
                </a:solidFill>
                <a:latin typeface="Tahoma"/>
              </a:rPr>
              <a:t>	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x&lt;-A[p]  </a:t>
            </a:r>
            <a:r>
              <a:rPr lang="en-US" altLang="ro-RO" sz="1400" kern="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&lt;-p-1   j&lt;-r+1	</a:t>
            </a:r>
            <a:endParaRPr lang="en-US" altLang="ro-RO" kern="0" dirty="0">
              <a:solidFill>
                <a:srgbClr val="FF0000"/>
              </a:solidFill>
              <a:latin typeface="Tahoma"/>
            </a:endParaRP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while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&lt;=j 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do</a:t>
            </a:r>
            <a:endParaRPr lang="en-US" altLang="ro-RO" b="0" kern="0" dirty="0">
              <a:solidFill>
                <a:srgbClr val="000066"/>
              </a:solidFill>
              <a:latin typeface="Tahoma"/>
            </a:endParaRP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begin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repeat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j&lt;-j-1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i="1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until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	A[j]&lt;=x	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repeat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&lt;-i+1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i="1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until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	A[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]&gt;=x</a:t>
            </a:r>
          </a:p>
          <a:p>
            <a:pPr marL="342900" lvl="0" indent="-342900" algn="l" eaLnBrk="1" hangingPunct="1">
              <a:spcBef>
                <a:spcPts val="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if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&lt;j</a:t>
            </a:r>
          </a:p>
          <a:p>
            <a:pPr marL="342900" lvl="0" indent="-342900" algn="l" eaLnBrk="1" hangingPunct="1">
              <a:spcBef>
                <a:spcPts val="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then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swap (A[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],A[j])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else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return j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end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66F2D9-9080-E14B-9D32-F77CF89CE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851944"/>
              </p:ext>
            </p:extLst>
          </p:nvPr>
        </p:nvGraphicFramePr>
        <p:xfrm>
          <a:off x="1730030" y="4913333"/>
          <a:ext cx="5486400" cy="475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511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F13AB8F-C4BC-F24E-8AF7-8B46A52705B2}"/>
              </a:ext>
            </a:extLst>
          </p:cNvPr>
          <p:cNvGrpSpPr/>
          <p:nvPr/>
        </p:nvGrpSpPr>
        <p:grpSpPr>
          <a:xfrm>
            <a:off x="1915560" y="4578520"/>
            <a:ext cx="5127425" cy="399471"/>
            <a:chOff x="1709530" y="4805290"/>
            <a:chExt cx="5127425" cy="3994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C33619-0C0E-B54E-9435-2F8B73BA1136}"/>
                </a:ext>
              </a:extLst>
            </p:cNvPr>
            <p:cNvSpPr txBox="1"/>
            <p:nvPr/>
          </p:nvSpPr>
          <p:spPr>
            <a:xfrm>
              <a:off x="1709530" y="4818542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spc="0" normalizeH="0" baseline="0" dirty="0">
                  <a:ln>
                    <a:noFill/>
                  </a:ln>
                  <a:solidFill>
                    <a:srgbClr val="000066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0B2410-13F3-964A-A9CD-5013E30DEB5E}"/>
                </a:ext>
              </a:extLst>
            </p:cNvPr>
            <p:cNvSpPr txBox="1"/>
            <p:nvPr/>
          </p:nvSpPr>
          <p:spPr>
            <a:xfrm>
              <a:off x="2378764" y="482517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2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2D94DE-A085-7548-957B-E0A476664647}"/>
                </a:ext>
              </a:extLst>
            </p:cNvPr>
            <p:cNvSpPr txBox="1"/>
            <p:nvPr/>
          </p:nvSpPr>
          <p:spPr>
            <a:xfrm>
              <a:off x="3067879" y="482517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3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0B89B4-F908-FC43-9036-A7711E6661D7}"/>
                </a:ext>
              </a:extLst>
            </p:cNvPr>
            <p:cNvSpPr txBox="1"/>
            <p:nvPr/>
          </p:nvSpPr>
          <p:spPr>
            <a:xfrm>
              <a:off x="3756990" y="4811918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4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2F1C39-628C-1549-BB6B-378A97B219D2}"/>
                </a:ext>
              </a:extLst>
            </p:cNvPr>
            <p:cNvSpPr txBox="1"/>
            <p:nvPr/>
          </p:nvSpPr>
          <p:spPr>
            <a:xfrm>
              <a:off x="4465980" y="4805294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5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A1295F-0421-AE43-95E2-F05743D99937}"/>
                </a:ext>
              </a:extLst>
            </p:cNvPr>
            <p:cNvSpPr txBox="1"/>
            <p:nvPr/>
          </p:nvSpPr>
          <p:spPr>
            <a:xfrm>
              <a:off x="5128590" y="4805291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6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4F6CA1-9E25-BB46-BD36-618A6632DFED}"/>
                </a:ext>
              </a:extLst>
            </p:cNvPr>
            <p:cNvSpPr txBox="1"/>
            <p:nvPr/>
          </p:nvSpPr>
          <p:spPr>
            <a:xfrm>
              <a:off x="5804450" y="480529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7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A996D7-4858-B04A-B127-72BD65955E77}"/>
                </a:ext>
              </a:extLst>
            </p:cNvPr>
            <p:cNvSpPr txBox="1"/>
            <p:nvPr/>
          </p:nvSpPr>
          <p:spPr>
            <a:xfrm>
              <a:off x="6516131" y="480529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8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EE4FB4B-E492-2745-AF77-0115B87093AD}"/>
              </a:ext>
            </a:extLst>
          </p:cNvPr>
          <p:cNvSpPr txBox="1"/>
          <p:nvPr/>
        </p:nvSpPr>
        <p:spPr>
          <a:xfrm>
            <a:off x="1060132" y="4822593"/>
            <a:ext cx="3799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66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1BF0A-6989-4A40-8CFB-40D6899EA477}"/>
              </a:ext>
            </a:extLst>
          </p:cNvPr>
          <p:cNvSpPr txBox="1"/>
          <p:nvPr/>
        </p:nvSpPr>
        <p:spPr>
          <a:xfrm>
            <a:off x="1218350" y="5476678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i="1" dirty="0">
                <a:solidFill>
                  <a:srgbClr val="FF0000"/>
                </a:solidFill>
              </a:rPr>
              <a:t>i=0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CBBFDF-0051-6245-AD2F-9C96E66E9DB4}"/>
              </a:ext>
            </a:extLst>
          </p:cNvPr>
          <p:cNvSpPr txBox="1"/>
          <p:nvPr/>
        </p:nvSpPr>
        <p:spPr>
          <a:xfrm>
            <a:off x="7257197" y="5479183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i="1" dirty="0">
                <a:solidFill>
                  <a:srgbClr val="FF0000"/>
                </a:solidFill>
              </a:rPr>
              <a:t>j=9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BB5C29-0268-2242-956D-9E08329030FA}"/>
              </a:ext>
            </a:extLst>
          </p:cNvPr>
          <p:cNvSpPr txBox="1"/>
          <p:nvPr/>
        </p:nvSpPr>
        <p:spPr>
          <a:xfrm>
            <a:off x="1532232" y="4173413"/>
            <a:ext cx="57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>
                <a:solidFill>
                  <a:srgbClr val="FF0000"/>
                </a:solidFill>
              </a:rPr>
              <a:t>x=9</a:t>
            </a:r>
          </a:p>
        </p:txBody>
      </p:sp>
    </p:spTree>
    <p:extLst>
      <p:ext uri="{BB962C8B-B14F-4D97-AF65-F5344CB8AC3E}">
        <p14:creationId xmlns:p14="http://schemas.microsoft.com/office/powerpoint/2010/main" val="107544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0458-5564-5F48-BFF1-18E9E52B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Partition (Hoare original)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453F-7FFB-A74D-9AD2-09676A06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2CBEB4-260A-4972-9904-BA62D13A1A61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872C56-A830-7E46-949A-2EDCF8A9E267}"/>
              </a:ext>
            </a:extLst>
          </p:cNvPr>
          <p:cNvSpPr/>
          <p:nvPr/>
        </p:nvSpPr>
        <p:spPr>
          <a:xfrm>
            <a:off x="0" y="1339582"/>
            <a:ext cx="9144000" cy="2910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kern="0" dirty="0">
                <a:solidFill>
                  <a:srgbClr val="000066"/>
                </a:solidFill>
                <a:latin typeface="Courier New" pitchFamily="49" charset="0"/>
              </a:rPr>
              <a:t>Partition(</a:t>
            </a:r>
            <a:r>
              <a:rPr lang="en-US" altLang="ro-RO" kern="0" dirty="0" err="1">
                <a:solidFill>
                  <a:srgbClr val="000066"/>
                </a:solidFill>
                <a:latin typeface="Courier New" pitchFamily="49" charset="0"/>
              </a:rPr>
              <a:t>A,p,r</a:t>
            </a:r>
            <a:r>
              <a:rPr lang="en-US" altLang="ro-RO" kern="0" dirty="0">
                <a:solidFill>
                  <a:srgbClr val="000066"/>
                </a:solidFill>
                <a:latin typeface="Courier New" pitchFamily="49" charset="0"/>
              </a:rPr>
              <a:t>)	</a:t>
            </a:r>
            <a:r>
              <a:rPr lang="en-US" altLang="ro-RO" sz="1400" b="0" kern="0" dirty="0">
                <a:solidFill>
                  <a:srgbClr val="000066"/>
                </a:solidFill>
                <a:latin typeface="Tahoma"/>
              </a:rPr>
              <a:t>	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x&lt;-A[p]  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&lt;-p-1   j&lt;-r+1	</a:t>
            </a:r>
            <a:endParaRPr lang="en-US" altLang="ro-RO" b="0" kern="0" dirty="0">
              <a:solidFill>
                <a:srgbClr val="000066"/>
              </a:solidFill>
              <a:latin typeface="Tahoma"/>
            </a:endParaRP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while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&lt;=j 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do</a:t>
            </a:r>
            <a:endParaRPr lang="en-US" altLang="ro-RO" b="0" kern="0" dirty="0">
              <a:solidFill>
                <a:srgbClr val="000066"/>
              </a:solidFill>
              <a:latin typeface="Tahoma"/>
            </a:endParaRP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begin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FF0000"/>
                </a:solidFill>
                <a:latin typeface="Courier New" pitchFamily="49" charset="0"/>
              </a:rPr>
              <a:t>repeat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	j&lt;-j-1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i="1" kern="0" dirty="0">
                <a:solidFill>
                  <a:srgbClr val="FF0000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FF0000"/>
                </a:solidFill>
                <a:latin typeface="Courier New" pitchFamily="49" charset="0"/>
              </a:rPr>
              <a:t>until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 	A[j]&lt;=x	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repeat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&lt;-i+1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i="1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until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	A[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]&gt;=x</a:t>
            </a:r>
          </a:p>
          <a:p>
            <a:pPr marL="342900" lvl="0" indent="-342900" algn="l" eaLnBrk="1" hangingPunct="1">
              <a:spcBef>
                <a:spcPts val="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if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&lt;j</a:t>
            </a:r>
          </a:p>
          <a:p>
            <a:pPr marL="342900" lvl="0" indent="-342900" algn="l" eaLnBrk="1" hangingPunct="1">
              <a:spcBef>
                <a:spcPts val="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then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swap (A[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],A[j])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else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return j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end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66F2D9-9080-E14B-9D32-F77CF89CE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042818"/>
              </p:ext>
            </p:extLst>
          </p:nvPr>
        </p:nvGraphicFramePr>
        <p:xfrm>
          <a:off x="1730030" y="4913333"/>
          <a:ext cx="5486400" cy="475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511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F13AB8F-C4BC-F24E-8AF7-8B46A52705B2}"/>
              </a:ext>
            </a:extLst>
          </p:cNvPr>
          <p:cNvGrpSpPr/>
          <p:nvPr/>
        </p:nvGrpSpPr>
        <p:grpSpPr>
          <a:xfrm>
            <a:off x="1915560" y="4578520"/>
            <a:ext cx="5127425" cy="399471"/>
            <a:chOff x="1709530" y="4805290"/>
            <a:chExt cx="5127425" cy="3994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C33619-0C0E-B54E-9435-2F8B73BA1136}"/>
                </a:ext>
              </a:extLst>
            </p:cNvPr>
            <p:cNvSpPr txBox="1"/>
            <p:nvPr/>
          </p:nvSpPr>
          <p:spPr>
            <a:xfrm>
              <a:off x="1709530" y="4818542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spc="0" normalizeH="0" baseline="0" dirty="0">
                  <a:ln>
                    <a:noFill/>
                  </a:ln>
                  <a:solidFill>
                    <a:srgbClr val="000066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0B2410-13F3-964A-A9CD-5013E30DEB5E}"/>
                </a:ext>
              </a:extLst>
            </p:cNvPr>
            <p:cNvSpPr txBox="1"/>
            <p:nvPr/>
          </p:nvSpPr>
          <p:spPr>
            <a:xfrm>
              <a:off x="2378764" y="482517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2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2D94DE-A085-7548-957B-E0A476664647}"/>
                </a:ext>
              </a:extLst>
            </p:cNvPr>
            <p:cNvSpPr txBox="1"/>
            <p:nvPr/>
          </p:nvSpPr>
          <p:spPr>
            <a:xfrm>
              <a:off x="3067879" y="482517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3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0B89B4-F908-FC43-9036-A7711E6661D7}"/>
                </a:ext>
              </a:extLst>
            </p:cNvPr>
            <p:cNvSpPr txBox="1"/>
            <p:nvPr/>
          </p:nvSpPr>
          <p:spPr>
            <a:xfrm>
              <a:off x="3756990" y="4811918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4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2F1C39-628C-1549-BB6B-378A97B219D2}"/>
                </a:ext>
              </a:extLst>
            </p:cNvPr>
            <p:cNvSpPr txBox="1"/>
            <p:nvPr/>
          </p:nvSpPr>
          <p:spPr>
            <a:xfrm>
              <a:off x="4465980" y="4805294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5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A1295F-0421-AE43-95E2-F05743D99937}"/>
                </a:ext>
              </a:extLst>
            </p:cNvPr>
            <p:cNvSpPr txBox="1"/>
            <p:nvPr/>
          </p:nvSpPr>
          <p:spPr>
            <a:xfrm>
              <a:off x="5128590" y="4805291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6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4F6CA1-9E25-BB46-BD36-618A6632DFED}"/>
                </a:ext>
              </a:extLst>
            </p:cNvPr>
            <p:cNvSpPr txBox="1"/>
            <p:nvPr/>
          </p:nvSpPr>
          <p:spPr>
            <a:xfrm>
              <a:off x="5804450" y="480529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7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A996D7-4858-B04A-B127-72BD65955E77}"/>
                </a:ext>
              </a:extLst>
            </p:cNvPr>
            <p:cNvSpPr txBox="1"/>
            <p:nvPr/>
          </p:nvSpPr>
          <p:spPr>
            <a:xfrm>
              <a:off x="6516131" y="480529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8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EE4FB4B-E492-2745-AF77-0115B87093AD}"/>
              </a:ext>
            </a:extLst>
          </p:cNvPr>
          <p:cNvSpPr txBox="1"/>
          <p:nvPr/>
        </p:nvSpPr>
        <p:spPr>
          <a:xfrm>
            <a:off x="1060132" y="4822593"/>
            <a:ext cx="3799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66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1BF0A-6989-4A40-8CFB-40D6899EA477}"/>
              </a:ext>
            </a:extLst>
          </p:cNvPr>
          <p:cNvSpPr txBox="1"/>
          <p:nvPr/>
        </p:nvSpPr>
        <p:spPr>
          <a:xfrm>
            <a:off x="1218350" y="5476678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i="1" dirty="0"/>
              <a:t>i=0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CBBFDF-0051-6245-AD2F-9C96E66E9DB4}"/>
              </a:ext>
            </a:extLst>
          </p:cNvPr>
          <p:cNvSpPr txBox="1"/>
          <p:nvPr/>
        </p:nvSpPr>
        <p:spPr>
          <a:xfrm>
            <a:off x="6607465" y="5479183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i="1" dirty="0">
                <a:solidFill>
                  <a:srgbClr val="FF0000"/>
                </a:solidFill>
              </a:rPr>
              <a:t>j=8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4EBF8B-CA98-FD4B-9A68-8C4C71CCF860}"/>
              </a:ext>
            </a:extLst>
          </p:cNvPr>
          <p:cNvSpPr txBox="1"/>
          <p:nvPr/>
        </p:nvSpPr>
        <p:spPr>
          <a:xfrm>
            <a:off x="1532232" y="4173413"/>
            <a:ext cx="57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x=9</a:t>
            </a:r>
          </a:p>
        </p:txBody>
      </p:sp>
    </p:spTree>
    <p:extLst>
      <p:ext uri="{BB962C8B-B14F-4D97-AF65-F5344CB8AC3E}">
        <p14:creationId xmlns:p14="http://schemas.microsoft.com/office/powerpoint/2010/main" val="374707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0458-5564-5F48-BFF1-18E9E52B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Partition (Hoare original)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453F-7FFB-A74D-9AD2-09676A06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2CBEB4-260A-4972-9904-BA62D13A1A61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872C56-A830-7E46-949A-2EDCF8A9E267}"/>
              </a:ext>
            </a:extLst>
          </p:cNvPr>
          <p:cNvSpPr/>
          <p:nvPr/>
        </p:nvSpPr>
        <p:spPr>
          <a:xfrm>
            <a:off x="0" y="1339582"/>
            <a:ext cx="9144000" cy="2910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kern="0" dirty="0">
                <a:solidFill>
                  <a:srgbClr val="000066"/>
                </a:solidFill>
                <a:latin typeface="Courier New" pitchFamily="49" charset="0"/>
              </a:rPr>
              <a:t>Partition(</a:t>
            </a:r>
            <a:r>
              <a:rPr lang="en-US" altLang="ro-RO" kern="0" dirty="0" err="1">
                <a:solidFill>
                  <a:srgbClr val="000066"/>
                </a:solidFill>
                <a:latin typeface="Courier New" pitchFamily="49" charset="0"/>
              </a:rPr>
              <a:t>A,p,r</a:t>
            </a:r>
            <a:r>
              <a:rPr lang="en-US" altLang="ro-RO" kern="0" dirty="0">
                <a:solidFill>
                  <a:srgbClr val="000066"/>
                </a:solidFill>
                <a:latin typeface="Courier New" pitchFamily="49" charset="0"/>
              </a:rPr>
              <a:t>)	</a:t>
            </a:r>
            <a:r>
              <a:rPr lang="en-US" altLang="ro-RO" sz="1400" b="0" kern="0" dirty="0">
                <a:solidFill>
                  <a:srgbClr val="000066"/>
                </a:solidFill>
                <a:latin typeface="Tahoma"/>
              </a:rPr>
              <a:t>	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x&lt;-A[p]  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&lt;-p-1   j&lt;-r+1	</a:t>
            </a:r>
            <a:endParaRPr lang="en-US" altLang="ro-RO" b="0" kern="0" dirty="0">
              <a:solidFill>
                <a:srgbClr val="000066"/>
              </a:solidFill>
              <a:latin typeface="Tahoma"/>
            </a:endParaRP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while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&lt;=j 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do</a:t>
            </a:r>
            <a:endParaRPr lang="en-US" altLang="ro-RO" b="0" kern="0" dirty="0">
              <a:solidFill>
                <a:srgbClr val="000066"/>
              </a:solidFill>
              <a:latin typeface="Tahoma"/>
            </a:endParaRP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begin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latin typeface="Courier New" pitchFamily="49" charset="0"/>
              </a:rPr>
              <a:t>repeat</a:t>
            </a:r>
            <a:r>
              <a:rPr lang="en-US" altLang="ro-RO" sz="1400" kern="0" dirty="0">
                <a:latin typeface="Courier New" pitchFamily="49" charset="0"/>
              </a:rPr>
              <a:t>	j&lt;-j-1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i="1" kern="0" dirty="0">
                <a:latin typeface="Courier New" pitchFamily="49" charset="0"/>
              </a:rPr>
              <a:t>		</a:t>
            </a:r>
            <a:r>
              <a:rPr lang="en-US" altLang="ro-RO" sz="1400" u="sng" kern="0" dirty="0">
                <a:latin typeface="Courier New" pitchFamily="49" charset="0"/>
              </a:rPr>
              <a:t>until</a:t>
            </a:r>
            <a:r>
              <a:rPr lang="en-US" altLang="ro-RO" sz="1400" kern="0" dirty="0">
                <a:latin typeface="Courier New" pitchFamily="49" charset="0"/>
              </a:rPr>
              <a:t> 	A[j]&lt;=x	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FF0000"/>
                </a:solidFill>
                <a:latin typeface="Courier New" pitchFamily="49" charset="0"/>
              </a:rPr>
              <a:t>repeat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altLang="ro-RO" sz="1400" kern="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&lt;-i+1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i="1" kern="0" dirty="0">
                <a:solidFill>
                  <a:srgbClr val="FF0000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FF0000"/>
                </a:solidFill>
                <a:latin typeface="Courier New" pitchFamily="49" charset="0"/>
              </a:rPr>
              <a:t>until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 	A[</a:t>
            </a:r>
            <a:r>
              <a:rPr lang="en-US" altLang="ro-RO" sz="1400" kern="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]&gt;=x</a:t>
            </a:r>
          </a:p>
          <a:p>
            <a:pPr marL="342900" lvl="0" indent="-342900" algn="l" eaLnBrk="1" hangingPunct="1">
              <a:spcBef>
                <a:spcPts val="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if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&lt;j</a:t>
            </a:r>
          </a:p>
          <a:p>
            <a:pPr marL="342900" lvl="0" indent="-342900" algn="l" eaLnBrk="1" hangingPunct="1">
              <a:spcBef>
                <a:spcPts val="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then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swap (A[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],A[j])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else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return j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end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66F2D9-9080-E14B-9D32-F77CF89CEBB7}"/>
              </a:ext>
            </a:extLst>
          </p:cNvPr>
          <p:cNvGraphicFramePr>
            <a:graphicFrameLocks noGrp="1"/>
          </p:cNvGraphicFramePr>
          <p:nvPr/>
        </p:nvGraphicFramePr>
        <p:xfrm>
          <a:off x="1730030" y="4913333"/>
          <a:ext cx="5486400" cy="475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511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F13AB8F-C4BC-F24E-8AF7-8B46A52705B2}"/>
              </a:ext>
            </a:extLst>
          </p:cNvPr>
          <p:cNvGrpSpPr/>
          <p:nvPr/>
        </p:nvGrpSpPr>
        <p:grpSpPr>
          <a:xfrm>
            <a:off x="1915560" y="4578520"/>
            <a:ext cx="5127425" cy="399471"/>
            <a:chOff x="1709530" y="4805290"/>
            <a:chExt cx="5127425" cy="3994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C33619-0C0E-B54E-9435-2F8B73BA1136}"/>
                </a:ext>
              </a:extLst>
            </p:cNvPr>
            <p:cNvSpPr txBox="1"/>
            <p:nvPr/>
          </p:nvSpPr>
          <p:spPr>
            <a:xfrm>
              <a:off x="1709530" y="4818542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spc="0" normalizeH="0" baseline="0" dirty="0">
                  <a:ln>
                    <a:noFill/>
                  </a:ln>
                  <a:solidFill>
                    <a:srgbClr val="000066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0B2410-13F3-964A-A9CD-5013E30DEB5E}"/>
                </a:ext>
              </a:extLst>
            </p:cNvPr>
            <p:cNvSpPr txBox="1"/>
            <p:nvPr/>
          </p:nvSpPr>
          <p:spPr>
            <a:xfrm>
              <a:off x="2378764" y="482517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2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2D94DE-A085-7548-957B-E0A476664647}"/>
                </a:ext>
              </a:extLst>
            </p:cNvPr>
            <p:cNvSpPr txBox="1"/>
            <p:nvPr/>
          </p:nvSpPr>
          <p:spPr>
            <a:xfrm>
              <a:off x="3067879" y="482517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3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0B89B4-F908-FC43-9036-A7711E6661D7}"/>
                </a:ext>
              </a:extLst>
            </p:cNvPr>
            <p:cNvSpPr txBox="1"/>
            <p:nvPr/>
          </p:nvSpPr>
          <p:spPr>
            <a:xfrm>
              <a:off x="3756990" y="4811918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4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2F1C39-628C-1549-BB6B-378A97B219D2}"/>
                </a:ext>
              </a:extLst>
            </p:cNvPr>
            <p:cNvSpPr txBox="1"/>
            <p:nvPr/>
          </p:nvSpPr>
          <p:spPr>
            <a:xfrm>
              <a:off x="4465980" y="4805294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5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A1295F-0421-AE43-95E2-F05743D99937}"/>
                </a:ext>
              </a:extLst>
            </p:cNvPr>
            <p:cNvSpPr txBox="1"/>
            <p:nvPr/>
          </p:nvSpPr>
          <p:spPr>
            <a:xfrm>
              <a:off x="5128590" y="4805291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6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4F6CA1-9E25-BB46-BD36-618A6632DFED}"/>
                </a:ext>
              </a:extLst>
            </p:cNvPr>
            <p:cNvSpPr txBox="1"/>
            <p:nvPr/>
          </p:nvSpPr>
          <p:spPr>
            <a:xfrm>
              <a:off x="5804450" y="480529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7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A996D7-4858-B04A-B127-72BD65955E77}"/>
                </a:ext>
              </a:extLst>
            </p:cNvPr>
            <p:cNvSpPr txBox="1"/>
            <p:nvPr/>
          </p:nvSpPr>
          <p:spPr>
            <a:xfrm>
              <a:off x="6516131" y="480529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8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EE4FB4B-E492-2745-AF77-0115B87093AD}"/>
              </a:ext>
            </a:extLst>
          </p:cNvPr>
          <p:cNvSpPr txBox="1"/>
          <p:nvPr/>
        </p:nvSpPr>
        <p:spPr>
          <a:xfrm>
            <a:off x="1060132" y="4822593"/>
            <a:ext cx="3799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66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1BF0A-6989-4A40-8CFB-40D6899EA477}"/>
              </a:ext>
            </a:extLst>
          </p:cNvPr>
          <p:cNvSpPr txBox="1"/>
          <p:nvPr/>
        </p:nvSpPr>
        <p:spPr>
          <a:xfrm>
            <a:off x="1794425" y="5476678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i="1" dirty="0">
                <a:solidFill>
                  <a:srgbClr val="FF0000"/>
                </a:solidFill>
              </a:rPr>
              <a:t>i=1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CBBFDF-0051-6245-AD2F-9C96E66E9DB4}"/>
              </a:ext>
            </a:extLst>
          </p:cNvPr>
          <p:cNvSpPr txBox="1"/>
          <p:nvPr/>
        </p:nvSpPr>
        <p:spPr>
          <a:xfrm>
            <a:off x="6607465" y="5479183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i="1" dirty="0">
                <a:solidFill>
                  <a:srgbClr val="000066"/>
                </a:solidFill>
              </a:rPr>
              <a:t>j=8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4EBF8B-CA98-FD4B-9A68-8C4C71CCF860}"/>
              </a:ext>
            </a:extLst>
          </p:cNvPr>
          <p:cNvSpPr txBox="1"/>
          <p:nvPr/>
        </p:nvSpPr>
        <p:spPr>
          <a:xfrm>
            <a:off x="1532232" y="4173413"/>
            <a:ext cx="57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x=9</a:t>
            </a:r>
          </a:p>
        </p:txBody>
      </p:sp>
    </p:spTree>
    <p:extLst>
      <p:ext uri="{BB962C8B-B14F-4D97-AF65-F5344CB8AC3E}">
        <p14:creationId xmlns:p14="http://schemas.microsoft.com/office/powerpoint/2010/main" val="703787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0458-5564-5F48-BFF1-18E9E52B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Partition (Hoare original)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453F-7FFB-A74D-9AD2-09676A06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2CBEB4-260A-4972-9904-BA62D13A1A61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872C56-A830-7E46-949A-2EDCF8A9E267}"/>
              </a:ext>
            </a:extLst>
          </p:cNvPr>
          <p:cNvSpPr/>
          <p:nvPr/>
        </p:nvSpPr>
        <p:spPr>
          <a:xfrm>
            <a:off x="0" y="1339582"/>
            <a:ext cx="9144000" cy="2910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kern="0" dirty="0">
                <a:solidFill>
                  <a:srgbClr val="000066"/>
                </a:solidFill>
                <a:latin typeface="Courier New" pitchFamily="49" charset="0"/>
              </a:rPr>
              <a:t>Partition(</a:t>
            </a:r>
            <a:r>
              <a:rPr lang="en-US" altLang="ro-RO" kern="0" dirty="0" err="1">
                <a:solidFill>
                  <a:srgbClr val="000066"/>
                </a:solidFill>
                <a:latin typeface="Courier New" pitchFamily="49" charset="0"/>
              </a:rPr>
              <a:t>A,p,r</a:t>
            </a:r>
            <a:r>
              <a:rPr lang="en-US" altLang="ro-RO" kern="0" dirty="0">
                <a:solidFill>
                  <a:srgbClr val="000066"/>
                </a:solidFill>
                <a:latin typeface="Courier New" pitchFamily="49" charset="0"/>
              </a:rPr>
              <a:t>)	</a:t>
            </a:r>
            <a:r>
              <a:rPr lang="en-US" altLang="ro-RO" sz="1400" b="0" kern="0" dirty="0">
                <a:solidFill>
                  <a:srgbClr val="000066"/>
                </a:solidFill>
                <a:latin typeface="Tahoma"/>
              </a:rPr>
              <a:t>	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x&lt;-A[p]  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&lt;-p-1   j&lt;-r+1	</a:t>
            </a:r>
            <a:endParaRPr lang="en-US" altLang="ro-RO" b="0" kern="0" dirty="0">
              <a:solidFill>
                <a:srgbClr val="000066"/>
              </a:solidFill>
              <a:latin typeface="Tahoma"/>
            </a:endParaRP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while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&lt;=j 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do</a:t>
            </a:r>
            <a:endParaRPr lang="en-US" altLang="ro-RO" b="0" kern="0" dirty="0">
              <a:solidFill>
                <a:srgbClr val="000066"/>
              </a:solidFill>
              <a:latin typeface="Tahoma"/>
            </a:endParaRP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begin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latin typeface="Courier New" pitchFamily="49" charset="0"/>
              </a:rPr>
              <a:t>repeat</a:t>
            </a:r>
            <a:r>
              <a:rPr lang="en-US" altLang="ro-RO" sz="1400" kern="0" dirty="0">
                <a:latin typeface="Courier New" pitchFamily="49" charset="0"/>
              </a:rPr>
              <a:t>	j&lt;-j-1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i="1" kern="0" dirty="0">
                <a:latin typeface="Courier New" pitchFamily="49" charset="0"/>
              </a:rPr>
              <a:t>		</a:t>
            </a:r>
            <a:r>
              <a:rPr lang="en-US" altLang="ro-RO" sz="1400" u="sng" kern="0" dirty="0">
                <a:latin typeface="Courier New" pitchFamily="49" charset="0"/>
              </a:rPr>
              <a:t>until</a:t>
            </a:r>
            <a:r>
              <a:rPr lang="en-US" altLang="ro-RO" sz="1400" kern="0" dirty="0">
                <a:latin typeface="Courier New" pitchFamily="49" charset="0"/>
              </a:rPr>
              <a:t> 	A[j]&lt;=x	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repeat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&lt;-i+1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i="1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until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	A[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]&gt;=x</a:t>
            </a:r>
          </a:p>
          <a:p>
            <a:pPr marL="342900" lvl="0" indent="-342900" algn="l" eaLnBrk="1" hangingPunct="1">
              <a:spcBef>
                <a:spcPts val="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ro-RO" sz="1400" kern="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&lt;j</a:t>
            </a:r>
          </a:p>
          <a:p>
            <a:pPr marL="342900" lvl="0" indent="-342900" algn="l" eaLnBrk="1" hangingPunct="1">
              <a:spcBef>
                <a:spcPts val="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			</a:t>
            </a:r>
            <a:r>
              <a:rPr lang="en-US" altLang="ro-RO" sz="1400" u="sng" kern="0" dirty="0">
                <a:solidFill>
                  <a:srgbClr val="FF0000"/>
                </a:solidFill>
                <a:latin typeface="Courier New" pitchFamily="49" charset="0"/>
              </a:rPr>
              <a:t>then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 swap (A[</a:t>
            </a:r>
            <a:r>
              <a:rPr lang="en-US" altLang="ro-RO" sz="1400" kern="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],A[j])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else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return j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end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66F2D9-9080-E14B-9D32-F77CF89CE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904169"/>
              </p:ext>
            </p:extLst>
          </p:nvPr>
        </p:nvGraphicFramePr>
        <p:xfrm>
          <a:off x="1730030" y="4913333"/>
          <a:ext cx="5486400" cy="475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511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F13AB8F-C4BC-F24E-8AF7-8B46A52705B2}"/>
              </a:ext>
            </a:extLst>
          </p:cNvPr>
          <p:cNvGrpSpPr/>
          <p:nvPr/>
        </p:nvGrpSpPr>
        <p:grpSpPr>
          <a:xfrm>
            <a:off x="1915560" y="4578520"/>
            <a:ext cx="5127425" cy="399471"/>
            <a:chOff x="1709530" y="4805290"/>
            <a:chExt cx="5127425" cy="3994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C33619-0C0E-B54E-9435-2F8B73BA1136}"/>
                </a:ext>
              </a:extLst>
            </p:cNvPr>
            <p:cNvSpPr txBox="1"/>
            <p:nvPr/>
          </p:nvSpPr>
          <p:spPr>
            <a:xfrm>
              <a:off x="1709530" y="4818542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spc="0" normalizeH="0" baseline="0" dirty="0">
                  <a:ln>
                    <a:noFill/>
                  </a:ln>
                  <a:solidFill>
                    <a:srgbClr val="000066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0B2410-13F3-964A-A9CD-5013E30DEB5E}"/>
                </a:ext>
              </a:extLst>
            </p:cNvPr>
            <p:cNvSpPr txBox="1"/>
            <p:nvPr/>
          </p:nvSpPr>
          <p:spPr>
            <a:xfrm>
              <a:off x="2378764" y="482517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2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2D94DE-A085-7548-957B-E0A476664647}"/>
                </a:ext>
              </a:extLst>
            </p:cNvPr>
            <p:cNvSpPr txBox="1"/>
            <p:nvPr/>
          </p:nvSpPr>
          <p:spPr>
            <a:xfrm>
              <a:off x="3067879" y="482517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3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0B89B4-F908-FC43-9036-A7711E6661D7}"/>
                </a:ext>
              </a:extLst>
            </p:cNvPr>
            <p:cNvSpPr txBox="1"/>
            <p:nvPr/>
          </p:nvSpPr>
          <p:spPr>
            <a:xfrm>
              <a:off x="3756990" y="4811918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4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2F1C39-628C-1549-BB6B-378A97B219D2}"/>
                </a:ext>
              </a:extLst>
            </p:cNvPr>
            <p:cNvSpPr txBox="1"/>
            <p:nvPr/>
          </p:nvSpPr>
          <p:spPr>
            <a:xfrm>
              <a:off x="4465980" y="4805294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5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A1295F-0421-AE43-95E2-F05743D99937}"/>
                </a:ext>
              </a:extLst>
            </p:cNvPr>
            <p:cNvSpPr txBox="1"/>
            <p:nvPr/>
          </p:nvSpPr>
          <p:spPr>
            <a:xfrm>
              <a:off x="5128590" y="4805291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6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4F6CA1-9E25-BB46-BD36-618A6632DFED}"/>
                </a:ext>
              </a:extLst>
            </p:cNvPr>
            <p:cNvSpPr txBox="1"/>
            <p:nvPr/>
          </p:nvSpPr>
          <p:spPr>
            <a:xfrm>
              <a:off x="5804450" y="480529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7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A996D7-4858-B04A-B127-72BD65955E77}"/>
                </a:ext>
              </a:extLst>
            </p:cNvPr>
            <p:cNvSpPr txBox="1"/>
            <p:nvPr/>
          </p:nvSpPr>
          <p:spPr>
            <a:xfrm>
              <a:off x="6516131" y="480529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8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EE4FB4B-E492-2745-AF77-0115B87093AD}"/>
              </a:ext>
            </a:extLst>
          </p:cNvPr>
          <p:cNvSpPr txBox="1"/>
          <p:nvPr/>
        </p:nvSpPr>
        <p:spPr>
          <a:xfrm>
            <a:off x="1060132" y="4822593"/>
            <a:ext cx="3799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66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4EBF8B-CA98-FD4B-9A68-8C4C71CCF860}"/>
              </a:ext>
            </a:extLst>
          </p:cNvPr>
          <p:cNvSpPr txBox="1"/>
          <p:nvPr/>
        </p:nvSpPr>
        <p:spPr>
          <a:xfrm>
            <a:off x="1532232" y="4173413"/>
            <a:ext cx="57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x=9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81A80-EBD0-A245-BF05-8057CC08B6C6}"/>
              </a:ext>
            </a:extLst>
          </p:cNvPr>
          <p:cNvSpPr txBox="1"/>
          <p:nvPr/>
        </p:nvSpPr>
        <p:spPr>
          <a:xfrm>
            <a:off x="1794425" y="5476678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i="1" dirty="0">
                <a:solidFill>
                  <a:srgbClr val="000066"/>
                </a:solidFill>
              </a:rPr>
              <a:t>i=1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C22218-2F9D-6741-97B2-E9D6A19ECBB7}"/>
              </a:ext>
            </a:extLst>
          </p:cNvPr>
          <p:cNvSpPr txBox="1"/>
          <p:nvPr/>
        </p:nvSpPr>
        <p:spPr>
          <a:xfrm>
            <a:off x="6607465" y="5479183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i="1" dirty="0">
                <a:solidFill>
                  <a:srgbClr val="000066"/>
                </a:solidFill>
              </a:rPr>
              <a:t>j=8</a:t>
            </a:r>
          </a:p>
        </p:txBody>
      </p:sp>
    </p:spTree>
    <p:extLst>
      <p:ext uri="{BB962C8B-B14F-4D97-AF65-F5344CB8AC3E}">
        <p14:creationId xmlns:p14="http://schemas.microsoft.com/office/powerpoint/2010/main" val="1817126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0458-5564-5F48-BFF1-18E9E52B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Partition (Hoare original)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453F-7FFB-A74D-9AD2-09676A06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2CBEB4-260A-4972-9904-BA62D13A1A61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872C56-A830-7E46-949A-2EDCF8A9E267}"/>
              </a:ext>
            </a:extLst>
          </p:cNvPr>
          <p:cNvSpPr/>
          <p:nvPr/>
        </p:nvSpPr>
        <p:spPr>
          <a:xfrm>
            <a:off x="0" y="1339582"/>
            <a:ext cx="9144000" cy="2910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kern="0" dirty="0">
                <a:solidFill>
                  <a:srgbClr val="000066"/>
                </a:solidFill>
                <a:latin typeface="Courier New" pitchFamily="49" charset="0"/>
              </a:rPr>
              <a:t>Partition(</a:t>
            </a:r>
            <a:r>
              <a:rPr lang="en-US" altLang="ro-RO" kern="0" dirty="0" err="1">
                <a:solidFill>
                  <a:srgbClr val="000066"/>
                </a:solidFill>
                <a:latin typeface="Courier New" pitchFamily="49" charset="0"/>
              </a:rPr>
              <a:t>A,p,r</a:t>
            </a:r>
            <a:r>
              <a:rPr lang="en-US" altLang="ro-RO" kern="0" dirty="0">
                <a:solidFill>
                  <a:srgbClr val="000066"/>
                </a:solidFill>
                <a:latin typeface="Courier New" pitchFamily="49" charset="0"/>
              </a:rPr>
              <a:t>)	</a:t>
            </a:r>
            <a:r>
              <a:rPr lang="en-US" altLang="ro-RO" sz="1400" b="0" kern="0" dirty="0">
                <a:solidFill>
                  <a:srgbClr val="000066"/>
                </a:solidFill>
                <a:latin typeface="Tahoma"/>
              </a:rPr>
              <a:t>	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x&lt;-A[p]  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&lt;-p-1   j&lt;-r+1	</a:t>
            </a:r>
            <a:endParaRPr lang="en-US" altLang="ro-RO" b="0" kern="0" dirty="0">
              <a:solidFill>
                <a:srgbClr val="000066"/>
              </a:solidFill>
              <a:latin typeface="Tahoma"/>
            </a:endParaRP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while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&lt;=j 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do</a:t>
            </a:r>
            <a:endParaRPr lang="en-US" altLang="ro-RO" b="0" kern="0" dirty="0">
              <a:solidFill>
                <a:srgbClr val="000066"/>
              </a:solidFill>
              <a:latin typeface="Tahoma"/>
            </a:endParaRP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begin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FF0000"/>
                </a:solidFill>
                <a:latin typeface="Courier New" pitchFamily="49" charset="0"/>
              </a:rPr>
              <a:t>repeat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	j&lt;-j-1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i="1" kern="0" dirty="0">
                <a:solidFill>
                  <a:srgbClr val="FF0000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FF0000"/>
                </a:solidFill>
                <a:latin typeface="Courier New" pitchFamily="49" charset="0"/>
              </a:rPr>
              <a:t>until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 	A[j]&lt;=x</a:t>
            </a:r>
            <a:r>
              <a:rPr lang="en-US" altLang="ro-RO" sz="1400" kern="0" dirty="0">
                <a:latin typeface="Courier New" pitchFamily="49" charset="0"/>
              </a:rPr>
              <a:t>	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repeat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&lt;-i+1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i="1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until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	A[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]&gt;=x</a:t>
            </a:r>
          </a:p>
          <a:p>
            <a:pPr marL="342900" lvl="0" indent="-342900" algn="l" eaLnBrk="1" hangingPunct="1">
              <a:spcBef>
                <a:spcPts val="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if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&lt;j</a:t>
            </a:r>
          </a:p>
          <a:p>
            <a:pPr marL="342900" lvl="0" indent="-342900" algn="l" eaLnBrk="1" hangingPunct="1">
              <a:spcBef>
                <a:spcPts val="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then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swap (A[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],A[j])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else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return j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end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66F2D9-9080-E14B-9D32-F77CF89CE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903530"/>
              </p:ext>
            </p:extLst>
          </p:nvPr>
        </p:nvGraphicFramePr>
        <p:xfrm>
          <a:off x="1730030" y="4913333"/>
          <a:ext cx="5486400" cy="475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511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F13AB8F-C4BC-F24E-8AF7-8B46A52705B2}"/>
              </a:ext>
            </a:extLst>
          </p:cNvPr>
          <p:cNvGrpSpPr/>
          <p:nvPr/>
        </p:nvGrpSpPr>
        <p:grpSpPr>
          <a:xfrm>
            <a:off x="1915560" y="4578520"/>
            <a:ext cx="5127425" cy="399471"/>
            <a:chOff x="1709530" y="4805290"/>
            <a:chExt cx="5127425" cy="3994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C33619-0C0E-B54E-9435-2F8B73BA1136}"/>
                </a:ext>
              </a:extLst>
            </p:cNvPr>
            <p:cNvSpPr txBox="1"/>
            <p:nvPr/>
          </p:nvSpPr>
          <p:spPr>
            <a:xfrm>
              <a:off x="1709530" y="4818542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spc="0" normalizeH="0" baseline="0" dirty="0">
                  <a:ln>
                    <a:noFill/>
                  </a:ln>
                  <a:solidFill>
                    <a:srgbClr val="000066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0B2410-13F3-964A-A9CD-5013E30DEB5E}"/>
                </a:ext>
              </a:extLst>
            </p:cNvPr>
            <p:cNvSpPr txBox="1"/>
            <p:nvPr/>
          </p:nvSpPr>
          <p:spPr>
            <a:xfrm>
              <a:off x="2378764" y="482517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2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2D94DE-A085-7548-957B-E0A476664647}"/>
                </a:ext>
              </a:extLst>
            </p:cNvPr>
            <p:cNvSpPr txBox="1"/>
            <p:nvPr/>
          </p:nvSpPr>
          <p:spPr>
            <a:xfrm>
              <a:off x="3067879" y="482517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3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0B89B4-F908-FC43-9036-A7711E6661D7}"/>
                </a:ext>
              </a:extLst>
            </p:cNvPr>
            <p:cNvSpPr txBox="1"/>
            <p:nvPr/>
          </p:nvSpPr>
          <p:spPr>
            <a:xfrm>
              <a:off x="3756990" y="4811918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4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2F1C39-628C-1549-BB6B-378A97B219D2}"/>
                </a:ext>
              </a:extLst>
            </p:cNvPr>
            <p:cNvSpPr txBox="1"/>
            <p:nvPr/>
          </p:nvSpPr>
          <p:spPr>
            <a:xfrm>
              <a:off x="4465980" y="4805294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5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A1295F-0421-AE43-95E2-F05743D99937}"/>
                </a:ext>
              </a:extLst>
            </p:cNvPr>
            <p:cNvSpPr txBox="1"/>
            <p:nvPr/>
          </p:nvSpPr>
          <p:spPr>
            <a:xfrm>
              <a:off x="5128590" y="4805291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6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4F6CA1-9E25-BB46-BD36-618A6632DFED}"/>
                </a:ext>
              </a:extLst>
            </p:cNvPr>
            <p:cNvSpPr txBox="1"/>
            <p:nvPr/>
          </p:nvSpPr>
          <p:spPr>
            <a:xfrm>
              <a:off x="5804450" y="480529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7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A996D7-4858-B04A-B127-72BD65955E77}"/>
                </a:ext>
              </a:extLst>
            </p:cNvPr>
            <p:cNvSpPr txBox="1"/>
            <p:nvPr/>
          </p:nvSpPr>
          <p:spPr>
            <a:xfrm>
              <a:off x="6516131" y="480529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8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EE4FB4B-E492-2745-AF77-0115B87093AD}"/>
              </a:ext>
            </a:extLst>
          </p:cNvPr>
          <p:cNvSpPr txBox="1"/>
          <p:nvPr/>
        </p:nvSpPr>
        <p:spPr>
          <a:xfrm>
            <a:off x="1060132" y="4822593"/>
            <a:ext cx="3799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66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1BF0A-6989-4A40-8CFB-40D6899EA477}"/>
              </a:ext>
            </a:extLst>
          </p:cNvPr>
          <p:cNvSpPr txBox="1"/>
          <p:nvPr/>
        </p:nvSpPr>
        <p:spPr>
          <a:xfrm>
            <a:off x="1774320" y="5388443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i="1" dirty="0">
                <a:solidFill>
                  <a:srgbClr val="000066"/>
                </a:solidFill>
              </a:rPr>
              <a:t>i=1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CBBFDF-0051-6245-AD2F-9C96E66E9DB4}"/>
              </a:ext>
            </a:extLst>
          </p:cNvPr>
          <p:cNvSpPr txBox="1"/>
          <p:nvPr/>
        </p:nvSpPr>
        <p:spPr>
          <a:xfrm>
            <a:off x="5892018" y="5395734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i="1" dirty="0">
                <a:solidFill>
                  <a:srgbClr val="FF0000"/>
                </a:solidFill>
              </a:rPr>
              <a:t>j=7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4EBF8B-CA98-FD4B-9A68-8C4C71CCF860}"/>
              </a:ext>
            </a:extLst>
          </p:cNvPr>
          <p:cNvSpPr txBox="1"/>
          <p:nvPr/>
        </p:nvSpPr>
        <p:spPr>
          <a:xfrm>
            <a:off x="1532232" y="4173413"/>
            <a:ext cx="57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x=9</a:t>
            </a:r>
          </a:p>
        </p:txBody>
      </p:sp>
    </p:spTree>
    <p:extLst>
      <p:ext uri="{BB962C8B-B14F-4D97-AF65-F5344CB8AC3E}">
        <p14:creationId xmlns:p14="http://schemas.microsoft.com/office/powerpoint/2010/main" val="81852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0458-5564-5F48-BFF1-18E9E52B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Partition (Hoare original)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453F-7FFB-A74D-9AD2-09676A06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2CBEB4-260A-4972-9904-BA62D13A1A61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872C56-A830-7E46-949A-2EDCF8A9E267}"/>
              </a:ext>
            </a:extLst>
          </p:cNvPr>
          <p:cNvSpPr/>
          <p:nvPr/>
        </p:nvSpPr>
        <p:spPr>
          <a:xfrm>
            <a:off x="0" y="1339582"/>
            <a:ext cx="9144000" cy="2910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kern="0" dirty="0">
                <a:solidFill>
                  <a:srgbClr val="000066"/>
                </a:solidFill>
                <a:latin typeface="Courier New" pitchFamily="49" charset="0"/>
              </a:rPr>
              <a:t>Partition(</a:t>
            </a:r>
            <a:r>
              <a:rPr lang="en-US" altLang="ro-RO" kern="0" dirty="0" err="1">
                <a:solidFill>
                  <a:srgbClr val="000066"/>
                </a:solidFill>
                <a:latin typeface="Courier New" pitchFamily="49" charset="0"/>
              </a:rPr>
              <a:t>A,p,r</a:t>
            </a:r>
            <a:r>
              <a:rPr lang="en-US" altLang="ro-RO" kern="0" dirty="0">
                <a:solidFill>
                  <a:srgbClr val="000066"/>
                </a:solidFill>
                <a:latin typeface="Courier New" pitchFamily="49" charset="0"/>
              </a:rPr>
              <a:t>)	</a:t>
            </a:r>
            <a:r>
              <a:rPr lang="en-US" altLang="ro-RO" sz="1400" b="0" kern="0" dirty="0">
                <a:solidFill>
                  <a:srgbClr val="000066"/>
                </a:solidFill>
                <a:latin typeface="Tahoma"/>
              </a:rPr>
              <a:t>	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x&lt;-A[p]  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&lt;-p-1   j&lt;-r+1	</a:t>
            </a:r>
            <a:endParaRPr lang="en-US" altLang="ro-RO" b="0" kern="0" dirty="0">
              <a:solidFill>
                <a:srgbClr val="000066"/>
              </a:solidFill>
              <a:latin typeface="Tahoma"/>
            </a:endParaRP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while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&lt;=j 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do</a:t>
            </a:r>
            <a:endParaRPr lang="en-US" altLang="ro-RO" b="0" kern="0" dirty="0">
              <a:solidFill>
                <a:srgbClr val="000066"/>
              </a:solidFill>
              <a:latin typeface="Tahoma"/>
            </a:endParaRP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begin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repeat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j&lt;-j-1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i="1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until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	A[j]&lt;=x	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FF0000"/>
                </a:solidFill>
                <a:latin typeface="Courier New" pitchFamily="49" charset="0"/>
              </a:rPr>
              <a:t>repeat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altLang="ro-RO" sz="1400" kern="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&lt;-i+1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i="1" kern="0" dirty="0">
                <a:solidFill>
                  <a:srgbClr val="FF0000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FF0000"/>
                </a:solidFill>
                <a:latin typeface="Courier New" pitchFamily="49" charset="0"/>
              </a:rPr>
              <a:t>until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 	A[</a:t>
            </a:r>
            <a:r>
              <a:rPr lang="en-US" altLang="ro-RO" sz="1400" kern="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]&gt;=x</a:t>
            </a:r>
          </a:p>
          <a:p>
            <a:pPr marL="342900" lvl="0" indent="-342900" algn="l" eaLnBrk="1" hangingPunct="1">
              <a:spcBef>
                <a:spcPts val="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if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&lt;j</a:t>
            </a:r>
          </a:p>
          <a:p>
            <a:pPr marL="342900" lvl="0" indent="-342900" algn="l" eaLnBrk="1" hangingPunct="1">
              <a:spcBef>
                <a:spcPts val="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then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swap (A[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],A[j])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else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return j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end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66F2D9-9080-E14B-9D32-F77CF89CEBB7}"/>
              </a:ext>
            </a:extLst>
          </p:cNvPr>
          <p:cNvGraphicFramePr>
            <a:graphicFrameLocks noGrp="1"/>
          </p:cNvGraphicFramePr>
          <p:nvPr/>
        </p:nvGraphicFramePr>
        <p:xfrm>
          <a:off x="1730030" y="4913333"/>
          <a:ext cx="5486400" cy="475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511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F13AB8F-C4BC-F24E-8AF7-8B46A52705B2}"/>
              </a:ext>
            </a:extLst>
          </p:cNvPr>
          <p:cNvGrpSpPr/>
          <p:nvPr/>
        </p:nvGrpSpPr>
        <p:grpSpPr>
          <a:xfrm>
            <a:off x="1915560" y="4578520"/>
            <a:ext cx="5127425" cy="399471"/>
            <a:chOff x="1709530" y="4805290"/>
            <a:chExt cx="5127425" cy="3994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C33619-0C0E-B54E-9435-2F8B73BA1136}"/>
                </a:ext>
              </a:extLst>
            </p:cNvPr>
            <p:cNvSpPr txBox="1"/>
            <p:nvPr/>
          </p:nvSpPr>
          <p:spPr>
            <a:xfrm>
              <a:off x="1709530" y="4818542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spc="0" normalizeH="0" baseline="0" dirty="0">
                  <a:ln>
                    <a:noFill/>
                  </a:ln>
                  <a:solidFill>
                    <a:srgbClr val="000066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0B2410-13F3-964A-A9CD-5013E30DEB5E}"/>
                </a:ext>
              </a:extLst>
            </p:cNvPr>
            <p:cNvSpPr txBox="1"/>
            <p:nvPr/>
          </p:nvSpPr>
          <p:spPr>
            <a:xfrm>
              <a:off x="2378764" y="482517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2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2D94DE-A085-7548-957B-E0A476664647}"/>
                </a:ext>
              </a:extLst>
            </p:cNvPr>
            <p:cNvSpPr txBox="1"/>
            <p:nvPr/>
          </p:nvSpPr>
          <p:spPr>
            <a:xfrm>
              <a:off x="3067879" y="482517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3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0B89B4-F908-FC43-9036-A7711E6661D7}"/>
                </a:ext>
              </a:extLst>
            </p:cNvPr>
            <p:cNvSpPr txBox="1"/>
            <p:nvPr/>
          </p:nvSpPr>
          <p:spPr>
            <a:xfrm>
              <a:off x="3756990" y="4811918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4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2F1C39-628C-1549-BB6B-378A97B219D2}"/>
                </a:ext>
              </a:extLst>
            </p:cNvPr>
            <p:cNvSpPr txBox="1"/>
            <p:nvPr/>
          </p:nvSpPr>
          <p:spPr>
            <a:xfrm>
              <a:off x="4465980" y="4805294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5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A1295F-0421-AE43-95E2-F05743D99937}"/>
                </a:ext>
              </a:extLst>
            </p:cNvPr>
            <p:cNvSpPr txBox="1"/>
            <p:nvPr/>
          </p:nvSpPr>
          <p:spPr>
            <a:xfrm>
              <a:off x="5128590" y="4805291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6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4F6CA1-9E25-BB46-BD36-618A6632DFED}"/>
                </a:ext>
              </a:extLst>
            </p:cNvPr>
            <p:cNvSpPr txBox="1"/>
            <p:nvPr/>
          </p:nvSpPr>
          <p:spPr>
            <a:xfrm>
              <a:off x="5804450" y="480529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7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A996D7-4858-B04A-B127-72BD65955E77}"/>
                </a:ext>
              </a:extLst>
            </p:cNvPr>
            <p:cNvSpPr txBox="1"/>
            <p:nvPr/>
          </p:nvSpPr>
          <p:spPr>
            <a:xfrm>
              <a:off x="6516131" y="480529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8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EE4FB4B-E492-2745-AF77-0115B87093AD}"/>
              </a:ext>
            </a:extLst>
          </p:cNvPr>
          <p:cNvSpPr txBox="1"/>
          <p:nvPr/>
        </p:nvSpPr>
        <p:spPr>
          <a:xfrm>
            <a:off x="1060132" y="4822593"/>
            <a:ext cx="3799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66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1BF0A-6989-4A40-8CFB-40D6899EA477}"/>
              </a:ext>
            </a:extLst>
          </p:cNvPr>
          <p:cNvSpPr txBox="1"/>
          <p:nvPr/>
        </p:nvSpPr>
        <p:spPr>
          <a:xfrm>
            <a:off x="3177005" y="5388443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i="1" dirty="0">
                <a:solidFill>
                  <a:srgbClr val="FF0000"/>
                </a:solidFill>
              </a:rPr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CBBFDF-0051-6245-AD2F-9C96E66E9DB4}"/>
              </a:ext>
            </a:extLst>
          </p:cNvPr>
          <p:cNvSpPr txBox="1"/>
          <p:nvPr/>
        </p:nvSpPr>
        <p:spPr>
          <a:xfrm>
            <a:off x="5892018" y="5395734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i="1" dirty="0">
                <a:solidFill>
                  <a:srgbClr val="000066"/>
                </a:solidFill>
              </a:rPr>
              <a:t>j=7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4EBF8B-CA98-FD4B-9A68-8C4C71CCF860}"/>
              </a:ext>
            </a:extLst>
          </p:cNvPr>
          <p:cNvSpPr txBox="1"/>
          <p:nvPr/>
        </p:nvSpPr>
        <p:spPr>
          <a:xfrm>
            <a:off x="1532232" y="4173413"/>
            <a:ext cx="57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x=9</a:t>
            </a:r>
          </a:p>
        </p:txBody>
      </p:sp>
    </p:spTree>
    <p:extLst>
      <p:ext uri="{BB962C8B-B14F-4D97-AF65-F5344CB8AC3E}">
        <p14:creationId xmlns:p14="http://schemas.microsoft.com/office/powerpoint/2010/main" val="1763086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0458-5564-5F48-BFF1-18E9E52B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Partition (Hoare original)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453F-7FFB-A74D-9AD2-09676A06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2CBEB4-260A-4972-9904-BA62D13A1A61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872C56-A830-7E46-949A-2EDCF8A9E267}"/>
              </a:ext>
            </a:extLst>
          </p:cNvPr>
          <p:cNvSpPr/>
          <p:nvPr/>
        </p:nvSpPr>
        <p:spPr>
          <a:xfrm>
            <a:off x="0" y="1339582"/>
            <a:ext cx="9144000" cy="2910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kern="0" dirty="0">
                <a:solidFill>
                  <a:srgbClr val="000066"/>
                </a:solidFill>
                <a:latin typeface="Courier New" pitchFamily="49" charset="0"/>
              </a:rPr>
              <a:t>Partition(</a:t>
            </a:r>
            <a:r>
              <a:rPr lang="en-US" altLang="ro-RO" kern="0" dirty="0" err="1">
                <a:solidFill>
                  <a:srgbClr val="000066"/>
                </a:solidFill>
                <a:latin typeface="Courier New" pitchFamily="49" charset="0"/>
              </a:rPr>
              <a:t>A,p,r</a:t>
            </a:r>
            <a:r>
              <a:rPr lang="en-US" altLang="ro-RO" kern="0" dirty="0">
                <a:solidFill>
                  <a:srgbClr val="000066"/>
                </a:solidFill>
                <a:latin typeface="Courier New" pitchFamily="49" charset="0"/>
              </a:rPr>
              <a:t>)	</a:t>
            </a:r>
            <a:r>
              <a:rPr lang="en-US" altLang="ro-RO" sz="1400" b="0" kern="0" dirty="0">
                <a:solidFill>
                  <a:srgbClr val="000066"/>
                </a:solidFill>
                <a:latin typeface="Tahoma"/>
              </a:rPr>
              <a:t>	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x&lt;-A[p]  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&lt;-p-1   j&lt;-r+1	</a:t>
            </a:r>
            <a:endParaRPr lang="en-US" altLang="ro-RO" b="0" kern="0" dirty="0">
              <a:solidFill>
                <a:srgbClr val="000066"/>
              </a:solidFill>
              <a:latin typeface="Tahoma"/>
            </a:endParaRP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while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&lt;=j 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do</a:t>
            </a:r>
            <a:endParaRPr lang="en-US" altLang="ro-RO" b="0" kern="0" dirty="0">
              <a:solidFill>
                <a:srgbClr val="000066"/>
              </a:solidFill>
              <a:latin typeface="Tahoma"/>
            </a:endParaRP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begin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repeat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j&lt;-j-1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i="1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until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	A[j]&lt;=x	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repeat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&lt;-i+1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i="1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until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	A[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]&gt;=x</a:t>
            </a:r>
          </a:p>
          <a:p>
            <a:pPr marL="342900" lvl="0" indent="-342900" algn="l" eaLnBrk="1" hangingPunct="1">
              <a:spcBef>
                <a:spcPts val="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ro-RO" sz="1400" kern="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&lt;j</a:t>
            </a:r>
          </a:p>
          <a:p>
            <a:pPr marL="342900" lvl="0" indent="-342900" algn="l" eaLnBrk="1" hangingPunct="1">
              <a:spcBef>
                <a:spcPts val="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			</a:t>
            </a:r>
            <a:r>
              <a:rPr lang="en-US" altLang="ro-RO" sz="1400" u="sng" kern="0" dirty="0">
                <a:solidFill>
                  <a:srgbClr val="FF0000"/>
                </a:solidFill>
                <a:latin typeface="Courier New" pitchFamily="49" charset="0"/>
              </a:rPr>
              <a:t>then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 swap (A[</a:t>
            </a:r>
            <a:r>
              <a:rPr lang="en-US" altLang="ro-RO" sz="1400" kern="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],A[j])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else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return j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end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66F2D9-9080-E14B-9D32-F77CF89CE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62509"/>
              </p:ext>
            </p:extLst>
          </p:nvPr>
        </p:nvGraphicFramePr>
        <p:xfrm>
          <a:off x="1730030" y="4913333"/>
          <a:ext cx="5486400" cy="475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511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F13AB8F-C4BC-F24E-8AF7-8B46A52705B2}"/>
              </a:ext>
            </a:extLst>
          </p:cNvPr>
          <p:cNvGrpSpPr/>
          <p:nvPr/>
        </p:nvGrpSpPr>
        <p:grpSpPr>
          <a:xfrm>
            <a:off x="1915560" y="4578520"/>
            <a:ext cx="5127425" cy="399471"/>
            <a:chOff x="1709530" y="4805290"/>
            <a:chExt cx="5127425" cy="3994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C33619-0C0E-B54E-9435-2F8B73BA1136}"/>
                </a:ext>
              </a:extLst>
            </p:cNvPr>
            <p:cNvSpPr txBox="1"/>
            <p:nvPr/>
          </p:nvSpPr>
          <p:spPr>
            <a:xfrm>
              <a:off x="1709530" y="4818542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spc="0" normalizeH="0" baseline="0" dirty="0">
                  <a:ln>
                    <a:noFill/>
                  </a:ln>
                  <a:solidFill>
                    <a:srgbClr val="000066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0B2410-13F3-964A-A9CD-5013E30DEB5E}"/>
                </a:ext>
              </a:extLst>
            </p:cNvPr>
            <p:cNvSpPr txBox="1"/>
            <p:nvPr/>
          </p:nvSpPr>
          <p:spPr>
            <a:xfrm>
              <a:off x="2378764" y="482517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2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2D94DE-A085-7548-957B-E0A476664647}"/>
                </a:ext>
              </a:extLst>
            </p:cNvPr>
            <p:cNvSpPr txBox="1"/>
            <p:nvPr/>
          </p:nvSpPr>
          <p:spPr>
            <a:xfrm>
              <a:off x="3067879" y="482517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3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0B89B4-F908-FC43-9036-A7711E6661D7}"/>
                </a:ext>
              </a:extLst>
            </p:cNvPr>
            <p:cNvSpPr txBox="1"/>
            <p:nvPr/>
          </p:nvSpPr>
          <p:spPr>
            <a:xfrm>
              <a:off x="3756990" y="4811918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4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2F1C39-628C-1549-BB6B-378A97B219D2}"/>
                </a:ext>
              </a:extLst>
            </p:cNvPr>
            <p:cNvSpPr txBox="1"/>
            <p:nvPr/>
          </p:nvSpPr>
          <p:spPr>
            <a:xfrm>
              <a:off x="4465980" y="4805294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5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A1295F-0421-AE43-95E2-F05743D99937}"/>
                </a:ext>
              </a:extLst>
            </p:cNvPr>
            <p:cNvSpPr txBox="1"/>
            <p:nvPr/>
          </p:nvSpPr>
          <p:spPr>
            <a:xfrm>
              <a:off x="5128590" y="4805291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6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4F6CA1-9E25-BB46-BD36-618A6632DFED}"/>
                </a:ext>
              </a:extLst>
            </p:cNvPr>
            <p:cNvSpPr txBox="1"/>
            <p:nvPr/>
          </p:nvSpPr>
          <p:spPr>
            <a:xfrm>
              <a:off x="5804450" y="480529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7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A996D7-4858-B04A-B127-72BD65955E77}"/>
                </a:ext>
              </a:extLst>
            </p:cNvPr>
            <p:cNvSpPr txBox="1"/>
            <p:nvPr/>
          </p:nvSpPr>
          <p:spPr>
            <a:xfrm>
              <a:off x="6516131" y="480529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8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EE4FB4B-E492-2745-AF77-0115B87093AD}"/>
              </a:ext>
            </a:extLst>
          </p:cNvPr>
          <p:cNvSpPr txBox="1"/>
          <p:nvPr/>
        </p:nvSpPr>
        <p:spPr>
          <a:xfrm>
            <a:off x="1060132" y="4822593"/>
            <a:ext cx="3799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66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1BF0A-6989-4A40-8CFB-40D6899EA477}"/>
              </a:ext>
            </a:extLst>
          </p:cNvPr>
          <p:cNvSpPr txBox="1"/>
          <p:nvPr/>
        </p:nvSpPr>
        <p:spPr>
          <a:xfrm>
            <a:off x="3177005" y="5388443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i="1" dirty="0">
                <a:solidFill>
                  <a:srgbClr val="000066"/>
                </a:solidFill>
              </a:rPr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CBBFDF-0051-6245-AD2F-9C96E66E9DB4}"/>
              </a:ext>
            </a:extLst>
          </p:cNvPr>
          <p:cNvSpPr txBox="1"/>
          <p:nvPr/>
        </p:nvSpPr>
        <p:spPr>
          <a:xfrm>
            <a:off x="5892018" y="5395734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i="1" dirty="0">
                <a:solidFill>
                  <a:srgbClr val="000066"/>
                </a:solidFill>
              </a:rPr>
              <a:t>j=7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4EBF8B-CA98-FD4B-9A68-8C4C71CCF860}"/>
              </a:ext>
            </a:extLst>
          </p:cNvPr>
          <p:cNvSpPr txBox="1"/>
          <p:nvPr/>
        </p:nvSpPr>
        <p:spPr>
          <a:xfrm>
            <a:off x="1532232" y="4173413"/>
            <a:ext cx="57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x=9</a:t>
            </a:r>
          </a:p>
        </p:txBody>
      </p:sp>
    </p:spTree>
    <p:extLst>
      <p:ext uri="{BB962C8B-B14F-4D97-AF65-F5344CB8AC3E}">
        <p14:creationId xmlns:p14="http://schemas.microsoft.com/office/powerpoint/2010/main" val="4164850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0458-5564-5F48-BFF1-18E9E52B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Partition (Hoare original)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453F-7FFB-A74D-9AD2-09676A06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2CBEB4-260A-4972-9904-BA62D13A1A61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872C56-A830-7E46-949A-2EDCF8A9E267}"/>
              </a:ext>
            </a:extLst>
          </p:cNvPr>
          <p:cNvSpPr/>
          <p:nvPr/>
        </p:nvSpPr>
        <p:spPr>
          <a:xfrm>
            <a:off x="0" y="1339582"/>
            <a:ext cx="9144000" cy="2910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kern="0" dirty="0">
                <a:solidFill>
                  <a:srgbClr val="000066"/>
                </a:solidFill>
                <a:latin typeface="Courier New" pitchFamily="49" charset="0"/>
              </a:rPr>
              <a:t>Partition(</a:t>
            </a:r>
            <a:r>
              <a:rPr lang="en-US" altLang="ro-RO" kern="0" dirty="0" err="1">
                <a:solidFill>
                  <a:srgbClr val="000066"/>
                </a:solidFill>
                <a:latin typeface="Courier New" pitchFamily="49" charset="0"/>
              </a:rPr>
              <a:t>A,p,r</a:t>
            </a:r>
            <a:r>
              <a:rPr lang="en-US" altLang="ro-RO" kern="0" dirty="0">
                <a:solidFill>
                  <a:srgbClr val="000066"/>
                </a:solidFill>
                <a:latin typeface="Courier New" pitchFamily="49" charset="0"/>
              </a:rPr>
              <a:t>)	</a:t>
            </a:r>
            <a:r>
              <a:rPr lang="en-US" altLang="ro-RO" sz="1400" b="0" kern="0" dirty="0">
                <a:solidFill>
                  <a:srgbClr val="000066"/>
                </a:solidFill>
                <a:latin typeface="Tahoma"/>
              </a:rPr>
              <a:t>	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x&lt;-A[p]  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&lt;-p-1   j&lt;-r+1	</a:t>
            </a:r>
            <a:endParaRPr lang="en-US" altLang="ro-RO" b="0" kern="0" dirty="0">
              <a:solidFill>
                <a:srgbClr val="000066"/>
              </a:solidFill>
              <a:latin typeface="Tahoma"/>
            </a:endParaRP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while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&lt;=j 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do</a:t>
            </a:r>
            <a:endParaRPr lang="en-US" altLang="ro-RO" b="0" kern="0" dirty="0">
              <a:solidFill>
                <a:srgbClr val="000066"/>
              </a:solidFill>
              <a:latin typeface="Tahoma"/>
            </a:endParaRP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begin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FF0000"/>
                </a:solidFill>
                <a:latin typeface="Courier New" pitchFamily="49" charset="0"/>
              </a:rPr>
              <a:t>repeat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	j&lt;-j-1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i="1" kern="0" dirty="0">
                <a:solidFill>
                  <a:srgbClr val="FF0000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FF0000"/>
                </a:solidFill>
                <a:latin typeface="Courier New" pitchFamily="49" charset="0"/>
              </a:rPr>
              <a:t>until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 	A[j]&lt;=x	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repeat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&lt;-i+1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i="1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until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	A[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]&gt;=x</a:t>
            </a:r>
          </a:p>
          <a:p>
            <a:pPr marL="342900" lvl="0" indent="-342900" algn="l" eaLnBrk="1" hangingPunct="1">
              <a:spcBef>
                <a:spcPts val="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if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&lt;j</a:t>
            </a:r>
          </a:p>
          <a:p>
            <a:pPr marL="342900" lvl="0" indent="-342900" algn="l" eaLnBrk="1" hangingPunct="1">
              <a:spcBef>
                <a:spcPts val="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then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swap (A[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],A[j])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else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return j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end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66F2D9-9080-E14B-9D32-F77CF89CE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25276"/>
              </p:ext>
            </p:extLst>
          </p:nvPr>
        </p:nvGraphicFramePr>
        <p:xfrm>
          <a:off x="1730030" y="4913333"/>
          <a:ext cx="5486400" cy="475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511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F13AB8F-C4BC-F24E-8AF7-8B46A52705B2}"/>
              </a:ext>
            </a:extLst>
          </p:cNvPr>
          <p:cNvGrpSpPr/>
          <p:nvPr/>
        </p:nvGrpSpPr>
        <p:grpSpPr>
          <a:xfrm>
            <a:off x="1915560" y="4578520"/>
            <a:ext cx="5127425" cy="399471"/>
            <a:chOff x="1709530" y="4805290"/>
            <a:chExt cx="5127425" cy="3994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C33619-0C0E-B54E-9435-2F8B73BA1136}"/>
                </a:ext>
              </a:extLst>
            </p:cNvPr>
            <p:cNvSpPr txBox="1"/>
            <p:nvPr/>
          </p:nvSpPr>
          <p:spPr>
            <a:xfrm>
              <a:off x="1709530" y="4818542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spc="0" normalizeH="0" baseline="0" dirty="0">
                  <a:ln>
                    <a:noFill/>
                  </a:ln>
                  <a:solidFill>
                    <a:srgbClr val="000066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0B2410-13F3-964A-A9CD-5013E30DEB5E}"/>
                </a:ext>
              </a:extLst>
            </p:cNvPr>
            <p:cNvSpPr txBox="1"/>
            <p:nvPr/>
          </p:nvSpPr>
          <p:spPr>
            <a:xfrm>
              <a:off x="2378764" y="482517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2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2D94DE-A085-7548-957B-E0A476664647}"/>
                </a:ext>
              </a:extLst>
            </p:cNvPr>
            <p:cNvSpPr txBox="1"/>
            <p:nvPr/>
          </p:nvSpPr>
          <p:spPr>
            <a:xfrm>
              <a:off x="3067879" y="482517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3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0B89B4-F908-FC43-9036-A7711E6661D7}"/>
                </a:ext>
              </a:extLst>
            </p:cNvPr>
            <p:cNvSpPr txBox="1"/>
            <p:nvPr/>
          </p:nvSpPr>
          <p:spPr>
            <a:xfrm>
              <a:off x="3756990" y="4811918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4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2F1C39-628C-1549-BB6B-378A97B219D2}"/>
                </a:ext>
              </a:extLst>
            </p:cNvPr>
            <p:cNvSpPr txBox="1"/>
            <p:nvPr/>
          </p:nvSpPr>
          <p:spPr>
            <a:xfrm>
              <a:off x="4465980" y="4805294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5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A1295F-0421-AE43-95E2-F05743D99937}"/>
                </a:ext>
              </a:extLst>
            </p:cNvPr>
            <p:cNvSpPr txBox="1"/>
            <p:nvPr/>
          </p:nvSpPr>
          <p:spPr>
            <a:xfrm>
              <a:off x="5128590" y="4805291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6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4F6CA1-9E25-BB46-BD36-618A6632DFED}"/>
                </a:ext>
              </a:extLst>
            </p:cNvPr>
            <p:cNvSpPr txBox="1"/>
            <p:nvPr/>
          </p:nvSpPr>
          <p:spPr>
            <a:xfrm>
              <a:off x="5804450" y="480529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7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A996D7-4858-B04A-B127-72BD65955E77}"/>
                </a:ext>
              </a:extLst>
            </p:cNvPr>
            <p:cNvSpPr txBox="1"/>
            <p:nvPr/>
          </p:nvSpPr>
          <p:spPr>
            <a:xfrm>
              <a:off x="6516131" y="480529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8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EE4FB4B-E492-2745-AF77-0115B87093AD}"/>
              </a:ext>
            </a:extLst>
          </p:cNvPr>
          <p:cNvSpPr txBox="1"/>
          <p:nvPr/>
        </p:nvSpPr>
        <p:spPr>
          <a:xfrm>
            <a:off x="1060132" y="4822593"/>
            <a:ext cx="3799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66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1BF0A-6989-4A40-8CFB-40D6899EA477}"/>
              </a:ext>
            </a:extLst>
          </p:cNvPr>
          <p:cNvSpPr txBox="1"/>
          <p:nvPr/>
        </p:nvSpPr>
        <p:spPr>
          <a:xfrm>
            <a:off x="3177005" y="5388443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i="1" dirty="0">
                <a:solidFill>
                  <a:srgbClr val="000066"/>
                </a:solidFill>
              </a:rPr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CBBFDF-0051-6245-AD2F-9C96E66E9DB4}"/>
              </a:ext>
            </a:extLst>
          </p:cNvPr>
          <p:cNvSpPr txBox="1"/>
          <p:nvPr/>
        </p:nvSpPr>
        <p:spPr>
          <a:xfrm>
            <a:off x="5250875" y="5395734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i="1" dirty="0">
                <a:solidFill>
                  <a:srgbClr val="FF0000"/>
                </a:solidFill>
              </a:rPr>
              <a:t>j=6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4EBF8B-CA98-FD4B-9A68-8C4C71CCF860}"/>
              </a:ext>
            </a:extLst>
          </p:cNvPr>
          <p:cNvSpPr txBox="1"/>
          <p:nvPr/>
        </p:nvSpPr>
        <p:spPr>
          <a:xfrm>
            <a:off x="1532232" y="4173413"/>
            <a:ext cx="57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x=9</a:t>
            </a:r>
          </a:p>
        </p:txBody>
      </p:sp>
    </p:spTree>
    <p:extLst>
      <p:ext uri="{BB962C8B-B14F-4D97-AF65-F5344CB8AC3E}">
        <p14:creationId xmlns:p14="http://schemas.microsoft.com/office/powerpoint/2010/main" val="357126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D51D075-B363-42C7-8528-479FA510B545}" type="datetime1">
              <a:rPr lang="en-US" smtClean="0"/>
              <a:t>10/12/20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dirty="0"/>
              <a:t>Agenda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31925"/>
            <a:ext cx="7680325" cy="47244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ro-RO" dirty="0">
                <a:solidFill>
                  <a:schemeClr val="tx2"/>
                </a:solidFill>
              </a:rPr>
              <a:t>Master Theorem – to be remembered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dirty="0">
                <a:solidFill>
                  <a:schemeClr val="tx2"/>
                </a:solidFill>
              </a:rPr>
              <a:t>Features to evaluate – review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dirty="0">
                <a:solidFill>
                  <a:schemeClr val="tx2"/>
                </a:solidFill>
              </a:rPr>
              <a:t>Heap structure  - review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dirty="0" err="1">
                <a:solidFill>
                  <a:schemeClr val="tx2"/>
                </a:solidFill>
              </a:rPr>
              <a:t>QuickSort</a:t>
            </a:r>
            <a:endParaRPr lang="en-US" altLang="ro-RO" dirty="0">
              <a:solidFill>
                <a:schemeClr val="tx2"/>
              </a:solidFill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ro-RO" dirty="0" err="1">
                <a:solidFill>
                  <a:schemeClr val="tx2"/>
                </a:solidFill>
              </a:rPr>
              <a:t>i</a:t>
            </a:r>
            <a:r>
              <a:rPr lang="en-US" altLang="ro-RO" baseline="30000" dirty="0" err="1">
                <a:solidFill>
                  <a:schemeClr val="tx2"/>
                </a:solidFill>
              </a:rPr>
              <a:t>th</a:t>
            </a:r>
            <a:r>
              <a:rPr lang="en-US" altLang="ro-RO" dirty="0">
                <a:solidFill>
                  <a:schemeClr val="tx2"/>
                </a:solidFill>
              </a:rPr>
              <a:t> Selection 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dirty="0" err="1">
                <a:solidFill>
                  <a:schemeClr val="tx2"/>
                </a:solidFill>
              </a:rPr>
              <a:t>QuickSort</a:t>
            </a:r>
            <a:r>
              <a:rPr lang="en-US" altLang="ro-RO" dirty="0">
                <a:solidFill>
                  <a:schemeClr val="tx2"/>
                </a:solidFill>
              </a:rPr>
              <a:t> - updated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0458-5564-5F48-BFF1-18E9E52B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Partition (Hoare original)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453F-7FFB-A74D-9AD2-09676A06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2CBEB4-260A-4972-9904-BA62D13A1A61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872C56-A830-7E46-949A-2EDCF8A9E267}"/>
              </a:ext>
            </a:extLst>
          </p:cNvPr>
          <p:cNvSpPr/>
          <p:nvPr/>
        </p:nvSpPr>
        <p:spPr>
          <a:xfrm>
            <a:off x="0" y="1339582"/>
            <a:ext cx="9144000" cy="2910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kern="0" dirty="0">
                <a:solidFill>
                  <a:srgbClr val="000066"/>
                </a:solidFill>
                <a:latin typeface="Courier New" pitchFamily="49" charset="0"/>
              </a:rPr>
              <a:t>Partition(</a:t>
            </a:r>
            <a:r>
              <a:rPr lang="en-US" altLang="ro-RO" kern="0" dirty="0" err="1">
                <a:solidFill>
                  <a:srgbClr val="000066"/>
                </a:solidFill>
                <a:latin typeface="Courier New" pitchFamily="49" charset="0"/>
              </a:rPr>
              <a:t>A,p,r</a:t>
            </a:r>
            <a:r>
              <a:rPr lang="en-US" altLang="ro-RO" kern="0" dirty="0">
                <a:solidFill>
                  <a:srgbClr val="000066"/>
                </a:solidFill>
                <a:latin typeface="Courier New" pitchFamily="49" charset="0"/>
              </a:rPr>
              <a:t>)	</a:t>
            </a:r>
            <a:r>
              <a:rPr lang="en-US" altLang="ro-RO" sz="1400" b="0" kern="0" dirty="0">
                <a:solidFill>
                  <a:srgbClr val="000066"/>
                </a:solidFill>
                <a:latin typeface="Tahoma"/>
              </a:rPr>
              <a:t>	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x&lt;-A[p]  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&lt;-p-1   j&lt;-r+1	</a:t>
            </a:r>
            <a:endParaRPr lang="en-US" altLang="ro-RO" b="0" kern="0" dirty="0">
              <a:solidFill>
                <a:srgbClr val="000066"/>
              </a:solidFill>
              <a:latin typeface="Tahoma"/>
            </a:endParaRP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while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&lt;=j 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do</a:t>
            </a:r>
            <a:endParaRPr lang="en-US" altLang="ro-RO" b="0" kern="0" dirty="0">
              <a:solidFill>
                <a:srgbClr val="000066"/>
              </a:solidFill>
              <a:latin typeface="Tahoma"/>
            </a:endParaRP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begin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repeat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j&lt;-j-1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i="1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until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	A[j]&lt;=x	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FF0000"/>
                </a:solidFill>
                <a:latin typeface="Courier New" pitchFamily="49" charset="0"/>
              </a:rPr>
              <a:t>repeat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altLang="ro-RO" sz="1400" kern="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&lt;-i+1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i="1" kern="0" dirty="0">
                <a:solidFill>
                  <a:srgbClr val="FF0000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FF0000"/>
                </a:solidFill>
                <a:latin typeface="Courier New" pitchFamily="49" charset="0"/>
              </a:rPr>
              <a:t>until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 	A[</a:t>
            </a:r>
            <a:r>
              <a:rPr lang="en-US" altLang="ro-RO" sz="1400" kern="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]&gt;=x</a:t>
            </a:r>
          </a:p>
          <a:p>
            <a:pPr marL="342900" lvl="0" indent="-342900" algn="l" eaLnBrk="1" hangingPunct="1">
              <a:spcBef>
                <a:spcPts val="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if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&lt;j</a:t>
            </a:r>
          </a:p>
          <a:p>
            <a:pPr marL="342900" lvl="0" indent="-342900" algn="l" eaLnBrk="1" hangingPunct="1">
              <a:spcBef>
                <a:spcPts val="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then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swap (A[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],A[j])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else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return j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end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66F2D9-9080-E14B-9D32-F77CF89CEBB7}"/>
              </a:ext>
            </a:extLst>
          </p:cNvPr>
          <p:cNvGraphicFramePr>
            <a:graphicFrameLocks noGrp="1"/>
          </p:cNvGraphicFramePr>
          <p:nvPr/>
        </p:nvGraphicFramePr>
        <p:xfrm>
          <a:off x="1730030" y="4913333"/>
          <a:ext cx="5486400" cy="475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511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F13AB8F-C4BC-F24E-8AF7-8B46A52705B2}"/>
              </a:ext>
            </a:extLst>
          </p:cNvPr>
          <p:cNvGrpSpPr/>
          <p:nvPr/>
        </p:nvGrpSpPr>
        <p:grpSpPr>
          <a:xfrm>
            <a:off x="1915560" y="4578520"/>
            <a:ext cx="5127425" cy="399471"/>
            <a:chOff x="1709530" y="4805290"/>
            <a:chExt cx="5127425" cy="3994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C33619-0C0E-B54E-9435-2F8B73BA1136}"/>
                </a:ext>
              </a:extLst>
            </p:cNvPr>
            <p:cNvSpPr txBox="1"/>
            <p:nvPr/>
          </p:nvSpPr>
          <p:spPr>
            <a:xfrm>
              <a:off x="1709530" y="4818542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spc="0" normalizeH="0" baseline="0" dirty="0">
                  <a:ln>
                    <a:noFill/>
                  </a:ln>
                  <a:solidFill>
                    <a:srgbClr val="000066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0B2410-13F3-964A-A9CD-5013E30DEB5E}"/>
                </a:ext>
              </a:extLst>
            </p:cNvPr>
            <p:cNvSpPr txBox="1"/>
            <p:nvPr/>
          </p:nvSpPr>
          <p:spPr>
            <a:xfrm>
              <a:off x="2378764" y="482517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2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2D94DE-A085-7548-957B-E0A476664647}"/>
                </a:ext>
              </a:extLst>
            </p:cNvPr>
            <p:cNvSpPr txBox="1"/>
            <p:nvPr/>
          </p:nvSpPr>
          <p:spPr>
            <a:xfrm>
              <a:off x="3067879" y="482517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3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0B89B4-F908-FC43-9036-A7711E6661D7}"/>
                </a:ext>
              </a:extLst>
            </p:cNvPr>
            <p:cNvSpPr txBox="1"/>
            <p:nvPr/>
          </p:nvSpPr>
          <p:spPr>
            <a:xfrm>
              <a:off x="3756990" y="4811918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4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2F1C39-628C-1549-BB6B-378A97B219D2}"/>
                </a:ext>
              </a:extLst>
            </p:cNvPr>
            <p:cNvSpPr txBox="1"/>
            <p:nvPr/>
          </p:nvSpPr>
          <p:spPr>
            <a:xfrm>
              <a:off x="4465980" y="4805294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5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A1295F-0421-AE43-95E2-F05743D99937}"/>
                </a:ext>
              </a:extLst>
            </p:cNvPr>
            <p:cNvSpPr txBox="1"/>
            <p:nvPr/>
          </p:nvSpPr>
          <p:spPr>
            <a:xfrm>
              <a:off x="5128590" y="4805291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6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4F6CA1-9E25-BB46-BD36-618A6632DFED}"/>
                </a:ext>
              </a:extLst>
            </p:cNvPr>
            <p:cNvSpPr txBox="1"/>
            <p:nvPr/>
          </p:nvSpPr>
          <p:spPr>
            <a:xfrm>
              <a:off x="5804450" y="480529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7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A996D7-4858-B04A-B127-72BD65955E77}"/>
                </a:ext>
              </a:extLst>
            </p:cNvPr>
            <p:cNvSpPr txBox="1"/>
            <p:nvPr/>
          </p:nvSpPr>
          <p:spPr>
            <a:xfrm>
              <a:off x="6516131" y="480529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8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EE4FB4B-E492-2745-AF77-0115B87093AD}"/>
              </a:ext>
            </a:extLst>
          </p:cNvPr>
          <p:cNvSpPr txBox="1"/>
          <p:nvPr/>
        </p:nvSpPr>
        <p:spPr>
          <a:xfrm>
            <a:off x="1060132" y="4822593"/>
            <a:ext cx="3799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66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1BF0A-6989-4A40-8CFB-40D6899EA477}"/>
              </a:ext>
            </a:extLst>
          </p:cNvPr>
          <p:cNvSpPr txBox="1"/>
          <p:nvPr/>
        </p:nvSpPr>
        <p:spPr>
          <a:xfrm>
            <a:off x="5819624" y="5395734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i="1" dirty="0">
                <a:solidFill>
                  <a:srgbClr val="FF0000"/>
                </a:solidFill>
              </a:rPr>
              <a:t>i=7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CBBFDF-0051-6245-AD2F-9C96E66E9DB4}"/>
              </a:ext>
            </a:extLst>
          </p:cNvPr>
          <p:cNvSpPr txBox="1"/>
          <p:nvPr/>
        </p:nvSpPr>
        <p:spPr>
          <a:xfrm>
            <a:off x="5250875" y="5395734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i="1" dirty="0">
                <a:solidFill>
                  <a:srgbClr val="000066"/>
                </a:solidFill>
              </a:rPr>
              <a:t>j=6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4EBF8B-CA98-FD4B-9A68-8C4C71CCF860}"/>
              </a:ext>
            </a:extLst>
          </p:cNvPr>
          <p:cNvSpPr txBox="1"/>
          <p:nvPr/>
        </p:nvSpPr>
        <p:spPr>
          <a:xfrm>
            <a:off x="1532232" y="4173413"/>
            <a:ext cx="57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x=9</a:t>
            </a:r>
          </a:p>
        </p:txBody>
      </p:sp>
    </p:spTree>
    <p:extLst>
      <p:ext uri="{BB962C8B-B14F-4D97-AF65-F5344CB8AC3E}">
        <p14:creationId xmlns:p14="http://schemas.microsoft.com/office/powerpoint/2010/main" val="3851908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0458-5564-5F48-BFF1-18E9E52B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Partition (Hoare original)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453F-7FFB-A74D-9AD2-09676A06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2CBEB4-260A-4972-9904-BA62D13A1A61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872C56-A830-7E46-949A-2EDCF8A9E267}"/>
              </a:ext>
            </a:extLst>
          </p:cNvPr>
          <p:cNvSpPr/>
          <p:nvPr/>
        </p:nvSpPr>
        <p:spPr>
          <a:xfrm>
            <a:off x="0" y="1339582"/>
            <a:ext cx="9144000" cy="2910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kern="0" dirty="0">
                <a:solidFill>
                  <a:srgbClr val="000066"/>
                </a:solidFill>
                <a:latin typeface="Courier New" pitchFamily="49" charset="0"/>
              </a:rPr>
              <a:t>Partition(</a:t>
            </a:r>
            <a:r>
              <a:rPr lang="en-US" altLang="ro-RO" kern="0" dirty="0" err="1">
                <a:solidFill>
                  <a:srgbClr val="000066"/>
                </a:solidFill>
                <a:latin typeface="Courier New" pitchFamily="49" charset="0"/>
              </a:rPr>
              <a:t>A,p,r</a:t>
            </a:r>
            <a:r>
              <a:rPr lang="en-US" altLang="ro-RO" kern="0" dirty="0">
                <a:solidFill>
                  <a:srgbClr val="000066"/>
                </a:solidFill>
                <a:latin typeface="Courier New" pitchFamily="49" charset="0"/>
              </a:rPr>
              <a:t>)	</a:t>
            </a:r>
            <a:r>
              <a:rPr lang="en-US" altLang="ro-RO" sz="1400" b="0" kern="0" dirty="0">
                <a:solidFill>
                  <a:srgbClr val="000066"/>
                </a:solidFill>
                <a:latin typeface="Tahoma"/>
              </a:rPr>
              <a:t>	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x&lt;-A[p]  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&lt;-p-1   j&lt;-r+1	</a:t>
            </a:r>
            <a:endParaRPr lang="en-US" altLang="ro-RO" b="0" kern="0" dirty="0">
              <a:solidFill>
                <a:srgbClr val="000066"/>
              </a:solidFill>
              <a:latin typeface="Tahoma"/>
            </a:endParaRP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while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&lt;=j 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do</a:t>
            </a:r>
            <a:endParaRPr lang="en-US" altLang="ro-RO" b="0" kern="0" dirty="0">
              <a:solidFill>
                <a:srgbClr val="000066"/>
              </a:solidFill>
              <a:latin typeface="Tahoma"/>
            </a:endParaRP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begin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repeat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j&lt;-j-1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i="1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until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	A[j]&lt;=x	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repeat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&lt;-i+1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i="1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until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	A[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]&gt;=x</a:t>
            </a:r>
          </a:p>
          <a:p>
            <a:pPr marL="342900" lvl="0" indent="-342900" algn="l" eaLnBrk="1" hangingPunct="1">
              <a:spcBef>
                <a:spcPts val="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</a:t>
            </a:r>
            <a:r>
              <a:rPr lang="en-US" altLang="ro-RO" sz="1400" u="sng" kern="0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ro-RO" sz="1400" kern="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&lt;j</a:t>
            </a:r>
          </a:p>
          <a:p>
            <a:pPr marL="342900" lvl="0" indent="-342900" algn="l" eaLnBrk="1" hangingPunct="1">
              <a:spcBef>
                <a:spcPts val="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then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 swap (A[</a:t>
            </a:r>
            <a:r>
              <a:rPr lang="en-US" altLang="ro-RO" sz="1400" kern="0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],A[j])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		</a:t>
            </a:r>
            <a:r>
              <a:rPr lang="en-US" altLang="ro-RO" sz="1400" u="sng" kern="0" dirty="0">
                <a:solidFill>
                  <a:srgbClr val="FF0000"/>
                </a:solidFill>
                <a:latin typeface="Courier New" pitchFamily="49" charset="0"/>
              </a:rPr>
              <a:t>else</a:t>
            </a:r>
            <a:r>
              <a:rPr lang="en-US" altLang="ro-RO" sz="1400" kern="0" dirty="0">
                <a:solidFill>
                  <a:srgbClr val="FF0000"/>
                </a:solidFill>
                <a:latin typeface="Courier New" pitchFamily="49" charset="0"/>
              </a:rPr>
              <a:t> return j</a:t>
            </a: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defRPr/>
            </a:pPr>
            <a:r>
              <a:rPr lang="en-US" altLang="ro-RO" sz="1400" kern="0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altLang="ro-RO" sz="1400" u="sng" kern="0" dirty="0">
                <a:solidFill>
                  <a:srgbClr val="000066"/>
                </a:solidFill>
                <a:latin typeface="Courier New" pitchFamily="49" charset="0"/>
              </a:rPr>
              <a:t>end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66F2D9-9080-E14B-9D32-F77CF89CEBB7}"/>
              </a:ext>
            </a:extLst>
          </p:cNvPr>
          <p:cNvGraphicFramePr>
            <a:graphicFrameLocks noGrp="1"/>
          </p:cNvGraphicFramePr>
          <p:nvPr/>
        </p:nvGraphicFramePr>
        <p:xfrm>
          <a:off x="1730030" y="4913333"/>
          <a:ext cx="5486400" cy="475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511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F13AB8F-C4BC-F24E-8AF7-8B46A52705B2}"/>
              </a:ext>
            </a:extLst>
          </p:cNvPr>
          <p:cNvGrpSpPr/>
          <p:nvPr/>
        </p:nvGrpSpPr>
        <p:grpSpPr>
          <a:xfrm>
            <a:off x="1915560" y="4578520"/>
            <a:ext cx="5127425" cy="399471"/>
            <a:chOff x="1709530" y="4805290"/>
            <a:chExt cx="5127425" cy="3994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C33619-0C0E-B54E-9435-2F8B73BA1136}"/>
                </a:ext>
              </a:extLst>
            </p:cNvPr>
            <p:cNvSpPr txBox="1"/>
            <p:nvPr/>
          </p:nvSpPr>
          <p:spPr>
            <a:xfrm>
              <a:off x="1709530" y="4818542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spc="0" normalizeH="0" baseline="0" dirty="0">
                  <a:ln>
                    <a:noFill/>
                  </a:ln>
                  <a:solidFill>
                    <a:srgbClr val="000066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0B2410-13F3-964A-A9CD-5013E30DEB5E}"/>
                </a:ext>
              </a:extLst>
            </p:cNvPr>
            <p:cNvSpPr txBox="1"/>
            <p:nvPr/>
          </p:nvSpPr>
          <p:spPr>
            <a:xfrm>
              <a:off x="2378764" y="482517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2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2D94DE-A085-7548-957B-E0A476664647}"/>
                </a:ext>
              </a:extLst>
            </p:cNvPr>
            <p:cNvSpPr txBox="1"/>
            <p:nvPr/>
          </p:nvSpPr>
          <p:spPr>
            <a:xfrm>
              <a:off x="3067879" y="482517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3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0B89B4-F908-FC43-9036-A7711E6661D7}"/>
                </a:ext>
              </a:extLst>
            </p:cNvPr>
            <p:cNvSpPr txBox="1"/>
            <p:nvPr/>
          </p:nvSpPr>
          <p:spPr>
            <a:xfrm>
              <a:off x="3756990" y="4811918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4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2F1C39-628C-1549-BB6B-378A97B219D2}"/>
                </a:ext>
              </a:extLst>
            </p:cNvPr>
            <p:cNvSpPr txBox="1"/>
            <p:nvPr/>
          </p:nvSpPr>
          <p:spPr>
            <a:xfrm>
              <a:off x="4465980" y="4805294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5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A1295F-0421-AE43-95E2-F05743D99937}"/>
                </a:ext>
              </a:extLst>
            </p:cNvPr>
            <p:cNvSpPr txBox="1"/>
            <p:nvPr/>
          </p:nvSpPr>
          <p:spPr>
            <a:xfrm>
              <a:off x="5128590" y="4805291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6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4F6CA1-9E25-BB46-BD36-618A6632DFED}"/>
                </a:ext>
              </a:extLst>
            </p:cNvPr>
            <p:cNvSpPr txBox="1"/>
            <p:nvPr/>
          </p:nvSpPr>
          <p:spPr>
            <a:xfrm>
              <a:off x="5804450" y="480529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7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A996D7-4858-B04A-B127-72BD65955E77}"/>
                </a:ext>
              </a:extLst>
            </p:cNvPr>
            <p:cNvSpPr txBox="1"/>
            <p:nvPr/>
          </p:nvSpPr>
          <p:spPr>
            <a:xfrm>
              <a:off x="6516131" y="4805290"/>
              <a:ext cx="32082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0" i="1" dirty="0">
                  <a:solidFill>
                    <a:srgbClr val="000066"/>
                  </a:solidFill>
                  <a:sym typeface="Gill Sans Light"/>
                </a:rPr>
                <a:t>8</a:t>
              </a:r>
              <a:endParaRPr kumimoji="0" lang="en-US" b="0" i="1" u="none" strike="noStrike" cap="none" spc="0" normalizeH="0" baseline="0" dirty="0">
                <a:ln>
                  <a:noFill/>
                </a:ln>
                <a:solidFill>
                  <a:srgbClr val="000066"/>
                </a:solidFill>
                <a:effectLst/>
                <a:uFillTx/>
                <a:sym typeface="Gill Sans Ligh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EE4FB4B-E492-2745-AF77-0115B87093AD}"/>
              </a:ext>
            </a:extLst>
          </p:cNvPr>
          <p:cNvSpPr txBox="1"/>
          <p:nvPr/>
        </p:nvSpPr>
        <p:spPr>
          <a:xfrm>
            <a:off x="1060132" y="4822593"/>
            <a:ext cx="3799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66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1BF0A-6989-4A40-8CFB-40D6899EA477}"/>
              </a:ext>
            </a:extLst>
          </p:cNvPr>
          <p:cNvSpPr txBox="1"/>
          <p:nvPr/>
        </p:nvSpPr>
        <p:spPr>
          <a:xfrm>
            <a:off x="5819624" y="5395734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i="1" dirty="0">
                <a:solidFill>
                  <a:srgbClr val="000066"/>
                </a:solidFill>
              </a:rPr>
              <a:t>i=7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CBBFDF-0051-6245-AD2F-9C96E66E9DB4}"/>
              </a:ext>
            </a:extLst>
          </p:cNvPr>
          <p:cNvSpPr txBox="1"/>
          <p:nvPr/>
        </p:nvSpPr>
        <p:spPr>
          <a:xfrm>
            <a:off x="5250875" y="5395734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i="1" dirty="0">
                <a:solidFill>
                  <a:srgbClr val="FF0000"/>
                </a:solidFill>
              </a:rPr>
              <a:t>j=6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4EBF8B-CA98-FD4B-9A68-8C4C71CCF860}"/>
              </a:ext>
            </a:extLst>
          </p:cNvPr>
          <p:cNvSpPr txBox="1"/>
          <p:nvPr/>
        </p:nvSpPr>
        <p:spPr>
          <a:xfrm>
            <a:off x="1532232" y="4173413"/>
            <a:ext cx="57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x=9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91D2C6-072E-DA49-BFFF-B6A032D539A5}"/>
              </a:ext>
            </a:extLst>
          </p:cNvPr>
          <p:cNvSpPr txBox="1"/>
          <p:nvPr/>
        </p:nvSpPr>
        <p:spPr>
          <a:xfrm>
            <a:off x="2340522" y="62484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i="1" dirty="0"/>
              <a:t>…</a:t>
            </a:r>
            <a:r>
              <a:rPr lang="en-RO" i="1" dirty="0">
                <a:solidFill>
                  <a:srgbClr val="FF0000"/>
                </a:solidFill>
              </a:rPr>
              <a:t>returns 6</a:t>
            </a:r>
          </a:p>
        </p:txBody>
      </p:sp>
    </p:spTree>
    <p:extLst>
      <p:ext uri="{BB962C8B-B14F-4D97-AF65-F5344CB8AC3E}">
        <p14:creationId xmlns:p14="http://schemas.microsoft.com/office/powerpoint/2010/main" val="2120812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E9DC9D-70A5-4077-A2A5-2F15743F96CA}" type="datetime1">
              <a:rPr lang="en-US" smtClean="0"/>
              <a:t>10/12/20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Partition </a:t>
            </a:r>
            <a:r>
              <a:rPr lang="en-RO" dirty="0"/>
              <a:t>(Hoare original)</a:t>
            </a:r>
            <a:r>
              <a:rPr lang="en-US" altLang="ro-RO" dirty="0"/>
              <a:t> 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16038"/>
            <a:ext cx="8763000" cy="49323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800" b="1" dirty="0">
                <a:latin typeface="Courier New" pitchFamily="49" charset="0"/>
              </a:rPr>
              <a:t>Partition(</a:t>
            </a:r>
            <a:r>
              <a:rPr lang="en-US" altLang="ro-RO" sz="1800" b="1" dirty="0" err="1">
                <a:latin typeface="Courier New" pitchFamily="49" charset="0"/>
              </a:rPr>
              <a:t>A,p,r</a:t>
            </a:r>
            <a:r>
              <a:rPr lang="en-US" altLang="ro-RO" sz="1800" b="1" dirty="0">
                <a:latin typeface="Courier New" pitchFamily="49" charset="0"/>
              </a:rPr>
              <a:t>)	</a:t>
            </a:r>
            <a:r>
              <a:rPr lang="en-US" altLang="ro-RO" sz="1800" dirty="0"/>
              <a:t>//p, r -index of the first, last el in the array</a:t>
            </a:r>
            <a:r>
              <a:rPr lang="en-US" altLang="ro-RO" sz="1400" dirty="0"/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400" b="1" dirty="0">
                <a:latin typeface="Courier New" pitchFamily="49" charset="0"/>
              </a:rPr>
              <a:t>x&lt;-A[p]  </a:t>
            </a:r>
            <a:r>
              <a:rPr lang="en-US" altLang="ro-RO" sz="1400" b="1" dirty="0" err="1">
                <a:latin typeface="Courier New" pitchFamily="49" charset="0"/>
              </a:rPr>
              <a:t>i</a:t>
            </a:r>
            <a:r>
              <a:rPr lang="en-US" altLang="ro-RO" sz="1400" b="1" dirty="0">
                <a:latin typeface="Courier New" pitchFamily="49" charset="0"/>
              </a:rPr>
              <a:t>&lt;-p-1   j&lt;-r+1	</a:t>
            </a:r>
            <a:r>
              <a:rPr lang="en-US" altLang="ro-RO" sz="1400" dirty="0"/>
              <a:t> </a:t>
            </a:r>
            <a:r>
              <a:rPr lang="en-US" altLang="ro-RO" sz="1800" dirty="0"/>
              <a:t>//pivot is the first element in the array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400" b="1" u="sng" dirty="0">
                <a:latin typeface="Courier New" pitchFamily="49" charset="0"/>
              </a:rPr>
              <a:t>while</a:t>
            </a:r>
            <a:r>
              <a:rPr lang="en-US" altLang="ro-RO" sz="1400" b="1" dirty="0">
                <a:latin typeface="Courier New" pitchFamily="49" charset="0"/>
              </a:rPr>
              <a:t> </a:t>
            </a:r>
            <a:r>
              <a:rPr lang="en-US" altLang="ro-RO" sz="1400" b="1" dirty="0" err="1">
                <a:latin typeface="Courier New" pitchFamily="49" charset="0"/>
              </a:rPr>
              <a:t>i</a:t>
            </a:r>
            <a:r>
              <a:rPr lang="en-US" altLang="ro-RO" sz="1400" b="1" dirty="0">
                <a:latin typeface="Courier New" pitchFamily="49" charset="0"/>
              </a:rPr>
              <a:t>&lt;=j </a:t>
            </a:r>
            <a:r>
              <a:rPr lang="en-US" altLang="ro-RO" sz="1400" b="1" u="sng" dirty="0">
                <a:latin typeface="Courier New" pitchFamily="49" charset="0"/>
              </a:rPr>
              <a:t>do</a:t>
            </a:r>
            <a:r>
              <a:rPr lang="en-US" altLang="ro-RO" sz="1400" b="1" dirty="0">
                <a:latin typeface="Courier New" pitchFamily="49" charset="0"/>
              </a:rPr>
              <a:t>		</a:t>
            </a:r>
            <a:r>
              <a:rPr lang="en-US" altLang="ro-RO" sz="1400" dirty="0"/>
              <a:t> </a:t>
            </a:r>
            <a:r>
              <a:rPr lang="en-US" altLang="ro-RO" sz="1800" dirty="0"/>
              <a:t>//as long as left index to the left of right index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400" b="1" dirty="0">
                <a:latin typeface="Courier New" pitchFamily="49" charset="0"/>
              </a:rPr>
              <a:t>	</a:t>
            </a:r>
            <a:r>
              <a:rPr lang="en-US" altLang="ro-RO" sz="1400" b="1" u="sng" dirty="0">
                <a:latin typeface="Courier New" pitchFamily="49" charset="0"/>
              </a:rPr>
              <a:t>begin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400" b="1" dirty="0">
                <a:latin typeface="Courier New" pitchFamily="49" charset="0"/>
              </a:rPr>
              <a:t>		</a:t>
            </a:r>
            <a:r>
              <a:rPr lang="en-US" altLang="ro-RO" sz="1400" b="1" u="sng" dirty="0">
                <a:latin typeface="Courier New" pitchFamily="49" charset="0"/>
              </a:rPr>
              <a:t>repeat</a:t>
            </a:r>
            <a:r>
              <a:rPr lang="en-US" altLang="ro-RO" sz="1400" b="1" dirty="0">
                <a:latin typeface="Courier New" pitchFamily="49" charset="0"/>
              </a:rPr>
              <a:t>	j&lt;-j-1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400" b="1" i="1" dirty="0">
                <a:latin typeface="Courier New" pitchFamily="49" charset="0"/>
              </a:rPr>
              <a:t>		</a:t>
            </a:r>
            <a:r>
              <a:rPr lang="en-US" altLang="ro-RO" sz="1400" b="1" u="sng" dirty="0">
                <a:latin typeface="Courier New" pitchFamily="49" charset="0"/>
              </a:rPr>
              <a:t>until</a:t>
            </a:r>
            <a:r>
              <a:rPr lang="en-US" altLang="ro-RO" sz="1400" b="1" dirty="0">
                <a:latin typeface="Courier New" pitchFamily="49" charset="0"/>
              </a:rPr>
              <a:t> 	A[j]&lt;=x	</a:t>
            </a:r>
            <a:r>
              <a:rPr lang="en-US" altLang="ro-RO" sz="1400" dirty="0"/>
              <a:t> //stop at the first smaller or equal element to pivot</a:t>
            </a:r>
            <a:endParaRPr lang="en-US" altLang="ro-RO" sz="1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400" b="1" dirty="0">
                <a:latin typeface="Courier New" pitchFamily="49" charset="0"/>
              </a:rPr>
              <a:t>		</a:t>
            </a:r>
            <a:r>
              <a:rPr lang="en-US" altLang="ro-RO" sz="1400" b="1" u="sng" dirty="0">
                <a:latin typeface="Courier New" pitchFamily="49" charset="0"/>
              </a:rPr>
              <a:t>repeat</a:t>
            </a:r>
            <a:r>
              <a:rPr lang="en-US" altLang="ro-RO" sz="1400" b="1" dirty="0">
                <a:latin typeface="Courier New" pitchFamily="49" charset="0"/>
              </a:rPr>
              <a:t>	</a:t>
            </a:r>
            <a:r>
              <a:rPr lang="en-US" altLang="ro-RO" sz="1400" b="1" dirty="0" err="1">
                <a:latin typeface="Courier New" pitchFamily="49" charset="0"/>
              </a:rPr>
              <a:t>i</a:t>
            </a:r>
            <a:r>
              <a:rPr lang="en-US" altLang="ro-RO" sz="1400" b="1" dirty="0">
                <a:latin typeface="Courier New" pitchFamily="49" charset="0"/>
              </a:rPr>
              <a:t>&lt;-i+1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ro-RO" sz="1400" b="1" i="1" dirty="0">
                <a:latin typeface="Courier New" pitchFamily="49" charset="0"/>
              </a:rPr>
              <a:t>		</a:t>
            </a:r>
            <a:r>
              <a:rPr lang="en-US" altLang="ro-RO" sz="1400" b="1" u="sng" dirty="0">
                <a:latin typeface="Courier New" pitchFamily="49" charset="0"/>
              </a:rPr>
              <a:t>until</a:t>
            </a:r>
            <a:r>
              <a:rPr lang="en-US" altLang="ro-RO" sz="1400" b="1" dirty="0">
                <a:latin typeface="Courier New" pitchFamily="49" charset="0"/>
              </a:rPr>
              <a:t> 	A[</a:t>
            </a:r>
            <a:r>
              <a:rPr lang="en-US" altLang="ro-RO" sz="1400" b="1" dirty="0" err="1">
                <a:latin typeface="Courier New" pitchFamily="49" charset="0"/>
              </a:rPr>
              <a:t>i</a:t>
            </a:r>
            <a:r>
              <a:rPr lang="en-US" altLang="ro-RO" sz="1400" b="1" dirty="0">
                <a:latin typeface="Courier New" pitchFamily="49" charset="0"/>
              </a:rPr>
              <a:t>]&gt;=x	</a:t>
            </a:r>
            <a:r>
              <a:rPr lang="en-US" altLang="ro-RO" sz="1400" dirty="0"/>
              <a:t>//stop at the first greater or equal element to pivot</a:t>
            </a:r>
            <a:endParaRPr lang="en-US" altLang="ro-RO" sz="1400" b="1" dirty="0"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ro-RO" sz="1400" b="1" dirty="0">
                <a:latin typeface="Courier New" pitchFamily="49" charset="0"/>
              </a:rPr>
              <a:t>		</a:t>
            </a:r>
            <a:r>
              <a:rPr lang="en-US" altLang="ro-RO" sz="1400" b="1" u="sng" dirty="0">
                <a:latin typeface="Courier New" pitchFamily="49" charset="0"/>
              </a:rPr>
              <a:t>if</a:t>
            </a:r>
            <a:r>
              <a:rPr lang="en-US" altLang="ro-RO" sz="1400" b="1" dirty="0">
                <a:latin typeface="Courier New" pitchFamily="49" charset="0"/>
              </a:rPr>
              <a:t> </a:t>
            </a:r>
            <a:r>
              <a:rPr lang="en-US" altLang="ro-RO" sz="1400" b="1" dirty="0" err="1">
                <a:latin typeface="Courier New" pitchFamily="49" charset="0"/>
              </a:rPr>
              <a:t>i</a:t>
            </a:r>
            <a:r>
              <a:rPr lang="en-US" altLang="ro-RO" sz="1400" b="1" dirty="0">
                <a:latin typeface="Courier New" pitchFamily="49" charset="0"/>
              </a:rPr>
              <a:t>&lt;j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ro-RO" sz="1400" b="1" dirty="0">
                <a:latin typeface="Courier New" pitchFamily="49" charset="0"/>
              </a:rPr>
              <a:t>			</a:t>
            </a:r>
            <a:r>
              <a:rPr lang="en-US" altLang="ro-RO" sz="1400" b="1" u="sng" dirty="0">
                <a:latin typeface="Courier New" pitchFamily="49" charset="0"/>
              </a:rPr>
              <a:t>then</a:t>
            </a:r>
            <a:r>
              <a:rPr lang="en-US" altLang="ro-RO" sz="1400" b="1" dirty="0">
                <a:latin typeface="Courier New" pitchFamily="49" charset="0"/>
              </a:rPr>
              <a:t> swap (A[</a:t>
            </a:r>
            <a:r>
              <a:rPr lang="en-US" altLang="ro-RO" sz="1400" b="1" dirty="0" err="1">
                <a:latin typeface="Courier New" pitchFamily="49" charset="0"/>
              </a:rPr>
              <a:t>i</a:t>
            </a:r>
            <a:r>
              <a:rPr lang="en-US" altLang="ro-RO" sz="1400" b="1" dirty="0">
                <a:latin typeface="Courier New" pitchFamily="49" charset="0"/>
              </a:rPr>
              <a:t>],A[j])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400" b="1" dirty="0">
                <a:latin typeface="Courier New" pitchFamily="49" charset="0"/>
              </a:rPr>
              <a:t>			</a:t>
            </a:r>
            <a:r>
              <a:rPr lang="en-US" altLang="ro-RO" sz="1400" b="1" u="sng" dirty="0">
                <a:latin typeface="Courier New" pitchFamily="49" charset="0"/>
              </a:rPr>
              <a:t>else</a:t>
            </a:r>
            <a:r>
              <a:rPr lang="en-US" altLang="ro-RO" sz="1400" b="1" dirty="0">
                <a:latin typeface="Courier New" pitchFamily="49" charset="0"/>
              </a:rPr>
              <a:t> return j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400" b="1" dirty="0">
                <a:latin typeface="Courier New" pitchFamily="49" charset="0"/>
              </a:rPr>
              <a:t>	</a:t>
            </a:r>
            <a:r>
              <a:rPr lang="en-US" altLang="ro-RO" sz="1400" b="1" u="sng" dirty="0">
                <a:latin typeface="Courier New" pitchFamily="49" charset="0"/>
              </a:rPr>
              <a:t>end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400" b="1" dirty="0"/>
              <a:t>Qs: (individual analysis! </a:t>
            </a:r>
            <a:r>
              <a:rPr lang="en-US" altLang="ro-RO" sz="1400" b="1" dirty="0" err="1"/>
              <a:t>Hw</a:t>
            </a:r>
            <a:r>
              <a:rPr lang="en-US" altLang="ro-RO" sz="1400" b="1" dirty="0"/>
              <a:t>!)	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ro-RO" sz="1800" dirty="0"/>
              <a:t>the repeat-until loops stop on equal elements and swaps them. Why? 	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ro-RO" sz="1800" dirty="0"/>
              <a:t>the indexes </a:t>
            </a:r>
            <a:r>
              <a:rPr lang="en-US" altLang="ro-RO" sz="1800" dirty="0" err="1"/>
              <a:t>i</a:t>
            </a:r>
            <a:r>
              <a:rPr lang="en-US" altLang="ro-RO" sz="1800" dirty="0"/>
              <a:t> and j never go beyond the array boundaries. Why?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ro-RO" sz="1800" dirty="0"/>
              <a:t>First element pivot has an </a:t>
            </a:r>
            <a:r>
              <a:rPr lang="en-US" altLang="ro-RO" sz="1800" i="1" u="sng" dirty="0"/>
              <a:t>undesired</a:t>
            </a:r>
            <a:r>
              <a:rPr lang="en-US" altLang="ro-RO" sz="1800" dirty="0"/>
              <a:t> worst case (leads O(n</a:t>
            </a:r>
            <a:r>
              <a:rPr lang="en-US" altLang="ro-RO" sz="1800" baseline="30000" dirty="0"/>
              <a:t>2</a:t>
            </a:r>
            <a:r>
              <a:rPr lang="en-US" altLang="ro-RO" sz="1800" dirty="0"/>
              <a:t>) quicksort). Which is it? Why is it undesired?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ro-RO" sz="1800" dirty="0"/>
              <a:t>using A[p] as pivot is essential in this implementation. Why? Homework!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ro-RO" sz="1800" dirty="0"/>
              <a:t>using A[r] as pivot would cause error execution. Why? How can it be avoided? Homework!</a:t>
            </a:r>
          </a:p>
        </p:txBody>
      </p:sp>
    </p:spTree>
    <p:extLst>
      <p:ext uri="{BB962C8B-B14F-4D97-AF65-F5344CB8AC3E}">
        <p14:creationId xmlns:p14="http://schemas.microsoft.com/office/powerpoint/2010/main" val="1641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7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7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3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3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59DEBD-FFA8-44A6-8ED6-212187366305}" type="datetime1">
              <a:rPr lang="en-US" smtClean="0"/>
              <a:t>10/12/20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Partition (Hoare’s update)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16038"/>
            <a:ext cx="8763000" cy="49323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2000" b="1" dirty="0">
                <a:latin typeface="Courier New" pitchFamily="49" charset="0"/>
              </a:rPr>
              <a:t>Partition(</a:t>
            </a:r>
            <a:r>
              <a:rPr lang="en-US" altLang="ro-RO" sz="2000" b="1" dirty="0" err="1">
                <a:latin typeface="Courier New" pitchFamily="49" charset="0"/>
              </a:rPr>
              <a:t>A,p,r</a:t>
            </a:r>
            <a:r>
              <a:rPr lang="en-US" altLang="ro-RO" sz="2000" b="1" dirty="0">
                <a:latin typeface="Courier New" pitchFamily="49" charset="0"/>
              </a:rPr>
              <a:t>)		</a:t>
            </a:r>
            <a:r>
              <a:rPr lang="en-US" altLang="ro-RO" sz="1600" dirty="0"/>
              <a:t>//p, r -index of first, last el in the array	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600" b="1" dirty="0">
                <a:latin typeface="Courier New" pitchFamily="49" charset="0"/>
              </a:rPr>
              <a:t>x&lt;-A[(</a:t>
            </a:r>
            <a:r>
              <a:rPr lang="en-US" altLang="ro-RO" sz="1600" b="1" dirty="0" err="1">
                <a:latin typeface="Courier New" pitchFamily="49" charset="0"/>
              </a:rPr>
              <a:t>p+r</a:t>
            </a:r>
            <a:r>
              <a:rPr lang="en-US" altLang="ro-RO" sz="1600" b="1" dirty="0">
                <a:latin typeface="Courier New" pitchFamily="49" charset="0"/>
              </a:rPr>
              <a:t>)/2]			</a:t>
            </a:r>
            <a:r>
              <a:rPr lang="en-US" altLang="ro-RO" sz="1600" dirty="0"/>
              <a:t>//or p, or r; doesn’t matter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600" b="1" dirty="0" err="1">
                <a:latin typeface="Courier New" pitchFamily="49" charset="0"/>
              </a:rPr>
              <a:t>i</a:t>
            </a:r>
            <a:r>
              <a:rPr lang="en-US" altLang="ro-RO" sz="1600" b="1" dirty="0">
                <a:latin typeface="Courier New" pitchFamily="49" charset="0"/>
              </a:rPr>
              <a:t>&lt;-p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600" b="1" dirty="0">
                <a:latin typeface="Courier New" pitchFamily="49" charset="0"/>
              </a:rPr>
              <a:t>j&lt;-r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600" b="1" u="sng" dirty="0">
                <a:latin typeface="Courier New" pitchFamily="49" charset="0"/>
              </a:rPr>
              <a:t>repeat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600" b="1" dirty="0">
                <a:latin typeface="Courier New" pitchFamily="49" charset="0"/>
              </a:rPr>
              <a:t>		</a:t>
            </a:r>
            <a:r>
              <a:rPr lang="en-US" altLang="ro-RO" sz="1600" b="1" u="sng" dirty="0">
                <a:latin typeface="Courier New" pitchFamily="49" charset="0"/>
              </a:rPr>
              <a:t>while</a:t>
            </a:r>
            <a:r>
              <a:rPr lang="en-US" altLang="ro-RO" sz="1600" b="1" dirty="0">
                <a:latin typeface="Courier New" pitchFamily="49" charset="0"/>
              </a:rPr>
              <a:t> A[</a:t>
            </a:r>
            <a:r>
              <a:rPr lang="en-US" altLang="ro-RO" sz="1600" b="1" dirty="0" err="1">
                <a:latin typeface="Courier New" pitchFamily="49" charset="0"/>
              </a:rPr>
              <a:t>i</a:t>
            </a:r>
            <a:r>
              <a:rPr lang="en-US" altLang="ro-RO" sz="1600" b="1" dirty="0">
                <a:latin typeface="Courier New" pitchFamily="49" charset="0"/>
              </a:rPr>
              <a:t>]&lt;x </a:t>
            </a:r>
            <a:r>
              <a:rPr lang="en-US" altLang="ro-RO" sz="1600" b="1" u="sng" dirty="0">
                <a:latin typeface="Courier New" pitchFamily="49" charset="0"/>
              </a:rPr>
              <a:t>do</a:t>
            </a:r>
            <a:r>
              <a:rPr lang="en-US" altLang="ro-RO" sz="1600" b="1" dirty="0">
                <a:latin typeface="Courier New" pitchFamily="49" charset="0"/>
              </a:rPr>
              <a:t> </a:t>
            </a:r>
            <a:r>
              <a:rPr lang="en-US" altLang="ro-RO" sz="1600" b="1" dirty="0" err="1">
                <a:latin typeface="Courier New" pitchFamily="49" charset="0"/>
              </a:rPr>
              <a:t>i</a:t>
            </a:r>
            <a:r>
              <a:rPr lang="en-US" altLang="ro-RO" sz="1600" b="1" dirty="0">
                <a:latin typeface="Courier New" pitchFamily="49" charset="0"/>
              </a:rPr>
              <a:t>=i+1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600" b="1" dirty="0">
                <a:latin typeface="Courier New" pitchFamily="49" charset="0"/>
              </a:rPr>
              <a:t>		</a:t>
            </a:r>
            <a:r>
              <a:rPr lang="en-US" altLang="ro-RO" sz="1600" b="1" u="sng" dirty="0">
                <a:latin typeface="Courier New" pitchFamily="49" charset="0"/>
              </a:rPr>
              <a:t>while</a:t>
            </a:r>
            <a:r>
              <a:rPr lang="en-US" altLang="ro-RO" sz="1600" b="1" dirty="0">
                <a:latin typeface="Courier New" pitchFamily="49" charset="0"/>
              </a:rPr>
              <a:t> A[j]&gt;x </a:t>
            </a:r>
            <a:r>
              <a:rPr lang="en-US" altLang="ro-RO" sz="1600" b="1" u="sng" dirty="0">
                <a:latin typeface="Courier New" pitchFamily="49" charset="0"/>
              </a:rPr>
              <a:t>do</a:t>
            </a:r>
            <a:r>
              <a:rPr lang="en-US" altLang="ro-RO" sz="1600" b="1" dirty="0">
                <a:latin typeface="Courier New" pitchFamily="49" charset="0"/>
              </a:rPr>
              <a:t> j=j-1 		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600" b="1" dirty="0">
                <a:latin typeface="Courier New" pitchFamily="49" charset="0"/>
              </a:rPr>
              <a:t>		</a:t>
            </a:r>
            <a:r>
              <a:rPr lang="en-US" altLang="ro-RO" sz="1600" b="1" u="sng" dirty="0">
                <a:latin typeface="Courier New" pitchFamily="49" charset="0"/>
              </a:rPr>
              <a:t>if</a:t>
            </a:r>
            <a:r>
              <a:rPr lang="en-US" altLang="ro-RO" sz="1600" b="1" dirty="0">
                <a:latin typeface="Courier New" pitchFamily="49" charset="0"/>
              </a:rPr>
              <a:t> </a:t>
            </a:r>
            <a:r>
              <a:rPr lang="en-US" altLang="ro-RO" sz="1600" b="1" dirty="0" err="1">
                <a:latin typeface="Courier New" pitchFamily="49" charset="0"/>
              </a:rPr>
              <a:t>i</a:t>
            </a:r>
            <a:r>
              <a:rPr lang="en-US" altLang="ro-RO" sz="1600" b="1" dirty="0">
                <a:latin typeface="Courier New" pitchFamily="49" charset="0"/>
              </a:rPr>
              <a:t>&lt;=j </a:t>
            </a:r>
            <a:r>
              <a:rPr lang="en-US" altLang="ro-RO" sz="1600" b="1" u="sng" dirty="0">
                <a:latin typeface="Courier New" pitchFamily="49" charset="0"/>
              </a:rPr>
              <a:t>then</a:t>
            </a:r>
            <a:endParaRPr lang="en-US" altLang="ro-RO" sz="16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600" b="1" dirty="0">
                <a:latin typeface="Courier New" pitchFamily="49" charset="0"/>
              </a:rPr>
              <a:t>			</a:t>
            </a:r>
            <a:r>
              <a:rPr lang="en-US" altLang="ro-RO" sz="1600" b="1" u="sng" dirty="0">
                <a:latin typeface="Courier New" pitchFamily="49" charset="0"/>
              </a:rPr>
              <a:t>begin</a:t>
            </a:r>
            <a:r>
              <a:rPr lang="en-US" altLang="ro-RO" sz="1600" b="1" dirty="0">
                <a:latin typeface="Courier New" pitchFamily="49" charset="0"/>
              </a:rPr>
              <a:t>	swap(A[</a:t>
            </a:r>
            <a:r>
              <a:rPr lang="en-US" altLang="ro-RO" sz="1600" b="1" dirty="0" err="1">
                <a:latin typeface="Courier New" pitchFamily="49" charset="0"/>
              </a:rPr>
              <a:t>i</a:t>
            </a:r>
            <a:r>
              <a:rPr lang="en-US" altLang="ro-RO" sz="1600" b="1" dirty="0">
                <a:latin typeface="Courier New" pitchFamily="49" charset="0"/>
              </a:rPr>
              <a:t>],A[j])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600" b="1" dirty="0">
                <a:latin typeface="Courier New" pitchFamily="49" charset="0"/>
              </a:rPr>
              <a:t>				</a:t>
            </a:r>
            <a:r>
              <a:rPr lang="en-US" altLang="ro-RO" sz="1600" b="1" dirty="0" err="1">
                <a:latin typeface="Courier New" pitchFamily="49" charset="0"/>
              </a:rPr>
              <a:t>i</a:t>
            </a:r>
            <a:r>
              <a:rPr lang="en-US" altLang="ro-RO" sz="1600" b="1" dirty="0">
                <a:latin typeface="Courier New" pitchFamily="49" charset="0"/>
              </a:rPr>
              <a:t>=i+1 j=j-1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600" b="1" dirty="0">
                <a:latin typeface="Courier New" pitchFamily="49" charset="0"/>
              </a:rPr>
              <a:t>			</a:t>
            </a:r>
            <a:r>
              <a:rPr lang="en-US" altLang="ro-RO" sz="1600" b="1" u="sng" dirty="0">
                <a:latin typeface="Courier New" pitchFamily="49" charset="0"/>
              </a:rPr>
              <a:t>end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600" b="1" u="sng" dirty="0">
                <a:latin typeface="Courier New" pitchFamily="49" charset="0"/>
              </a:rPr>
              <a:t>until</a:t>
            </a:r>
            <a:r>
              <a:rPr lang="en-US" altLang="ro-RO" sz="1600" b="1" dirty="0">
                <a:latin typeface="Courier New" pitchFamily="49" charset="0"/>
              </a:rPr>
              <a:t> (j&lt;</a:t>
            </a:r>
            <a:r>
              <a:rPr lang="en-US" altLang="ro-RO" sz="1600" b="1" dirty="0" err="1">
                <a:latin typeface="Courier New" pitchFamily="49" charset="0"/>
              </a:rPr>
              <a:t>i</a:t>
            </a:r>
            <a:r>
              <a:rPr lang="en-US" altLang="ro-RO" sz="1600" b="1" dirty="0">
                <a:latin typeface="Courier New" pitchFamily="49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1800" b="1" dirty="0"/>
              <a:t>Qs:	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ro-RO" sz="1600" dirty="0"/>
              <a:t>symmetric method. Works the same, whatever (middle, first, last) pivot is chosen.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ro-RO" sz="1600" dirty="0"/>
              <a:t>the while loops stop on equal elements and swap them. Why?  Why not allowing them in the partition they already belong and change the loops conditions to non-strict inequalities?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ro-RO" sz="1600" dirty="0"/>
              <a:t>In case </a:t>
            </a:r>
            <a:r>
              <a:rPr lang="en-US" altLang="ro-RO" sz="1600" dirty="0" err="1"/>
              <a:t>i</a:t>
            </a:r>
            <a:r>
              <a:rPr lang="en-US" altLang="ro-RO" sz="1600" dirty="0"/>
              <a:t>=j elements are swapped. It is redundant! Why to swap them</a:t>
            </a:r>
            <a:r>
              <a:rPr lang="en-US" altLang="ro-RO" sz="1200" dirty="0"/>
              <a:t>? </a:t>
            </a:r>
            <a:r>
              <a:rPr lang="en-US" altLang="ro-RO" sz="1600" dirty="0"/>
              <a:t>So can we change </a:t>
            </a:r>
            <a:r>
              <a:rPr lang="en-US" altLang="ro-RO" sz="1200" u="sng" dirty="0">
                <a:latin typeface="Courier New" pitchFamily="49" charset="0"/>
              </a:rPr>
              <a:t>if</a:t>
            </a:r>
            <a:r>
              <a:rPr lang="en-US" altLang="ro-RO" sz="1200" dirty="0">
                <a:latin typeface="Courier New" pitchFamily="49" charset="0"/>
              </a:rPr>
              <a:t> </a:t>
            </a:r>
            <a:r>
              <a:rPr lang="en-US" altLang="ro-RO" sz="1200" dirty="0" err="1">
                <a:latin typeface="Courier New" pitchFamily="49" charset="0"/>
              </a:rPr>
              <a:t>i</a:t>
            </a:r>
            <a:r>
              <a:rPr lang="en-US" altLang="ro-RO" sz="1200" dirty="0">
                <a:latin typeface="Courier New" pitchFamily="49" charset="0"/>
              </a:rPr>
              <a:t>&lt;=j </a:t>
            </a:r>
            <a:r>
              <a:rPr lang="en-US" altLang="ro-RO" sz="1600" dirty="0"/>
              <a:t>into</a:t>
            </a:r>
            <a:r>
              <a:rPr lang="en-US" altLang="ro-RO" sz="1200" dirty="0">
                <a:latin typeface="Courier New" pitchFamily="49" charset="0"/>
              </a:rPr>
              <a:t> </a:t>
            </a:r>
            <a:r>
              <a:rPr lang="en-US" altLang="ro-RO" sz="1200" u="sng" dirty="0">
                <a:latin typeface="Courier New" pitchFamily="49" charset="0"/>
              </a:rPr>
              <a:t>if</a:t>
            </a:r>
            <a:r>
              <a:rPr lang="en-US" altLang="ro-RO" sz="1200" dirty="0">
                <a:latin typeface="Courier New" pitchFamily="49" charset="0"/>
              </a:rPr>
              <a:t> </a:t>
            </a:r>
            <a:r>
              <a:rPr lang="en-US" altLang="ro-RO" sz="1200" dirty="0" err="1">
                <a:latin typeface="Courier New" pitchFamily="49" charset="0"/>
              </a:rPr>
              <a:t>i</a:t>
            </a:r>
            <a:r>
              <a:rPr lang="en-US" altLang="ro-RO" sz="1200" dirty="0">
                <a:latin typeface="Courier New" pitchFamily="49" charset="0"/>
              </a:rPr>
              <a:t>&lt;j</a:t>
            </a:r>
            <a:r>
              <a:rPr lang="en-US" altLang="ro-RO" sz="1600" dirty="0"/>
              <a:t>? Any trap?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ro-RO" sz="1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ro-RO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7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7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E04CE9-5D54-4C57-8CFF-BCEE3CCF40F0}" type="datetime1">
              <a:rPr lang="en-US" smtClean="0"/>
              <a:t>10/12/20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QuickSort</a:t>
            </a:r>
            <a:r>
              <a:rPr lang="en-US" altLang="ro-RO" dirty="0"/>
              <a:t> – evaluation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16725"/>
            <a:ext cx="8574088" cy="4931675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ro-RO" sz="2700" dirty="0"/>
              <a:t>b=? It depends on the case.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ro-RO" sz="2700" b="1" dirty="0"/>
              <a:t>Cases DEPEND on the pivot choice, hence on the implementation!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ro-RO" sz="2700" b="1" dirty="0"/>
              <a:t>Best</a:t>
            </a:r>
            <a:r>
              <a:rPr lang="en-US" altLang="ro-RO" sz="2700" dirty="0"/>
              <a:t>: each partition divides the array into 2 equal parts =&gt; b=2 (in the Master theorem)=&gt; O(</a:t>
            </a:r>
            <a:r>
              <a:rPr lang="en-US" altLang="ro-RO" sz="2700" dirty="0" err="1"/>
              <a:t>nlgn</a:t>
            </a:r>
            <a:r>
              <a:rPr lang="en-US" altLang="ro-RO" sz="2700" dirty="0"/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ro-RO" sz="2700" b="1" dirty="0"/>
              <a:t>Average</a:t>
            </a:r>
            <a:r>
              <a:rPr lang="en-US" altLang="ro-RO" sz="2700" dirty="0"/>
              <a:t>: it can be shown it is close to the best case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ro-RO" sz="2700" b="1" dirty="0"/>
              <a:t>Worst</a:t>
            </a:r>
            <a:r>
              <a:rPr lang="en-US" altLang="ro-RO" sz="2700" dirty="0"/>
              <a:t>: each partition divides the array into arrays containing 1 element only and the rest of the elements =&gt; rec. calls each time  on (1) and (n-1) elements respectively =&gt; n+(n-1)+(n-2)+… = O(n</a:t>
            </a:r>
            <a:r>
              <a:rPr lang="en-US" altLang="ro-RO" sz="2700" baseline="30000" dirty="0"/>
              <a:t>2</a:t>
            </a:r>
            <a:r>
              <a:rPr lang="en-US" altLang="ro-RO" sz="2700" dirty="0"/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ro-RO" sz="2400" dirty="0"/>
              <a:t>(for the first/last element chosen  as pivot, </a:t>
            </a:r>
            <a:r>
              <a:rPr lang="en-US" altLang="ro-RO" sz="2400" dirty="0">
                <a:solidFill>
                  <a:srgbClr val="FF0000"/>
                </a:solidFill>
              </a:rPr>
              <a:t>ordered array is the worst case</a:t>
            </a:r>
            <a:r>
              <a:rPr lang="en-US" altLang="ro-RO" sz="2400" dirty="0"/>
              <a:t>!!!!) TO BE AVOIDED!</a:t>
            </a:r>
            <a:endParaRPr lang="en-US" altLang="ro-RO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E295F97-604A-4A7E-8530-9302A2F14DF2}" type="datetime1">
              <a:rPr lang="en-US" smtClean="0"/>
              <a:t>10/12/20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QuickSort</a:t>
            </a:r>
            <a:r>
              <a:rPr lang="en-US" altLang="ro-RO" dirty="0"/>
              <a:t> – evaluation – contd.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355129"/>
            <a:ext cx="8377145" cy="5107865"/>
          </a:xfrm>
        </p:spPr>
        <p:txBody>
          <a:bodyPr/>
          <a:lstStyle/>
          <a:p>
            <a:pPr eaLnBrk="1" hangingPunct="1"/>
            <a:r>
              <a:rPr lang="en-US" altLang="ro-RO" sz="2000" dirty="0"/>
              <a:t>Not an optimal algorithm: O(n</a:t>
            </a:r>
            <a:r>
              <a:rPr lang="en-US" altLang="ro-RO" sz="2000" baseline="30000" dirty="0"/>
              <a:t>2</a:t>
            </a:r>
            <a:r>
              <a:rPr lang="en-US" altLang="ro-RO" sz="2000" dirty="0"/>
              <a:t>)&gt;</a:t>
            </a:r>
            <a:r>
              <a:rPr lang="el-GR" altLang="ro-RO" sz="2000" dirty="0">
                <a:solidFill>
                  <a:schemeClr val="tx2"/>
                </a:solidFill>
              </a:rPr>
              <a:t>Ω</a:t>
            </a:r>
            <a:r>
              <a:rPr lang="en-US" altLang="ro-RO" sz="2000" dirty="0"/>
              <a:t>(</a:t>
            </a:r>
            <a:r>
              <a:rPr lang="en-US" altLang="ro-RO" sz="2000" dirty="0" err="1"/>
              <a:t>n·lgn</a:t>
            </a:r>
            <a:r>
              <a:rPr lang="en-US" altLang="ro-RO" sz="2000" dirty="0"/>
              <a:t>)</a:t>
            </a:r>
          </a:p>
          <a:p>
            <a:pPr eaLnBrk="1" hangingPunct="1"/>
            <a:r>
              <a:rPr lang="en-US" altLang="ro-RO" sz="2000" dirty="0"/>
              <a:t>O(</a:t>
            </a:r>
            <a:r>
              <a:rPr lang="en-US" altLang="ro-RO" sz="2000" dirty="0" err="1"/>
              <a:t>nlgn</a:t>
            </a:r>
            <a:r>
              <a:rPr lang="en-US" altLang="ro-RO" sz="2000" dirty="0"/>
              <a:t>) for best and average case</a:t>
            </a:r>
          </a:p>
          <a:p>
            <a:pPr eaLnBrk="1" hangingPunct="1"/>
            <a:r>
              <a:rPr lang="en-US" altLang="ro-RO" sz="2000" dirty="0"/>
              <a:t>Worst case occurs seldom</a:t>
            </a:r>
          </a:p>
          <a:p>
            <a:pPr lvl="1" eaLnBrk="1" hangingPunct="1"/>
            <a:r>
              <a:rPr lang="en-US" altLang="ro-RO" sz="1800" dirty="0"/>
              <a:t>How seldom?</a:t>
            </a:r>
          </a:p>
          <a:p>
            <a:pPr eaLnBrk="1" hangingPunct="1"/>
            <a:r>
              <a:rPr lang="en-US" altLang="ro-RO" sz="2000" dirty="0"/>
              <a:t>Property of data to enter worst case?</a:t>
            </a:r>
          </a:p>
          <a:p>
            <a:pPr lvl="1" eaLnBrk="1" hangingPunct="1"/>
            <a:r>
              <a:rPr lang="en-US" altLang="ro-RO" sz="1800" dirty="0"/>
              <a:t>How does it depend on the implementation?</a:t>
            </a:r>
          </a:p>
          <a:p>
            <a:pPr lvl="1" eaLnBrk="1" hangingPunct="1"/>
            <a:r>
              <a:rPr lang="en-US" altLang="ro-RO" sz="1800" dirty="0"/>
              <a:t>What factor(s) impact the case?</a:t>
            </a:r>
          </a:p>
          <a:p>
            <a:pPr lvl="1" eaLnBrk="1" hangingPunct="1"/>
            <a:r>
              <a:rPr lang="en-US" altLang="ro-RO" sz="1800" dirty="0"/>
              <a:t>pivot  (for Partition) first element worst case?</a:t>
            </a:r>
          </a:p>
          <a:p>
            <a:pPr lvl="1" eaLnBrk="1" hangingPunct="1"/>
            <a:r>
              <a:rPr lang="en-US" altLang="ro-RO" sz="1800" dirty="0"/>
              <a:t>pivot middle element worst case?</a:t>
            </a:r>
          </a:p>
          <a:p>
            <a:pPr eaLnBrk="1" hangingPunct="1"/>
            <a:r>
              <a:rPr lang="en-US" altLang="ro-RO" sz="2000" dirty="0"/>
              <a:t>How can ensure we </a:t>
            </a:r>
            <a:r>
              <a:rPr lang="en-US" altLang="ro-RO" sz="2000" b="1" dirty="0"/>
              <a:t>NEVER</a:t>
            </a:r>
            <a:r>
              <a:rPr lang="en-US" altLang="ro-RO" sz="2000" dirty="0"/>
              <a:t> enter the worst case?</a:t>
            </a:r>
          </a:p>
          <a:p>
            <a:pPr lvl="1" eaLnBrk="1" hangingPunct="1"/>
            <a:r>
              <a:rPr lang="en-US" altLang="ro-RO" sz="1800" dirty="0"/>
              <a:t>Always enter the best case</a:t>
            </a:r>
          </a:p>
          <a:p>
            <a:pPr lvl="2" eaLnBrk="1" hangingPunct="1"/>
            <a:r>
              <a:rPr lang="en-US" altLang="ro-RO" sz="1400" dirty="0"/>
              <a:t>Do Partition based on the </a:t>
            </a:r>
            <a:r>
              <a:rPr lang="en-US" altLang="ro-RO" sz="1400" i="1" dirty="0"/>
              <a:t>median</a:t>
            </a:r>
            <a:r>
              <a:rPr lang="en-US" altLang="ro-RO" sz="1400" dirty="0"/>
              <a:t> (ensuring 2 equal halves) </a:t>
            </a:r>
          </a:p>
          <a:p>
            <a:pPr lvl="2" eaLnBrk="1" hangingPunct="1"/>
            <a:r>
              <a:rPr lang="en-US" altLang="ro-RO" sz="1400" dirty="0"/>
              <a:t>Does this affect f(n) (we should stay within O(n))</a:t>
            </a:r>
          </a:p>
          <a:p>
            <a:pPr lvl="1" eaLnBrk="1" hangingPunct="1"/>
            <a:r>
              <a:rPr lang="en-US" altLang="ro-RO" sz="1800" dirty="0"/>
              <a:t>Randomization (TBD)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0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0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0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0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0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0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F7D02FA-3A56-4065-95EE-6BDC83FC2BE0}" type="datetime1">
              <a:rPr lang="en-US" smtClean="0"/>
              <a:t>10/12/20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Median selection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830" y="1524000"/>
            <a:ext cx="8950170" cy="472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ro-RO" sz="2800" i="1" dirty="0"/>
              <a:t>Put QS on hold for now…</a:t>
            </a:r>
          </a:p>
          <a:p>
            <a:pPr eaLnBrk="1" hangingPunct="1"/>
            <a:r>
              <a:rPr lang="en-US" altLang="ro-RO" b="1" dirty="0"/>
              <a:t>Selection problem </a:t>
            </a:r>
            <a:r>
              <a:rPr lang="en-US" altLang="ro-RO" dirty="0"/>
              <a:t>= given an unordered array, find the element which in the ordered array would occur in the </a:t>
            </a:r>
            <a:r>
              <a:rPr lang="en-US" altLang="ro-RO" dirty="0" err="1"/>
              <a:t>i</a:t>
            </a:r>
            <a:r>
              <a:rPr lang="en-US" altLang="ro-RO" sz="2800" baseline="30000" dirty="0" err="1"/>
              <a:t>th</a:t>
            </a:r>
            <a:r>
              <a:rPr lang="en-US" altLang="ro-RO" dirty="0"/>
              <a:t> position (obviously, without ordering the array)</a:t>
            </a:r>
          </a:p>
          <a:p>
            <a:pPr eaLnBrk="1" hangingPunct="1"/>
            <a:r>
              <a:rPr lang="en-US" altLang="ro-RO" dirty="0"/>
              <a:t>Median selection = selection when </a:t>
            </a:r>
            <a:r>
              <a:rPr lang="en-US" altLang="ro-RO" i="1" dirty="0" err="1"/>
              <a:t>i</a:t>
            </a:r>
            <a:r>
              <a:rPr lang="en-US" altLang="ro-RO" i="1" dirty="0"/>
              <a:t>=n/2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F7D02FA-3A56-4065-95EE-6BDC83FC2BE0}" type="datetime1">
              <a:rPr lang="en-US" smtClean="0"/>
              <a:t>10/12/20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i</a:t>
            </a:r>
            <a:r>
              <a:rPr lang="en-US" altLang="ro-RO" baseline="30000" dirty="0" err="1"/>
              <a:t>th</a:t>
            </a:r>
            <a:r>
              <a:rPr lang="en-US" altLang="ro-RO" dirty="0"/>
              <a:t> Selection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Selects the </a:t>
            </a:r>
            <a:r>
              <a:rPr lang="en-US" altLang="ro-RO" dirty="0" err="1"/>
              <a:t>i</a:t>
            </a:r>
            <a:r>
              <a:rPr lang="en-US" altLang="ro-RO" baseline="30000" dirty="0" err="1"/>
              <a:t>th</a:t>
            </a:r>
            <a:r>
              <a:rPr lang="en-US" altLang="ro-RO" dirty="0"/>
              <a:t> smallest element from an unordered array</a:t>
            </a:r>
          </a:p>
          <a:p>
            <a:pPr lvl="1" eaLnBrk="1" hangingPunct="1"/>
            <a:r>
              <a:rPr lang="en-US" altLang="ro-RO" dirty="0"/>
              <a:t>TBD on trees as well (dynamic structures)</a:t>
            </a:r>
          </a:p>
          <a:p>
            <a:pPr eaLnBrk="1" hangingPunct="1"/>
            <a:r>
              <a:rPr lang="en-US" altLang="ro-RO" dirty="0"/>
              <a:t>Hoare’s algorithm – </a:t>
            </a:r>
            <a:r>
              <a:rPr lang="en-US" altLang="ro-RO" i="1" dirty="0" err="1"/>
              <a:t>QuickSelect</a:t>
            </a:r>
            <a:r>
              <a:rPr lang="en-US" altLang="ro-RO" dirty="0"/>
              <a:t> </a:t>
            </a:r>
          </a:p>
          <a:p>
            <a:pPr eaLnBrk="1" hangingPunct="1"/>
            <a:r>
              <a:rPr lang="en-US" altLang="ro-RO" dirty="0"/>
              <a:t>Resembles the </a:t>
            </a:r>
            <a:r>
              <a:rPr lang="en-US" altLang="ro-RO" dirty="0" err="1"/>
              <a:t>QuickSort</a:t>
            </a:r>
            <a:r>
              <a:rPr lang="en-US" altLang="ro-RO" dirty="0"/>
              <a:t> algorithm, but with just one recursive call</a:t>
            </a:r>
          </a:p>
        </p:txBody>
      </p:sp>
    </p:spTree>
    <p:extLst>
      <p:ext uri="{BB962C8B-B14F-4D97-AF65-F5344CB8AC3E}">
        <p14:creationId xmlns:p14="http://schemas.microsoft.com/office/powerpoint/2010/main" val="1840386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1A731DC-4BC1-4BEF-9055-5F61461EE2BD}" type="datetime1">
              <a:rPr lang="en-US" smtClean="0"/>
              <a:t>10/13/20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i</a:t>
            </a:r>
            <a:r>
              <a:rPr lang="en-US" altLang="ro-RO" baseline="30000" dirty="0" err="1"/>
              <a:t>th</a:t>
            </a:r>
            <a:r>
              <a:rPr lang="en-US" altLang="ro-RO" dirty="0"/>
              <a:t> Selection – code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7630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b="1" dirty="0" err="1">
                <a:latin typeface="Courier New" pitchFamily="49" charset="0"/>
              </a:rPr>
              <a:t>QuickSelect</a:t>
            </a:r>
            <a:r>
              <a:rPr lang="en-US" altLang="ro-RO" b="1" dirty="0">
                <a:latin typeface="Courier New" pitchFamily="49" charset="0"/>
              </a:rPr>
              <a:t>(</a:t>
            </a:r>
            <a:r>
              <a:rPr lang="en-US" altLang="ro-RO" b="1" dirty="0" err="1">
                <a:latin typeface="Courier New" pitchFamily="49" charset="0"/>
              </a:rPr>
              <a:t>A,p,r,i</a:t>
            </a:r>
            <a:r>
              <a:rPr lang="en-US" altLang="ro-RO" sz="2800" b="1" dirty="0">
                <a:latin typeface="Courier New" pitchFamily="49" charset="0"/>
              </a:rPr>
              <a:t>)</a:t>
            </a:r>
            <a:r>
              <a:rPr lang="en-US" altLang="ro-RO" sz="2000" dirty="0"/>
              <a:t>//p=first, r=last, </a:t>
            </a:r>
            <a:r>
              <a:rPr lang="en-US" altLang="ro-RO" sz="2000" dirty="0" err="1"/>
              <a:t>i</a:t>
            </a:r>
            <a:r>
              <a:rPr lang="en-US" altLang="ro-RO" sz="2000" dirty="0"/>
              <a:t>=desired rank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b="1" dirty="0">
                <a:latin typeface="Courier New" pitchFamily="49" charset="0"/>
              </a:rPr>
              <a:t>  </a:t>
            </a:r>
            <a:r>
              <a:rPr lang="en-US" altLang="ro-RO" sz="2400" b="1" u="sng" dirty="0">
                <a:latin typeface="Courier New" pitchFamily="49" charset="0"/>
              </a:rPr>
              <a:t>if</a:t>
            </a:r>
            <a:r>
              <a:rPr lang="en-US" altLang="ro-RO" sz="2400" b="1" dirty="0">
                <a:latin typeface="Courier New" pitchFamily="49" charset="0"/>
              </a:rPr>
              <a:t> 	p=r</a:t>
            </a:r>
            <a:r>
              <a:rPr lang="en-US" altLang="ro-RO" sz="2800" b="1" dirty="0">
                <a:latin typeface="Courier New" pitchFamily="49" charset="0"/>
              </a:rPr>
              <a:t>	</a:t>
            </a:r>
            <a:r>
              <a:rPr lang="en-US" altLang="ro-RO" sz="2000" dirty="0"/>
              <a:t>//got the </a:t>
            </a:r>
            <a:r>
              <a:rPr lang="en-US" altLang="ro-RO" sz="2000" dirty="0" err="1"/>
              <a:t>i</a:t>
            </a:r>
            <a:r>
              <a:rPr lang="en-US" altLang="ro-RO" sz="2000" baseline="30000" dirty="0" err="1"/>
              <a:t>th</a:t>
            </a:r>
            <a:r>
              <a:rPr lang="en-US" altLang="ro-RO" sz="2000" dirty="0"/>
              <a:t> element in the right place</a:t>
            </a:r>
            <a:endParaRPr lang="en-US" altLang="ro-RO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3600" dirty="0"/>
              <a:t>		</a:t>
            </a:r>
            <a:r>
              <a:rPr lang="en-US" altLang="ro-RO" sz="2400" b="1" u="sng" dirty="0">
                <a:latin typeface="Courier New" pitchFamily="49" charset="0"/>
              </a:rPr>
              <a:t>then</a:t>
            </a:r>
            <a:r>
              <a:rPr lang="en-US" altLang="ro-RO" sz="2400" b="1" dirty="0">
                <a:latin typeface="Courier New" pitchFamily="49" charset="0"/>
              </a:rPr>
              <a:t>	return A[p]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q&lt;-partition(</a:t>
            </a:r>
            <a:r>
              <a:rPr lang="en-US" altLang="ro-RO" sz="2400" b="1" dirty="0" err="1">
                <a:latin typeface="Courier New" pitchFamily="49" charset="0"/>
              </a:rPr>
              <a:t>A,p,r</a:t>
            </a:r>
            <a:r>
              <a:rPr lang="en-US" altLang="ro-RO" sz="2400" b="1" dirty="0">
                <a:latin typeface="Courier New" pitchFamily="49" charset="0"/>
              </a:rPr>
              <a:t>)	</a:t>
            </a:r>
            <a:r>
              <a:rPr lang="en-US" altLang="ro-RO" sz="1800" dirty="0"/>
              <a:t>// q =index of the position </a:t>
            </a:r>
            <a:r>
              <a:rPr lang="en-US" altLang="ro-RO" sz="2400" dirty="0"/>
              <a:t>							</a:t>
            </a:r>
            <a:r>
              <a:rPr lang="en-US" altLang="ro-RO" sz="1800" dirty="0"/>
              <a:t>//where the partition stops</a:t>
            </a:r>
            <a:endParaRPr lang="en-US" altLang="ro-RO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  k&lt;-q-p+1			</a:t>
            </a:r>
            <a:r>
              <a:rPr lang="en-US" altLang="ro-RO" sz="1800" dirty="0"/>
              <a:t>//k=length of the left partition, rank of the pivot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  </a:t>
            </a:r>
            <a:r>
              <a:rPr lang="en-US" altLang="ro-RO" sz="2400" b="1" u="sng" dirty="0">
                <a:latin typeface="Courier New" pitchFamily="49" charset="0"/>
              </a:rPr>
              <a:t>if</a:t>
            </a:r>
            <a:r>
              <a:rPr lang="en-US" altLang="ro-RO" sz="2400" b="1" dirty="0">
                <a:latin typeface="Courier New" pitchFamily="49" charset="0"/>
              </a:rPr>
              <a:t> </a:t>
            </a:r>
            <a:r>
              <a:rPr lang="en-US" altLang="ro-RO" sz="2400" b="1" dirty="0" err="1">
                <a:latin typeface="Courier New" pitchFamily="49" charset="0"/>
              </a:rPr>
              <a:t>i</a:t>
            </a:r>
            <a:r>
              <a:rPr lang="en-US" altLang="ro-RO" sz="2400" b="1" dirty="0">
                <a:latin typeface="Courier New" pitchFamily="49" charset="0"/>
              </a:rPr>
              <a:t>=k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	</a:t>
            </a:r>
            <a:r>
              <a:rPr lang="en-US" altLang="ro-RO" sz="2400" b="1" u="sng" dirty="0">
                <a:latin typeface="Courier New" pitchFamily="49" charset="0"/>
              </a:rPr>
              <a:t>then</a:t>
            </a:r>
            <a:r>
              <a:rPr lang="en-US" altLang="ro-RO" sz="2400" b="1" dirty="0">
                <a:latin typeface="Courier New" pitchFamily="49" charset="0"/>
              </a:rPr>
              <a:t> return A[q]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  </a:t>
            </a:r>
            <a:r>
              <a:rPr lang="en-US" altLang="ro-RO" sz="2400" b="1" u="sng" dirty="0">
                <a:latin typeface="Courier New" pitchFamily="49" charset="0"/>
              </a:rPr>
              <a:t>else if</a:t>
            </a:r>
            <a:r>
              <a:rPr lang="en-US" altLang="ro-RO" sz="2400" b="1" dirty="0">
                <a:latin typeface="Courier New" pitchFamily="49" charset="0"/>
              </a:rPr>
              <a:t> </a:t>
            </a:r>
            <a:r>
              <a:rPr lang="en-US" altLang="ro-RO" sz="2400" b="1" dirty="0" err="1">
                <a:latin typeface="Courier New" pitchFamily="49" charset="0"/>
              </a:rPr>
              <a:t>i</a:t>
            </a:r>
            <a:r>
              <a:rPr lang="en-US" altLang="ro-RO" sz="2400" b="1" dirty="0">
                <a:latin typeface="Courier New" pitchFamily="49" charset="0"/>
              </a:rPr>
              <a:t>&lt;k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	</a:t>
            </a:r>
            <a:r>
              <a:rPr lang="en-US" altLang="ro-RO" sz="2400" b="1" u="sng" dirty="0">
                <a:latin typeface="Courier New" pitchFamily="49" charset="0"/>
              </a:rPr>
              <a:t>then</a:t>
            </a:r>
            <a:r>
              <a:rPr lang="en-US" altLang="ro-RO" sz="2400" b="1" dirty="0">
                <a:latin typeface="Courier New" pitchFamily="49" charset="0"/>
              </a:rPr>
              <a:t>	return </a:t>
            </a:r>
            <a:r>
              <a:rPr lang="en-US" altLang="ro-RO" sz="2400" b="1" dirty="0" err="1">
                <a:latin typeface="Courier New" pitchFamily="49" charset="0"/>
              </a:rPr>
              <a:t>QuickSelect</a:t>
            </a:r>
            <a:r>
              <a:rPr lang="en-US" altLang="ro-RO" sz="2400" b="1" dirty="0">
                <a:latin typeface="Courier New" pitchFamily="49" charset="0"/>
              </a:rPr>
              <a:t>(A,p,q-1,i)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  </a:t>
            </a:r>
            <a:r>
              <a:rPr lang="en-US" altLang="ro-RO" sz="2400" b="1" u="sng" dirty="0">
                <a:latin typeface="Courier New" pitchFamily="49" charset="0"/>
              </a:rPr>
              <a:t>else</a:t>
            </a:r>
            <a:r>
              <a:rPr lang="en-US" altLang="ro-RO" sz="2400" b="1" dirty="0">
                <a:latin typeface="Courier New" pitchFamily="49" charset="0"/>
              </a:rPr>
              <a:t> return </a:t>
            </a:r>
            <a:r>
              <a:rPr lang="en-US" altLang="ro-RO" sz="2400" b="1" dirty="0" err="1">
                <a:latin typeface="Courier New" pitchFamily="49" charset="0"/>
              </a:rPr>
              <a:t>QuickSelect</a:t>
            </a:r>
            <a:r>
              <a:rPr lang="en-US" altLang="ro-RO" sz="2400" b="1" dirty="0">
                <a:latin typeface="Courier New" pitchFamily="49" charset="0"/>
              </a:rPr>
              <a:t>(A,q+1,r,i-k)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802EBF1-A954-41E2-AD46-E41763A5730B}" type="datetime1">
              <a:rPr lang="en-US" smtClean="0"/>
              <a:t>10/12/20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QuickSelect</a:t>
            </a:r>
            <a:r>
              <a:rPr lang="en-US" altLang="ro-RO" dirty="0"/>
              <a:t> – evaluation</a:t>
            </a:r>
            <a:endParaRPr lang="en-US" altLang="ro-RO" b="1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2800" dirty="0"/>
              <a:t>Problem lower bound: </a:t>
            </a:r>
            <a:r>
              <a:rPr lang="el-GR" altLang="ro-RO" sz="2800" b="1" dirty="0"/>
              <a:t>Ω</a:t>
            </a:r>
            <a:r>
              <a:rPr lang="en-US" altLang="ro-RO" sz="2800" b="1" dirty="0"/>
              <a:t>(n)</a:t>
            </a:r>
            <a:r>
              <a:rPr lang="en-US" altLang="ro-RO" sz="2800" b="1" baseline="30000" dirty="0"/>
              <a:t>1</a:t>
            </a:r>
            <a:endParaRPr lang="en-US" altLang="ro-RO" sz="2800" dirty="0"/>
          </a:p>
          <a:p>
            <a:pPr eaLnBrk="1" hangingPunct="1"/>
            <a:r>
              <a:rPr lang="en-US" altLang="ro-RO" sz="2800" dirty="0"/>
              <a:t>Cases are similar to </a:t>
            </a:r>
            <a:r>
              <a:rPr lang="en-US" altLang="ro-RO" sz="2800" b="1" dirty="0" err="1">
                <a:solidFill>
                  <a:schemeClr val="tx2"/>
                </a:solidFill>
                <a:latin typeface="Courier New" pitchFamily="49" charset="0"/>
                <a:ea typeface="+mj-ea"/>
                <a:cs typeface="+mj-cs"/>
              </a:rPr>
              <a:t>QuickSort</a:t>
            </a:r>
            <a:r>
              <a:rPr lang="en-US" altLang="ro-RO" sz="2800" dirty="0"/>
              <a:t>, yet just a single recursive call</a:t>
            </a:r>
          </a:p>
          <a:p>
            <a:pPr eaLnBrk="1" hangingPunct="1"/>
            <a:r>
              <a:rPr lang="en-US" altLang="ro-RO" sz="2800" dirty="0"/>
              <a:t>Worst</a:t>
            </a:r>
          </a:p>
          <a:p>
            <a:pPr lvl="1" eaLnBrk="1" hangingPunct="1">
              <a:buFontTx/>
              <a:buNone/>
            </a:pPr>
            <a:r>
              <a:rPr lang="en-US" altLang="ro-RO" sz="2400" dirty="0"/>
              <a:t>t(n)=n+(n-1)+(n-2)+…=O(n</a:t>
            </a:r>
            <a:r>
              <a:rPr lang="en-US" altLang="ro-RO" sz="2400" baseline="30000" dirty="0"/>
              <a:t>2</a:t>
            </a:r>
            <a:r>
              <a:rPr lang="en-US" altLang="ro-RO" sz="2400" dirty="0"/>
              <a:t>) =&gt; </a:t>
            </a:r>
            <a:r>
              <a:rPr lang="en-US" altLang="ro-RO" sz="2400" b="1" dirty="0"/>
              <a:t>NOT</a:t>
            </a:r>
            <a:r>
              <a:rPr lang="en-US" altLang="ro-RO" sz="2400" dirty="0"/>
              <a:t> optimal</a:t>
            </a:r>
          </a:p>
          <a:p>
            <a:pPr eaLnBrk="1" hangingPunct="1"/>
            <a:r>
              <a:rPr lang="en-US" altLang="ro-RO" sz="2800" dirty="0"/>
              <a:t>Average</a:t>
            </a:r>
          </a:p>
          <a:p>
            <a:pPr lvl="1" eaLnBrk="1" hangingPunct="1">
              <a:buFontTx/>
              <a:buNone/>
            </a:pPr>
            <a:r>
              <a:rPr lang="en-US" altLang="ro-RO" sz="2400" dirty="0"/>
              <a:t>t(n)=</a:t>
            </a:r>
            <a:r>
              <a:rPr lang="en-US" altLang="ro-RO" sz="2400" dirty="0" err="1"/>
              <a:t>n+n</a:t>
            </a:r>
            <a:r>
              <a:rPr lang="en-US" altLang="ro-RO" sz="2400" dirty="0"/>
              <a:t>/2+…=O(n)</a:t>
            </a:r>
          </a:p>
          <a:p>
            <a:pPr eaLnBrk="1" hangingPunct="1"/>
            <a:r>
              <a:rPr lang="en-US" altLang="ro-RO" sz="2800" dirty="0"/>
              <a:t>Best</a:t>
            </a:r>
          </a:p>
          <a:p>
            <a:pPr lvl="1" eaLnBrk="1" hangingPunct="1">
              <a:buFontTx/>
              <a:buNone/>
            </a:pPr>
            <a:r>
              <a:rPr lang="en-US" altLang="ro-RO" sz="2400" dirty="0"/>
              <a:t>Element found after a single partition pass (no recursive call) =&gt;O(n)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D99AE8-D953-6043-8B9F-188D0A5E4F09}"/>
              </a:ext>
            </a:extLst>
          </p:cNvPr>
          <p:cNvSpPr/>
          <p:nvPr/>
        </p:nvSpPr>
        <p:spPr>
          <a:xfrm>
            <a:off x="1138989" y="6474410"/>
            <a:ext cx="7465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RO" sz="2000" i="1" baseline="30000" dirty="0">
                <a:solidFill>
                  <a:srgbClr val="000066"/>
                </a:solidFill>
                <a:latin typeface="+mn-lt"/>
              </a:rPr>
              <a:t>1</a:t>
            </a:r>
            <a:r>
              <a:rPr lang="en-RO" sz="1600" b="0" i="1" dirty="0">
                <a:hlinkClick r:id="rId3"/>
              </a:rPr>
              <a:t>https://jeffe.cs.illinois.edu/teaching/497/02-selection.pdf</a:t>
            </a:r>
            <a:r>
              <a:rPr lang="en-RO" sz="1600" b="0" i="1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4A11EF-28B6-408A-A384-8B3A26782C34}" type="datetime1">
              <a:rPr lang="en-US" smtClean="0"/>
              <a:t>10/12/20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36700" y="214313"/>
            <a:ext cx="7607300" cy="1081087"/>
          </a:xfrm>
        </p:spPr>
        <p:txBody>
          <a:bodyPr/>
          <a:lstStyle/>
          <a:p>
            <a:pPr eaLnBrk="1" hangingPunct="1"/>
            <a:r>
              <a:rPr lang="en-US" altLang="ro-RO" dirty="0"/>
              <a:t>Master Theorem</a:t>
            </a:r>
            <a:br>
              <a:rPr lang="en-US" altLang="ro-RO" dirty="0"/>
            </a:br>
            <a:r>
              <a:rPr lang="en-US" altLang="ro-RO" dirty="0"/>
              <a:t>to remember/to keep close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78320"/>
            <a:ext cx="8574088" cy="4970080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None/>
            </a:pPr>
            <a:r>
              <a:rPr lang="en-US" altLang="ro-RO" sz="2400" b="1" dirty="0">
                <a:solidFill>
                  <a:schemeClr val="tx2"/>
                </a:solidFill>
              </a:rPr>
              <a:t>a = number of recursive calls</a:t>
            </a:r>
          </a:p>
          <a:p>
            <a:pPr marL="0" indent="0" eaLnBrk="1" hangingPunct="1">
              <a:buClr>
                <a:schemeClr val="tx2"/>
              </a:buClr>
              <a:buNone/>
            </a:pPr>
            <a:r>
              <a:rPr lang="en-US" altLang="ro-RO" sz="2400" b="1" dirty="0">
                <a:solidFill>
                  <a:schemeClr val="tx2"/>
                </a:solidFill>
              </a:rPr>
              <a:t>b = division factor </a:t>
            </a:r>
            <a:r>
              <a:rPr lang="en-US" altLang="ro-RO" sz="2400" dirty="0">
                <a:solidFill>
                  <a:schemeClr val="tx2"/>
                </a:solidFill>
              </a:rPr>
              <a:t>= ratio between original size over recursive size</a:t>
            </a:r>
          </a:p>
          <a:p>
            <a:pPr marL="0" indent="0" eaLnBrk="1" hangingPunct="1">
              <a:buClr>
                <a:schemeClr val="tx2"/>
              </a:buClr>
              <a:buNone/>
            </a:pPr>
            <a:r>
              <a:rPr lang="en-US" altLang="ro-RO" sz="2400" b="1" dirty="0">
                <a:solidFill>
                  <a:schemeClr val="tx2"/>
                </a:solidFill>
              </a:rPr>
              <a:t>c = degree of polynomial </a:t>
            </a:r>
            <a:r>
              <a:rPr lang="en-US" altLang="ro-RO" sz="2400" dirty="0">
                <a:solidFill>
                  <a:schemeClr val="tx2"/>
                </a:solidFill>
              </a:rPr>
              <a:t>of the execution time of the sequence </a:t>
            </a:r>
            <a:r>
              <a:rPr lang="en-US" altLang="ro-RO" sz="2400" b="1" dirty="0">
                <a:solidFill>
                  <a:schemeClr val="tx2"/>
                </a:solidFill>
              </a:rPr>
              <a:t>outside recursive calls</a:t>
            </a:r>
            <a:r>
              <a:rPr lang="en-US" altLang="ro-RO" sz="2400" dirty="0">
                <a:solidFill>
                  <a:schemeClr val="tx2"/>
                </a:solidFill>
              </a:rPr>
              <a:t>: f(n)= 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baseline="30000" dirty="0">
                <a:solidFill>
                  <a:schemeClr val="tx2"/>
                </a:solidFill>
              </a:rPr>
              <a:t> 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dirty="0">
                <a:sym typeface="Symbol" pitchFamily="18" charset="2"/>
              </a:rPr>
              <a:t>		   	</a:t>
            </a:r>
            <a:r>
              <a:rPr lang="ro-RO" altLang="ro-RO" sz="2800" dirty="0">
                <a:sym typeface="Symbol" pitchFamily="18" charset="2"/>
              </a:rPr>
              <a:t></a:t>
            </a:r>
            <a:r>
              <a:rPr lang="en-US" altLang="ro-RO" sz="2800" dirty="0">
                <a:sym typeface="Symbol" pitchFamily="18" charset="2"/>
              </a:rPr>
              <a:t>t</a:t>
            </a:r>
            <a:r>
              <a:rPr lang="en-US" altLang="ro-RO" sz="2800" baseline="-25000" dirty="0">
                <a:sym typeface="Symbol" pitchFamily="18" charset="2"/>
              </a:rPr>
              <a:t>0</a:t>
            </a:r>
            <a:r>
              <a:rPr lang="en-US" altLang="ro-RO" sz="2800" dirty="0">
                <a:sym typeface="Symbol" pitchFamily="18" charset="2"/>
              </a:rPr>
              <a:t>				if n&lt;n</a:t>
            </a:r>
            <a:r>
              <a:rPr lang="en-US" altLang="ro-RO" sz="2800" baseline="-25000" dirty="0">
                <a:sym typeface="Symbol" pitchFamily="18" charset="2"/>
              </a:rPr>
              <a:t>0</a:t>
            </a:r>
            <a:endParaRPr lang="en-US" altLang="ro-RO" sz="2800" baseline="-25000" dirty="0">
              <a:solidFill>
                <a:schemeClr val="tx2"/>
              </a:solidFill>
            </a:endParaRPr>
          </a:p>
          <a:p>
            <a:pPr marL="609600" indent="-609600" eaLnBrk="1" hangingPunct="1">
              <a:buClr>
                <a:schemeClr val="tx2"/>
              </a:buClr>
            </a:pPr>
            <a:r>
              <a:rPr lang="en-US" altLang="ro-RO" sz="2800" dirty="0">
                <a:solidFill>
                  <a:schemeClr val="tx2"/>
                </a:solidFill>
              </a:rPr>
              <a:t>t(n)= </a:t>
            </a:r>
            <a:r>
              <a:rPr lang="ro-RO" altLang="ro-RO" sz="4000" dirty="0">
                <a:sym typeface="Symbol" pitchFamily="18" charset="2"/>
              </a:rPr>
              <a:t></a:t>
            </a:r>
            <a:endParaRPr lang="en-US" altLang="ro-RO" sz="2800" dirty="0">
              <a:solidFill>
                <a:schemeClr val="tx2"/>
              </a:solidFill>
            </a:endParaRP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800" dirty="0">
                <a:sym typeface="Symbol" pitchFamily="18" charset="2"/>
              </a:rPr>
              <a:t>		    	</a:t>
            </a:r>
            <a:r>
              <a:rPr lang="ro-RO" altLang="ro-RO" sz="2800" dirty="0">
                <a:sym typeface="Symbol" pitchFamily="18" charset="2"/>
              </a:rPr>
              <a:t></a:t>
            </a:r>
            <a:r>
              <a:rPr lang="en-US" altLang="ro-RO" sz="2800" dirty="0">
                <a:sym typeface="Symbol" pitchFamily="18" charset="2"/>
              </a:rPr>
              <a:t>at(n/b)+f(n)	if n&gt;=n</a:t>
            </a:r>
            <a:r>
              <a:rPr lang="en-US" altLang="ro-RO" sz="2800" baseline="-25000" dirty="0">
                <a:sym typeface="Symbol" pitchFamily="18" charset="2"/>
              </a:rPr>
              <a:t>0</a:t>
            </a:r>
            <a:endParaRPr lang="en-US" altLang="ro-RO" baseline="-25000" dirty="0">
              <a:sym typeface="Symbol" pitchFamily="18" charset="2"/>
            </a:endParaRPr>
          </a:p>
          <a:p>
            <a:pPr marL="609600" indent="-609600" eaLnBrk="1" hangingPunct="1">
              <a:buClr>
                <a:schemeClr val="tx2"/>
              </a:buClr>
              <a:buFontTx/>
              <a:buAutoNum type="arabicPeriod"/>
            </a:pPr>
            <a:r>
              <a:rPr lang="en-US" altLang="ro-RO" sz="2400" b="1" dirty="0">
                <a:solidFill>
                  <a:schemeClr val="tx2"/>
                </a:solidFill>
              </a:rPr>
              <a:t>q&lt;1; a&lt;</a:t>
            </a:r>
            <a:r>
              <a:rPr lang="en-US" altLang="ro-RO" sz="2400" b="1" dirty="0" err="1">
                <a:solidFill>
                  <a:schemeClr val="tx2"/>
                </a:solidFill>
              </a:rPr>
              <a:t>b</a:t>
            </a:r>
            <a:r>
              <a:rPr lang="en-US" altLang="ro-RO" sz="2400" b="1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="1" baseline="30000" dirty="0">
                <a:solidFill>
                  <a:schemeClr val="tx2"/>
                </a:solidFill>
              </a:rPr>
              <a:t>	</a:t>
            </a:r>
            <a:r>
              <a:rPr lang="en-US" altLang="ro-RO" sz="2400" b="1" dirty="0">
                <a:solidFill>
                  <a:schemeClr val="tx2"/>
                </a:solidFill>
              </a:rPr>
              <a:t>=&gt;	O(</a:t>
            </a:r>
            <a:r>
              <a:rPr lang="en-US" altLang="ro-RO" sz="2400" b="1" dirty="0" err="1">
                <a:solidFill>
                  <a:schemeClr val="tx2"/>
                </a:solidFill>
              </a:rPr>
              <a:t>n</a:t>
            </a:r>
            <a:r>
              <a:rPr lang="en-US" altLang="ro-RO" sz="2400" b="1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="1" dirty="0">
                <a:solidFill>
                  <a:schemeClr val="tx2"/>
                </a:solidFill>
              </a:rPr>
              <a:t>)</a:t>
            </a:r>
          </a:p>
          <a:p>
            <a:pPr marL="609600" indent="-609600" eaLnBrk="1" hangingPunct="1">
              <a:buClr>
                <a:schemeClr val="tx2"/>
              </a:buClr>
              <a:buFontTx/>
              <a:buAutoNum type="arabicPeriod"/>
            </a:pPr>
            <a:r>
              <a:rPr lang="en-US" altLang="ro-RO" sz="2400" b="1" dirty="0">
                <a:solidFill>
                  <a:schemeClr val="tx2"/>
                </a:solidFill>
              </a:rPr>
              <a:t>q=1; a=</a:t>
            </a:r>
            <a:r>
              <a:rPr lang="en-US" altLang="ro-RO" sz="2400" b="1" dirty="0" err="1">
                <a:solidFill>
                  <a:schemeClr val="tx2"/>
                </a:solidFill>
              </a:rPr>
              <a:t>b</a:t>
            </a:r>
            <a:r>
              <a:rPr lang="en-US" altLang="ro-RO" sz="2400" b="1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="1" baseline="30000" dirty="0">
                <a:solidFill>
                  <a:schemeClr val="tx2"/>
                </a:solidFill>
              </a:rPr>
              <a:t>	</a:t>
            </a:r>
            <a:r>
              <a:rPr lang="en-US" altLang="ro-RO" sz="2400" b="1" dirty="0">
                <a:solidFill>
                  <a:schemeClr val="tx2"/>
                </a:solidFill>
              </a:rPr>
              <a:t>=&gt;	O(</a:t>
            </a:r>
            <a:r>
              <a:rPr lang="en-US" altLang="ro-RO" sz="2400" b="1" dirty="0" err="1">
                <a:solidFill>
                  <a:schemeClr val="tx2"/>
                </a:solidFill>
              </a:rPr>
              <a:t>n</a:t>
            </a:r>
            <a:r>
              <a:rPr lang="en-US" altLang="ro-RO" sz="2400" b="1" baseline="50000" dirty="0" err="1">
                <a:solidFill>
                  <a:schemeClr val="tx2"/>
                </a:solidFill>
              </a:rPr>
              <a:t>c</a:t>
            </a:r>
            <a:r>
              <a:rPr lang="en-US" altLang="ro-RO" sz="2400" b="1" dirty="0">
                <a:solidFill>
                  <a:schemeClr val="tx2"/>
                </a:solidFill>
              </a:rPr>
              <a:t>*</a:t>
            </a:r>
            <a:r>
              <a:rPr lang="en-US" altLang="ro-RO" sz="2400" b="1" dirty="0" err="1">
                <a:solidFill>
                  <a:schemeClr val="tx2"/>
                </a:solidFill>
              </a:rPr>
              <a:t>log</a:t>
            </a:r>
            <a:r>
              <a:rPr lang="en-US" altLang="ro-RO" sz="2400" b="1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="1" dirty="0" err="1">
                <a:solidFill>
                  <a:schemeClr val="tx2"/>
                </a:solidFill>
              </a:rPr>
              <a:t>n</a:t>
            </a:r>
            <a:r>
              <a:rPr lang="en-US" altLang="ro-RO" sz="2400" b="1" dirty="0">
                <a:solidFill>
                  <a:schemeClr val="tx2"/>
                </a:solidFill>
              </a:rPr>
              <a:t> )</a:t>
            </a:r>
          </a:p>
          <a:p>
            <a:pPr marL="609600" indent="-609600" eaLnBrk="1" hangingPunct="1">
              <a:buClr>
                <a:schemeClr val="tx2"/>
              </a:buClr>
              <a:buFontTx/>
              <a:buAutoNum type="arabicPeriod"/>
            </a:pPr>
            <a:r>
              <a:rPr lang="en-US" altLang="ro-RO" sz="2400" b="1" dirty="0">
                <a:solidFill>
                  <a:schemeClr val="tx2"/>
                </a:solidFill>
              </a:rPr>
              <a:t>q&gt;1; a&gt;</a:t>
            </a:r>
            <a:r>
              <a:rPr lang="en-US" altLang="ro-RO" sz="2400" b="1" dirty="0" err="1">
                <a:solidFill>
                  <a:schemeClr val="tx2"/>
                </a:solidFill>
              </a:rPr>
              <a:t>b</a:t>
            </a:r>
            <a:r>
              <a:rPr lang="en-US" altLang="ro-RO" sz="2400" b="1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="1" baseline="30000" dirty="0">
                <a:solidFill>
                  <a:schemeClr val="tx2"/>
                </a:solidFill>
              </a:rPr>
              <a:t>	</a:t>
            </a:r>
            <a:r>
              <a:rPr lang="en-US" altLang="ro-RO" sz="2400" b="1" dirty="0">
                <a:solidFill>
                  <a:schemeClr val="tx2"/>
                </a:solidFill>
              </a:rPr>
              <a:t>=&gt;	 O(</a:t>
            </a:r>
            <a:r>
              <a:rPr lang="en-US" altLang="ro-RO" sz="2400" b="1" dirty="0" err="1">
                <a:solidFill>
                  <a:schemeClr val="tx2"/>
                </a:solidFill>
              </a:rPr>
              <a:t>n</a:t>
            </a:r>
            <a:r>
              <a:rPr lang="en-US" altLang="ro-RO" sz="2400" b="1" baseline="45000" dirty="0" err="1">
                <a:solidFill>
                  <a:schemeClr val="tx2"/>
                </a:solidFill>
              </a:rPr>
              <a:t>log</a:t>
            </a:r>
            <a:r>
              <a:rPr lang="en-US" altLang="ro-RO" sz="2400" b="1" baseline="10000" dirty="0" err="1">
                <a:solidFill>
                  <a:schemeClr val="tx2"/>
                </a:solidFill>
              </a:rPr>
              <a:t>b</a:t>
            </a:r>
            <a:r>
              <a:rPr lang="en-US" altLang="ro-RO" sz="2400" b="1" baseline="45000" dirty="0" err="1">
                <a:solidFill>
                  <a:schemeClr val="tx2"/>
                </a:solidFill>
              </a:rPr>
              <a:t>a</a:t>
            </a:r>
            <a:r>
              <a:rPr lang="en-US" altLang="ro-RO" sz="2400" b="1" dirty="0">
                <a:solidFill>
                  <a:schemeClr val="tx2"/>
                </a:solidFill>
              </a:rPr>
              <a:t>)</a:t>
            </a:r>
            <a:endParaRPr lang="en-US" altLang="ro-RO" sz="2400" b="1" dirty="0"/>
          </a:p>
        </p:txBody>
      </p:sp>
    </p:spTree>
    <p:extLst>
      <p:ext uri="{BB962C8B-B14F-4D97-AF65-F5344CB8AC3E}">
        <p14:creationId xmlns:p14="http://schemas.microsoft.com/office/powerpoint/2010/main" val="1189102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EE37601-5FAF-43F3-8787-90343E820D1C}" type="datetime1">
              <a:rPr lang="en-US" smtClean="0"/>
              <a:t>10/12/20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Optimal Selection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The same situation as for </a:t>
            </a:r>
            <a:r>
              <a:rPr lang="en-US" altLang="ro-RO" b="1" dirty="0" err="1">
                <a:solidFill>
                  <a:schemeClr val="tx2"/>
                </a:solidFill>
                <a:latin typeface="Courier New" pitchFamily="49" charset="0"/>
                <a:ea typeface="+mj-ea"/>
                <a:cs typeface="+mj-cs"/>
              </a:rPr>
              <a:t>QuickSort</a:t>
            </a:r>
            <a:r>
              <a:rPr lang="en-US" altLang="ro-RO" dirty="0"/>
              <a:t>: need to avoid worst case!</a:t>
            </a:r>
          </a:p>
          <a:p>
            <a:pPr eaLnBrk="1" hangingPunct="1"/>
            <a:r>
              <a:rPr lang="en-US" altLang="ro-RO" i="1" dirty="0" err="1"/>
              <a:t>Akl’s</a:t>
            </a:r>
            <a:r>
              <a:rPr lang="en-US" altLang="ro-RO" i="1" dirty="0"/>
              <a:t> algorithm </a:t>
            </a:r>
            <a:r>
              <a:rPr lang="en-US" altLang="ro-RO" dirty="0"/>
              <a:t>= derived from parallel processing</a:t>
            </a:r>
          </a:p>
          <a:p>
            <a:pPr eaLnBrk="1" hangingPunct="1"/>
            <a:r>
              <a:rPr lang="en-US" altLang="ro-RO" dirty="0"/>
              <a:t>Splits the input data into a sub-arrays such that the selection is optimal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A9F592-ACB6-4656-9E30-6CDC034A20C0}" type="datetime1">
              <a:rPr lang="en-US" smtClean="0"/>
              <a:t>10/12/20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AklSelection</a:t>
            </a:r>
            <a:endParaRPr lang="en-US" altLang="ro-RO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16038"/>
            <a:ext cx="8763000" cy="4932362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ro-RO" sz="2200" i="1" dirty="0" err="1"/>
              <a:t>AklSelection</a:t>
            </a:r>
            <a:r>
              <a:rPr lang="en-US" altLang="ro-RO" sz="2200" i="1" dirty="0"/>
              <a:t> (A[1,n],</a:t>
            </a:r>
            <a:r>
              <a:rPr lang="en-US" altLang="ro-RO" sz="2200" i="1" dirty="0" err="1"/>
              <a:t>i</a:t>
            </a:r>
            <a:r>
              <a:rPr lang="en-US" altLang="ro-RO" sz="2200" i="1" dirty="0"/>
              <a:t>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ro-RO" sz="2200" dirty="0"/>
              <a:t>Split the array into sub-arrays of dim </a:t>
            </a:r>
            <a:r>
              <a:rPr lang="en-US" altLang="ro-RO" sz="2200" b="1" dirty="0"/>
              <a:t>a</a:t>
            </a:r>
            <a:r>
              <a:rPr lang="en-US" altLang="ro-RO" sz="2200" dirty="0"/>
              <a:t> each A</a:t>
            </a:r>
            <a:r>
              <a:rPr lang="en-US" altLang="ro-RO" sz="2200" baseline="-25000" dirty="0"/>
              <a:t>i</a:t>
            </a:r>
            <a:r>
              <a:rPr lang="en-US" altLang="ro-RO" sz="2200" dirty="0"/>
              <a:t>, </a:t>
            </a:r>
            <a:r>
              <a:rPr lang="en-US" altLang="ro-RO" sz="2200" dirty="0" err="1"/>
              <a:t>i</a:t>
            </a:r>
            <a:r>
              <a:rPr lang="en-US" altLang="ro-RO" sz="2200" dirty="0"/>
              <a:t>=1,n/a.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ro-RO" sz="2200" dirty="0"/>
              <a:t>Direct sort each A</a:t>
            </a:r>
            <a:r>
              <a:rPr lang="en-US" altLang="ro-RO" sz="2200" baseline="-25000" dirty="0"/>
              <a:t>i</a:t>
            </a:r>
            <a:r>
              <a:rPr lang="en-US" altLang="ro-RO" sz="2200" dirty="0"/>
              <a:t>, and find its median, </a:t>
            </a:r>
            <a:r>
              <a:rPr lang="en-US" altLang="ro-RO" sz="2200" b="1" dirty="0"/>
              <a:t>m</a:t>
            </a:r>
            <a:r>
              <a:rPr lang="en-US" altLang="ro-RO" sz="2200" b="1" baseline="-25000" dirty="0"/>
              <a:t>i</a:t>
            </a:r>
            <a:r>
              <a:rPr lang="en-US" altLang="ro-RO" sz="2200" dirty="0"/>
              <a:t>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ro-RO" sz="2200" dirty="0"/>
              <a:t>Generate the array of medians, and call the </a:t>
            </a:r>
            <a:r>
              <a:rPr lang="en-US" altLang="ro-RO" sz="2200" i="1" dirty="0" err="1"/>
              <a:t>AklSelection</a:t>
            </a:r>
            <a:r>
              <a:rPr lang="en-US" altLang="ro-RO" sz="2200" i="1" dirty="0"/>
              <a:t>(m[1,n/a],n/a)</a:t>
            </a:r>
            <a:r>
              <a:rPr lang="en-US" altLang="ro-RO" sz="2200" dirty="0"/>
              <a:t> on the new array, to select the median of medians (i.e. M=m[n/a]).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ro-RO" sz="2200" dirty="0"/>
              <a:t>Partition the input array into elements &lt;= and &gt;= M respectively. Assume there are k elements &lt;=M.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ro-RO" sz="2200" b="1" u="sng" dirty="0">
                <a:latin typeface="Courier New" pitchFamily="49" charset="0"/>
              </a:rPr>
              <a:t>if</a:t>
            </a:r>
            <a:r>
              <a:rPr lang="en-US" altLang="ro-RO" sz="2200" dirty="0"/>
              <a:t> </a:t>
            </a:r>
            <a:r>
              <a:rPr lang="en-US" altLang="ro-RO" sz="2200" dirty="0" err="1"/>
              <a:t>i</a:t>
            </a:r>
            <a:r>
              <a:rPr lang="en-US" altLang="ro-RO" sz="2200" dirty="0"/>
              <a:t>&lt;=k</a:t>
            </a:r>
          </a:p>
          <a:p>
            <a:pPr marL="609600" indent="-609600" eaLnBrk="1" hangingPunct="1">
              <a:buFontTx/>
              <a:buNone/>
            </a:pPr>
            <a:r>
              <a:rPr lang="en-US" altLang="ro-RO" sz="2200" dirty="0"/>
              <a:t>	</a:t>
            </a:r>
            <a:r>
              <a:rPr lang="en-US" altLang="ro-RO" sz="2200" b="1" u="sng" dirty="0">
                <a:latin typeface="Courier New" pitchFamily="49" charset="0"/>
              </a:rPr>
              <a:t>then</a:t>
            </a:r>
            <a:r>
              <a:rPr lang="en-US" altLang="ro-RO" sz="2200" dirty="0"/>
              <a:t>	</a:t>
            </a:r>
            <a:r>
              <a:rPr lang="en-US" altLang="ro-RO" sz="2200" i="1" dirty="0"/>
              <a:t> </a:t>
            </a:r>
            <a:r>
              <a:rPr lang="en-US" altLang="ro-RO" sz="2200" i="1" dirty="0" err="1"/>
              <a:t>AklSelection</a:t>
            </a:r>
            <a:r>
              <a:rPr lang="en-US" altLang="ro-RO" sz="2200" i="1" dirty="0"/>
              <a:t>(A[1,k],</a:t>
            </a:r>
            <a:r>
              <a:rPr lang="en-US" altLang="ro-RO" sz="2200" i="1" dirty="0" err="1"/>
              <a:t>i</a:t>
            </a:r>
            <a:r>
              <a:rPr lang="en-US" altLang="ro-RO" sz="2200" i="1" dirty="0"/>
              <a:t>)</a:t>
            </a:r>
          </a:p>
          <a:p>
            <a:pPr marL="609600" indent="-609600" eaLnBrk="1" hangingPunct="1">
              <a:buFontTx/>
              <a:buNone/>
            </a:pPr>
            <a:r>
              <a:rPr lang="en-US" altLang="ro-RO" sz="2200" dirty="0"/>
              <a:t>	</a:t>
            </a:r>
            <a:r>
              <a:rPr lang="en-US" altLang="ro-RO" sz="2200" b="1" u="sng" dirty="0">
                <a:latin typeface="Courier New" pitchFamily="49" charset="0"/>
              </a:rPr>
              <a:t>else</a:t>
            </a:r>
            <a:r>
              <a:rPr lang="en-US" altLang="ro-RO" sz="2200" b="1" dirty="0">
                <a:latin typeface="Courier New" pitchFamily="49" charset="0"/>
              </a:rPr>
              <a:t>	</a:t>
            </a:r>
            <a:r>
              <a:rPr lang="en-US" altLang="ro-RO" sz="2200" i="1" dirty="0"/>
              <a:t> </a:t>
            </a:r>
            <a:r>
              <a:rPr lang="en-US" altLang="ro-RO" sz="2200" i="1" dirty="0" err="1"/>
              <a:t>AklSelection</a:t>
            </a:r>
            <a:r>
              <a:rPr lang="en-US" altLang="ro-RO" sz="2200" i="1" dirty="0"/>
              <a:t>(A[k+1,n],</a:t>
            </a:r>
            <a:r>
              <a:rPr lang="en-US" altLang="ro-RO" sz="2200" i="1" dirty="0" err="1"/>
              <a:t>i</a:t>
            </a:r>
            <a:r>
              <a:rPr lang="en-US" altLang="ro-RO" sz="2200" i="1" dirty="0"/>
              <a:t>-k)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A19BF5-273A-44D7-8FB8-EAC9B7FB30CC}" type="datetime1">
              <a:rPr lang="en-US" smtClean="0"/>
              <a:t>10/12/20</a:t>
            </a:fld>
            <a:endParaRPr lang="en-US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830" y="1524000"/>
            <a:ext cx="8761258" cy="4724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ro-RO" sz="2800" b="1" dirty="0"/>
              <a:t>Determine </a:t>
            </a:r>
            <a:r>
              <a:rPr lang="en-US" altLang="ro-RO" sz="2800" b="1" i="1" dirty="0"/>
              <a:t>a</a:t>
            </a:r>
            <a:r>
              <a:rPr lang="en-US" altLang="ro-RO" sz="2800" b="1" dirty="0"/>
              <a:t> such that the alg. is optimal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l-GR" altLang="ro-RO" b="1" dirty="0"/>
              <a:t>Ω</a:t>
            </a:r>
            <a:r>
              <a:rPr lang="en-US" altLang="ro-RO" b="1" dirty="0"/>
              <a:t>(n)</a:t>
            </a:r>
            <a:r>
              <a:rPr lang="en-US" altLang="ro-RO" dirty="0"/>
              <a:t> =&gt; it should be O(n)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ro-RO" dirty="0"/>
              <a:t>Assume t(n) the running time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ro-RO" dirty="0"/>
              <a:t>The steps: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ro-RO" dirty="0"/>
              <a:t>(split) a=constant =&gt; </a:t>
            </a:r>
            <a:r>
              <a:rPr lang="en-US" altLang="ro-RO" b="1" dirty="0"/>
              <a:t>c</a:t>
            </a:r>
            <a:r>
              <a:rPr lang="en-US" altLang="ro-RO" b="1" baseline="-25000" dirty="0"/>
              <a:t>1</a:t>
            </a:r>
            <a:r>
              <a:rPr lang="en-US" altLang="ro-RO" b="1" dirty="0"/>
              <a:t>·n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ro-RO" dirty="0"/>
              <a:t>(sort) O(1) for one seq, n/a seqs=&gt;</a:t>
            </a:r>
            <a:r>
              <a:rPr lang="en-US" altLang="ro-RO" b="1" dirty="0"/>
              <a:t>c</a:t>
            </a:r>
            <a:r>
              <a:rPr lang="en-US" altLang="ro-RO" b="1" baseline="-25000" dirty="0"/>
              <a:t>2</a:t>
            </a:r>
            <a:r>
              <a:rPr lang="en-US" altLang="ro-RO" b="1" dirty="0"/>
              <a:t>·n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ro-RO" dirty="0"/>
              <a:t>(rec. call on n/a elements) =&gt; </a:t>
            </a:r>
            <a:r>
              <a:rPr lang="en-US" altLang="ro-RO" b="1" dirty="0"/>
              <a:t>t(n/a)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ro-RO" dirty="0"/>
              <a:t>(partition) =&gt;</a:t>
            </a:r>
            <a:r>
              <a:rPr lang="en-US" altLang="ro-RO" b="1" dirty="0"/>
              <a:t>c</a:t>
            </a:r>
            <a:r>
              <a:rPr lang="en-US" altLang="ro-RO" b="1" baseline="-25000" dirty="0"/>
              <a:t>4</a:t>
            </a:r>
            <a:r>
              <a:rPr lang="en-US" altLang="ro-RO" b="1" dirty="0"/>
              <a:t>·n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ro-RO" dirty="0"/>
              <a:t>(rec. call on one partition) =&gt; at most </a:t>
            </a:r>
            <a:r>
              <a:rPr lang="en-US" altLang="ro-RO" b="1" dirty="0">
                <a:solidFill>
                  <a:srgbClr val="00B050"/>
                </a:solidFill>
              </a:rPr>
              <a:t>t(3n/4) </a:t>
            </a:r>
            <a:r>
              <a:rPr lang="en-US" altLang="ro-RO" dirty="0"/>
              <a:t>(justification follows in 2 slides)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0CEFC17-B27A-944A-BB84-E20C32199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6700" y="214313"/>
            <a:ext cx="7407275" cy="1081087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AklSelection</a:t>
            </a:r>
            <a:r>
              <a:rPr lang="en-US" altLang="ro-RO" dirty="0"/>
              <a:t> – algorithm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A0C4B7-AB62-4253-8179-38CCFE22294E}" type="datetime1">
              <a:rPr lang="en-US" smtClean="0"/>
              <a:t>10/12/20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AklSelection</a:t>
            </a:r>
            <a:r>
              <a:rPr lang="en-US" altLang="ro-RO" dirty="0"/>
              <a:t> – alg. eval. – 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buFontTx/>
                  <a:buNone/>
                </a:pPr>
                <a:r>
                  <a:rPr lang="en-US" altLang="ro-RO" sz="2800" dirty="0"/>
                  <a:t>We have: </a:t>
                </a:r>
                <a:r>
                  <a:rPr lang="en-US" altLang="ro-RO" sz="2800" b="1" dirty="0"/>
                  <a:t>t(n)=</a:t>
                </a:r>
                <a:r>
                  <a:rPr lang="en-US" altLang="ro-RO" sz="2800" b="1" dirty="0" err="1"/>
                  <a:t>c·n+t</a:t>
                </a:r>
                <a:r>
                  <a:rPr lang="en-US" altLang="ro-RO" sz="2800" b="1" dirty="0"/>
                  <a:t>(n/a)+t(3n/4)</a:t>
                </a:r>
                <a:r>
                  <a:rPr lang="en-US" altLang="ro-RO" sz="2800" dirty="0"/>
                  <a:t>		(1)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ro-RO" sz="2800" dirty="0"/>
                  <a:t>We need: </a:t>
                </a:r>
                <a:r>
                  <a:rPr lang="en-US" altLang="ro-RO" sz="2800" b="1" dirty="0"/>
                  <a:t>t(n)&lt;=</a:t>
                </a:r>
                <a:r>
                  <a:rPr lang="en-US" altLang="ro-RO" sz="2800" b="1" dirty="0" err="1"/>
                  <a:t>k·n</a:t>
                </a:r>
                <a:r>
                  <a:rPr lang="en-US" altLang="ro-RO" sz="2800" dirty="0"/>
                  <a:t>					(2)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ro-RO" sz="2800" dirty="0"/>
                  <a:t>Therefore: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ro-RO" sz="2800" dirty="0"/>
                  <a:t>t(n)	=	</a:t>
                </a:r>
                <a:r>
                  <a:rPr lang="en-US" altLang="ro-RO" sz="2800" dirty="0" err="1"/>
                  <a:t>c·n+t</a:t>
                </a:r>
                <a:r>
                  <a:rPr lang="en-US" altLang="ro-RO" sz="2800" dirty="0"/>
                  <a:t>(n/a)+t(3n/4)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ro-RO" sz="2800" dirty="0"/>
                  <a:t>		</a:t>
                </a:r>
                <a14:m>
                  <m:oMath xmlns:m="http://schemas.openxmlformats.org/officeDocument/2006/math">
                    <m:r>
                      <a:rPr lang="en-US" altLang="ro-RO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ro-RO" sz="2800" dirty="0"/>
                  <a:t>	</a:t>
                </a:r>
                <a:r>
                  <a:rPr lang="en-US" altLang="ro-RO" sz="2800" b="1" dirty="0" err="1"/>
                  <a:t>c·n+k·n</a:t>
                </a:r>
                <a:r>
                  <a:rPr lang="en-US" altLang="ro-RO" sz="2800" b="1" dirty="0"/>
                  <a:t>/a+k·3n/4</a:t>
                </a:r>
                <a14:m>
                  <m:oMath xmlns:m="http://schemas.openxmlformats.org/officeDocument/2006/math">
                    <m:r>
                      <a:rPr lang="en-US" altLang="ro-RO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ro-RO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ro-RO" sz="2800" b="1" dirty="0" err="1"/>
                  <a:t>k·n</a:t>
                </a:r>
                <a:r>
                  <a:rPr lang="en-US" altLang="ro-RO" sz="2800" dirty="0"/>
                  <a:t>		(3)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ro-RO" sz="2800" dirty="0"/>
                  <a:t>=&gt;	</a:t>
                </a:r>
                <a:r>
                  <a:rPr lang="en-US" altLang="ro-RO" sz="2800" dirty="0" err="1"/>
                  <a:t>c·n</a:t>
                </a:r>
                <a:r>
                  <a:rPr lang="en-US" altLang="ro-RO" sz="2800" dirty="0"/>
                  <a:t> </a:t>
                </a:r>
                <a14:m>
                  <m:oMath xmlns:m="http://schemas.openxmlformats.org/officeDocument/2006/math">
                    <m:r>
                      <a:rPr lang="en-US" altLang="ro-RO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ro-R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ro-RO" sz="2800" dirty="0"/>
                  <a:t>k·(1/4-1/a) ·n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ro-RO" sz="2800" dirty="0"/>
                  <a:t>c&gt;0, a&gt;0 =&gt; ¼-1/a&gt;0 =&gt;a&gt;4=&gt;</a:t>
                </a:r>
                <a:r>
                  <a:rPr lang="en-US" altLang="ro-RO" sz="2800" b="1" dirty="0"/>
                  <a:t>a</a:t>
                </a:r>
                <a:r>
                  <a:rPr lang="en-US" altLang="ro-RO" sz="2800" b="1" baseline="-25000" dirty="0"/>
                  <a:t>min</a:t>
                </a:r>
                <a:r>
                  <a:rPr lang="en-US" altLang="ro-RO" sz="2800" b="1" dirty="0"/>
                  <a:t>=5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ro-RO" sz="2800" dirty="0"/>
                  <a:t>For a=5, we have that </a:t>
                </a:r>
                <a:r>
                  <a:rPr lang="en-US" altLang="ro-RO" sz="2800" dirty="0">
                    <a:sym typeface="Symbol" pitchFamily="18" charset="2"/>
                  </a:rPr>
                  <a:t>c </a:t>
                </a:r>
                <a:r>
                  <a:rPr lang="en-US" altLang="ro-RO" sz="2800" dirty="0" err="1">
                    <a:sym typeface="Symbol" pitchFamily="18" charset="2"/>
                  </a:rPr>
                  <a:t>s.t.</a:t>
                </a:r>
                <a:r>
                  <a:rPr lang="en-US" altLang="ro-RO" sz="2800" dirty="0">
                    <a:sym typeface="Symbol" pitchFamily="18" charset="2"/>
                  </a:rPr>
                  <a:t> t(n)=c </a:t>
                </a:r>
                <a:r>
                  <a:rPr lang="en-US" altLang="ro-RO" sz="2800" dirty="0"/>
                  <a:t>·n = </a:t>
                </a:r>
                <a:r>
                  <a:rPr lang="en-US" altLang="ro-RO" sz="2800" b="1" dirty="0"/>
                  <a:t>O(n) 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ro-RO" sz="2800" b="1" dirty="0"/>
                  <a:t>OPTIMAL!</a:t>
                </a:r>
              </a:p>
            </p:txBody>
          </p:sp>
        </mc:Choice>
        <mc:Fallback xmlns="">
          <p:sp>
            <p:nvSpPr>
              <p:cNvPr id="2253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481" t="-1613" b="-107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F174E0-166D-4AC1-9023-45DF37A8A427}" type="datetime1">
              <a:rPr lang="en-US" smtClean="0"/>
              <a:t>10/12/20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AklSelection</a:t>
            </a:r>
            <a:r>
              <a:rPr lang="en-US" altLang="ro-RO" dirty="0"/>
              <a:t> – alg. eval. – contd. 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763000" cy="4724400"/>
          </a:xfrm>
        </p:spPr>
        <p:txBody>
          <a:bodyPr/>
          <a:lstStyle/>
          <a:p>
            <a:pPr eaLnBrk="1" hangingPunct="1"/>
            <a:r>
              <a:rPr lang="en-US" altLang="ro-RO" sz="2800" dirty="0"/>
              <a:t>Why is step #5 t(3n/4) at most?</a:t>
            </a:r>
          </a:p>
          <a:p>
            <a:pPr eaLnBrk="1" hangingPunct="1"/>
            <a:r>
              <a:rPr lang="en-US" altLang="ro-RO" sz="2800" dirty="0"/>
              <a:t>M&lt;= half of </a:t>
            </a:r>
            <a:r>
              <a:rPr lang="en-US" altLang="ro-RO" sz="2800" dirty="0" err="1"/>
              <a:t>m</a:t>
            </a:r>
            <a:r>
              <a:rPr lang="en-US" altLang="ro-RO" sz="2800" baseline="-25000" dirty="0" err="1"/>
              <a:t>i</a:t>
            </a:r>
            <a:r>
              <a:rPr lang="en-US" altLang="ro-RO" sz="2800" dirty="0" err="1"/>
              <a:t>’s</a:t>
            </a:r>
            <a:r>
              <a:rPr lang="en-US" altLang="ro-RO" sz="2800" dirty="0"/>
              <a:t> =&gt;</a:t>
            </a:r>
            <a:r>
              <a:rPr lang="en-US" altLang="ro-RO" sz="2800" dirty="0">
                <a:sym typeface="Symbol" pitchFamily="18" charset="2"/>
              </a:rPr>
              <a:t></a:t>
            </a:r>
            <a:r>
              <a:rPr lang="en-US" altLang="ro-RO" sz="2800" b="1" dirty="0">
                <a:sym typeface="Symbol" pitchFamily="18" charset="2"/>
              </a:rPr>
              <a:t>n/2a</a:t>
            </a:r>
            <a:r>
              <a:rPr lang="en-US" altLang="ro-RO" sz="2800" dirty="0">
                <a:sym typeface="Symbol" pitchFamily="18" charset="2"/>
              </a:rPr>
              <a:t> </a:t>
            </a:r>
            <a:r>
              <a:rPr lang="en-US" altLang="ro-RO" sz="2800" dirty="0" err="1">
                <a:sym typeface="Symbol" pitchFamily="18" charset="2"/>
              </a:rPr>
              <a:t>m</a:t>
            </a:r>
            <a:r>
              <a:rPr lang="en-US" altLang="ro-RO" sz="2800" baseline="-25000" dirty="0" err="1">
                <a:sym typeface="Symbol" pitchFamily="18" charset="2"/>
              </a:rPr>
              <a:t>i</a:t>
            </a:r>
            <a:r>
              <a:rPr lang="en-US" altLang="ro-RO" sz="2800" dirty="0" err="1">
                <a:sym typeface="Symbol" pitchFamily="18" charset="2"/>
              </a:rPr>
              <a:t>’s</a:t>
            </a:r>
            <a:r>
              <a:rPr lang="en-US" altLang="ro-RO" sz="2800" dirty="0">
                <a:sym typeface="Symbol" pitchFamily="18" charset="2"/>
              </a:rPr>
              <a:t> such that</a:t>
            </a:r>
            <a:r>
              <a:rPr lang="en-US" altLang="ro-RO" sz="2800" baseline="-25000" dirty="0"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ro-RO" sz="2800" dirty="0">
                <a:sym typeface="Symbol" pitchFamily="18" charset="2"/>
              </a:rPr>
              <a:t>			</a:t>
            </a:r>
            <a:r>
              <a:rPr lang="en-US" altLang="ro-RO" sz="2800" b="1" dirty="0">
                <a:sym typeface="Symbol" pitchFamily="18" charset="2"/>
              </a:rPr>
              <a:t>	m</a:t>
            </a:r>
            <a:r>
              <a:rPr lang="en-US" altLang="ro-RO" sz="2800" b="1" baseline="-25000" dirty="0">
                <a:sym typeface="Symbol" pitchFamily="18" charset="2"/>
              </a:rPr>
              <a:t>i</a:t>
            </a:r>
            <a:r>
              <a:rPr lang="en-US" altLang="ro-RO" sz="2800" b="1" dirty="0">
                <a:sym typeface="Symbol" pitchFamily="18" charset="2"/>
              </a:rPr>
              <a:t>&gt;=M	(1)</a:t>
            </a:r>
          </a:p>
          <a:p>
            <a:pPr eaLnBrk="1" hangingPunct="1"/>
            <a:r>
              <a:rPr lang="en-US" altLang="ro-RO" sz="2800" dirty="0">
                <a:sym typeface="Symbol" pitchFamily="18" charset="2"/>
              </a:rPr>
              <a:t>Each median m</a:t>
            </a:r>
            <a:r>
              <a:rPr lang="en-US" altLang="ro-RO" sz="2800" baseline="-25000" dirty="0">
                <a:sym typeface="Symbol" pitchFamily="18" charset="2"/>
              </a:rPr>
              <a:t>i</a:t>
            </a:r>
            <a:r>
              <a:rPr lang="en-US" altLang="ro-RO" sz="2800" dirty="0">
                <a:sym typeface="Symbol" pitchFamily="18" charset="2"/>
              </a:rPr>
              <a:t> is </a:t>
            </a:r>
            <a:r>
              <a:rPr lang="en-US" altLang="ro-RO" sz="2800" b="1" dirty="0">
                <a:sym typeface="Symbol" pitchFamily="18" charset="2"/>
              </a:rPr>
              <a:t>&gt;=</a:t>
            </a:r>
            <a:r>
              <a:rPr lang="en-US" altLang="ro-RO" sz="2800" dirty="0">
                <a:sym typeface="Symbol" pitchFamily="18" charset="2"/>
              </a:rPr>
              <a:t> </a:t>
            </a:r>
            <a:r>
              <a:rPr lang="en-US" altLang="ro-RO" sz="2800" b="1" dirty="0">
                <a:sym typeface="Symbol" pitchFamily="18" charset="2"/>
              </a:rPr>
              <a:t>and</a:t>
            </a:r>
            <a:r>
              <a:rPr lang="en-US" altLang="ro-RO" sz="2800" dirty="0">
                <a:sym typeface="Symbol" pitchFamily="18" charset="2"/>
              </a:rPr>
              <a:t> </a:t>
            </a:r>
            <a:r>
              <a:rPr lang="en-US" altLang="ro-RO" sz="2800" b="1" dirty="0">
                <a:sym typeface="Symbol" pitchFamily="18" charset="2"/>
              </a:rPr>
              <a:t>&lt;=</a:t>
            </a:r>
            <a:r>
              <a:rPr lang="en-US" altLang="ro-RO" sz="2800" dirty="0">
                <a:sym typeface="Symbol" pitchFamily="18" charset="2"/>
              </a:rPr>
              <a:t> than exactly half of the </a:t>
            </a:r>
            <a:r>
              <a:rPr lang="en-US" altLang="ro-RO" sz="2800" dirty="0" err="1">
                <a:sym typeface="Symbol" pitchFamily="18" charset="2"/>
              </a:rPr>
              <a:t>nb.</a:t>
            </a:r>
            <a:r>
              <a:rPr lang="en-US" altLang="ro-RO" sz="2800" dirty="0">
                <a:sym typeface="Symbol" pitchFamily="18" charset="2"/>
              </a:rPr>
              <a:t> of elements in A</a:t>
            </a:r>
            <a:r>
              <a:rPr lang="en-US" altLang="ro-RO" sz="2800" baseline="-25000" dirty="0">
                <a:sym typeface="Symbol" pitchFamily="18" charset="2"/>
              </a:rPr>
              <a:t>i</a:t>
            </a:r>
            <a:r>
              <a:rPr lang="en-US" altLang="ro-RO" sz="2800" dirty="0">
                <a:sym typeface="Symbol" pitchFamily="18" charset="2"/>
              </a:rPr>
              <a:t>, hence </a:t>
            </a:r>
            <a:r>
              <a:rPr lang="en-US" altLang="ro-RO" sz="2800" b="1" dirty="0">
                <a:sym typeface="Symbol" pitchFamily="18" charset="2"/>
              </a:rPr>
              <a:t>a/2</a:t>
            </a:r>
            <a:r>
              <a:rPr lang="en-US" altLang="ro-RO" sz="2800" dirty="0">
                <a:sym typeface="Symbol" pitchFamily="18" charset="2"/>
              </a:rPr>
              <a:t> Ai’s such that  </a:t>
            </a:r>
          </a:p>
          <a:p>
            <a:pPr eaLnBrk="1" hangingPunct="1">
              <a:buFontTx/>
              <a:buNone/>
            </a:pPr>
            <a:r>
              <a:rPr lang="en-US" altLang="ro-RO" sz="2800" dirty="0">
                <a:sym typeface="Symbol" pitchFamily="18" charset="2"/>
              </a:rPr>
              <a:t>				</a:t>
            </a:r>
            <a:r>
              <a:rPr lang="en-US" altLang="ro-RO" sz="2800" b="1" dirty="0">
                <a:sym typeface="Symbol" pitchFamily="18" charset="2"/>
              </a:rPr>
              <a:t>m</a:t>
            </a:r>
            <a:r>
              <a:rPr lang="en-US" altLang="ro-RO" sz="2800" b="1" baseline="-25000" dirty="0">
                <a:sym typeface="Symbol" pitchFamily="18" charset="2"/>
              </a:rPr>
              <a:t>i</a:t>
            </a:r>
            <a:r>
              <a:rPr lang="en-US" altLang="ro-RO" sz="2800" b="1" dirty="0">
                <a:sym typeface="Symbol" pitchFamily="18" charset="2"/>
              </a:rPr>
              <a:t>&lt;=A</a:t>
            </a:r>
            <a:r>
              <a:rPr lang="en-US" altLang="ro-RO" sz="2800" b="1" baseline="-25000" dirty="0">
                <a:sym typeface="Symbol" pitchFamily="18" charset="2"/>
              </a:rPr>
              <a:t>i	</a:t>
            </a:r>
            <a:r>
              <a:rPr lang="en-US" altLang="ro-RO" sz="2800" b="1" dirty="0">
                <a:sym typeface="Symbol" pitchFamily="18" charset="2"/>
              </a:rPr>
              <a:t>(2)</a:t>
            </a:r>
          </a:p>
          <a:p>
            <a:pPr eaLnBrk="1" hangingPunct="1">
              <a:buFontTx/>
              <a:buNone/>
            </a:pPr>
            <a:r>
              <a:rPr lang="en-US" altLang="ro-RO" sz="2800" dirty="0">
                <a:sym typeface="Symbol" pitchFamily="18" charset="2"/>
              </a:rPr>
              <a:t>(1)=&gt;M is &lt;=than n/2a medians m</a:t>
            </a:r>
            <a:r>
              <a:rPr lang="en-US" altLang="ro-RO" sz="2800" baseline="-25000" dirty="0">
                <a:sym typeface="Symbol" pitchFamily="18" charset="2"/>
              </a:rPr>
              <a:t>i</a:t>
            </a:r>
          </a:p>
          <a:p>
            <a:pPr eaLnBrk="1" hangingPunct="1">
              <a:buFontTx/>
              <a:buNone/>
            </a:pPr>
            <a:r>
              <a:rPr lang="en-US" altLang="ro-RO" sz="2800" dirty="0">
                <a:sym typeface="Symbol" pitchFamily="18" charset="2"/>
              </a:rPr>
              <a:t>(2)=&gt;Each such median &lt;= a/2 elements</a:t>
            </a:r>
          </a:p>
          <a:p>
            <a:pPr eaLnBrk="1" hangingPunct="1">
              <a:buFontTx/>
              <a:buNone/>
            </a:pPr>
            <a:r>
              <a:rPr lang="en-US" altLang="ro-RO" sz="2800" dirty="0">
                <a:sym typeface="Symbol" pitchFamily="18" charset="2"/>
              </a:rPr>
              <a:t>Overall: M&lt;= than at least </a:t>
            </a:r>
            <a:r>
              <a:rPr lang="en-US" altLang="ro-RO" sz="2800" b="1" dirty="0">
                <a:sym typeface="Symbol" pitchFamily="18" charset="2"/>
              </a:rPr>
              <a:t>n/2a</a:t>
            </a:r>
            <a:r>
              <a:rPr lang="en-US" altLang="ro-RO" sz="2800" dirty="0"/>
              <a:t>· </a:t>
            </a:r>
            <a:r>
              <a:rPr lang="en-US" altLang="ro-RO" sz="2800" b="1" dirty="0">
                <a:sym typeface="Symbol" pitchFamily="18" charset="2"/>
              </a:rPr>
              <a:t>a/2</a:t>
            </a:r>
            <a:r>
              <a:rPr lang="en-US" altLang="ro-RO" sz="2800" dirty="0">
                <a:sym typeface="Symbol" pitchFamily="18" charset="2"/>
              </a:rPr>
              <a:t>=</a:t>
            </a:r>
            <a:r>
              <a:rPr lang="en-US" altLang="ro-RO" sz="2800" b="1" dirty="0">
                <a:sym typeface="Symbol" pitchFamily="18" charset="2"/>
              </a:rPr>
              <a:t>n/4</a:t>
            </a:r>
            <a:r>
              <a:rPr lang="en-US" altLang="ro-RO" sz="2800" dirty="0">
                <a:sym typeface="Symbol" pitchFamily="18" charset="2"/>
              </a:rPr>
              <a:t>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6D90AE-01FE-4374-86CC-F282BA1ABB52}" type="datetime1">
              <a:rPr lang="en-US" smtClean="0"/>
              <a:t>10/12/20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AklSelection</a:t>
            </a:r>
            <a:r>
              <a:rPr lang="en-US" altLang="ro-RO" dirty="0"/>
              <a:t> – alg. eval. – contd.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0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ro-RO" sz="2800" dirty="0"/>
                  <a:t>With a similar reasoning, M&gt;= than at least n/4 elements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ro-RO" sz="2800" dirty="0"/>
                  <a:t>How are the rest?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ro-RO" sz="2400" dirty="0"/>
                  <a:t>Unknown!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ro-RO" sz="2800" dirty="0"/>
                  <a:t>So?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ro-RO" sz="2400" dirty="0"/>
                  <a:t>The longest recursive call is on 3n/4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ro-RO" sz="2800" dirty="0"/>
                  <a:t>Conclusion: </a:t>
                </a:r>
                <a:r>
                  <a:rPr lang="en-US" altLang="ro-RO" sz="2800" dirty="0" err="1"/>
                  <a:t>AklSelection</a:t>
                </a:r>
                <a:r>
                  <a:rPr lang="en-US" altLang="ro-RO" sz="2800" dirty="0"/>
                  <a:t> is optimal for a</a:t>
                </a:r>
                <a14:m>
                  <m:oMath xmlns:m="http://schemas.openxmlformats.org/officeDocument/2006/math">
                    <m:r>
                      <a:rPr lang="en-US" altLang="ro-RO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ro-RO" sz="2800" dirty="0"/>
                  <a:t>5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ro-RO" sz="2800" dirty="0"/>
                  <a:t>In practice, for parallel execution, a=8 (or another power of 2; depends on the </a:t>
                </a:r>
                <a:r>
                  <a:rPr lang="en-US" altLang="ro-RO" sz="2800" dirty="0" err="1"/>
                  <a:t>nb.</a:t>
                </a:r>
                <a:r>
                  <a:rPr lang="en-US" altLang="ro-RO" sz="2800" dirty="0"/>
                  <a:t> of processing units available)</a:t>
                </a:r>
              </a:p>
            </p:txBody>
          </p:sp>
        </mc:Choice>
        <mc:Fallback xmlns="">
          <p:sp>
            <p:nvSpPr>
              <p:cNvPr id="2560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481" t="-2688" r="-266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F7D02FA-3A56-4065-95EE-6BDC83FC2BE0}" type="datetime1">
              <a:rPr lang="en-US" smtClean="0"/>
              <a:t>10/12/20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Median selection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May use it in QS</a:t>
            </a:r>
          </a:p>
          <a:p>
            <a:pPr lvl="1" eaLnBrk="1" hangingPunct="1"/>
            <a:r>
              <a:rPr lang="en-US" altLang="ro-RO" dirty="0"/>
              <a:t>its optimal version has O(n)</a:t>
            </a:r>
          </a:p>
          <a:p>
            <a:pPr lvl="1" eaLnBrk="1" hangingPunct="1"/>
            <a:r>
              <a:rPr lang="en-US" altLang="ro-RO" dirty="0"/>
              <a:t>by median partition, QS enters best case always</a:t>
            </a:r>
          </a:p>
          <a:p>
            <a:pPr eaLnBrk="1" hangingPunct="1"/>
            <a:r>
              <a:rPr lang="en-US" altLang="ro-RO" dirty="0"/>
              <a:t>Resume QS</a:t>
            </a:r>
          </a:p>
        </p:txBody>
      </p:sp>
    </p:spTree>
    <p:extLst>
      <p:ext uri="{BB962C8B-B14F-4D97-AF65-F5344CB8AC3E}">
        <p14:creationId xmlns:p14="http://schemas.microsoft.com/office/powerpoint/2010/main" val="108553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B38C7BA-347B-4875-82AF-7E3E49C3F8AE}" type="datetime1">
              <a:rPr lang="en-US" smtClean="0"/>
              <a:t>10/12/20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QuickSort</a:t>
            </a:r>
            <a:r>
              <a:rPr lang="en-US" altLang="ro-RO" dirty="0"/>
              <a:t> revised (rv1)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b="1" dirty="0" err="1">
                <a:latin typeface="Courier New" pitchFamily="49" charset="0"/>
              </a:rPr>
              <a:t>QuickSort</a:t>
            </a:r>
            <a:r>
              <a:rPr lang="en-US" altLang="ro-RO" b="1" dirty="0">
                <a:latin typeface="Courier New" pitchFamily="49" charset="0"/>
              </a:rPr>
              <a:t>(</a:t>
            </a:r>
            <a:r>
              <a:rPr lang="en-US" altLang="ro-RO" b="1" dirty="0" err="1">
                <a:latin typeface="Courier New" pitchFamily="49" charset="0"/>
              </a:rPr>
              <a:t>A,p,r</a:t>
            </a:r>
            <a:r>
              <a:rPr lang="en-US" altLang="ro-RO" b="1" dirty="0">
                <a:latin typeface="Courier New" pitchFamily="49" charset="0"/>
              </a:rPr>
              <a:t>)</a:t>
            </a:r>
            <a:endParaRPr lang="en-US" altLang="ro-RO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400" b="1" u="sng" dirty="0">
                <a:latin typeface="Courier New" pitchFamily="49" charset="0"/>
              </a:rPr>
              <a:t>if</a:t>
            </a:r>
            <a:r>
              <a:rPr lang="en-US" altLang="ro-RO" sz="2400" b="1" dirty="0">
                <a:latin typeface="Courier New" pitchFamily="49" charset="0"/>
              </a:rPr>
              <a:t> p&lt;r</a:t>
            </a:r>
            <a:r>
              <a:rPr lang="en-US" altLang="ro-RO" sz="2800" b="1" dirty="0">
                <a:latin typeface="Courier New" pitchFamily="49" charset="0"/>
              </a:rPr>
              <a:t>	</a:t>
            </a:r>
            <a:r>
              <a:rPr lang="en-US" altLang="ro-RO" sz="3600" dirty="0"/>
              <a:t>			</a:t>
            </a:r>
            <a:endParaRPr lang="en-US" altLang="ro-RO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3600" dirty="0"/>
              <a:t>	</a:t>
            </a:r>
            <a:r>
              <a:rPr lang="en-US" altLang="ro-RO" sz="2400" b="1" u="sng" dirty="0">
                <a:latin typeface="Courier New" pitchFamily="49" charset="0"/>
              </a:rPr>
              <a:t>then</a:t>
            </a:r>
            <a:r>
              <a:rPr lang="en-US" altLang="ro-RO" sz="2400" b="1" dirty="0">
                <a:latin typeface="Courier New" pitchFamily="49" charset="0"/>
              </a:rPr>
              <a:t> 	q&lt;-partition(</a:t>
            </a:r>
            <a:r>
              <a:rPr lang="en-US" altLang="ro-RO" sz="2400" b="1" dirty="0" err="1">
                <a:latin typeface="Courier New" pitchFamily="49" charset="0"/>
              </a:rPr>
              <a:t>A,p,r</a:t>
            </a:r>
            <a:r>
              <a:rPr lang="en-US" altLang="ro-RO" sz="2400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		</a:t>
            </a:r>
            <a:r>
              <a:rPr lang="en-US" altLang="ro-RO" sz="2400" b="1" dirty="0" err="1">
                <a:latin typeface="Courier New" pitchFamily="49" charset="0"/>
              </a:rPr>
              <a:t>QuickSort</a:t>
            </a:r>
            <a:r>
              <a:rPr lang="en-US" altLang="ro-RO" sz="2400" b="1" dirty="0">
                <a:latin typeface="Courier New" pitchFamily="49" charset="0"/>
              </a:rPr>
              <a:t>(</a:t>
            </a:r>
            <a:r>
              <a:rPr lang="en-US" altLang="ro-RO" sz="2400" b="1" dirty="0" err="1">
                <a:latin typeface="Courier New" pitchFamily="49" charset="0"/>
              </a:rPr>
              <a:t>A,p,q</a:t>
            </a:r>
            <a:r>
              <a:rPr lang="en-US" altLang="ro-RO" sz="2400" b="1" dirty="0">
                <a:latin typeface="Courier New" pitchFamily="49" charset="0"/>
              </a:rPr>
              <a:t>) </a:t>
            </a:r>
            <a:r>
              <a:rPr lang="en-US" altLang="ro-RO" sz="2400" dirty="0">
                <a:latin typeface="Courier New" pitchFamily="49" charset="0"/>
              </a:rPr>
              <a:t>						</a:t>
            </a:r>
            <a:r>
              <a:rPr lang="en-US" altLang="ro-RO" sz="2400" b="1" dirty="0" err="1">
                <a:latin typeface="Courier New" pitchFamily="49" charset="0"/>
              </a:rPr>
              <a:t>QuickSort</a:t>
            </a:r>
            <a:r>
              <a:rPr lang="en-US" altLang="ro-RO" sz="2400" b="1" dirty="0">
                <a:latin typeface="Courier New" pitchFamily="49" charset="0"/>
              </a:rPr>
              <a:t>(A,q+1,r)</a:t>
            </a:r>
            <a:r>
              <a:rPr lang="en-US" altLang="ro-RO" sz="3600" b="1" dirty="0">
                <a:latin typeface="Courier New" pitchFamily="49" charset="0"/>
              </a:rPr>
              <a:t> </a:t>
            </a:r>
            <a:r>
              <a:rPr lang="en-US" altLang="ro-RO" sz="3600" dirty="0"/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Worst case running time: O(n</a:t>
            </a:r>
            <a:r>
              <a:rPr lang="en-US" altLang="ro-RO" sz="2800" baseline="30000" dirty="0"/>
              <a:t>2</a:t>
            </a:r>
            <a:r>
              <a:rPr lang="en-US" altLang="ro-RO" sz="2800" dirty="0"/>
              <a:t>) due to uneven partitioning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Avoid worst case: use the “right” partitioning sequence (i.e. split input data into 2 equal subsets)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3ECF79-FD5C-467C-AA29-5313135010A0}" type="datetime1">
              <a:rPr lang="en-US" smtClean="0"/>
              <a:t>10/12/20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QuickSort</a:t>
            </a:r>
            <a:r>
              <a:rPr lang="en-US" altLang="ro-RO" dirty="0"/>
              <a:t> revised (rv1) – cont.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ro-RO" sz="2800" dirty="0"/>
              <a:t>Element to split the input data = median 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ro-RO" sz="2400" dirty="0"/>
              <a:t>(</a:t>
            </a:r>
            <a:r>
              <a:rPr lang="en-US" altLang="ro-RO" sz="1800" dirty="0"/>
              <a:t>i.e. element which in the ordered array would occur in the middle</a:t>
            </a:r>
            <a:r>
              <a:rPr lang="en-US" altLang="ro-RO" sz="2400" dirty="0"/>
              <a:t>)</a:t>
            </a:r>
          </a:p>
          <a:p>
            <a:pPr eaLnBrk="1" hangingPunct="1">
              <a:spcBef>
                <a:spcPts val="0"/>
              </a:spcBef>
            </a:pPr>
            <a:r>
              <a:rPr lang="en-US" altLang="ro-RO" sz="2800" dirty="0"/>
              <a:t>Use a Median Selection </a:t>
            </a:r>
            <a:r>
              <a:rPr lang="en-US" altLang="ro-RO" sz="2800" b="1" dirty="0"/>
              <a:t>before</a:t>
            </a:r>
            <a:r>
              <a:rPr lang="en-US" altLang="ro-RO" sz="2800" dirty="0"/>
              <a:t> partitioning (we’ll see shortly that’s actually </a:t>
            </a:r>
            <a:r>
              <a:rPr lang="en-US" altLang="ro-RO" sz="2800" b="1" dirty="0"/>
              <a:t>instead</a:t>
            </a:r>
            <a:r>
              <a:rPr lang="en-US" altLang="ro-RO" sz="2800" dirty="0"/>
              <a:t> of partitioning)</a:t>
            </a:r>
          </a:p>
          <a:p>
            <a:pPr eaLnBrk="1" hangingPunct="1">
              <a:spcBef>
                <a:spcPts val="0"/>
              </a:spcBef>
            </a:pPr>
            <a:r>
              <a:rPr lang="en-US" altLang="ro-RO" sz="2800" dirty="0"/>
              <a:t>Selection – revised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ro-RO" sz="2400" dirty="0"/>
              <a:t>Hoare’s alg. </a:t>
            </a:r>
          </a:p>
          <a:p>
            <a:pPr lvl="2" eaLnBrk="1" hangingPunct="1"/>
            <a:r>
              <a:rPr lang="en-US" altLang="ro-RO" sz="2000" dirty="0"/>
              <a:t>kind of QS with only 1 recursive call</a:t>
            </a:r>
          </a:p>
          <a:p>
            <a:pPr lvl="2" eaLnBrk="1" hangingPunct="1"/>
            <a:r>
              <a:rPr lang="en-US" altLang="ro-RO" sz="2000" dirty="0"/>
              <a:t>inefficient O(n</a:t>
            </a:r>
            <a:r>
              <a:rPr lang="en-US" altLang="ro-RO" sz="2000" baseline="30000" dirty="0"/>
              <a:t>2</a:t>
            </a:r>
            <a:r>
              <a:rPr lang="en-US" altLang="ro-RO" sz="2000" dirty="0"/>
              <a:t>) worst case running time; no improvement</a:t>
            </a:r>
          </a:p>
          <a:p>
            <a:pPr lvl="1" eaLnBrk="1" hangingPunct="1"/>
            <a:r>
              <a:rPr lang="en-US" altLang="ro-RO" sz="2400" dirty="0" err="1"/>
              <a:t>Akl’s</a:t>
            </a:r>
            <a:r>
              <a:rPr lang="en-US" altLang="ro-RO" sz="2400" dirty="0"/>
              <a:t> </a:t>
            </a:r>
            <a:r>
              <a:rPr lang="en-US" altLang="ro-RO" sz="2400" dirty="0" err="1"/>
              <a:t>alg</a:t>
            </a:r>
            <a:r>
              <a:rPr lang="en-US" altLang="ro-RO" sz="2400" dirty="0"/>
              <a:t> </a:t>
            </a:r>
            <a:r>
              <a:rPr lang="en-US" altLang="ro-RO" sz="2000" dirty="0"/>
              <a:t>(the one described before)</a:t>
            </a:r>
          </a:p>
          <a:p>
            <a:pPr lvl="2" eaLnBrk="1" hangingPunct="1"/>
            <a:r>
              <a:rPr lang="en-US" altLang="ro-RO" sz="2000" dirty="0"/>
              <a:t>Optimal for a&gt;=5 =&gt; O(n)</a:t>
            </a:r>
          </a:p>
          <a:p>
            <a:pPr lvl="2" eaLnBrk="1" hangingPunct="1"/>
            <a:r>
              <a:rPr lang="en-US" altLang="ro-RO" sz="2000" dirty="0"/>
              <a:t>Multiplicative ct. very large (i.e. in the average case, Hoare’s alg. is much better!)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81000" y="6274630"/>
            <a:ext cx="1905000" cy="457200"/>
          </a:xfrm>
        </p:spPr>
        <p:txBody>
          <a:bodyPr/>
          <a:lstStyle/>
          <a:p>
            <a:pPr>
              <a:defRPr/>
            </a:pPr>
            <a:fld id="{3C7AE3B8-5106-4624-954E-3CB98821AA12}" type="datetime1">
              <a:rPr lang="en-US" smtClean="0"/>
              <a:t>10/12/20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QuickSort</a:t>
            </a:r>
            <a:r>
              <a:rPr lang="en-US" altLang="ro-RO" dirty="0"/>
              <a:t> revised (rv1) - transformation with selection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16038"/>
            <a:ext cx="8574088" cy="49323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b="1" dirty="0" err="1">
                <a:latin typeface="Courier New" pitchFamily="49" charset="0"/>
              </a:rPr>
              <a:t>QuickSort</a:t>
            </a:r>
            <a:r>
              <a:rPr lang="en-US" altLang="ro-RO" b="1" dirty="0">
                <a:latin typeface="Courier New" pitchFamily="49" charset="0"/>
              </a:rPr>
              <a:t>(</a:t>
            </a:r>
            <a:r>
              <a:rPr lang="en-US" altLang="ro-RO" b="1" dirty="0" err="1">
                <a:latin typeface="Courier New" pitchFamily="49" charset="0"/>
              </a:rPr>
              <a:t>A,p,r</a:t>
            </a:r>
            <a:r>
              <a:rPr lang="en-US" altLang="ro-RO" b="1" dirty="0">
                <a:latin typeface="Courier New" pitchFamily="49" charset="0"/>
              </a:rPr>
              <a:t>)</a:t>
            </a:r>
            <a:endParaRPr lang="en-US" altLang="ro-RO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b="1" u="sng" dirty="0">
                <a:latin typeface="Courier New" pitchFamily="49" charset="0"/>
              </a:rPr>
              <a:t>if</a:t>
            </a:r>
            <a:r>
              <a:rPr lang="en-US" altLang="ro-RO" sz="2400" b="1" dirty="0">
                <a:latin typeface="Courier New" pitchFamily="49" charset="0"/>
              </a:rPr>
              <a:t> p&lt;r</a:t>
            </a:r>
            <a:r>
              <a:rPr lang="en-US" altLang="ro-RO" sz="2800" b="1" dirty="0">
                <a:latin typeface="Courier New" pitchFamily="49" charset="0"/>
              </a:rPr>
              <a:t>	</a:t>
            </a:r>
            <a:r>
              <a:rPr lang="en-US" altLang="ro-RO" sz="3600" dirty="0"/>
              <a:t>			</a:t>
            </a:r>
            <a:endParaRPr lang="en-US" altLang="ro-RO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3600" dirty="0"/>
              <a:t>	</a:t>
            </a:r>
            <a:r>
              <a:rPr lang="en-US" altLang="ro-RO" sz="2400" b="1" u="sng" dirty="0">
                <a:latin typeface="Courier New" pitchFamily="49" charset="0"/>
              </a:rPr>
              <a:t>then</a:t>
            </a:r>
            <a:r>
              <a:rPr lang="en-US" altLang="ro-RO" sz="2400" b="1" dirty="0">
                <a:latin typeface="Courier New" pitchFamily="49" charset="0"/>
              </a:rPr>
              <a:t>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b="1" dirty="0" err="1">
                <a:latin typeface="Courier New" pitchFamily="49" charset="0"/>
              </a:rPr>
              <a:t>Akl</a:t>
            </a:r>
            <a:r>
              <a:rPr lang="en-US" altLang="ro-RO" sz="2800" b="1" dirty="0" err="1">
                <a:latin typeface="Courier New" pitchFamily="49" charset="0"/>
              </a:rPr>
              <a:t>Select</a:t>
            </a:r>
            <a:r>
              <a:rPr lang="en-US" altLang="ro-RO" sz="2800" b="1" dirty="0">
                <a:latin typeface="Courier New" pitchFamily="49" charset="0"/>
              </a:rPr>
              <a:t>(</a:t>
            </a:r>
            <a:r>
              <a:rPr lang="en-US" altLang="ro-RO" sz="2800" b="1" dirty="0" err="1">
                <a:latin typeface="Courier New" pitchFamily="49" charset="0"/>
              </a:rPr>
              <a:t>A,p,r,|A</a:t>
            </a:r>
            <a:r>
              <a:rPr lang="en-US" altLang="ro-RO" sz="2800" b="1" dirty="0">
                <a:latin typeface="Courier New" pitchFamily="49" charset="0"/>
              </a:rPr>
              <a:t>|/2)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q&lt;-partition(</a:t>
            </a:r>
            <a:r>
              <a:rPr lang="en-US" altLang="ro-RO" sz="2400" b="1" dirty="0" err="1">
                <a:latin typeface="Courier New" pitchFamily="49" charset="0"/>
              </a:rPr>
              <a:t>A,p,r</a:t>
            </a:r>
            <a:r>
              <a:rPr lang="en-US" altLang="ro-RO" sz="1600" b="1" dirty="0">
                <a:latin typeface="Courier New" pitchFamily="49" charset="0"/>
              </a:rPr>
              <a:t>)</a:t>
            </a:r>
            <a:r>
              <a:rPr lang="en-US" altLang="ro-RO" sz="1200" b="1" dirty="0">
                <a:latin typeface="Courier New" pitchFamily="49" charset="0"/>
              </a:rPr>
              <a:t>//use the element returned by Select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b="1" dirty="0" err="1">
                <a:latin typeface="Courier New" pitchFamily="49" charset="0"/>
              </a:rPr>
              <a:t>QuickSort</a:t>
            </a:r>
            <a:r>
              <a:rPr lang="en-US" altLang="ro-RO" sz="2400" b="1" dirty="0">
                <a:latin typeface="Courier New" pitchFamily="49" charset="0"/>
              </a:rPr>
              <a:t>(</a:t>
            </a:r>
            <a:r>
              <a:rPr lang="en-US" altLang="ro-RO" sz="2400" b="1" dirty="0" err="1">
                <a:latin typeface="Courier New" pitchFamily="49" charset="0"/>
              </a:rPr>
              <a:t>A,p,q</a:t>
            </a:r>
            <a:r>
              <a:rPr lang="en-US" altLang="ro-RO" sz="2400" b="1" dirty="0">
                <a:latin typeface="Courier New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b="1" dirty="0" err="1">
                <a:solidFill>
                  <a:srgbClr val="006600"/>
                </a:solidFill>
                <a:latin typeface="Courier New" pitchFamily="49" charset="0"/>
              </a:rPr>
              <a:t>QuickSort</a:t>
            </a:r>
            <a:r>
              <a:rPr lang="en-US" altLang="ro-RO" sz="2400" b="1" dirty="0">
                <a:solidFill>
                  <a:srgbClr val="006600"/>
                </a:solidFill>
                <a:latin typeface="Courier New" pitchFamily="49" charset="0"/>
              </a:rPr>
              <a:t>(</a:t>
            </a:r>
            <a:r>
              <a:rPr lang="en-US" altLang="ro-RO" sz="2400" b="1" dirty="0" err="1">
                <a:solidFill>
                  <a:srgbClr val="006600"/>
                </a:solidFill>
                <a:latin typeface="Courier New" pitchFamily="49" charset="0"/>
              </a:rPr>
              <a:t>A,p,|A</a:t>
            </a:r>
            <a:r>
              <a:rPr lang="en-US" altLang="ro-RO" sz="2400" b="1" dirty="0">
                <a:solidFill>
                  <a:srgbClr val="006600"/>
                </a:solidFill>
                <a:latin typeface="Courier New" pitchFamily="49" charset="0"/>
              </a:rPr>
              <a:t>|/2)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b="1" dirty="0" err="1">
                <a:latin typeface="Courier New" pitchFamily="49" charset="0"/>
              </a:rPr>
              <a:t>QuickSort</a:t>
            </a:r>
            <a:r>
              <a:rPr lang="en-US" altLang="ro-RO" sz="2400" b="1" dirty="0">
                <a:latin typeface="Courier New" pitchFamily="49" charset="0"/>
              </a:rPr>
              <a:t>(A,q+1,r)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b="1" dirty="0" err="1">
                <a:solidFill>
                  <a:srgbClr val="006600"/>
                </a:solidFill>
                <a:latin typeface="Courier New" pitchFamily="49" charset="0"/>
              </a:rPr>
              <a:t>QuickSort</a:t>
            </a:r>
            <a:r>
              <a:rPr lang="en-US" altLang="ro-RO" sz="2400" b="1" dirty="0">
                <a:solidFill>
                  <a:srgbClr val="006600"/>
                </a:solidFill>
                <a:latin typeface="Courier New" pitchFamily="49" charset="0"/>
              </a:rPr>
              <a:t>(A,|A|/2+1,r</a:t>
            </a:r>
            <a:r>
              <a:rPr lang="en-US" altLang="ro-RO" sz="2400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Q: what is the effect of partition?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Is it required any more?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b="1" dirty="0">
                <a:latin typeface="Courier New" pitchFamily="49" charset="0"/>
              </a:rPr>
              <a:t>Note: partitioning and the blue QS calls get out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9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9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18BC73F-1748-46BE-A6C0-7E20BC714AD5}" type="datetime1">
              <a:rPr lang="en-US" smtClean="0"/>
              <a:t>10/12/20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Features to evaluate - review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78320"/>
            <a:ext cx="8574088" cy="4970080"/>
          </a:xfrm>
        </p:spPr>
        <p:txBody>
          <a:bodyPr/>
          <a:lstStyle/>
          <a:p>
            <a:pPr eaLnBrk="1" hangingPunct="1"/>
            <a:r>
              <a:rPr lang="en-US" altLang="ro-RO" sz="2800" dirty="0"/>
              <a:t>Correctness</a:t>
            </a:r>
          </a:p>
          <a:p>
            <a:pPr lvl="1" eaLnBrk="1" hangingPunct="1"/>
            <a:r>
              <a:rPr lang="en-US" altLang="ro-RO" sz="2400" dirty="0"/>
              <a:t>Partial and total</a:t>
            </a:r>
          </a:p>
          <a:p>
            <a:pPr eaLnBrk="1" hangingPunct="1"/>
            <a:r>
              <a:rPr lang="en-US" altLang="ro-RO" sz="2800" dirty="0"/>
              <a:t>Efficiency vs. optimality</a:t>
            </a:r>
          </a:p>
          <a:p>
            <a:pPr lvl="1" eaLnBrk="1" hangingPunct="1"/>
            <a:r>
              <a:rPr lang="en-US" altLang="ro-RO" sz="2400" dirty="0"/>
              <a:t>Cases – what do they depend on</a:t>
            </a:r>
          </a:p>
          <a:p>
            <a:pPr lvl="2" eaLnBrk="1" hangingPunct="1"/>
            <a:r>
              <a:rPr lang="en-US" altLang="ro-RO" sz="2000" dirty="0"/>
              <a:t>The problem to be solved</a:t>
            </a:r>
          </a:p>
          <a:p>
            <a:pPr lvl="2" eaLnBrk="1" hangingPunct="1"/>
            <a:r>
              <a:rPr lang="en-US" altLang="ro-RO" sz="2000" dirty="0"/>
              <a:t>The algorithm solving the problem</a:t>
            </a:r>
          </a:p>
          <a:p>
            <a:pPr lvl="2" eaLnBrk="1" hangingPunct="1"/>
            <a:r>
              <a:rPr lang="en-US" altLang="ro-RO" sz="2000" dirty="0"/>
              <a:t>The implementation of the algorithm</a:t>
            </a:r>
          </a:p>
          <a:p>
            <a:pPr eaLnBrk="1" hangingPunct="1"/>
            <a:r>
              <a:rPr lang="en-US" altLang="ro-RO" sz="2800" dirty="0"/>
              <a:t>Stability:</a:t>
            </a:r>
          </a:p>
          <a:p>
            <a:pPr lvl="1" eaLnBrk="1" hangingPunct="1"/>
            <a:r>
              <a:rPr lang="en-US" altLang="ro-RO" sz="2400" dirty="0"/>
              <a:t>Stable vs unstable algorithm</a:t>
            </a:r>
          </a:p>
          <a:p>
            <a:pPr eaLnBrk="1" hangingPunct="1"/>
            <a:r>
              <a:rPr lang="en-US" altLang="ro-RO" sz="2800" dirty="0"/>
              <a:t>Determinism:</a:t>
            </a:r>
          </a:p>
          <a:p>
            <a:pPr lvl="1" eaLnBrk="1" hangingPunct="1"/>
            <a:r>
              <a:rPr lang="en-US" altLang="ro-RO" sz="2400" dirty="0"/>
              <a:t>Deterministic vs nondeterministic behavior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1A4CFE4-33AA-485D-897D-4FF10E879217}" type="datetime1">
              <a:rPr lang="en-US" smtClean="0"/>
              <a:t>10/12/20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QuickSort</a:t>
            </a:r>
            <a:r>
              <a:rPr lang="en-US" altLang="ro-RO" dirty="0"/>
              <a:t> rv1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16038"/>
            <a:ext cx="8763000" cy="49323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b="1" dirty="0" err="1">
                <a:latin typeface="Courier New" pitchFamily="49" charset="0"/>
              </a:rPr>
              <a:t>QuickSort</a:t>
            </a:r>
            <a:r>
              <a:rPr lang="en-US" altLang="ro-RO" b="1" dirty="0">
                <a:latin typeface="Courier New" pitchFamily="49" charset="0"/>
              </a:rPr>
              <a:t>(</a:t>
            </a:r>
            <a:r>
              <a:rPr lang="en-US" altLang="ro-RO" b="1" dirty="0" err="1">
                <a:latin typeface="Courier New" pitchFamily="49" charset="0"/>
              </a:rPr>
              <a:t>A,p,r</a:t>
            </a:r>
            <a:r>
              <a:rPr lang="en-US" altLang="ro-RO" b="1" dirty="0">
                <a:latin typeface="Courier New" pitchFamily="49" charset="0"/>
              </a:rPr>
              <a:t>)</a:t>
            </a:r>
            <a:endParaRPr lang="en-US" altLang="ro-RO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b="1" u="sng" dirty="0">
                <a:latin typeface="Courier New" pitchFamily="49" charset="0"/>
              </a:rPr>
              <a:t>if</a:t>
            </a:r>
            <a:r>
              <a:rPr lang="en-US" altLang="ro-RO" sz="2400" b="1" dirty="0">
                <a:latin typeface="Courier New" pitchFamily="49" charset="0"/>
              </a:rPr>
              <a:t> p&lt;r</a:t>
            </a:r>
            <a:r>
              <a:rPr lang="en-US" altLang="ro-RO" sz="2800" b="1" dirty="0">
                <a:latin typeface="Courier New" pitchFamily="49" charset="0"/>
              </a:rPr>
              <a:t>	</a:t>
            </a:r>
            <a:r>
              <a:rPr lang="en-US" altLang="ro-RO" sz="3600" dirty="0"/>
              <a:t>			</a:t>
            </a:r>
            <a:endParaRPr lang="en-US" altLang="ro-RO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3600" dirty="0"/>
              <a:t>	</a:t>
            </a:r>
            <a:r>
              <a:rPr lang="en-US" altLang="ro-RO" sz="2400" b="1" u="sng" dirty="0">
                <a:latin typeface="Courier New" pitchFamily="49" charset="0"/>
              </a:rPr>
              <a:t>then</a:t>
            </a:r>
            <a:r>
              <a:rPr lang="en-US" altLang="ro-RO" sz="2400" b="1" dirty="0">
                <a:latin typeface="Courier New" pitchFamily="49" charset="0"/>
              </a:rPr>
              <a:t>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b="1" dirty="0" err="1">
                <a:latin typeface="Courier New" pitchFamily="49" charset="0"/>
              </a:rPr>
              <a:t>AklSelect</a:t>
            </a:r>
            <a:r>
              <a:rPr lang="en-US" altLang="ro-RO" sz="2400" b="1" dirty="0">
                <a:latin typeface="Courier New" pitchFamily="49" charset="0"/>
              </a:rPr>
              <a:t>(</a:t>
            </a:r>
            <a:r>
              <a:rPr lang="en-US" altLang="ro-RO" sz="2400" b="1" dirty="0" err="1">
                <a:latin typeface="Courier New" pitchFamily="49" charset="0"/>
              </a:rPr>
              <a:t>A,p,r,|A</a:t>
            </a:r>
            <a:r>
              <a:rPr lang="en-US" altLang="ro-RO" sz="2400" b="1" dirty="0">
                <a:latin typeface="Courier New" pitchFamily="49" charset="0"/>
              </a:rPr>
              <a:t>|/2) </a:t>
            </a:r>
            <a:r>
              <a:rPr lang="en-US" altLang="ro-RO" sz="1600" b="1" dirty="0">
                <a:latin typeface="Courier New" pitchFamily="49" charset="0"/>
              </a:rPr>
              <a:t>//determines the median, and 					      //partitions based on the </a:t>
            </a:r>
            <a:r>
              <a:rPr lang="en-US" altLang="ro-RO" sz="1800" b="1" dirty="0">
                <a:latin typeface="Courier New" pitchFamily="49" charset="0"/>
              </a:rPr>
              <a:t>median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b="1" dirty="0" err="1">
                <a:latin typeface="Courier New" pitchFamily="49" charset="0"/>
              </a:rPr>
              <a:t>QuickSort</a:t>
            </a:r>
            <a:r>
              <a:rPr lang="en-US" altLang="ro-RO" sz="2400" b="1" dirty="0">
                <a:latin typeface="Courier New" pitchFamily="49" charset="0"/>
              </a:rPr>
              <a:t>(</a:t>
            </a:r>
            <a:r>
              <a:rPr lang="en-US" altLang="ro-RO" sz="2400" b="1" dirty="0" err="1">
                <a:latin typeface="Courier New" pitchFamily="49" charset="0"/>
              </a:rPr>
              <a:t>A,p,|A</a:t>
            </a:r>
            <a:r>
              <a:rPr lang="en-US" altLang="ro-RO" sz="2400" b="1" dirty="0">
                <a:latin typeface="Courier New" pitchFamily="49" charset="0"/>
              </a:rPr>
              <a:t>|/2)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b="1" dirty="0" err="1">
                <a:latin typeface="Courier New" pitchFamily="49" charset="0"/>
              </a:rPr>
              <a:t>QuickSort</a:t>
            </a:r>
            <a:r>
              <a:rPr lang="en-US" altLang="ro-RO" sz="2400" b="1" dirty="0">
                <a:latin typeface="Courier New" pitchFamily="49" charset="0"/>
              </a:rPr>
              <a:t>(A,|A|/2+1,r)</a:t>
            </a:r>
            <a:endParaRPr lang="en-US" altLang="ro-RO" sz="2400" b="1" dirty="0"/>
          </a:p>
          <a:p>
            <a:pPr eaLnBrk="1" hangingPunct="1">
              <a:lnSpc>
                <a:spcPct val="80000"/>
              </a:lnSpc>
            </a:pPr>
            <a:r>
              <a:rPr lang="en-US" altLang="ro-RO" sz="2400" dirty="0"/>
              <a:t>How many rec. calls?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400" dirty="0"/>
              <a:t>Half done on leaves (i.e. empty data structures, thus call and return – takes time for doing nothing)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400" dirty="0"/>
              <a:t>What is the efficiency of rec. calls on small data structures?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400" dirty="0"/>
              <a:t>Avoid rec. calls on small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0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0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3A1D754-3D0E-4BDF-9CE0-7D43F3DF4FA3}" type="datetime1">
              <a:rPr lang="en-US" smtClean="0"/>
              <a:t>10/12/20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QuickSort</a:t>
            </a:r>
            <a:r>
              <a:rPr lang="en-US" altLang="ro-RO" dirty="0"/>
              <a:t> rv1 enhanced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16725"/>
            <a:ext cx="8574088" cy="4931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3600" b="1" dirty="0" err="1">
                <a:latin typeface="Courier New" pitchFamily="49" charset="0"/>
              </a:rPr>
              <a:t>QuickSort</a:t>
            </a:r>
            <a:r>
              <a:rPr lang="en-US" altLang="ro-RO" sz="3600" b="1" dirty="0">
                <a:latin typeface="Courier New" pitchFamily="49" charset="0"/>
              </a:rPr>
              <a:t>(</a:t>
            </a:r>
            <a:r>
              <a:rPr lang="en-US" altLang="ro-RO" sz="3600" b="1" dirty="0" err="1">
                <a:latin typeface="Courier New" pitchFamily="49" charset="0"/>
              </a:rPr>
              <a:t>A,p,r</a:t>
            </a:r>
            <a:r>
              <a:rPr lang="en-US" altLang="ro-RO" sz="3600" b="1" dirty="0">
                <a:latin typeface="Courier New" pitchFamily="49" charset="0"/>
              </a:rPr>
              <a:t>)</a:t>
            </a:r>
            <a:endParaRPr lang="en-US" altLang="ro-RO" sz="2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800" b="1" u="sng" dirty="0">
                <a:latin typeface="Courier New" pitchFamily="49" charset="0"/>
              </a:rPr>
              <a:t>if</a:t>
            </a:r>
            <a:r>
              <a:rPr lang="en-US" altLang="ro-RO" sz="2800" b="1" dirty="0">
                <a:latin typeface="Courier New" pitchFamily="49" charset="0"/>
              </a:rPr>
              <a:t> (r-p)&lt;</a:t>
            </a:r>
            <a:r>
              <a:rPr lang="en-US" altLang="ro-RO" sz="2800" b="1" dirty="0">
                <a:latin typeface="Courier New" pitchFamily="49" charset="0"/>
                <a:sym typeface="Symbol" pitchFamily="18" charset="2"/>
              </a:rPr>
              <a:t></a:t>
            </a:r>
            <a:r>
              <a:rPr lang="en-US" altLang="ro-RO" b="1" dirty="0">
                <a:latin typeface="Courier New" pitchFamily="49" charset="0"/>
              </a:rPr>
              <a:t>	</a:t>
            </a:r>
            <a:r>
              <a:rPr lang="en-US" altLang="ro-RO" sz="4000" dirty="0"/>
              <a:t>			</a:t>
            </a:r>
            <a:endParaRPr lang="en-US" altLang="ro-RO" sz="2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4000" dirty="0"/>
              <a:t>	</a:t>
            </a:r>
            <a:r>
              <a:rPr lang="en-US" altLang="ro-RO" sz="2800" b="1" u="sng" dirty="0">
                <a:latin typeface="Courier New" pitchFamily="49" charset="0"/>
              </a:rPr>
              <a:t>then</a:t>
            </a:r>
            <a:r>
              <a:rPr lang="en-US" altLang="ro-RO" sz="2800" b="1" dirty="0">
                <a:latin typeface="Courier New" pitchFamily="49" charset="0"/>
              </a:rPr>
              <a:t>	</a:t>
            </a:r>
            <a:r>
              <a:rPr lang="en-US" altLang="ro-RO" sz="2800" b="1" dirty="0" err="1">
                <a:latin typeface="Courier New" pitchFamily="49" charset="0"/>
              </a:rPr>
              <a:t>direct_sort</a:t>
            </a:r>
            <a:r>
              <a:rPr lang="en-US" altLang="ro-RO" sz="2800" b="1" dirty="0">
                <a:latin typeface="Courier New" pitchFamily="49" charset="0"/>
              </a:rPr>
              <a:t>(</a:t>
            </a:r>
            <a:r>
              <a:rPr lang="en-US" altLang="ro-RO" sz="2800" b="1" dirty="0" err="1">
                <a:latin typeface="Courier New" pitchFamily="49" charset="0"/>
              </a:rPr>
              <a:t>A,p,r</a:t>
            </a:r>
            <a:r>
              <a:rPr lang="en-US" altLang="ro-RO" sz="2800" b="1" dirty="0">
                <a:latin typeface="Courier New" pitchFamily="49" charset="0"/>
              </a:rPr>
              <a:t>)</a:t>
            </a:r>
            <a:r>
              <a:rPr lang="en-US" altLang="ro-RO" sz="2000" b="1" dirty="0">
                <a:latin typeface="Courier New" pitchFamily="49" charset="0"/>
              </a:rPr>
              <a:t>//which one?</a:t>
            </a:r>
            <a:endParaRPr lang="en-US" altLang="ro-RO" sz="28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800" b="1" dirty="0">
                <a:latin typeface="Courier New" pitchFamily="49" charset="0"/>
              </a:rPr>
              <a:t>	</a:t>
            </a:r>
            <a:r>
              <a:rPr lang="en-US" altLang="ro-RO" sz="2800" b="1" u="sng" dirty="0">
                <a:latin typeface="Courier New" pitchFamily="49" charset="0"/>
              </a:rPr>
              <a:t>else</a:t>
            </a:r>
            <a:r>
              <a:rPr lang="en-US" altLang="ro-RO" sz="2800" b="1" dirty="0">
                <a:latin typeface="Courier New" pitchFamily="49" charset="0"/>
              </a:rPr>
              <a:t>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800" b="1" dirty="0">
                <a:latin typeface="Courier New" pitchFamily="49" charset="0"/>
              </a:rPr>
              <a:t>		</a:t>
            </a:r>
            <a:r>
              <a:rPr lang="en-US" altLang="ro-RO" sz="2800" b="1" dirty="0" err="1">
                <a:latin typeface="Courier New" pitchFamily="49" charset="0"/>
              </a:rPr>
              <a:t>AklSelect</a:t>
            </a:r>
            <a:r>
              <a:rPr lang="en-US" altLang="ro-RO" sz="2800" b="1" dirty="0">
                <a:latin typeface="Courier New" pitchFamily="49" charset="0"/>
              </a:rPr>
              <a:t>(</a:t>
            </a:r>
            <a:r>
              <a:rPr lang="en-US" altLang="ro-RO" sz="2800" b="1" dirty="0" err="1">
                <a:latin typeface="Courier New" pitchFamily="49" charset="0"/>
              </a:rPr>
              <a:t>A,p,r,|A</a:t>
            </a:r>
            <a:r>
              <a:rPr lang="en-US" altLang="ro-RO" sz="2800" b="1" dirty="0">
                <a:latin typeface="Courier New" pitchFamily="49" charset="0"/>
              </a:rPr>
              <a:t>|/2)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800" b="1" dirty="0">
                <a:latin typeface="Courier New" pitchFamily="49" charset="0"/>
              </a:rPr>
              <a:t>		</a:t>
            </a:r>
            <a:r>
              <a:rPr lang="en-US" altLang="ro-RO" sz="2800" b="1" dirty="0" err="1">
                <a:latin typeface="Courier New" pitchFamily="49" charset="0"/>
              </a:rPr>
              <a:t>QuickSort</a:t>
            </a:r>
            <a:r>
              <a:rPr lang="en-US" altLang="ro-RO" sz="2800" b="1" dirty="0">
                <a:latin typeface="Courier New" pitchFamily="49" charset="0"/>
              </a:rPr>
              <a:t>(</a:t>
            </a:r>
            <a:r>
              <a:rPr lang="en-US" altLang="ro-RO" sz="2800" b="1" dirty="0" err="1">
                <a:latin typeface="Courier New" pitchFamily="49" charset="0"/>
              </a:rPr>
              <a:t>A,p,|A</a:t>
            </a:r>
            <a:r>
              <a:rPr lang="en-US" altLang="ro-RO" sz="2800" b="1" dirty="0">
                <a:latin typeface="Courier New" pitchFamily="49" charset="0"/>
              </a:rPr>
              <a:t>|/2)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800" b="1" dirty="0">
                <a:latin typeface="Courier New" pitchFamily="49" charset="0"/>
              </a:rPr>
              <a:t>		</a:t>
            </a:r>
            <a:r>
              <a:rPr lang="en-US" altLang="ro-RO" sz="2800" b="1" dirty="0" err="1">
                <a:latin typeface="Courier New" pitchFamily="49" charset="0"/>
              </a:rPr>
              <a:t>QuickSort</a:t>
            </a:r>
            <a:r>
              <a:rPr lang="en-US" altLang="ro-RO" sz="2800" b="1" dirty="0">
                <a:latin typeface="Courier New" pitchFamily="49" charset="0"/>
              </a:rPr>
              <a:t>(A,|A|/2+1,r)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dirty="0"/>
              <a:t>Enhancements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p-r&lt;</a:t>
            </a:r>
            <a:r>
              <a:rPr lang="en-US" altLang="ro-RO" sz="2400" b="1" dirty="0">
                <a:latin typeface="Courier New" pitchFamily="49" charset="0"/>
                <a:sym typeface="Symbol" pitchFamily="18" charset="2"/>
              </a:rPr>
              <a:t> </a:t>
            </a:r>
            <a:r>
              <a:rPr lang="en-US" altLang="ro-RO" sz="2400" dirty="0">
                <a:sym typeface="Symbol" pitchFamily="18" charset="2"/>
              </a:rPr>
              <a:t>saves time (secs, overhead of calls/restores from calls),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dirty="0"/>
              <a:t>Select ensures the optimality (always falling into the best case) of the </a:t>
            </a:r>
            <a:r>
              <a:rPr lang="en-US" altLang="ro-RO" sz="2400" dirty="0" err="1"/>
              <a:t>alg</a:t>
            </a:r>
            <a:endParaRPr lang="en-US" altLang="ro-RO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808DEB-DA81-4BB7-B9AC-A8A1BC3D88E6}" type="datetime1">
              <a:rPr lang="en-US" smtClean="0"/>
              <a:t>10/12/20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QuickSort</a:t>
            </a:r>
            <a:r>
              <a:rPr lang="en-US" altLang="ro-RO" dirty="0"/>
              <a:t> revised (rv2)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763000" cy="4724400"/>
          </a:xfrm>
        </p:spPr>
        <p:txBody>
          <a:bodyPr/>
          <a:lstStyle/>
          <a:p>
            <a:pPr eaLnBrk="1" hangingPunct="1"/>
            <a:r>
              <a:rPr lang="en-US" altLang="ro-RO" dirty="0"/>
              <a:t>In rv1, </a:t>
            </a:r>
            <a:r>
              <a:rPr lang="en-US" altLang="ro-RO" b="1" dirty="0" err="1">
                <a:latin typeface="Courier New" pitchFamily="49" charset="0"/>
              </a:rPr>
              <a:t>AklSelect</a:t>
            </a:r>
            <a:r>
              <a:rPr lang="en-US" altLang="ro-RO" b="1" dirty="0">
                <a:latin typeface="Courier New" pitchFamily="49" charset="0"/>
              </a:rPr>
              <a:t> </a:t>
            </a:r>
            <a:r>
              <a:rPr lang="en-US" altLang="ro-RO" dirty="0"/>
              <a:t>guarantees best case always</a:t>
            </a:r>
          </a:p>
          <a:p>
            <a:pPr eaLnBrk="1" hangingPunct="1"/>
            <a:r>
              <a:rPr lang="en-US" altLang="ro-RO" dirty="0" err="1"/>
              <a:t>QuickSort</a:t>
            </a:r>
            <a:r>
              <a:rPr lang="en-US" altLang="ro-RO" dirty="0"/>
              <a:t> is O(</a:t>
            </a:r>
            <a:r>
              <a:rPr lang="en-US" altLang="ro-RO" dirty="0" err="1"/>
              <a:t>nlgn</a:t>
            </a:r>
            <a:r>
              <a:rPr lang="en-US" altLang="ro-RO" dirty="0"/>
              <a:t>) in the average case</a:t>
            </a:r>
          </a:p>
          <a:p>
            <a:pPr eaLnBrk="1" hangingPunct="1"/>
            <a:r>
              <a:rPr lang="en-US" altLang="ro-RO" b="1" dirty="0"/>
              <a:t>It’s enough to avoid the worst case</a:t>
            </a:r>
          </a:p>
          <a:p>
            <a:pPr eaLnBrk="1" hangingPunct="1"/>
            <a:r>
              <a:rPr lang="en-US" altLang="ro-RO" dirty="0"/>
              <a:t>A </a:t>
            </a:r>
            <a:r>
              <a:rPr lang="en-US" altLang="ro-RO" b="1" dirty="0"/>
              <a:t>random</a:t>
            </a:r>
            <a:r>
              <a:rPr lang="en-US" altLang="ro-RO" dirty="0"/>
              <a:t> partition ensures this!</a:t>
            </a:r>
          </a:p>
          <a:p>
            <a:pPr eaLnBrk="1" hangingPunct="1"/>
            <a:r>
              <a:rPr lang="en-US" altLang="ro-RO" dirty="0"/>
              <a:t>Before partitioning, at each step pick a </a:t>
            </a:r>
            <a:r>
              <a:rPr lang="en-US" altLang="ro-RO" b="1" dirty="0"/>
              <a:t>random</a:t>
            </a:r>
            <a:r>
              <a:rPr lang="en-US" altLang="ro-RO" dirty="0"/>
              <a:t> element to make the partitioning based on that element </a:t>
            </a:r>
            <a:r>
              <a:rPr lang="en-US" altLang="ro-RO" sz="1800" dirty="0"/>
              <a:t>(so swap the random chosen element with the element placed in the position of the pivot – first/middle/last)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31708F-2F1C-43C9-A366-CA4C3627B6E9}" type="datetime1">
              <a:rPr lang="en-US" smtClean="0"/>
              <a:t>10/12/20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QuickSort</a:t>
            </a:r>
            <a:r>
              <a:rPr lang="en-US" altLang="ro-RO" dirty="0"/>
              <a:t> rv2 – cont.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55130"/>
            <a:ext cx="8574088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3600" b="1" dirty="0" err="1">
                <a:latin typeface="Courier New" pitchFamily="49" charset="0"/>
              </a:rPr>
              <a:t>random_partition</a:t>
            </a:r>
            <a:r>
              <a:rPr lang="en-US" altLang="ro-RO" sz="3600" b="1" dirty="0">
                <a:latin typeface="Courier New" pitchFamily="49" charset="0"/>
              </a:rPr>
              <a:t>(</a:t>
            </a:r>
            <a:r>
              <a:rPr lang="en-US" altLang="ro-RO" sz="3600" b="1" dirty="0" err="1">
                <a:latin typeface="Courier New" pitchFamily="49" charset="0"/>
              </a:rPr>
              <a:t>A,p,r</a:t>
            </a:r>
            <a:r>
              <a:rPr lang="en-US" altLang="ro-RO" sz="3600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400" b="1" dirty="0" err="1">
                <a:latin typeface="Courier New" pitchFamily="49" charset="0"/>
              </a:rPr>
              <a:t>i</a:t>
            </a:r>
            <a:r>
              <a:rPr lang="en-US" altLang="ro-RO" sz="2400" b="1" dirty="0">
                <a:latin typeface="Courier New" pitchFamily="49" charset="0"/>
              </a:rPr>
              <a:t>&lt;-random(</a:t>
            </a:r>
            <a:r>
              <a:rPr lang="en-US" altLang="ro-RO" sz="2400" b="1" dirty="0" err="1">
                <a:latin typeface="Courier New" pitchFamily="49" charset="0"/>
              </a:rPr>
              <a:t>p,r</a:t>
            </a:r>
            <a:r>
              <a:rPr lang="en-US" altLang="ro-RO" sz="2400" b="1" dirty="0">
                <a:latin typeface="Courier New" pitchFamily="49" charset="0"/>
              </a:rPr>
              <a:t>)		</a:t>
            </a:r>
            <a:r>
              <a:rPr lang="en-US" altLang="ro-RO" sz="2400" dirty="0"/>
              <a:t>//choose a random element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A[</a:t>
            </a:r>
            <a:r>
              <a:rPr lang="en-US" altLang="ro-RO" sz="2400" b="1" dirty="0" err="1">
                <a:latin typeface="Courier New" pitchFamily="49" charset="0"/>
              </a:rPr>
              <a:t>i</a:t>
            </a:r>
            <a:r>
              <a:rPr lang="en-US" altLang="ro-RO" sz="2400" b="1" dirty="0">
                <a:latin typeface="Courier New" pitchFamily="49" charset="0"/>
              </a:rPr>
              <a:t>]&lt;-&gt;A[p]		</a:t>
            </a:r>
            <a:r>
              <a:rPr lang="en-US" altLang="ro-RO" sz="2400" dirty="0"/>
              <a:t>//put it in the first position</a:t>
            </a:r>
            <a:endParaRPr lang="en-US" altLang="ro-RO" sz="2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400" b="1" u="sng" dirty="0">
                <a:latin typeface="Courier New" pitchFamily="49" charset="0"/>
              </a:rPr>
              <a:t>return</a:t>
            </a:r>
            <a:r>
              <a:rPr lang="en-US" altLang="ro-RO" sz="2400" b="1" dirty="0">
                <a:latin typeface="Courier New" pitchFamily="49" charset="0"/>
              </a:rPr>
              <a:t> partition(</a:t>
            </a:r>
            <a:r>
              <a:rPr lang="en-US" altLang="ro-RO" sz="2400" b="1" dirty="0" err="1">
                <a:latin typeface="Courier New" pitchFamily="49" charset="0"/>
              </a:rPr>
              <a:t>A,p,r</a:t>
            </a:r>
            <a:r>
              <a:rPr lang="en-US" altLang="ro-RO" sz="2400" b="1" dirty="0">
                <a:latin typeface="Courier New" pitchFamily="49" charset="0"/>
              </a:rPr>
              <a:t>) 	</a:t>
            </a:r>
            <a:r>
              <a:rPr lang="en-US" altLang="ro-RO" sz="2400" dirty="0"/>
              <a:t>//here we have the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					</a:t>
            </a:r>
            <a:r>
              <a:rPr lang="en-US" altLang="ro-RO" sz="2400" dirty="0"/>
              <a:t>// regular one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3600" b="1" dirty="0" err="1">
                <a:latin typeface="Courier New" pitchFamily="49" charset="0"/>
              </a:rPr>
              <a:t>QuickSort</a:t>
            </a:r>
            <a:r>
              <a:rPr lang="en-US" altLang="ro-RO" sz="3600" b="1" dirty="0">
                <a:latin typeface="Courier New" pitchFamily="49" charset="0"/>
              </a:rPr>
              <a:t>-Random(</a:t>
            </a:r>
            <a:r>
              <a:rPr lang="en-US" altLang="ro-RO" sz="3600" b="1" dirty="0" err="1">
                <a:latin typeface="Courier New" pitchFamily="49" charset="0"/>
              </a:rPr>
              <a:t>A,p,r</a:t>
            </a:r>
            <a:r>
              <a:rPr lang="en-US" altLang="ro-RO" sz="3600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400" b="1" u="sng" dirty="0">
                <a:latin typeface="Courier New" pitchFamily="49" charset="0"/>
              </a:rPr>
              <a:t>if</a:t>
            </a:r>
            <a:r>
              <a:rPr lang="en-US" altLang="ro-RO" sz="2400" b="1" dirty="0">
                <a:latin typeface="Courier New" pitchFamily="49" charset="0"/>
              </a:rPr>
              <a:t> p&lt;r</a:t>
            </a:r>
            <a:r>
              <a:rPr lang="en-US" altLang="ro-RO" sz="2800" b="1" dirty="0">
                <a:latin typeface="Courier New" pitchFamily="49" charset="0"/>
              </a:rPr>
              <a:t>	</a:t>
            </a:r>
            <a:r>
              <a:rPr lang="en-US" altLang="ro-RO" sz="3600" dirty="0"/>
              <a:t>			</a:t>
            </a:r>
            <a:endParaRPr lang="en-US" altLang="ro-RO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3600" dirty="0"/>
              <a:t>	</a:t>
            </a:r>
            <a:r>
              <a:rPr lang="en-US" altLang="ro-RO" sz="2400" b="1" u="sng" dirty="0">
                <a:latin typeface="Courier New" pitchFamily="49" charset="0"/>
              </a:rPr>
              <a:t>then</a:t>
            </a:r>
            <a:r>
              <a:rPr lang="en-US" altLang="ro-RO" sz="2400" b="1" dirty="0">
                <a:latin typeface="Courier New" pitchFamily="49" charset="0"/>
              </a:rPr>
              <a:t> 	q&lt;-</a:t>
            </a:r>
            <a:r>
              <a:rPr lang="en-US" altLang="ro-RO" sz="2400" b="1" dirty="0" err="1">
                <a:latin typeface="Courier New" pitchFamily="49" charset="0"/>
              </a:rPr>
              <a:t>random_partition</a:t>
            </a:r>
            <a:r>
              <a:rPr lang="en-US" altLang="ro-RO" sz="2400" b="1" dirty="0">
                <a:latin typeface="Courier New" pitchFamily="49" charset="0"/>
              </a:rPr>
              <a:t>(</a:t>
            </a:r>
            <a:r>
              <a:rPr lang="en-US" altLang="ro-RO" sz="2400" b="1" dirty="0" err="1">
                <a:latin typeface="Courier New" pitchFamily="49" charset="0"/>
              </a:rPr>
              <a:t>A,p,r</a:t>
            </a:r>
            <a:r>
              <a:rPr lang="en-US" altLang="ro-RO" sz="2400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		</a:t>
            </a:r>
            <a:r>
              <a:rPr lang="en-US" altLang="ro-RO" sz="2400" b="1" dirty="0" err="1">
                <a:latin typeface="Courier New" pitchFamily="49" charset="0"/>
              </a:rPr>
              <a:t>QuickSort</a:t>
            </a:r>
            <a:r>
              <a:rPr lang="en-US" altLang="ro-RO" sz="2400" b="1" dirty="0">
                <a:latin typeface="Courier New" pitchFamily="49" charset="0"/>
              </a:rPr>
              <a:t>(</a:t>
            </a:r>
            <a:r>
              <a:rPr lang="en-US" altLang="ro-RO" sz="2400" b="1" dirty="0" err="1">
                <a:latin typeface="Courier New" pitchFamily="49" charset="0"/>
              </a:rPr>
              <a:t>A,p,q</a:t>
            </a:r>
            <a:r>
              <a:rPr lang="en-US" altLang="ro-RO" sz="2400" b="1" dirty="0">
                <a:latin typeface="Courier New" pitchFamily="49" charset="0"/>
              </a:rPr>
              <a:t>) </a:t>
            </a:r>
            <a:r>
              <a:rPr lang="en-US" altLang="ro-RO" sz="2400" dirty="0">
                <a:latin typeface="Courier New" pitchFamily="49" charset="0"/>
              </a:rPr>
              <a:t>						</a:t>
            </a:r>
            <a:r>
              <a:rPr lang="en-US" altLang="ro-RO" sz="2400" b="1" dirty="0" err="1">
                <a:latin typeface="Courier New" pitchFamily="49" charset="0"/>
              </a:rPr>
              <a:t>QuickSort</a:t>
            </a:r>
            <a:r>
              <a:rPr lang="en-US" altLang="ro-RO" sz="2400" b="1" dirty="0">
                <a:latin typeface="Courier New" pitchFamily="49" charset="0"/>
              </a:rPr>
              <a:t>(A,q+1,r)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85C8A56-9F06-4C70-9531-5E0DB7EB077F}" type="datetime1">
              <a:rPr lang="en-US" smtClean="0"/>
              <a:t>10/12/20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QuickSort</a:t>
            </a:r>
            <a:r>
              <a:rPr lang="en-US" altLang="ro-RO" dirty="0"/>
              <a:t> rv2 enhanced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55030"/>
            <a:ext cx="8574088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3600" b="1" dirty="0" err="1">
                <a:latin typeface="Courier New" pitchFamily="49" charset="0"/>
              </a:rPr>
              <a:t>QuickSort</a:t>
            </a:r>
            <a:r>
              <a:rPr lang="en-US" altLang="ro-RO" sz="3600" b="1" dirty="0">
                <a:latin typeface="Courier New" pitchFamily="49" charset="0"/>
              </a:rPr>
              <a:t>-Random(</a:t>
            </a:r>
            <a:r>
              <a:rPr lang="en-US" altLang="ro-RO" sz="3600" b="1" dirty="0" err="1">
                <a:latin typeface="Courier New" pitchFamily="49" charset="0"/>
              </a:rPr>
              <a:t>A,p,r</a:t>
            </a:r>
            <a:r>
              <a:rPr lang="en-US" altLang="ro-RO" sz="3600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b="1" u="sng" dirty="0">
                <a:latin typeface="Courier New" pitchFamily="49" charset="0"/>
              </a:rPr>
              <a:t>if</a:t>
            </a:r>
            <a:r>
              <a:rPr lang="en-US" altLang="ro-RO" sz="2400" b="1" dirty="0">
                <a:latin typeface="Courier New" pitchFamily="49" charset="0"/>
              </a:rPr>
              <a:t> (r-p)&lt;</a:t>
            </a:r>
            <a:r>
              <a:rPr lang="en-US" altLang="ro-RO" sz="2400" b="1" dirty="0">
                <a:latin typeface="Courier New" pitchFamily="49" charset="0"/>
                <a:sym typeface="Symbol" pitchFamily="18" charset="2"/>
              </a:rPr>
              <a:t></a:t>
            </a: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3600" dirty="0"/>
              <a:t>			</a:t>
            </a:r>
            <a:endParaRPr lang="en-US" altLang="ro-RO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3600" dirty="0"/>
              <a:t>	</a:t>
            </a:r>
            <a:r>
              <a:rPr lang="en-US" altLang="ro-RO" sz="2400" b="1" u="sng" dirty="0">
                <a:latin typeface="Courier New" pitchFamily="49" charset="0"/>
              </a:rPr>
              <a:t>then</a:t>
            </a: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b="1" dirty="0" err="1">
                <a:latin typeface="Courier New" pitchFamily="49" charset="0"/>
              </a:rPr>
              <a:t>direct_sort</a:t>
            </a:r>
            <a:r>
              <a:rPr lang="en-US" altLang="ro-RO" sz="2400" b="1" dirty="0">
                <a:latin typeface="Courier New" pitchFamily="49" charset="0"/>
              </a:rPr>
              <a:t>(</a:t>
            </a:r>
            <a:r>
              <a:rPr lang="en-US" altLang="ro-RO" sz="2400" b="1" dirty="0" err="1">
                <a:latin typeface="Courier New" pitchFamily="49" charset="0"/>
              </a:rPr>
              <a:t>A,p,r</a:t>
            </a:r>
            <a:r>
              <a:rPr lang="en-US" altLang="ro-RO" sz="2400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b="1" u="sng" dirty="0">
                <a:latin typeface="Courier New" pitchFamily="49" charset="0"/>
              </a:rPr>
              <a:t>else</a:t>
            </a:r>
            <a:r>
              <a:rPr lang="en-US" altLang="ro-RO" sz="3600" dirty="0"/>
              <a:t>	</a:t>
            </a:r>
            <a:r>
              <a:rPr lang="en-US" altLang="ro-RO" sz="2400" b="1" dirty="0">
                <a:latin typeface="Courier New" pitchFamily="49" charset="0"/>
              </a:rPr>
              <a:t>q&lt;-</a:t>
            </a:r>
            <a:r>
              <a:rPr lang="en-US" altLang="ro-RO" sz="2400" b="1" dirty="0" err="1">
                <a:latin typeface="Courier New" pitchFamily="49" charset="0"/>
              </a:rPr>
              <a:t>random_partition</a:t>
            </a:r>
            <a:r>
              <a:rPr lang="en-US" altLang="ro-RO" sz="2400" b="1" dirty="0">
                <a:latin typeface="Courier New" pitchFamily="49" charset="0"/>
              </a:rPr>
              <a:t>(</a:t>
            </a:r>
            <a:r>
              <a:rPr lang="en-US" altLang="ro-RO" sz="2400" b="1" dirty="0" err="1">
                <a:latin typeface="Courier New" pitchFamily="49" charset="0"/>
              </a:rPr>
              <a:t>A,p,r</a:t>
            </a:r>
            <a:r>
              <a:rPr lang="en-US" altLang="ro-RO" sz="2400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		</a:t>
            </a:r>
            <a:r>
              <a:rPr lang="en-US" altLang="ro-RO" sz="2400" b="1" dirty="0" err="1">
                <a:latin typeface="Courier New" pitchFamily="49" charset="0"/>
              </a:rPr>
              <a:t>QuickSort</a:t>
            </a:r>
            <a:r>
              <a:rPr lang="en-US" altLang="ro-RO" sz="2400" b="1" dirty="0">
                <a:latin typeface="Courier New" pitchFamily="49" charset="0"/>
              </a:rPr>
              <a:t>(</a:t>
            </a:r>
            <a:r>
              <a:rPr lang="en-US" altLang="ro-RO" sz="2400" b="1" dirty="0" err="1">
                <a:latin typeface="Courier New" pitchFamily="49" charset="0"/>
              </a:rPr>
              <a:t>A,p,q</a:t>
            </a:r>
            <a:r>
              <a:rPr lang="en-US" altLang="ro-RO" sz="2400" b="1" dirty="0">
                <a:latin typeface="Courier New" pitchFamily="49" charset="0"/>
              </a:rPr>
              <a:t>) </a:t>
            </a:r>
            <a:r>
              <a:rPr lang="en-US" altLang="ro-RO" sz="2400" dirty="0">
                <a:latin typeface="Courier New" pitchFamily="49" charset="0"/>
              </a:rPr>
              <a:t>						</a:t>
            </a:r>
            <a:r>
              <a:rPr lang="en-US" altLang="ro-RO" sz="2400" b="1" dirty="0" err="1">
                <a:latin typeface="Courier New" pitchFamily="49" charset="0"/>
              </a:rPr>
              <a:t>QuickSort</a:t>
            </a:r>
            <a:r>
              <a:rPr lang="en-US" altLang="ro-RO" sz="2400" b="1" dirty="0">
                <a:latin typeface="Courier New" pitchFamily="49" charset="0"/>
              </a:rPr>
              <a:t>(A,q+1,r)</a:t>
            </a:r>
          </a:p>
        </p:txBody>
      </p:sp>
    </p:spTree>
    <p:extLst>
      <p:ext uri="{BB962C8B-B14F-4D97-AF65-F5344CB8AC3E}">
        <p14:creationId xmlns:p14="http://schemas.microsoft.com/office/powerpoint/2010/main" val="1415471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620F73-F9BE-44C4-AD77-DE16F4D7C28A}" type="datetime1">
              <a:rPr lang="en-US" smtClean="0"/>
              <a:t>10/12/20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Merge Sort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16038"/>
            <a:ext cx="8574088" cy="5070475"/>
          </a:xfrm>
        </p:spPr>
        <p:txBody>
          <a:bodyPr/>
          <a:lstStyle/>
          <a:p>
            <a:pPr eaLnBrk="1" hangingPunct="1"/>
            <a:r>
              <a:rPr lang="en-US" altLang="ro-RO" sz="2800" dirty="0"/>
              <a:t>Divide et </a:t>
            </a:r>
            <a:r>
              <a:rPr lang="en-US" altLang="ro-RO" sz="2800" dirty="0" err="1"/>
              <a:t>impera</a:t>
            </a:r>
            <a:endParaRPr lang="en-US" altLang="ro-RO" sz="2800" dirty="0"/>
          </a:p>
          <a:p>
            <a:pPr eaLnBrk="1" hangingPunct="1"/>
            <a:r>
              <a:rPr lang="en-US" altLang="ro-RO" sz="2800" dirty="0"/>
              <a:t>Attempts (and succeeds) to always enter the best case</a:t>
            </a:r>
          </a:p>
          <a:p>
            <a:pPr eaLnBrk="1" hangingPunct="1"/>
            <a:r>
              <a:rPr lang="en-US" altLang="ro-RO" sz="2800" dirty="0"/>
              <a:t>Approach (see blackboard)</a:t>
            </a:r>
          </a:p>
          <a:p>
            <a:pPr lvl="1" eaLnBrk="1" hangingPunct="1"/>
            <a:r>
              <a:rPr lang="en-US" altLang="ro-RO" sz="2400" dirty="0"/>
              <a:t>Divides the input into 2 equal partitions (chooses the middle)</a:t>
            </a:r>
          </a:p>
          <a:p>
            <a:pPr lvl="1" eaLnBrk="1" hangingPunct="1"/>
            <a:r>
              <a:rPr lang="en-US" altLang="ro-RO" sz="2400" dirty="0"/>
              <a:t>Apply 2 recursions</a:t>
            </a:r>
          </a:p>
          <a:p>
            <a:pPr lvl="1" eaLnBrk="1" hangingPunct="1"/>
            <a:r>
              <a:rPr lang="en-US" altLang="ro-RO" sz="2400" dirty="0"/>
              <a:t>Merge the resulting ordered halves</a:t>
            </a:r>
          </a:p>
          <a:p>
            <a:pPr eaLnBrk="1" hangingPunct="1"/>
            <a:r>
              <a:rPr lang="en-US" altLang="ro-RO" dirty="0"/>
              <a:t>Master Theorem: a= 2; b=2; c=1 =&gt; O(</a:t>
            </a:r>
            <a:r>
              <a:rPr lang="en-US" altLang="ro-RO" dirty="0" err="1"/>
              <a:t>nlgn</a:t>
            </a:r>
            <a:r>
              <a:rPr lang="en-US" altLang="ro-RO" dirty="0"/>
              <a:t>). Is it optimal? Why/why not?</a:t>
            </a:r>
          </a:p>
          <a:p>
            <a:pPr eaLnBrk="1" hangingPunct="1"/>
            <a:r>
              <a:rPr lang="en-US" altLang="ro-RO" dirty="0"/>
              <a:t>Where does it apply?</a:t>
            </a:r>
          </a:p>
          <a:p>
            <a:pPr lvl="1" eaLnBrk="1" hangingPunct="1"/>
            <a:endParaRPr lang="en-US" altLang="ro-RO" sz="2400" dirty="0"/>
          </a:p>
          <a:p>
            <a:pPr lvl="1" eaLnBrk="1" hangingPunct="1"/>
            <a:endParaRPr lang="en-US" altLang="ro-RO" sz="16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55CB545-99BF-4939-B4BB-3F61ABBD1C3E}" type="datetime1">
              <a:rPr lang="en-US" smtClean="0"/>
              <a:t>10/12/20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Sorting – conclusions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16038"/>
            <a:ext cx="8574088" cy="5070475"/>
          </a:xfrm>
        </p:spPr>
        <p:txBody>
          <a:bodyPr/>
          <a:lstStyle/>
          <a:p>
            <a:pPr eaLnBrk="1" hangingPunct="1"/>
            <a:r>
              <a:rPr lang="en-US" altLang="ro-RO" sz="2800" dirty="0"/>
              <a:t>No direct method is optimal; all are O(n</a:t>
            </a:r>
            <a:r>
              <a:rPr lang="en-US" altLang="ro-RO" baseline="30000" dirty="0"/>
              <a:t>2</a:t>
            </a:r>
            <a:r>
              <a:rPr lang="en-US" altLang="ro-RO" sz="2800" dirty="0"/>
              <a:t>), even if some behave well in best/average cases</a:t>
            </a:r>
          </a:p>
          <a:p>
            <a:pPr eaLnBrk="1" hangingPunct="1"/>
            <a:r>
              <a:rPr lang="en-US" altLang="ro-RO" sz="2800" b="1" dirty="0"/>
              <a:t>Heapsort – is optimal</a:t>
            </a:r>
          </a:p>
          <a:p>
            <a:pPr eaLnBrk="1" hangingPunct="1"/>
            <a:r>
              <a:rPr lang="en-US" altLang="ro-RO" sz="2800" dirty="0"/>
              <a:t>Heaps often used in </a:t>
            </a:r>
            <a:r>
              <a:rPr lang="en-US" altLang="ro-RO" sz="2800" b="1" dirty="0"/>
              <a:t>Priority Queues</a:t>
            </a:r>
          </a:p>
          <a:p>
            <a:pPr eaLnBrk="1" hangingPunct="1"/>
            <a:r>
              <a:rPr lang="en-US" altLang="ro-RO" sz="2800" dirty="0" err="1"/>
              <a:t>QuickSort</a:t>
            </a:r>
            <a:endParaRPr lang="en-US" altLang="ro-RO" sz="2800" dirty="0"/>
          </a:p>
          <a:p>
            <a:pPr lvl="1" eaLnBrk="1" hangingPunct="1"/>
            <a:r>
              <a:rPr lang="en-US" altLang="ro-RO" sz="2400" dirty="0"/>
              <a:t>classic version not optimal</a:t>
            </a:r>
          </a:p>
          <a:p>
            <a:pPr lvl="1" eaLnBrk="1" hangingPunct="1"/>
            <a:r>
              <a:rPr lang="en-US" altLang="ro-RO" sz="2400" dirty="0"/>
              <a:t>Improved versions optimal:</a:t>
            </a:r>
          </a:p>
          <a:p>
            <a:pPr lvl="2" eaLnBrk="1" hangingPunct="1"/>
            <a:r>
              <a:rPr lang="en-US" altLang="ro-RO" sz="2000" dirty="0"/>
              <a:t>Choose a </a:t>
            </a:r>
            <a:r>
              <a:rPr lang="en-US" altLang="ro-RO" sz="2000" b="1" dirty="0"/>
              <a:t>random</a:t>
            </a:r>
            <a:r>
              <a:rPr lang="en-US" altLang="ro-RO" sz="2000" dirty="0"/>
              <a:t> element to make the split</a:t>
            </a:r>
          </a:p>
          <a:p>
            <a:pPr lvl="2" eaLnBrk="1" hangingPunct="1"/>
            <a:r>
              <a:rPr lang="en-US" altLang="ro-RO" sz="2000" dirty="0"/>
              <a:t>Use an </a:t>
            </a:r>
            <a:r>
              <a:rPr lang="en-US" altLang="ro-RO" sz="2000" b="1" dirty="0"/>
              <a:t>optimal selection</a:t>
            </a:r>
            <a:r>
              <a:rPr lang="en-US" altLang="ro-RO" sz="2000" dirty="0"/>
              <a:t> alg. (</a:t>
            </a:r>
            <a:r>
              <a:rPr lang="en-US" altLang="ro-RO" sz="2000" dirty="0" err="1"/>
              <a:t>Akl’s</a:t>
            </a:r>
            <a:r>
              <a:rPr lang="en-US" altLang="ro-RO" sz="2000" dirty="0"/>
              <a:t>) to find the “split” point</a:t>
            </a:r>
          </a:p>
          <a:p>
            <a:pPr lvl="2" eaLnBrk="1" hangingPunct="1"/>
            <a:r>
              <a:rPr lang="en-US" altLang="ro-RO" sz="2000" dirty="0"/>
              <a:t>Augment the </a:t>
            </a:r>
            <a:r>
              <a:rPr lang="en-US" altLang="ro-RO" sz="2000" dirty="0" err="1"/>
              <a:t>alg</a:t>
            </a:r>
            <a:r>
              <a:rPr lang="en-US" altLang="ro-RO" sz="2000" dirty="0"/>
              <a:t> with a direct method for small arrays, </a:t>
            </a:r>
            <a:r>
              <a:rPr lang="en-US" altLang="ro-RO" sz="2000" dirty="0" err="1"/>
              <a:t>s.t.</a:t>
            </a:r>
            <a:r>
              <a:rPr lang="en-US" altLang="ro-RO" sz="2000" dirty="0"/>
              <a:t> improve time (in secs, not t(n))</a:t>
            </a:r>
          </a:p>
        </p:txBody>
      </p:sp>
    </p:spTree>
    <p:extLst>
      <p:ext uri="{BB962C8B-B14F-4D97-AF65-F5344CB8AC3E}">
        <p14:creationId xmlns:p14="http://schemas.microsoft.com/office/powerpoint/2010/main" val="13571245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41B5-C959-8D4C-B3FF-A76C1522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b="1" dirty="0"/>
              <a:t>Required 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0688-2D42-804D-843F-46558863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RO" dirty="0"/>
              <a:t>rom the Bible – Chapter 7 (QuickSort), Sections 9.2 and 9.3 (Selection problem algorithms)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90C23-385A-3941-93C9-8E279606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2CBEB4-260A-4972-9904-BA62D13A1A61}" type="datetime1">
              <a:rPr lang="en-US" smtClean="0"/>
              <a:t>10/12/20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0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3401D2D-BCBF-4DCA-B212-6764CBDC3DBE}" type="datetime1">
              <a:rPr lang="en-US" smtClean="0"/>
              <a:t>10/12/20</a:t>
            </a:fld>
            <a:endParaRPr lang="en-US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Heap – as a data structure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Static data structure (an array)</a:t>
            </a:r>
          </a:p>
          <a:p>
            <a:pPr eaLnBrk="1" hangingPunct="1"/>
            <a:r>
              <a:rPr lang="en-US" altLang="ro-RO" dirty="0"/>
              <a:t>Heap utilization when its size changes </a:t>
            </a:r>
          </a:p>
          <a:p>
            <a:pPr eaLnBrk="1" hangingPunct="1"/>
            <a:r>
              <a:rPr lang="en-US" altLang="ro-RO" dirty="0" err="1"/>
              <a:t>Heap_size</a:t>
            </a:r>
            <a:r>
              <a:rPr lang="en-US" altLang="ro-RO" dirty="0"/>
              <a:t> – a data field</a:t>
            </a:r>
          </a:p>
          <a:p>
            <a:pPr eaLnBrk="1" hangingPunct="1"/>
            <a:r>
              <a:rPr lang="en-US" altLang="ro-RO" dirty="0"/>
              <a:t>Operations:</a:t>
            </a:r>
          </a:p>
          <a:p>
            <a:pPr lvl="1" eaLnBrk="1" hangingPunct="1"/>
            <a:r>
              <a:rPr lang="en-US" altLang="ro-RO" dirty="0" err="1"/>
              <a:t>pop_heap</a:t>
            </a:r>
            <a:r>
              <a:rPr lang="en-US" altLang="ro-RO" dirty="0"/>
              <a:t>		extract the top from the heap</a:t>
            </a:r>
          </a:p>
          <a:p>
            <a:pPr lvl="1" eaLnBrk="1" hangingPunct="1"/>
            <a:r>
              <a:rPr lang="en-US" altLang="ro-RO" dirty="0" err="1"/>
              <a:t>push_heap</a:t>
            </a:r>
            <a:r>
              <a:rPr lang="en-US" altLang="ro-RO" dirty="0"/>
              <a:t> 		add one item to the heap</a:t>
            </a:r>
          </a:p>
          <a:p>
            <a:pPr eaLnBrk="1" hangingPunct="1">
              <a:buFontTx/>
              <a:buNone/>
            </a:pP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3752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D7DFC7-F9FE-4427-A392-EF4F15F8B135}" type="datetime1">
              <a:rPr lang="en-US" smtClean="0"/>
              <a:t>10/12/20</a:t>
            </a:fld>
            <a:endParaRPr lang="en-US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Heap – as a data structure – cont.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sz="2800" dirty="0" err="1"/>
              <a:t>pop_heap</a:t>
            </a:r>
            <a:r>
              <a:rPr lang="en-US" altLang="ro-RO" sz="2800" dirty="0"/>
              <a:t> Extracts the top element O(1)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To restore the heap property (after the </a:t>
            </a:r>
            <a:r>
              <a:rPr lang="en-US" altLang="ro-RO" sz="2400" dirty="0" err="1"/>
              <a:t>pop_heap</a:t>
            </a:r>
            <a:r>
              <a:rPr lang="en-US" altLang="ro-RO" sz="2400" dirty="0"/>
              <a:t>):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ro-RO" sz="2000" dirty="0"/>
              <a:t>Move bottom (last) element on top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ro-RO" sz="2000" dirty="0"/>
              <a:t>Decrements the heap size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ro-RO" sz="2000" dirty="0" err="1"/>
              <a:t>Heapify</a:t>
            </a:r>
            <a:r>
              <a:rPr lang="en-US" altLang="ro-RO" sz="2000" dirty="0"/>
              <a:t> the whole (from 1 to the new size), to update the heap structure =&gt; O(</a:t>
            </a:r>
            <a:r>
              <a:rPr lang="en-US" altLang="ro-RO" sz="2000" dirty="0" err="1"/>
              <a:t>lgn</a:t>
            </a:r>
            <a:r>
              <a:rPr lang="en-US" altLang="ro-RO" sz="2000" dirty="0"/>
              <a:t>) time to RESTORE the heap property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 err="1"/>
              <a:t>push_heap</a:t>
            </a:r>
            <a:r>
              <a:rPr lang="en-US" altLang="ro-RO" sz="2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Increase the </a:t>
            </a:r>
            <a:r>
              <a:rPr lang="en-US" altLang="ro-RO" sz="2400" dirty="0" err="1"/>
              <a:t>heap_size</a:t>
            </a:r>
            <a:endParaRPr lang="en-US" altLang="ro-RO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Adds a new element at the bottom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Rebuild heap, a bottom-up approach (bubble the bottom element upper in the heap, until it finds a larger-value parent) =&gt; O(h)=O(</a:t>
            </a:r>
            <a:r>
              <a:rPr lang="en-US" altLang="ro-RO" sz="2400" dirty="0" err="1"/>
              <a:t>lgn</a:t>
            </a:r>
            <a:r>
              <a:rPr lang="en-US" altLang="ro-RO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48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AEE5010-8E61-4F90-AFAF-D07E7164378A}" type="datetime1">
              <a:rPr lang="en-US" smtClean="0"/>
              <a:t>10/12/20</a:t>
            </a:fld>
            <a:endParaRPr lang="en-US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Heap – as a data structure – cont.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/>
              <a:t>build_heap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/>
              <a:t>Repeats push_heap  procedure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/>
              <a:t>It takes 1+2·1+4·2+…+n/2·lgn=O(nlgn)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/>
              <a:t>heap_sort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/>
              <a:t>Build the heap (build_heap takes O(nlgn))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/>
              <a:t>pop_heap (takes O(lgn))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/>
              <a:t>add the poped element at bottom+1 (i.e. out of the heap, in the array)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/>
              <a:t>It takes O(nlgn) (to build the heap)+ O(nlgn) (n times a pop operation)</a:t>
            </a:r>
          </a:p>
        </p:txBody>
      </p:sp>
    </p:spTree>
    <p:extLst>
      <p:ext uri="{BB962C8B-B14F-4D97-AF65-F5344CB8AC3E}">
        <p14:creationId xmlns:p14="http://schemas.microsoft.com/office/powerpoint/2010/main" val="327922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3114DF-FE6E-446A-983B-BF0B4179C79A}" type="datetime1">
              <a:rPr lang="en-US" smtClean="0"/>
              <a:t>10/12/20</a:t>
            </a:fld>
            <a:endParaRPr lang="en-US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3200" dirty="0"/>
              <a:t>Heap – comparison in building the heap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800" b="1" dirty="0"/>
              <a:t>Approach</a:t>
            </a:r>
            <a:r>
              <a:rPr lang="en-US" altLang="ro-RO" dirty="0"/>
              <a:t>		</a:t>
            </a:r>
            <a:r>
              <a:rPr lang="en-US" altLang="ro-RO" sz="2800" b="1" dirty="0"/>
              <a:t>Sol 1</a:t>
            </a:r>
            <a:r>
              <a:rPr lang="en-US" altLang="ro-RO" sz="2800" dirty="0"/>
              <a:t>	 (</a:t>
            </a:r>
            <a:r>
              <a:rPr lang="en-US" altLang="ro-RO" sz="2800" dirty="0" err="1"/>
              <a:t>heapify</a:t>
            </a:r>
            <a:r>
              <a:rPr lang="en-US" altLang="ro-RO" sz="2800" dirty="0"/>
              <a:t>)		</a:t>
            </a:r>
            <a:r>
              <a:rPr lang="en-US" altLang="ro-RO" sz="2800" b="1" dirty="0"/>
              <a:t>Sol2</a:t>
            </a:r>
            <a:r>
              <a:rPr lang="en-US" altLang="ro-RO" sz="2800" dirty="0"/>
              <a:t>(pop/push)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1 el approach	</a:t>
            </a:r>
            <a:r>
              <a:rPr lang="en-US" altLang="ro-RO" sz="2700" dirty="0"/>
              <a:t>sinks the root		bubbles a leaf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				O(h)				O(h)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all </a:t>
            </a:r>
            <a:r>
              <a:rPr lang="en-US" altLang="ro-RO" sz="2800" dirty="0" err="1"/>
              <a:t>els</a:t>
            </a:r>
            <a:r>
              <a:rPr lang="en-US" altLang="ro-RO" sz="2800" dirty="0"/>
              <a:t>(build heap)bottom-up			top-down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approach 		</a:t>
            </a:r>
            <a:r>
              <a:rPr lang="en-US" altLang="ro-RO" sz="1700" dirty="0"/>
              <a:t>(starts with the last non-leaf el) 	(adds a new leaf)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Time to build	O(n)				O(</a:t>
            </a:r>
            <a:r>
              <a:rPr lang="en-US" altLang="ro-RO" sz="2800" dirty="0" err="1"/>
              <a:t>nlgn</a:t>
            </a:r>
            <a:r>
              <a:rPr lang="en-US" altLang="ro-RO" sz="2800" dirty="0"/>
              <a:t>)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advantage		faster				variable dim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drawback		fixed dim			slower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usage		sorting			priority queues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15069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3F36A8-5BB2-454B-8F88-8D253C806E5F}" type="datetime1">
              <a:rPr lang="en-US" smtClean="0"/>
              <a:t>10/12/20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Sorting – optimal strategies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Optimal sorting = algorithm to sort in place (constant additional space) in O(</a:t>
            </a:r>
            <a:r>
              <a:rPr lang="en-US" altLang="ro-RO" dirty="0" err="1"/>
              <a:t>nlgn</a:t>
            </a:r>
            <a:r>
              <a:rPr lang="en-US" altLang="ro-RO" dirty="0"/>
              <a:t>) time</a:t>
            </a:r>
          </a:p>
          <a:p>
            <a:pPr eaLnBrk="1" hangingPunct="1"/>
            <a:r>
              <a:rPr lang="en-US" altLang="ro-RO" dirty="0"/>
              <a:t>In practice, quicksort, even if not optimal (the original solution), behaves better than heapsort</a:t>
            </a:r>
          </a:p>
          <a:p>
            <a:pPr eaLnBrk="1" hangingPunct="1"/>
            <a:r>
              <a:rPr lang="en-US" altLang="ro-RO" dirty="0"/>
              <a:t>A good implementation of quicksort (by injecting various enhancements – see later) IS optimal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OP">
  <a:themeElements>
    <a:clrScheme name="OOP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OOP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OOP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OP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OP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</Template>
  <TotalTime>9056</TotalTime>
  <Words>5283</Words>
  <Application>Microsoft Macintosh PowerPoint</Application>
  <PresentationFormat>On-screen Show (4:3)</PresentationFormat>
  <Paragraphs>734</Paragraphs>
  <Slides>47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Cambria Math</vt:lpstr>
      <vt:lpstr>Courier New</vt:lpstr>
      <vt:lpstr>Tahoma</vt:lpstr>
      <vt:lpstr>OOP</vt:lpstr>
      <vt:lpstr>Fundamental Algorithms Lecture #3 </vt:lpstr>
      <vt:lpstr>Agenda</vt:lpstr>
      <vt:lpstr>Master Theorem to remember/to keep close</vt:lpstr>
      <vt:lpstr>Features to evaluate - review</vt:lpstr>
      <vt:lpstr>Heap – as a data structure</vt:lpstr>
      <vt:lpstr>Heap – as a data structure – cont.</vt:lpstr>
      <vt:lpstr>Heap – as a data structure – cont.</vt:lpstr>
      <vt:lpstr>Heap – comparison in building the heap</vt:lpstr>
      <vt:lpstr>Sorting – optimal strategies</vt:lpstr>
      <vt:lpstr>QuickSort</vt:lpstr>
      <vt:lpstr>Partition (as Hoare originally proposed the algorithm; in the original textbook – first edition)</vt:lpstr>
      <vt:lpstr>Partition (Hoare original)</vt:lpstr>
      <vt:lpstr>Partition (Hoare original)</vt:lpstr>
      <vt:lpstr>Partition (Hoare original)</vt:lpstr>
      <vt:lpstr>Partition (Hoare original)</vt:lpstr>
      <vt:lpstr>Partition (Hoare original)</vt:lpstr>
      <vt:lpstr>Partition (Hoare original)</vt:lpstr>
      <vt:lpstr>Partition (Hoare original)</vt:lpstr>
      <vt:lpstr>Partition (Hoare original)</vt:lpstr>
      <vt:lpstr>Partition (Hoare original)</vt:lpstr>
      <vt:lpstr>Partition (Hoare original)</vt:lpstr>
      <vt:lpstr>Partition (Hoare original) </vt:lpstr>
      <vt:lpstr>Partition (Hoare’s update)</vt:lpstr>
      <vt:lpstr>QuickSort – evaluation</vt:lpstr>
      <vt:lpstr>QuickSort – evaluation – contd.</vt:lpstr>
      <vt:lpstr>Median selection </vt:lpstr>
      <vt:lpstr>ith Selection</vt:lpstr>
      <vt:lpstr>ith Selection – code</vt:lpstr>
      <vt:lpstr>QuickSelect – evaluation</vt:lpstr>
      <vt:lpstr>Optimal Selection</vt:lpstr>
      <vt:lpstr>AklSelection</vt:lpstr>
      <vt:lpstr>AklSelection – algorithm evaluation</vt:lpstr>
      <vt:lpstr>AklSelection – alg. eval. – contd.</vt:lpstr>
      <vt:lpstr>AklSelection – alg. eval. – contd. </vt:lpstr>
      <vt:lpstr>AklSelection – alg. eval. – contd. </vt:lpstr>
      <vt:lpstr>Median selection </vt:lpstr>
      <vt:lpstr>QuickSort revised (rv1)</vt:lpstr>
      <vt:lpstr>QuickSort revised (rv1) – cont.</vt:lpstr>
      <vt:lpstr>QuickSort revised (rv1) - transformation with selection</vt:lpstr>
      <vt:lpstr>QuickSort rv1</vt:lpstr>
      <vt:lpstr>QuickSort rv1 enhanced</vt:lpstr>
      <vt:lpstr>QuickSort revised (rv2)</vt:lpstr>
      <vt:lpstr>QuickSort rv2 – cont.</vt:lpstr>
      <vt:lpstr>QuickSort rv2 enhanced</vt:lpstr>
      <vt:lpstr>Merge Sort</vt:lpstr>
      <vt:lpstr>Sorting – conclusions</vt:lpstr>
      <vt:lpstr>Required Bibliography</vt:lpstr>
    </vt:vector>
  </TitlesOfParts>
  <Company>UTCN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Rodica Potolea</dc:creator>
  <cp:lastModifiedBy>Camelia Lemnaru</cp:lastModifiedBy>
  <cp:revision>546</cp:revision>
  <dcterms:created xsi:type="dcterms:W3CDTF">2006-03-10T20:05:58Z</dcterms:created>
  <dcterms:modified xsi:type="dcterms:W3CDTF">2020-10-13T11:56:09Z</dcterms:modified>
</cp:coreProperties>
</file>