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8" r:id="rId2"/>
    <p:sldId id="281" r:id="rId3"/>
    <p:sldId id="282" r:id="rId4"/>
    <p:sldId id="323" r:id="rId5"/>
    <p:sldId id="283" r:id="rId6"/>
    <p:sldId id="287" r:id="rId7"/>
    <p:sldId id="288" r:id="rId8"/>
    <p:sldId id="289" r:id="rId9"/>
    <p:sldId id="290" r:id="rId10"/>
    <p:sldId id="321" r:id="rId11"/>
    <p:sldId id="322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16" r:id="rId25"/>
    <p:sldId id="303" r:id="rId26"/>
    <p:sldId id="324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25" r:id="rId38"/>
  </p:sldIdLst>
  <p:sldSz cx="9144000" cy="6858000" type="screen4x3"/>
  <p:notesSz cx="9601200" cy="7315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6600"/>
    <a:srgbClr val="008000"/>
    <a:srgbClr val="0000CC"/>
    <a:srgbClr val="000099"/>
    <a:srgbClr val="FF0000"/>
    <a:srgbClr val="8000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6" autoAdjust="0"/>
    <p:restoredTop sz="86033" autoAdjust="0"/>
  </p:normalViewPr>
  <p:slideViewPr>
    <p:cSldViewPr>
      <p:cViewPr varScale="1">
        <p:scale>
          <a:sx n="117" d="100"/>
          <a:sy n="117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FB6191D1-0BCB-4998-88A1-888DA8F5B63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0393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50863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E701E6CB-414A-4811-8CD4-1AB65C6D612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6834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6C009F85-4993-49B3-AB0D-2FBD47419906}" type="slidenum">
              <a:rPr lang="ro-RO" altLang="ro-RO" b="0" smtClean="0">
                <a:solidFill>
                  <a:schemeClr val="tx1"/>
                </a:solidFill>
              </a:rPr>
              <a:pPr/>
              <a:t>1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DB9B1FA5-445F-4FA0-A9EB-E002E3401A61}" type="slidenum">
              <a:rPr lang="ro-RO" altLang="en-US" b="0" smtClean="0">
                <a:solidFill>
                  <a:schemeClr val="tx1"/>
                </a:solidFill>
              </a:rPr>
              <a:pPr/>
              <a:t>8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43F9648D-8F6F-4D3C-9135-E8686410B9CB}" type="slidenum">
              <a:rPr lang="ro-RO" altLang="ro-RO" b="0" smtClean="0">
                <a:solidFill>
                  <a:schemeClr val="tx1"/>
                </a:solidFill>
              </a:rPr>
              <a:pPr/>
              <a:t>9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ro-RO"/>
              <a:t>The actual value in A acts like an index; as the number of </a:t>
            </a:r>
            <a:r>
              <a:rPr lang="en-US" altLang="ro-RO" i="1"/>
              <a:t>v</a:t>
            </a:r>
            <a:r>
              <a:rPr lang="en-US" altLang="ro-RO"/>
              <a:t> values increases, C[</a:t>
            </a:r>
            <a:r>
              <a:rPr lang="en-US" altLang="ro-RO" i="1"/>
              <a:t>v</a:t>
            </a:r>
            <a:r>
              <a:rPr lang="en-US" altLang="ro-RO"/>
              <a:t>] increments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ro-RO"/>
              <a:t>Check textbook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303EE06D-0163-4AA2-926D-98C19BC9BBDB}" type="slidenum">
              <a:rPr lang="ro-RO" altLang="ro-RO" b="0" smtClean="0">
                <a:solidFill>
                  <a:schemeClr val="tx1"/>
                </a:solidFill>
              </a:rPr>
              <a:pPr/>
              <a:t>21</a:t>
            </a:fld>
            <a:endParaRPr lang="ro-RO" altLang="ro-RO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62013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231775" y="385127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82750" y="1676400"/>
            <a:ext cx="708025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Se face clic pentru editare stil titlu Coordonator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512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Faceţi clic pentru editarea stilului de subtitlu al coordonatorului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491A76-DFF6-41D3-A882-4E7F2F97A4E2}" type="datetime1">
              <a:rPr lang="en-US" smtClean="0"/>
              <a:t>10/20/20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F80D9BE-7462-4484-BB87-A0C10AB6D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6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35695-28A7-4D8C-BB5A-4980E114ADFC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ED619-67DD-4022-8FAF-568BFE4CC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6034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6034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413F-A65E-4EA0-A6E0-695ADF6D6265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0221-EC05-4F3A-88DC-214A628DD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5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29906-06FC-4809-9762-7112D2229492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09D25-53E3-412A-9224-652D6E7B6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643A3-B8C8-4093-8A17-8A07A4861EAE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C57ED-5BC1-4EF2-99DA-015C29587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A4C8A-36A5-4698-A257-E38AC7F277B5}" type="datetime1">
              <a:rPr lang="en-US" smtClean="0"/>
              <a:t>10/20/20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EB1DC-39C5-464B-ABCC-91D876725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2E45D-36CF-48FA-B6F8-6E7A3D222290}" type="datetime1">
              <a:rPr lang="en-US" smtClean="0"/>
              <a:t>10/20/20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DD594-6283-477B-A6B5-5E4140837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E5B02-BF32-4E1D-AB35-336FE8C8D6BE}" type="datetime1">
              <a:rPr lang="en-US" smtClean="0"/>
              <a:t>10/20/20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A30B-381E-453C-98D6-9CE23D89C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C3C50-4868-4E53-B0B8-5B0E567833FD}" type="datetime1">
              <a:rPr lang="en-US" smtClean="0"/>
              <a:t>10/20/20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802F3-3B72-483C-B0A5-2AC9566FC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8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28D8-6376-4650-B7C7-133C73EECB51}" type="datetime1">
              <a:rPr lang="en-US" smtClean="0"/>
              <a:t>10/20/20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481E7-9CB7-457C-B72F-51665E478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A1E7D-6202-4268-A29C-768ABE95B391}" type="datetime1">
              <a:rPr lang="en-US" smtClean="0"/>
              <a:t>10/20/20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E6925-45BA-488C-9C70-7A4067976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3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795338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214313"/>
            <a:ext cx="74072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 stil titlu Coordonator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editarea stilurilor textului Coordonatorului</a:t>
            </a:r>
          </a:p>
          <a:p>
            <a:pPr lvl="1"/>
            <a:r>
              <a:rPr lang="en-US" altLang="ro-RO"/>
              <a:t>Nivelul secund</a:t>
            </a:r>
          </a:p>
          <a:p>
            <a:pPr lvl="2"/>
            <a:r>
              <a:rPr lang="en-US" altLang="ro-RO"/>
              <a:t>Al treilea nivel</a:t>
            </a:r>
          </a:p>
          <a:p>
            <a:pPr lvl="3"/>
            <a:r>
              <a:rPr lang="en-US" altLang="ro-RO"/>
              <a:t>Al patrulea nivel</a:t>
            </a:r>
          </a:p>
          <a:p>
            <a:pPr lvl="4"/>
            <a:r>
              <a:rPr lang="en-US" altLang="ro-RO"/>
              <a:t>Al cincilea nivel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FF52F68-2569-4CBD-B1DC-F8CE32FD634A}" type="datetime1">
              <a:rPr lang="en-US" smtClean="0"/>
              <a:t>10/20/20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3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D8C62DF-92F2-40C8-9F7E-81929AAEA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47663" y="1316038"/>
            <a:ext cx="8505825" cy="396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ro-RO" altLang="ro-RO" sz="2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3200"/>
            <a:ext cx="1095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g.scs.carleton.ca/~morin/misc/sortal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84300" y="435133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ro-RO" dirty="0"/>
              <a:t>Cluj-Napoca</a:t>
            </a:r>
          </a:p>
          <a:p>
            <a:pPr eaLnBrk="1" hangingPunct="1"/>
            <a:r>
              <a:rPr lang="en-US" altLang="ro-RO" dirty="0"/>
              <a:t> CS, UTCN 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3925" y="1085850"/>
            <a:ext cx="7839075" cy="2052638"/>
          </a:xfrm>
        </p:spPr>
        <p:txBody>
          <a:bodyPr/>
          <a:lstStyle/>
          <a:p>
            <a:pPr algn="ctr" eaLnBrk="1" hangingPunct="1"/>
            <a:r>
              <a:rPr lang="en-US" altLang="ro-RO" dirty="0"/>
              <a:t>Fundamental Algorithms</a:t>
            </a:r>
            <a:r>
              <a:rPr lang="ro-RO" altLang="ro-RO" sz="2800" dirty="0"/>
              <a:t> </a:t>
            </a:r>
            <a:br>
              <a:rPr lang="en-US" altLang="ro-RO" sz="2800"/>
            </a:br>
            <a:r>
              <a:rPr lang="en-US" altLang="ro-RO" sz="2800"/>
              <a:t>Lecture #4</a:t>
            </a:r>
            <a:endParaRPr lang="ro-RO" altLang="ro-RO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785698-A385-46BD-9199-ACF1B446D739}" type="datetime1">
              <a:rPr lang="en-US" smtClean="0"/>
              <a:t>10/20/20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Trace step#2</a:t>
            </a:r>
          </a:p>
        </p:txBody>
      </p:sp>
      <p:sp>
        <p:nvSpPr>
          <p:cNvPr id="16390" name="Rectangle 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/>
              <a:t>j=1				j=2			j=3</a:t>
            </a:r>
          </a:p>
          <a:p>
            <a:pPr eaLnBrk="1" hangingPunct="1">
              <a:buFontTx/>
              <a:buNone/>
            </a:pPr>
            <a:endParaRPr lang="en-US" altLang="ro-RO"/>
          </a:p>
          <a:p>
            <a:pPr eaLnBrk="1" hangingPunct="1">
              <a:buFontTx/>
              <a:buNone/>
            </a:pPr>
            <a:endParaRPr lang="en-US" altLang="ro-RO" sz="2800"/>
          </a:p>
          <a:p>
            <a:pPr eaLnBrk="1" hangingPunct="1">
              <a:buFontTx/>
              <a:buNone/>
            </a:pPr>
            <a:endParaRPr lang="en-US" altLang="ro-RO"/>
          </a:p>
          <a:p>
            <a:pPr eaLnBrk="1" hangingPunct="1">
              <a:buFontTx/>
              <a:buNone/>
            </a:pPr>
            <a:r>
              <a:rPr lang="en-US" altLang="ro-RO"/>
              <a:t>j=4				j=5			j=6</a:t>
            </a:r>
          </a:p>
        </p:txBody>
      </p:sp>
      <p:graphicFrame>
        <p:nvGraphicFramePr>
          <p:cNvPr id="290854" name="Group 38"/>
          <p:cNvGraphicFramePr>
            <a:graphicFrameLocks noGrp="1"/>
          </p:cNvGraphicFramePr>
          <p:nvPr>
            <p:ph type="tbl" idx="1"/>
          </p:nvPr>
        </p:nvGraphicFramePr>
        <p:xfrm>
          <a:off x="461963" y="2276475"/>
          <a:ext cx="2287587" cy="1036638"/>
        </p:xfrm>
        <a:graphic>
          <a:graphicData uri="http://schemas.openxmlformats.org/drawingml/2006/table">
            <a:tbl>
              <a:tblPr/>
              <a:tblGrid>
                <a:gridCol w="39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0878" name="Group 62"/>
          <p:cNvGraphicFramePr>
            <a:graphicFrameLocks noGrp="1"/>
          </p:cNvGraphicFramePr>
          <p:nvPr>
            <p:ph type="tbl" idx="1"/>
          </p:nvPr>
        </p:nvGraphicFramePr>
        <p:xfrm>
          <a:off x="3073400" y="2276475"/>
          <a:ext cx="2287588" cy="1036638"/>
        </p:xfrm>
        <a:graphic>
          <a:graphicData uri="http://schemas.openxmlformats.org/drawingml/2006/table">
            <a:tbl>
              <a:tblPr/>
              <a:tblGrid>
                <a:gridCol w="39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0928" name="Group 112"/>
          <p:cNvGraphicFramePr>
            <a:graphicFrameLocks noGrp="1"/>
          </p:cNvGraphicFramePr>
          <p:nvPr/>
        </p:nvGraphicFramePr>
        <p:xfrm>
          <a:off x="6030913" y="2276475"/>
          <a:ext cx="2262187" cy="1036638"/>
        </p:xfrm>
        <a:graphic>
          <a:graphicData uri="http://schemas.openxmlformats.org/drawingml/2006/table">
            <a:tbl>
              <a:tblPr/>
              <a:tblGrid>
                <a:gridCol w="39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0952" name="Group 136"/>
          <p:cNvGraphicFramePr>
            <a:graphicFrameLocks noGrp="1"/>
          </p:cNvGraphicFramePr>
          <p:nvPr/>
        </p:nvGraphicFramePr>
        <p:xfrm>
          <a:off x="501650" y="4503738"/>
          <a:ext cx="2262188" cy="1036638"/>
        </p:xfrm>
        <a:graphic>
          <a:graphicData uri="http://schemas.openxmlformats.org/drawingml/2006/table">
            <a:tbl>
              <a:tblPr/>
              <a:tblGrid>
                <a:gridCol w="39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0977" name="Group 161"/>
          <p:cNvGraphicFramePr>
            <a:graphicFrameLocks noGrp="1"/>
          </p:cNvGraphicFramePr>
          <p:nvPr/>
        </p:nvGraphicFramePr>
        <p:xfrm>
          <a:off x="3189288" y="4465638"/>
          <a:ext cx="2263775" cy="1036638"/>
        </p:xfrm>
        <a:graphic>
          <a:graphicData uri="http://schemas.openxmlformats.org/drawingml/2006/table">
            <a:tbl>
              <a:tblPr/>
              <a:tblGrid>
                <a:gridCol w="39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1024" name="Group 208"/>
          <p:cNvGraphicFramePr>
            <a:graphicFrameLocks noGrp="1"/>
          </p:cNvGraphicFramePr>
          <p:nvPr/>
        </p:nvGraphicFramePr>
        <p:xfrm>
          <a:off x="6108700" y="4503738"/>
          <a:ext cx="2260600" cy="1036638"/>
        </p:xfrm>
        <a:graphic>
          <a:graphicData uri="http://schemas.openxmlformats.org/drawingml/2006/table">
            <a:tbl>
              <a:tblPr/>
              <a:tblGrid>
                <a:gridCol w="39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133"/>
          <p:cNvGraphicFramePr>
            <a:graphicFrameLocks noGrp="1"/>
          </p:cNvGraphicFramePr>
          <p:nvPr/>
        </p:nvGraphicFramePr>
        <p:xfrm>
          <a:off x="5032375" y="587375"/>
          <a:ext cx="3505201" cy="518062"/>
        </p:xfrm>
        <a:graphic>
          <a:graphicData uri="http://schemas.openxmlformats.org/drawingml/2006/table">
            <a:tbl>
              <a:tblPr/>
              <a:tblGrid>
                <a:gridCol w="50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91465" marR="91465"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65" marR="91465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1465" marR="91465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1465" marR="91465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1465" marR="91465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1465" marR="91465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1465" marR="91465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65" marR="91465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BD1FC3-CA21-41CE-B568-F03E01F1525C}" type="datetime1">
              <a:rPr lang="en-US" smtClean="0"/>
              <a:t>10/20/20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 – execution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163638"/>
            <a:ext cx="8799513" cy="5414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>
                <a:latin typeface="Courier New" pitchFamily="49" charset="0"/>
              </a:rPr>
              <a:t>CountingSort(A,B,k)</a:t>
            </a:r>
          </a:p>
          <a:p>
            <a:pPr eaLnBrk="1" hangingPunct="1">
              <a:buFontTx/>
              <a:buNone/>
            </a:pPr>
            <a:r>
              <a:rPr lang="en-US" altLang="ro-RO" sz="2200" b="1" u="sng">
                <a:latin typeface="Courier New" pitchFamily="49" charset="0"/>
              </a:rPr>
              <a:t>for</a:t>
            </a:r>
            <a:r>
              <a:rPr lang="en-US" altLang="ro-RO" sz="2200" b="1">
                <a:latin typeface="Courier New" pitchFamily="49" charset="0"/>
              </a:rPr>
              <a:t> i&lt;-1 </a:t>
            </a:r>
            <a:r>
              <a:rPr lang="en-US" altLang="ro-RO" sz="2200" b="1" u="sng">
                <a:latin typeface="Courier New" pitchFamily="49" charset="0"/>
              </a:rPr>
              <a:t>to</a:t>
            </a:r>
            <a:r>
              <a:rPr lang="en-US" altLang="ro-RO" sz="2200" b="1">
                <a:latin typeface="Courier New" pitchFamily="49" charset="0"/>
              </a:rPr>
              <a:t> k</a:t>
            </a:r>
          </a:p>
          <a:p>
            <a:pPr eaLnBrk="1" hangingPunct="1">
              <a:buFontTx/>
              <a:buNone/>
            </a:pPr>
            <a:r>
              <a:rPr lang="en-US" altLang="ro-RO" sz="2200" b="1">
                <a:latin typeface="Courier New" pitchFamily="49" charset="0"/>
              </a:rPr>
              <a:t>	</a:t>
            </a:r>
            <a:r>
              <a:rPr lang="en-US" altLang="ro-RO" sz="2200" b="1" u="sng">
                <a:latin typeface="Courier New" pitchFamily="49" charset="0"/>
              </a:rPr>
              <a:t>do</a:t>
            </a:r>
            <a:r>
              <a:rPr lang="en-US" altLang="ro-RO" sz="2200" b="1">
                <a:latin typeface="Courier New" pitchFamily="49" charset="0"/>
              </a:rPr>
              <a:t> C[i]&lt;-0</a:t>
            </a:r>
          </a:p>
          <a:p>
            <a:pPr eaLnBrk="1" hangingPunct="1">
              <a:buFontTx/>
              <a:buNone/>
            </a:pPr>
            <a:endParaRPr lang="en-US" altLang="ro-RO" sz="2400" b="1" u="sng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ro-RO" sz="2400" b="1" u="sng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ro-RO" sz="2400" b="1" u="sng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o-RO" sz="2200" b="1" u="sng">
                <a:latin typeface="Courier New" pitchFamily="49" charset="0"/>
              </a:rPr>
              <a:t>for</a:t>
            </a:r>
            <a:r>
              <a:rPr lang="en-US" altLang="ro-RO" sz="2200" b="1">
                <a:latin typeface="Courier New" pitchFamily="49" charset="0"/>
              </a:rPr>
              <a:t> j&lt;-1 </a:t>
            </a:r>
            <a:r>
              <a:rPr lang="en-US" altLang="ro-RO" sz="2200" b="1" u="sng">
                <a:latin typeface="Courier New" pitchFamily="49" charset="0"/>
              </a:rPr>
              <a:t>to</a:t>
            </a:r>
            <a:r>
              <a:rPr lang="en-US" altLang="ro-RO" sz="2200" b="1">
                <a:latin typeface="Courier New" pitchFamily="49" charset="0"/>
              </a:rPr>
              <a:t> length[A]</a:t>
            </a:r>
          </a:p>
          <a:p>
            <a:pPr eaLnBrk="1" hangingPunct="1">
              <a:buFontTx/>
              <a:buNone/>
            </a:pPr>
            <a:r>
              <a:rPr lang="en-US" altLang="ro-RO" sz="2200" b="1">
                <a:latin typeface="Courier New" pitchFamily="49" charset="0"/>
              </a:rPr>
              <a:t>	</a:t>
            </a:r>
            <a:r>
              <a:rPr lang="en-US" altLang="ro-RO" sz="2200" b="1" u="sng">
                <a:latin typeface="Courier New" pitchFamily="49" charset="0"/>
              </a:rPr>
              <a:t>do</a:t>
            </a:r>
            <a:r>
              <a:rPr lang="en-US" altLang="ro-RO" sz="2200" b="1">
                <a:latin typeface="Courier New" pitchFamily="49" charset="0"/>
              </a:rPr>
              <a:t> C[A[j]]&lt;-C[A[j]]+1</a:t>
            </a:r>
          </a:p>
          <a:p>
            <a:pPr eaLnBrk="1" hangingPunct="1">
              <a:buFontTx/>
              <a:buNone/>
            </a:pPr>
            <a:r>
              <a:rPr lang="en-US" altLang="ro-RO" sz="2200" b="1">
                <a:latin typeface="Courier New" pitchFamily="49" charset="0"/>
              </a:rPr>
              <a:t>					</a:t>
            </a:r>
            <a:r>
              <a:rPr lang="en-US" altLang="ro-RO" sz="2200"/>
              <a:t>//</a:t>
            </a:r>
            <a:r>
              <a:rPr lang="en-US" altLang="ro-RO" sz="2000"/>
              <a:t>the sequence counts how many els of 					//each value are in the table	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2574925" y="2084388"/>
          <a:ext cx="6281738" cy="1592262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Vals at input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Vals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at output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Counter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2910" name="Group 46"/>
          <p:cNvGraphicFramePr>
            <a:graphicFrameLocks noGrp="1"/>
          </p:cNvGraphicFramePr>
          <p:nvPr/>
        </p:nvGraphicFramePr>
        <p:xfrm>
          <a:off x="693738" y="4695825"/>
          <a:ext cx="2403475" cy="1036638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8B5DF0-CA4C-4AEE-A4F3-1952C2BE6420}" type="datetime1">
              <a:rPr lang="en-US" smtClean="0"/>
              <a:t>10/20/20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 – execution – cont.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u="sng" dirty="0">
                <a:latin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</a:rPr>
              <a:t> j&lt;-2 </a:t>
            </a:r>
            <a:r>
              <a:rPr lang="en-US" sz="2400" b="1" u="sng" dirty="0">
                <a:latin typeface="Courier New" pitchFamily="49" charset="0"/>
              </a:rPr>
              <a:t>to</a:t>
            </a:r>
            <a:r>
              <a:rPr lang="en-US" sz="2400" b="1" dirty="0">
                <a:latin typeface="Courier New" pitchFamily="49" charset="0"/>
              </a:rPr>
              <a:t> k		</a:t>
            </a:r>
            <a:r>
              <a:rPr lang="en-US" sz="2000" dirty="0"/>
              <a:t>//counts </a:t>
            </a:r>
            <a:r>
              <a:rPr lang="en-US" sz="2000" dirty="0" err="1"/>
              <a:t>nb</a:t>
            </a:r>
            <a:r>
              <a:rPr lang="en-US" sz="2000" dirty="0"/>
              <a:t> of </a:t>
            </a:r>
            <a:r>
              <a:rPr lang="en-US" sz="2000" dirty="0" err="1"/>
              <a:t>els</a:t>
            </a:r>
            <a:r>
              <a:rPr lang="en-US" sz="2000" dirty="0"/>
              <a:t>&lt;=each value</a:t>
            </a: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u="sng" dirty="0">
                <a:latin typeface="Courier New" pitchFamily="49" charset="0"/>
              </a:rPr>
              <a:t>do</a:t>
            </a:r>
            <a:r>
              <a:rPr lang="en-US" sz="2400" b="1" dirty="0">
                <a:latin typeface="Courier New" pitchFamily="49" charset="0"/>
              </a:rPr>
              <a:t> C[j]&lt;-C[j]+C[j-1]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	j=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	 (how many </a:t>
            </a:r>
            <a:r>
              <a:rPr lang="en-US" sz="2400" b="1" dirty="0" err="1">
                <a:latin typeface="Courier New" pitchFamily="49" charset="0"/>
              </a:rPr>
              <a:t>els</a:t>
            </a:r>
            <a:r>
              <a:rPr lang="en-US" sz="2400" b="1" dirty="0">
                <a:latin typeface="Courier New" pitchFamily="49" charset="0"/>
              </a:rPr>
              <a:t> &lt;=2?)		j=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buFontTx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000" b="1" dirty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j=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kern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					j=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5</a:t>
            </a:r>
          </a:p>
          <a:p>
            <a:pPr eaLnBrk="1" hangingPunct="1">
              <a:buFontTx/>
              <a:buNone/>
              <a:defRPr/>
            </a:pP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0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urier New" pitchFamily="49" charset="0"/>
              </a:rPr>
              <a:t>Obs</a:t>
            </a:r>
            <a:r>
              <a:rPr lang="en-US" sz="2400" dirty="0">
                <a:latin typeface="Courier New" pitchFamily="49" charset="0"/>
              </a:rPr>
              <a:t>: There are 7 </a:t>
            </a:r>
            <a:r>
              <a:rPr lang="en-US" sz="2400" dirty="0" err="1">
                <a:latin typeface="Courier New" pitchFamily="49" charset="0"/>
              </a:rPr>
              <a:t>els</a:t>
            </a:r>
            <a:r>
              <a:rPr lang="en-US" sz="2400" dirty="0">
                <a:latin typeface="Courier New" pitchFamily="49" charset="0"/>
              </a:rPr>
              <a:t> &lt;= 5; 6 </a:t>
            </a:r>
            <a:r>
              <a:rPr lang="en-US" sz="2400" dirty="0" err="1">
                <a:latin typeface="Courier New" pitchFamily="49" charset="0"/>
              </a:rPr>
              <a:t>els</a:t>
            </a:r>
            <a:r>
              <a:rPr lang="en-US" sz="2400" dirty="0">
                <a:latin typeface="Courier New" pitchFamily="49" charset="0"/>
              </a:rPr>
              <a:t> &lt;=4; also 6 </a:t>
            </a:r>
            <a:r>
              <a:rPr lang="en-US" sz="2400" dirty="0" err="1">
                <a:latin typeface="Courier New" pitchFamily="49" charset="0"/>
              </a:rPr>
              <a:t>els</a:t>
            </a:r>
            <a:r>
              <a:rPr lang="en-US" sz="2400" dirty="0">
                <a:latin typeface="Courier New" pitchFamily="49" charset="0"/>
              </a:rPr>
              <a:t> &lt;=3; (=&gt; no element with value 4); …</a:t>
            </a:r>
          </a:p>
        </p:txBody>
      </p:sp>
      <p:graphicFrame>
        <p:nvGraphicFramePr>
          <p:cNvPr id="259101" name="Group 29"/>
          <p:cNvGraphicFramePr>
            <a:graphicFrameLocks noGrp="1"/>
          </p:cNvGraphicFramePr>
          <p:nvPr/>
        </p:nvGraphicFramePr>
        <p:xfrm>
          <a:off x="885825" y="2814638"/>
          <a:ext cx="2403475" cy="1036638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9102" name="Group 30"/>
          <p:cNvGraphicFramePr>
            <a:graphicFrameLocks noGrp="1"/>
          </p:cNvGraphicFramePr>
          <p:nvPr/>
        </p:nvGraphicFramePr>
        <p:xfrm>
          <a:off x="5224463" y="2852738"/>
          <a:ext cx="2403475" cy="1036638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917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73591"/>
              </p:ext>
            </p:extLst>
          </p:nvPr>
        </p:nvGraphicFramePr>
        <p:xfrm>
          <a:off x="769905" y="4350720"/>
          <a:ext cx="2479675" cy="103663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914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71361"/>
              </p:ext>
            </p:extLst>
          </p:nvPr>
        </p:nvGraphicFramePr>
        <p:xfrm>
          <a:off x="5224885" y="4273910"/>
          <a:ext cx="2403475" cy="1036638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BA5110-AC23-4D5F-9F42-65702BC1A1B0}" type="datetime1">
              <a:rPr lang="en-US" smtClean="0"/>
              <a:t>10/20/20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 – execution – cont.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 length[A] </a:t>
            </a:r>
            <a:r>
              <a:rPr lang="en-US" altLang="ro-RO" sz="2400" b="1" u="sng" dirty="0" err="1">
                <a:latin typeface="Courier New" pitchFamily="49" charset="0"/>
              </a:rPr>
              <a:t>downto</a:t>
            </a:r>
            <a:r>
              <a:rPr lang="en-US" altLang="ro-RO" sz="2400" b="1" dirty="0">
                <a:latin typeface="Courier New" pitchFamily="49" charset="0"/>
              </a:rPr>
              <a:t> 1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B[C[A[j]]&lt;-A[j]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		C[A[j]]&lt;-C[A[j]]-1</a:t>
            </a:r>
            <a:endParaRPr lang="en-US" altLang="ro-RO" sz="8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j=</a:t>
            </a:r>
            <a:r>
              <a:rPr lang="en-US" altLang="ro-RO" sz="2000" dirty="0">
                <a:solidFill>
                  <a:srgbClr val="008000"/>
                </a:solidFill>
              </a:rPr>
              <a:t>7</a:t>
            </a:r>
            <a:r>
              <a:rPr lang="en-US" altLang="ro-RO" sz="2000" dirty="0"/>
              <a:t>	B[2]&lt;-A[7] 					C[1]&lt;-C[1]-1</a:t>
            </a:r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j=</a:t>
            </a:r>
            <a:r>
              <a:rPr lang="en-US" altLang="ro-RO" sz="2000" dirty="0">
                <a:solidFill>
                  <a:srgbClr val="008000"/>
                </a:solidFill>
              </a:rPr>
              <a:t>6</a:t>
            </a:r>
            <a:r>
              <a:rPr lang="en-US" altLang="ro-RO" sz="2000" dirty="0"/>
              <a:t>	B[4]&lt;-A[6] 					C[2]&lt;-C[2]-1</a:t>
            </a:r>
          </a:p>
          <a:p>
            <a:pPr eaLnBrk="1" hangingPunct="1">
              <a:buFontTx/>
              <a:buNone/>
            </a:pPr>
            <a:endParaRPr lang="en-US" altLang="ro-RO" sz="2000" dirty="0"/>
          </a:p>
        </p:txBody>
      </p:sp>
      <p:graphicFrame>
        <p:nvGraphicFramePr>
          <p:cNvPr id="260205" name="Group 109"/>
          <p:cNvGraphicFramePr>
            <a:graphicFrameLocks noGrp="1"/>
          </p:cNvGraphicFramePr>
          <p:nvPr/>
        </p:nvGraphicFramePr>
        <p:xfrm>
          <a:off x="385763" y="3160713"/>
          <a:ext cx="3125787" cy="1371600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0202" name="Group 106"/>
          <p:cNvGraphicFramePr>
            <a:graphicFrameLocks noGrp="1"/>
          </p:cNvGraphicFramePr>
          <p:nvPr/>
        </p:nvGraphicFramePr>
        <p:xfrm>
          <a:off x="3689350" y="3236913"/>
          <a:ext cx="2551113" cy="1055688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0206" name="Group 110"/>
          <p:cNvGraphicFramePr>
            <a:graphicFrameLocks noGrp="1"/>
          </p:cNvGraphicFramePr>
          <p:nvPr/>
        </p:nvGraphicFramePr>
        <p:xfrm>
          <a:off x="6453188" y="3236913"/>
          <a:ext cx="2551112" cy="1055688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0318" name="Group 222"/>
          <p:cNvGraphicFramePr>
            <a:graphicFrameLocks noGrp="1"/>
          </p:cNvGraphicFramePr>
          <p:nvPr/>
        </p:nvGraphicFramePr>
        <p:xfrm>
          <a:off x="461963" y="4965700"/>
          <a:ext cx="3209925" cy="1379538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0270" name="Group 174"/>
          <p:cNvGraphicFramePr>
            <a:graphicFrameLocks noGrp="1"/>
          </p:cNvGraphicFramePr>
          <p:nvPr/>
        </p:nvGraphicFramePr>
        <p:xfrm>
          <a:off x="3803650" y="5041900"/>
          <a:ext cx="2551113" cy="1055689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0293" name="Group 197"/>
          <p:cNvGraphicFramePr>
            <a:graphicFrameLocks noGrp="1"/>
          </p:cNvGraphicFramePr>
          <p:nvPr/>
        </p:nvGraphicFramePr>
        <p:xfrm>
          <a:off x="6592888" y="5003800"/>
          <a:ext cx="2551112" cy="1055689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0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0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0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BF6EA9-2ADF-4330-A909-6540C6AB5833}" type="datetime1">
              <a:rPr lang="en-US" smtClean="0"/>
              <a:t>10/20/20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 dirty="0"/>
              <a:t>Counting Sort – execution – cont.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 length[A] </a:t>
            </a:r>
            <a:r>
              <a:rPr lang="en-US" altLang="ro-RO" sz="2400" b="1" u="sng" dirty="0" err="1">
                <a:latin typeface="Courier New" pitchFamily="49" charset="0"/>
              </a:rPr>
              <a:t>downto</a:t>
            </a:r>
            <a:r>
              <a:rPr lang="en-US" altLang="ro-RO" sz="2400" b="1" dirty="0">
                <a:latin typeface="Courier New" pitchFamily="49" charset="0"/>
              </a:rPr>
              <a:t> 1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B[C[A[j]]&lt;-A[j]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		C[A[j]]&lt;-C[A[j]]-1</a:t>
            </a:r>
            <a:endParaRPr lang="en-US" altLang="ro-RO" sz="8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j=</a:t>
            </a:r>
            <a:r>
              <a:rPr lang="en-US" altLang="ro-RO" sz="2000" dirty="0">
                <a:solidFill>
                  <a:srgbClr val="008000"/>
                </a:solidFill>
              </a:rPr>
              <a:t>5</a:t>
            </a:r>
            <a:r>
              <a:rPr lang="en-US" altLang="ro-RO" sz="2000" dirty="0"/>
              <a:t>	B[6]&lt;-A[5] 					C[3]&lt;-C[3]-1</a:t>
            </a:r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j=</a:t>
            </a:r>
            <a:r>
              <a:rPr lang="en-US" altLang="ro-RO" sz="2000" dirty="0">
                <a:solidFill>
                  <a:srgbClr val="008000"/>
                </a:solidFill>
              </a:rPr>
              <a:t>4</a:t>
            </a:r>
            <a:r>
              <a:rPr lang="en-US" altLang="ro-RO" sz="2000" dirty="0"/>
              <a:t>	B[7]&lt;-A[4] 					C[5]&lt;-C[5]-1</a:t>
            </a:r>
          </a:p>
          <a:p>
            <a:pPr eaLnBrk="1" hangingPunct="1">
              <a:buFontTx/>
              <a:buNone/>
            </a:pPr>
            <a:endParaRPr lang="en-US" altLang="ro-RO" sz="2000" dirty="0"/>
          </a:p>
        </p:txBody>
      </p:sp>
      <p:graphicFrame>
        <p:nvGraphicFramePr>
          <p:cNvPr id="261297" name="Group 177"/>
          <p:cNvGraphicFramePr>
            <a:graphicFrameLocks noGrp="1"/>
          </p:cNvGraphicFramePr>
          <p:nvPr/>
        </p:nvGraphicFramePr>
        <p:xfrm>
          <a:off x="385763" y="3160713"/>
          <a:ext cx="3294062" cy="1371600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1162" name="Group 42"/>
          <p:cNvGraphicFramePr>
            <a:graphicFrameLocks noGrp="1"/>
          </p:cNvGraphicFramePr>
          <p:nvPr/>
        </p:nvGraphicFramePr>
        <p:xfrm>
          <a:off x="3689350" y="3236913"/>
          <a:ext cx="2551113" cy="1055688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1185" name="Group 65"/>
          <p:cNvGraphicFramePr>
            <a:graphicFrameLocks noGrp="1"/>
          </p:cNvGraphicFramePr>
          <p:nvPr/>
        </p:nvGraphicFramePr>
        <p:xfrm>
          <a:off x="6453188" y="3236913"/>
          <a:ext cx="2551112" cy="1055688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1299" name="Group 179"/>
          <p:cNvGraphicFramePr>
            <a:graphicFrameLocks noGrp="1"/>
          </p:cNvGraphicFramePr>
          <p:nvPr/>
        </p:nvGraphicFramePr>
        <p:xfrm>
          <a:off x="461963" y="4965700"/>
          <a:ext cx="3294062" cy="1379538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1300" name="Group 180"/>
          <p:cNvGraphicFramePr>
            <a:graphicFrameLocks noGrp="1"/>
          </p:cNvGraphicFramePr>
          <p:nvPr/>
        </p:nvGraphicFramePr>
        <p:xfrm>
          <a:off x="3803650" y="5041900"/>
          <a:ext cx="2551113" cy="1074738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1269" name="Group 149"/>
          <p:cNvGraphicFramePr>
            <a:graphicFrameLocks noGrp="1"/>
          </p:cNvGraphicFramePr>
          <p:nvPr/>
        </p:nvGraphicFramePr>
        <p:xfrm>
          <a:off x="6592888" y="5003800"/>
          <a:ext cx="2551112" cy="1055689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F3BE42-D6D6-4EE9-9203-4EF74EC5C6C1}" type="datetime1">
              <a:rPr lang="en-US" smtClean="0"/>
              <a:t>10/20/20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 – execution – cont.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 length[A] </a:t>
            </a:r>
            <a:r>
              <a:rPr lang="en-US" altLang="ro-RO" sz="2400" b="1" u="sng" dirty="0" err="1">
                <a:latin typeface="Courier New" pitchFamily="49" charset="0"/>
              </a:rPr>
              <a:t>downto</a:t>
            </a:r>
            <a:r>
              <a:rPr lang="en-US" altLang="ro-RO" sz="2400" b="1" dirty="0">
                <a:latin typeface="Courier New" pitchFamily="49" charset="0"/>
              </a:rPr>
              <a:t> 1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B[C[A[j]]&lt;-A[j]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		C[A[j]]&lt;-C[A[j]]-1</a:t>
            </a:r>
            <a:endParaRPr lang="en-US" altLang="ro-RO" sz="8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j=</a:t>
            </a:r>
            <a:r>
              <a:rPr lang="en-US" altLang="ro-RO" sz="2000" dirty="0">
                <a:solidFill>
                  <a:srgbClr val="008000"/>
                </a:solidFill>
              </a:rPr>
              <a:t>3</a:t>
            </a:r>
            <a:r>
              <a:rPr lang="en-US" altLang="ro-RO" sz="2000" dirty="0"/>
              <a:t>	B[5]&lt;-A[3] 					C[3]&lt;-C[3]-1</a:t>
            </a:r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j=</a:t>
            </a:r>
            <a:r>
              <a:rPr lang="en-US" altLang="ro-RO" sz="2000" dirty="0">
                <a:solidFill>
                  <a:srgbClr val="008000"/>
                </a:solidFill>
              </a:rPr>
              <a:t>2</a:t>
            </a:r>
            <a:r>
              <a:rPr lang="en-US" altLang="ro-RO" sz="2000" dirty="0"/>
              <a:t>	B[3]&lt;-A[2] 					C[2]&lt;-C[2]-1</a:t>
            </a:r>
          </a:p>
          <a:p>
            <a:pPr eaLnBrk="1" hangingPunct="1">
              <a:buFontTx/>
              <a:buNone/>
            </a:pPr>
            <a:endParaRPr lang="en-US" altLang="ro-RO" sz="2000" dirty="0"/>
          </a:p>
        </p:txBody>
      </p:sp>
      <p:graphicFrame>
        <p:nvGraphicFramePr>
          <p:cNvPr id="263342" name="Group 174"/>
          <p:cNvGraphicFramePr>
            <a:graphicFrameLocks noGrp="1"/>
          </p:cNvGraphicFramePr>
          <p:nvPr/>
        </p:nvGraphicFramePr>
        <p:xfrm>
          <a:off x="231775" y="3160713"/>
          <a:ext cx="3378200" cy="1371600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3210" name="Group 42"/>
          <p:cNvGraphicFramePr>
            <a:graphicFrameLocks noGrp="1"/>
          </p:cNvGraphicFramePr>
          <p:nvPr/>
        </p:nvGraphicFramePr>
        <p:xfrm>
          <a:off x="3689350" y="3236913"/>
          <a:ext cx="2551113" cy="1055688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233" name="Group 65"/>
          <p:cNvGraphicFramePr>
            <a:graphicFrameLocks noGrp="1"/>
          </p:cNvGraphicFramePr>
          <p:nvPr/>
        </p:nvGraphicFramePr>
        <p:xfrm>
          <a:off x="6453188" y="3236913"/>
          <a:ext cx="2551112" cy="1055688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397" name="Group 229"/>
          <p:cNvGraphicFramePr>
            <a:graphicFrameLocks noGrp="1"/>
          </p:cNvGraphicFramePr>
          <p:nvPr/>
        </p:nvGraphicFramePr>
        <p:xfrm>
          <a:off x="3803650" y="5041900"/>
          <a:ext cx="2551113" cy="1074738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317" name="Group 149"/>
          <p:cNvGraphicFramePr>
            <a:graphicFrameLocks noGrp="1"/>
          </p:cNvGraphicFramePr>
          <p:nvPr/>
        </p:nvGraphicFramePr>
        <p:xfrm>
          <a:off x="6592888" y="5003800"/>
          <a:ext cx="2551112" cy="1055689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398" name="Group 230"/>
          <p:cNvGraphicFramePr>
            <a:graphicFrameLocks noGrp="1"/>
          </p:cNvGraphicFramePr>
          <p:nvPr/>
        </p:nvGraphicFramePr>
        <p:xfrm>
          <a:off x="309563" y="4965700"/>
          <a:ext cx="3462337" cy="1432068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638" marB="45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38" marB="45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38" marB="45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3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3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81B225-770E-4CB3-ADA0-B62DF4888CFB}" type="datetime1">
              <a:rPr lang="en-US" smtClean="0"/>
              <a:t>10/20/20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 – execution – cont.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 length[A] </a:t>
            </a:r>
            <a:r>
              <a:rPr lang="en-US" altLang="ro-RO" sz="2400" b="1" u="sng" dirty="0" err="1">
                <a:latin typeface="Courier New" pitchFamily="49" charset="0"/>
              </a:rPr>
              <a:t>downto</a:t>
            </a:r>
            <a:r>
              <a:rPr lang="en-US" altLang="ro-RO" sz="2400" b="1" dirty="0">
                <a:latin typeface="Courier New" pitchFamily="49" charset="0"/>
              </a:rPr>
              <a:t> 1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B[C[A[j]]&lt;-A[j]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		C[A[j]]&lt;-C[A[j]]-1</a:t>
            </a:r>
            <a:endParaRPr lang="en-US" altLang="ro-RO" sz="8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j=</a:t>
            </a:r>
            <a:r>
              <a:rPr lang="en-US" altLang="ro-RO" sz="2000" dirty="0">
                <a:solidFill>
                  <a:srgbClr val="008000"/>
                </a:solidFill>
              </a:rPr>
              <a:t>1</a:t>
            </a:r>
            <a:r>
              <a:rPr lang="en-US" altLang="ro-RO" sz="2000" dirty="0"/>
              <a:t>	B[1]&lt;-A[1] 					C[1]&lt;-C[1]-1</a:t>
            </a:r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Counting Sort </a:t>
            </a:r>
            <a:r>
              <a:rPr lang="en-US" altLang="ro-RO" sz="2400" b="1" dirty="0"/>
              <a:t>is stable </a:t>
            </a:r>
            <a:r>
              <a:rPr lang="en-US" altLang="ro-RO" sz="2000" dirty="0"/>
              <a:t>(preserves in the output the relative input order between equal elements)</a:t>
            </a:r>
          </a:p>
          <a:p>
            <a:pPr eaLnBrk="1" hangingPunct="1">
              <a:buFontTx/>
              <a:buNone/>
            </a:pPr>
            <a:r>
              <a:rPr lang="en-US" altLang="ro-RO" sz="2000" dirty="0"/>
              <a:t>Which of the sorting </a:t>
            </a:r>
            <a:r>
              <a:rPr lang="en-US" altLang="ro-RO" sz="2000" dirty="0" err="1"/>
              <a:t>algs</a:t>
            </a:r>
            <a:r>
              <a:rPr lang="en-US" altLang="ro-RO" sz="2000" dirty="0"/>
              <a:t> are stable and which are not? Homework.</a:t>
            </a:r>
          </a:p>
          <a:p>
            <a:pPr eaLnBrk="1" hangingPunct="1">
              <a:buFontTx/>
              <a:buNone/>
            </a:pPr>
            <a:endParaRPr lang="en-US" altLang="ro-RO" sz="2000" dirty="0"/>
          </a:p>
        </p:txBody>
      </p:sp>
      <p:graphicFrame>
        <p:nvGraphicFramePr>
          <p:cNvPr id="264280" name="Group 88"/>
          <p:cNvGraphicFramePr>
            <a:graphicFrameLocks noGrp="1"/>
          </p:cNvGraphicFramePr>
          <p:nvPr/>
        </p:nvGraphicFramePr>
        <p:xfrm>
          <a:off x="3841750" y="3352800"/>
          <a:ext cx="2551113" cy="1074738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303" name="Group 111"/>
          <p:cNvGraphicFramePr>
            <a:graphicFrameLocks noGrp="1"/>
          </p:cNvGraphicFramePr>
          <p:nvPr/>
        </p:nvGraphicFramePr>
        <p:xfrm>
          <a:off x="6592888" y="3313113"/>
          <a:ext cx="2551112" cy="1055688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366" name="Group 174"/>
          <p:cNvGraphicFramePr>
            <a:graphicFrameLocks noGrp="1"/>
          </p:cNvGraphicFramePr>
          <p:nvPr/>
        </p:nvGraphicFramePr>
        <p:xfrm>
          <a:off x="155575" y="3313113"/>
          <a:ext cx="3546475" cy="1371600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3E55F9-A453-4049-A47C-7D47FB426977}" type="datetime1">
              <a:rPr lang="en-US" smtClean="0"/>
              <a:t>10/20/20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 - eval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</a:t>
            </a:r>
            <a:r>
              <a:rPr lang="en-US" altLang="ro-RO" sz="2400" b="1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&lt;-1 </a:t>
            </a:r>
            <a:r>
              <a:rPr lang="en-US" altLang="ro-RO" sz="2400" b="1" u="sng" dirty="0">
                <a:latin typeface="Courier New" pitchFamily="49" charset="0"/>
              </a:rPr>
              <a:t>to</a:t>
            </a:r>
            <a:r>
              <a:rPr lang="en-US" altLang="ro-RO" sz="2400" b="1" dirty="0">
                <a:latin typeface="Courier New" pitchFamily="49" charset="0"/>
              </a:rPr>
              <a:t> k				</a:t>
            </a:r>
            <a:endParaRPr lang="en-US" altLang="ro-RO" b="1" dirty="0"/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C[</a:t>
            </a:r>
            <a:r>
              <a:rPr lang="en-US" altLang="ro-RO" sz="2400" b="1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]&lt;-0				O(k)</a:t>
            </a:r>
          </a:p>
          <a:p>
            <a:pPr eaLnBrk="1" hangingPunct="1"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j&lt;-1 </a:t>
            </a:r>
            <a:r>
              <a:rPr lang="en-US" altLang="ro-RO" sz="2400" b="1" u="sng" dirty="0">
                <a:latin typeface="Courier New" pitchFamily="49" charset="0"/>
              </a:rPr>
              <a:t>to</a:t>
            </a:r>
            <a:r>
              <a:rPr lang="en-US" altLang="ro-RO" sz="2400" b="1" dirty="0">
                <a:latin typeface="Courier New" pitchFamily="49" charset="0"/>
              </a:rPr>
              <a:t> length[A]		</a:t>
            </a:r>
            <a:endParaRPr lang="en-US" altLang="ro-RO" b="1" dirty="0"/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C[A[j]]&lt;-C[A[j]]+1</a:t>
            </a:r>
            <a:r>
              <a:rPr lang="en-US" altLang="ro-RO" sz="2400" b="1" dirty="0"/>
              <a:t>		O(n)</a:t>
            </a:r>
          </a:p>
          <a:p>
            <a:pPr eaLnBrk="1" hangingPunct="1"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j&lt;-2 </a:t>
            </a:r>
            <a:r>
              <a:rPr lang="en-US" altLang="ro-RO" sz="2400" b="1" u="sng" dirty="0">
                <a:latin typeface="Courier New" pitchFamily="49" charset="0"/>
              </a:rPr>
              <a:t>to</a:t>
            </a:r>
            <a:r>
              <a:rPr lang="en-US" altLang="ro-RO" sz="2400" b="1" dirty="0">
                <a:latin typeface="Courier New" pitchFamily="49" charset="0"/>
              </a:rPr>
              <a:t> k				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C[j]&lt;-C[j]+C[j-1]		O(k)</a:t>
            </a:r>
          </a:p>
          <a:p>
            <a:pPr eaLnBrk="1" hangingPunct="1"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 length[A] </a:t>
            </a:r>
            <a:r>
              <a:rPr lang="en-US" altLang="ro-RO" sz="2400" b="1" u="sng" dirty="0" err="1">
                <a:latin typeface="Courier New" pitchFamily="49" charset="0"/>
              </a:rPr>
              <a:t>downto</a:t>
            </a:r>
            <a:r>
              <a:rPr lang="en-US" altLang="ro-RO" sz="2400" b="1" dirty="0">
                <a:latin typeface="Courier New" pitchFamily="49" charset="0"/>
              </a:rPr>
              <a:t> 1	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B[C[A[j]]&lt;-A[j]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		C[A[j]]&lt;-C[A[j]]-1			O(n)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908079-4698-4E75-8184-50FD2835BD3B}" type="datetime1">
              <a:rPr lang="en-US" smtClean="0"/>
              <a:t>10/20/20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 – eval –cont.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3600" dirty="0"/>
              <a:t>O(n)&lt;</a:t>
            </a:r>
            <a:r>
              <a:rPr lang="en-US" altLang="ro-RO" sz="3600" dirty="0">
                <a:sym typeface="Symbol" pitchFamily="18" charset="2"/>
              </a:rPr>
              <a:t>(</a:t>
            </a:r>
            <a:r>
              <a:rPr lang="en-US" altLang="ro-RO" sz="3600" dirty="0" err="1">
                <a:sym typeface="Symbol" pitchFamily="18" charset="2"/>
              </a:rPr>
              <a:t>nlgn</a:t>
            </a:r>
            <a:r>
              <a:rPr lang="en-US" altLang="ro-RO" sz="3600" dirty="0">
                <a:sym typeface="Symbol" pitchFamily="18" charset="2"/>
              </a:rPr>
              <a:t>) How?</a:t>
            </a:r>
          </a:p>
          <a:p>
            <a:pPr eaLnBrk="1" hangingPunct="1"/>
            <a:r>
              <a:rPr lang="en-US" altLang="ro-RO" sz="3600" dirty="0">
                <a:sym typeface="Symbol" pitchFamily="18" charset="2"/>
              </a:rPr>
              <a:t>Does not rely on comparisons between the elements in the array! </a:t>
            </a:r>
            <a:r>
              <a:rPr lang="en-US" altLang="ro-RO" sz="2400" dirty="0">
                <a:sym typeface="Symbol" pitchFamily="18" charset="2"/>
              </a:rPr>
              <a:t>(</a:t>
            </a:r>
            <a:r>
              <a:rPr lang="en-US" altLang="ro-RO" sz="2400" dirty="0" err="1">
                <a:sym typeface="Symbol" pitchFamily="18" charset="2"/>
              </a:rPr>
              <a:t>els</a:t>
            </a:r>
            <a:r>
              <a:rPr lang="en-US" altLang="ro-RO" sz="2400" dirty="0">
                <a:sym typeface="Symbol" pitchFamily="18" charset="2"/>
              </a:rPr>
              <a:t> are used as indexes for the counting index)</a:t>
            </a:r>
          </a:p>
          <a:p>
            <a:pPr eaLnBrk="1" hangingPunct="1"/>
            <a:r>
              <a:rPr lang="en-US" altLang="ro-RO" sz="3600" dirty="0">
                <a:sym typeface="Symbol" pitchFamily="18" charset="2"/>
              </a:rPr>
              <a:t>It’s stable</a:t>
            </a:r>
          </a:p>
          <a:p>
            <a:pPr eaLnBrk="1" hangingPunct="1"/>
            <a:r>
              <a:rPr lang="en-US" altLang="ro-RO" sz="3600" dirty="0">
                <a:sym typeface="Symbol" pitchFamily="18" charset="2"/>
              </a:rPr>
              <a:t>Looking forward for the parallel implementation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783B01-0CB1-4419-95EC-29D2EF0E1AF2}" type="datetime1">
              <a:rPr lang="en-US" smtClean="0"/>
              <a:t>10/20/20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Radix Sort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31925"/>
            <a:ext cx="8574088" cy="4838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Card-sorting machine (Herman Hollerith, 1887)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A strategy, rather than an “Algorithm”: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Examine the “under sorting”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Distribute it into the corresponding bin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Bins are ordered (</a:t>
            </a:r>
            <a:r>
              <a:rPr lang="en-US" altLang="ro-RO" sz="1800" dirty="0"/>
              <a:t>bin with 0’s before bin with 1’s </a:t>
            </a:r>
            <a:r>
              <a:rPr lang="en-US" altLang="ro-RO" sz="1800" dirty="0" err="1"/>
              <a:t>aso</a:t>
            </a:r>
            <a:r>
              <a:rPr lang="en-US" altLang="ro-RO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Continue with the next column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Order of examining cols: MSB vs LSB?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Both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Homework: </a:t>
            </a:r>
            <a:r>
              <a:rPr lang="en-US" altLang="ro-RO" sz="2400" dirty="0" err="1"/>
              <a:t>pros&amp;cons</a:t>
            </a:r>
            <a:r>
              <a:rPr lang="en-US" altLang="ro-RO" sz="2400" dirty="0"/>
              <a:t> for each method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What sorting method used for sorting 1 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A </a:t>
            </a:r>
            <a:r>
              <a:rPr lang="en-US" altLang="ro-RO" sz="2400" b="1" dirty="0"/>
              <a:t>stable</a:t>
            </a:r>
            <a:r>
              <a:rPr lang="en-US" altLang="ro-RO" sz="2400" dirty="0"/>
              <a:t> method (mandatory; otherwise LSB fails)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Either a direct stable or </a:t>
            </a:r>
            <a:r>
              <a:rPr lang="en-US" altLang="ro-RO" sz="2400" dirty="0" err="1"/>
              <a:t>CountingSort</a:t>
            </a:r>
            <a:r>
              <a:rPr lang="en-US" altLang="ro-RO" sz="2400" dirty="0"/>
              <a:t> (works very well as k=10)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EEF572-2F22-43F5-9164-F6E1A0AC0901}" type="datetime1">
              <a:rPr lang="en-US" smtClean="0"/>
              <a:t>10/20/20</a:t>
            </a:fld>
            <a:endParaRPr lang="en-US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Sorting – lessons learned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Sorting in linear time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Radix Sort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Sorting – Closing Evaluation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Elementary DS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Stacks and Qs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D75E4C-C114-4AD5-9F94-2831F380898F}" type="datetime1">
              <a:rPr lang="en-US" smtClean="0"/>
              <a:t>10/20/20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Radix Sort –ex (LSB)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b="1" dirty="0"/>
              <a:t>			    </a:t>
            </a:r>
            <a:r>
              <a:rPr lang="en-US" altLang="ro-RO" sz="1200" b="1" dirty="0"/>
              <a:t> </a:t>
            </a:r>
            <a:r>
              <a:rPr lang="en-US" altLang="ro-RO" b="1" dirty="0">
                <a:solidFill>
                  <a:srgbClr val="A50021"/>
                </a:solidFill>
              </a:rPr>
              <a:t>V		  </a:t>
            </a:r>
            <a:r>
              <a:rPr lang="en-US" altLang="ro-RO" b="1" dirty="0">
                <a:solidFill>
                  <a:srgbClr val="006600"/>
                </a:solidFill>
              </a:rPr>
              <a:t>V		</a:t>
            </a:r>
            <a:r>
              <a:rPr lang="en-US" altLang="ro-RO" b="1" dirty="0">
                <a:solidFill>
                  <a:schemeClr val="tx2"/>
                </a:solidFill>
              </a:rPr>
              <a:t>V</a:t>
            </a:r>
          </a:p>
          <a:p>
            <a:pPr eaLnBrk="1" hangingPunct="1">
              <a:buFontTx/>
              <a:buNone/>
            </a:pPr>
            <a:r>
              <a:rPr lang="ro-RO" altLang="ro-RO" b="1" dirty="0"/>
              <a:t>329</a:t>
            </a:r>
            <a:r>
              <a:rPr lang="en-US" altLang="ro-RO" b="1" dirty="0"/>
              <a:t>	</a:t>
            </a:r>
            <a:r>
              <a:rPr lang="ro-RO" altLang="ro-RO" b="1" dirty="0"/>
              <a:t>	72</a:t>
            </a:r>
            <a:r>
              <a:rPr lang="ro-RO" altLang="ro-RO" b="1" dirty="0">
                <a:solidFill>
                  <a:srgbClr val="FF3300"/>
                </a:solidFill>
              </a:rPr>
              <a:t>0</a:t>
            </a:r>
            <a:r>
              <a:rPr lang="ro-RO" altLang="ro-RO" b="1" dirty="0"/>
              <a:t>	</a:t>
            </a:r>
            <a:r>
              <a:rPr lang="en-US" altLang="ro-RO" b="1" dirty="0"/>
              <a:t>	</a:t>
            </a:r>
            <a:r>
              <a:rPr lang="ro-RO" altLang="ro-RO" b="1" dirty="0"/>
              <a:t>7</a:t>
            </a:r>
            <a:r>
              <a:rPr lang="ro-RO" altLang="ro-RO" b="1" dirty="0">
                <a:solidFill>
                  <a:srgbClr val="33CC33"/>
                </a:solidFill>
              </a:rPr>
              <a:t>2</a:t>
            </a:r>
            <a:r>
              <a:rPr lang="ro-RO" altLang="ro-RO" b="1" dirty="0"/>
              <a:t>0</a:t>
            </a:r>
            <a:r>
              <a:rPr lang="en-US" altLang="ro-RO" b="1" dirty="0"/>
              <a:t>	</a:t>
            </a:r>
            <a:r>
              <a:rPr lang="ro-RO" altLang="ro-RO" b="1" dirty="0"/>
              <a:t>	</a:t>
            </a:r>
            <a:r>
              <a:rPr lang="ro-RO" altLang="ro-RO" b="1" dirty="0">
                <a:solidFill>
                  <a:srgbClr val="3399FF"/>
                </a:solidFill>
              </a:rPr>
              <a:t>3</a:t>
            </a:r>
            <a:r>
              <a:rPr lang="ro-RO" altLang="ro-RO" b="1" dirty="0"/>
              <a:t>29</a:t>
            </a:r>
          </a:p>
          <a:p>
            <a:pPr eaLnBrk="1" hangingPunct="1">
              <a:buFontTx/>
              <a:buNone/>
            </a:pPr>
            <a:r>
              <a:rPr lang="ro-RO" altLang="ro-RO" b="1" dirty="0"/>
              <a:t>457</a:t>
            </a:r>
            <a:r>
              <a:rPr lang="en-US" altLang="ro-RO" b="1" dirty="0"/>
              <a:t>	</a:t>
            </a:r>
            <a:r>
              <a:rPr lang="ro-RO" altLang="ro-RO" b="1" dirty="0"/>
              <a:t>	35</a:t>
            </a:r>
            <a:r>
              <a:rPr lang="ro-RO" altLang="ro-RO" b="1" dirty="0">
                <a:solidFill>
                  <a:srgbClr val="FF0000"/>
                </a:solidFill>
              </a:rPr>
              <a:t>5</a:t>
            </a:r>
            <a:r>
              <a:rPr lang="en-US" altLang="ro-RO" b="1" dirty="0"/>
              <a:t>	</a:t>
            </a:r>
            <a:r>
              <a:rPr lang="ro-RO" altLang="ro-RO" b="1" dirty="0"/>
              <a:t>	3</a:t>
            </a:r>
            <a:r>
              <a:rPr lang="ro-RO" altLang="ro-RO" b="1" dirty="0">
                <a:solidFill>
                  <a:srgbClr val="33CC33"/>
                </a:solidFill>
              </a:rPr>
              <a:t>2</a:t>
            </a:r>
            <a:r>
              <a:rPr lang="ro-RO" altLang="ro-RO" b="1" dirty="0"/>
              <a:t>9</a:t>
            </a:r>
            <a:r>
              <a:rPr lang="en-US" altLang="ro-RO" b="1" dirty="0"/>
              <a:t>	</a:t>
            </a:r>
            <a:r>
              <a:rPr lang="ro-RO" altLang="ro-RO" b="1" dirty="0"/>
              <a:t>	</a:t>
            </a:r>
            <a:r>
              <a:rPr lang="ro-RO" altLang="ro-RO" b="1" dirty="0">
                <a:solidFill>
                  <a:srgbClr val="3399FF"/>
                </a:solidFill>
              </a:rPr>
              <a:t>3</a:t>
            </a:r>
            <a:r>
              <a:rPr lang="ro-RO" altLang="ro-RO" b="1" dirty="0"/>
              <a:t>55</a:t>
            </a:r>
          </a:p>
          <a:p>
            <a:pPr eaLnBrk="1" hangingPunct="1">
              <a:buFontTx/>
              <a:buNone/>
            </a:pPr>
            <a:r>
              <a:rPr lang="ro-RO" altLang="ro-RO" b="1" dirty="0"/>
              <a:t>657</a:t>
            </a:r>
            <a:r>
              <a:rPr lang="en-US" altLang="ro-RO" b="1" dirty="0"/>
              <a:t>	</a:t>
            </a:r>
            <a:r>
              <a:rPr lang="ro-RO" altLang="ro-RO" b="1" dirty="0"/>
              <a:t>	43</a:t>
            </a:r>
            <a:r>
              <a:rPr lang="ro-RO" altLang="ro-RO" b="1" dirty="0">
                <a:solidFill>
                  <a:srgbClr val="CC0000"/>
                </a:solidFill>
              </a:rPr>
              <a:t>6</a:t>
            </a:r>
            <a:r>
              <a:rPr lang="en-US" altLang="ro-RO" b="1" dirty="0"/>
              <a:t>	</a:t>
            </a:r>
            <a:r>
              <a:rPr lang="ro-RO" altLang="ro-RO" b="1" dirty="0"/>
              <a:t>	4</a:t>
            </a:r>
            <a:r>
              <a:rPr lang="ro-RO" altLang="ro-RO" b="1" dirty="0">
                <a:solidFill>
                  <a:srgbClr val="008000"/>
                </a:solidFill>
              </a:rPr>
              <a:t>3</a:t>
            </a:r>
            <a:r>
              <a:rPr lang="ro-RO" altLang="ro-RO" b="1" dirty="0"/>
              <a:t>6</a:t>
            </a:r>
            <a:r>
              <a:rPr lang="en-US" altLang="ro-RO" b="1" dirty="0"/>
              <a:t>	</a:t>
            </a:r>
            <a:r>
              <a:rPr lang="ro-RO" altLang="ro-RO" b="1" dirty="0"/>
              <a:t>	</a:t>
            </a:r>
            <a:r>
              <a:rPr lang="ro-RO" altLang="ro-RO" b="1" dirty="0">
                <a:solidFill>
                  <a:srgbClr val="0066FF"/>
                </a:solidFill>
              </a:rPr>
              <a:t>4</a:t>
            </a:r>
            <a:r>
              <a:rPr lang="ro-RO" altLang="ro-RO" b="1" dirty="0"/>
              <a:t>36</a:t>
            </a:r>
          </a:p>
          <a:p>
            <a:pPr eaLnBrk="1" hangingPunct="1">
              <a:buFontTx/>
              <a:buNone/>
            </a:pPr>
            <a:r>
              <a:rPr lang="ro-RO" altLang="ro-RO" b="1" dirty="0"/>
              <a:t>839</a:t>
            </a:r>
            <a:r>
              <a:rPr lang="en-US" altLang="ro-RO" b="1" dirty="0"/>
              <a:t>	</a:t>
            </a:r>
            <a:r>
              <a:rPr lang="ro-RO" altLang="ro-RO" b="1" dirty="0"/>
              <a:t>	45</a:t>
            </a:r>
            <a:r>
              <a:rPr lang="ro-RO" altLang="ro-RO" b="1" dirty="0">
                <a:solidFill>
                  <a:srgbClr val="A50021"/>
                </a:solidFill>
              </a:rPr>
              <a:t>7</a:t>
            </a:r>
            <a:r>
              <a:rPr lang="en-US" altLang="ro-RO" b="1" dirty="0"/>
              <a:t>	</a:t>
            </a:r>
            <a:r>
              <a:rPr lang="ro-RO" altLang="ro-RO" b="1" dirty="0"/>
              <a:t>	8</a:t>
            </a:r>
            <a:r>
              <a:rPr lang="ro-RO" altLang="ro-RO" b="1" dirty="0">
                <a:solidFill>
                  <a:srgbClr val="008000"/>
                </a:solidFill>
              </a:rPr>
              <a:t>3</a:t>
            </a:r>
            <a:r>
              <a:rPr lang="ro-RO" altLang="ro-RO" b="1" dirty="0"/>
              <a:t>9</a:t>
            </a:r>
            <a:r>
              <a:rPr lang="en-US" altLang="ro-RO" b="1" dirty="0"/>
              <a:t>	</a:t>
            </a:r>
            <a:r>
              <a:rPr lang="ro-RO" altLang="ro-RO" b="1" dirty="0"/>
              <a:t>	</a:t>
            </a:r>
            <a:r>
              <a:rPr lang="ro-RO" altLang="ro-RO" b="1" dirty="0">
                <a:solidFill>
                  <a:srgbClr val="0066FF"/>
                </a:solidFill>
              </a:rPr>
              <a:t>4</a:t>
            </a:r>
            <a:r>
              <a:rPr lang="ro-RO" altLang="ro-RO" b="1" dirty="0"/>
              <a:t>57</a:t>
            </a:r>
          </a:p>
          <a:p>
            <a:pPr eaLnBrk="1" hangingPunct="1">
              <a:buFontTx/>
              <a:buNone/>
            </a:pPr>
            <a:r>
              <a:rPr lang="ro-RO" altLang="ro-RO" b="1" dirty="0"/>
              <a:t>436</a:t>
            </a:r>
            <a:r>
              <a:rPr lang="en-US" altLang="ro-RO" b="1" dirty="0"/>
              <a:t>	</a:t>
            </a:r>
            <a:r>
              <a:rPr lang="ro-RO" altLang="ro-RO" b="1" dirty="0"/>
              <a:t>	65</a:t>
            </a:r>
            <a:r>
              <a:rPr lang="ro-RO" altLang="ro-RO" b="1" dirty="0">
                <a:solidFill>
                  <a:srgbClr val="A50021"/>
                </a:solidFill>
              </a:rPr>
              <a:t>7</a:t>
            </a:r>
            <a:r>
              <a:rPr lang="en-US" altLang="ro-RO" b="1" dirty="0"/>
              <a:t>	</a:t>
            </a:r>
            <a:r>
              <a:rPr lang="ro-RO" altLang="ro-RO" b="1" dirty="0"/>
              <a:t>	3</a:t>
            </a:r>
            <a:r>
              <a:rPr lang="ro-RO" altLang="ro-RO" b="1" dirty="0">
                <a:solidFill>
                  <a:srgbClr val="006600"/>
                </a:solidFill>
              </a:rPr>
              <a:t>5</a:t>
            </a:r>
            <a:r>
              <a:rPr lang="ro-RO" altLang="ro-RO" b="1" dirty="0"/>
              <a:t>5</a:t>
            </a:r>
            <a:r>
              <a:rPr lang="en-US" altLang="ro-RO" b="1" dirty="0"/>
              <a:t>	</a:t>
            </a:r>
            <a:r>
              <a:rPr lang="ro-RO" altLang="ro-RO" b="1" dirty="0"/>
              <a:t>	</a:t>
            </a:r>
            <a:r>
              <a:rPr lang="ro-RO" altLang="ro-RO" b="1" dirty="0">
                <a:solidFill>
                  <a:srgbClr val="0000FF"/>
                </a:solidFill>
              </a:rPr>
              <a:t>6</a:t>
            </a:r>
            <a:r>
              <a:rPr lang="ro-RO" altLang="ro-RO" b="1" dirty="0"/>
              <a:t>57</a:t>
            </a:r>
          </a:p>
          <a:p>
            <a:pPr eaLnBrk="1" hangingPunct="1">
              <a:buFontTx/>
              <a:buNone/>
            </a:pPr>
            <a:r>
              <a:rPr lang="ro-RO" altLang="ro-RO" b="1" dirty="0"/>
              <a:t>720</a:t>
            </a:r>
            <a:r>
              <a:rPr lang="en-US" altLang="ro-RO" b="1" dirty="0"/>
              <a:t>	</a:t>
            </a:r>
            <a:r>
              <a:rPr lang="ro-RO" altLang="ro-RO" b="1" dirty="0"/>
              <a:t>	32</a:t>
            </a:r>
            <a:r>
              <a:rPr lang="ro-RO" altLang="ro-RO" b="1" dirty="0">
                <a:solidFill>
                  <a:srgbClr val="990033"/>
                </a:solidFill>
              </a:rPr>
              <a:t>9</a:t>
            </a:r>
            <a:r>
              <a:rPr lang="en-US" altLang="ro-RO" b="1" dirty="0"/>
              <a:t>	</a:t>
            </a:r>
            <a:r>
              <a:rPr lang="ro-RO" altLang="ro-RO" b="1" dirty="0"/>
              <a:t>	4</a:t>
            </a:r>
            <a:r>
              <a:rPr lang="ro-RO" altLang="ro-RO" b="1" dirty="0">
                <a:solidFill>
                  <a:srgbClr val="006600"/>
                </a:solidFill>
              </a:rPr>
              <a:t>5</a:t>
            </a:r>
            <a:r>
              <a:rPr lang="ro-RO" altLang="ro-RO" b="1" dirty="0"/>
              <a:t>7</a:t>
            </a:r>
            <a:r>
              <a:rPr lang="en-US" altLang="ro-RO" b="1" dirty="0"/>
              <a:t>	</a:t>
            </a:r>
            <a:r>
              <a:rPr lang="ro-RO" altLang="ro-RO" b="1" dirty="0"/>
              <a:t>	</a:t>
            </a:r>
            <a:r>
              <a:rPr lang="ro-RO" altLang="ro-RO" b="1" dirty="0">
                <a:solidFill>
                  <a:srgbClr val="0000CC"/>
                </a:solidFill>
              </a:rPr>
              <a:t>7</a:t>
            </a:r>
            <a:r>
              <a:rPr lang="ro-RO" altLang="ro-RO" b="1" dirty="0"/>
              <a:t>20</a:t>
            </a:r>
          </a:p>
          <a:p>
            <a:pPr eaLnBrk="1" hangingPunct="1">
              <a:buFontTx/>
              <a:buNone/>
            </a:pPr>
            <a:r>
              <a:rPr lang="ro-RO" altLang="ro-RO" b="1" dirty="0"/>
              <a:t>355</a:t>
            </a:r>
            <a:r>
              <a:rPr lang="en-US" altLang="ro-RO" b="1" dirty="0"/>
              <a:t>	</a:t>
            </a:r>
            <a:r>
              <a:rPr lang="ro-RO" altLang="ro-RO" b="1" dirty="0"/>
              <a:t>	83</a:t>
            </a:r>
            <a:r>
              <a:rPr lang="ro-RO" altLang="ro-RO" b="1" dirty="0">
                <a:solidFill>
                  <a:srgbClr val="990033"/>
                </a:solidFill>
              </a:rPr>
              <a:t>9</a:t>
            </a:r>
            <a:r>
              <a:rPr lang="en-US" altLang="ro-RO" b="1" dirty="0"/>
              <a:t>	</a:t>
            </a:r>
            <a:r>
              <a:rPr lang="ro-RO" altLang="ro-RO" b="1" dirty="0"/>
              <a:t>	6</a:t>
            </a:r>
            <a:r>
              <a:rPr lang="ro-RO" altLang="ro-RO" b="1" dirty="0">
                <a:solidFill>
                  <a:srgbClr val="006600"/>
                </a:solidFill>
              </a:rPr>
              <a:t>5</a:t>
            </a:r>
            <a:r>
              <a:rPr lang="ro-RO" altLang="ro-RO" b="1" dirty="0"/>
              <a:t>7</a:t>
            </a:r>
            <a:r>
              <a:rPr lang="en-US" altLang="ro-RO" b="1" dirty="0"/>
              <a:t>	</a:t>
            </a:r>
            <a:r>
              <a:rPr lang="ro-RO" altLang="ro-RO" b="1" dirty="0"/>
              <a:t>	</a:t>
            </a:r>
            <a:r>
              <a:rPr lang="ro-RO" altLang="ro-RO" b="1" dirty="0">
                <a:solidFill>
                  <a:srgbClr val="000099"/>
                </a:solidFill>
              </a:rPr>
              <a:t>8</a:t>
            </a:r>
            <a:r>
              <a:rPr lang="ro-RO" altLang="ro-RO" b="1" dirty="0"/>
              <a:t>39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291396-6861-4C51-8785-CAB1367809EE}" type="datetime1">
              <a:rPr lang="en-US" smtClean="0"/>
              <a:t>10/20/20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Radix Sort –ex (MSB)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7938"/>
            <a:ext cx="8574088" cy="49704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ro-RO" sz="2400" b="1"/>
              <a:t>				V		   V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ro-RO" b="1"/>
              <a:t>329		</a:t>
            </a:r>
            <a:r>
              <a:rPr lang="en-US" altLang="ro-RO" b="1"/>
              <a:t>	</a:t>
            </a:r>
            <a:r>
              <a:rPr lang="ro-RO" altLang="ro-RO" b="1"/>
              <a:t>329		329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ro-RO" b="1"/>
              <a:t>457		</a:t>
            </a:r>
            <a:r>
              <a:rPr lang="en-US" altLang="ro-RO" b="1"/>
              <a:t>	</a:t>
            </a:r>
            <a:r>
              <a:rPr lang="ro-RO" altLang="ro-RO" b="1" u="sng"/>
              <a:t>3</a:t>
            </a:r>
            <a:r>
              <a:rPr lang="ro-RO" altLang="ro-RO" b="1"/>
              <a:t>55		355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ro-RO" b="1"/>
              <a:t>657		</a:t>
            </a:r>
            <a:r>
              <a:rPr lang="en-US" altLang="ro-RO" b="1"/>
              <a:t>	</a:t>
            </a:r>
            <a:r>
              <a:rPr lang="ro-RO" altLang="ro-RO" b="1"/>
              <a:t>457		436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ro-RO" b="1"/>
              <a:t>839		</a:t>
            </a:r>
            <a:r>
              <a:rPr lang="en-US" altLang="ro-RO" b="1"/>
              <a:t>	</a:t>
            </a:r>
            <a:r>
              <a:rPr lang="ro-RO" altLang="ro-RO" b="1" u="sng"/>
              <a:t>4</a:t>
            </a:r>
            <a:r>
              <a:rPr lang="ro-RO" altLang="ro-RO" b="1"/>
              <a:t>36		457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ro-RO" b="1"/>
              <a:t>436		</a:t>
            </a:r>
            <a:r>
              <a:rPr lang="en-US" altLang="ro-RO" b="1"/>
              <a:t>	</a:t>
            </a:r>
            <a:r>
              <a:rPr lang="ro-RO" altLang="ro-RO" b="1" u="sng"/>
              <a:t>6</a:t>
            </a:r>
            <a:r>
              <a:rPr lang="ro-RO" altLang="ro-RO" b="1"/>
              <a:t>57		657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ro-RO" b="1"/>
              <a:t>720		</a:t>
            </a:r>
            <a:r>
              <a:rPr lang="en-US" altLang="ro-RO" b="1"/>
              <a:t>	</a:t>
            </a:r>
            <a:r>
              <a:rPr lang="ro-RO" altLang="ro-RO" b="1" u="sng"/>
              <a:t>7</a:t>
            </a:r>
            <a:r>
              <a:rPr lang="ro-RO" altLang="ro-RO" b="1"/>
              <a:t>20		720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ro-RO" b="1"/>
              <a:t>355		</a:t>
            </a:r>
            <a:r>
              <a:rPr lang="en-US" altLang="ro-RO" b="1"/>
              <a:t>	8</a:t>
            </a:r>
            <a:r>
              <a:rPr lang="ro-RO" altLang="ro-RO" b="1"/>
              <a:t>39		839</a:t>
            </a:r>
            <a:endParaRPr lang="en-US" altLang="ro-RO" b="1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ro-RO" sz="2000" b="1"/>
              <a:t>Sorting by least significant digit (1s place) is not needed (why?)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ro-RO" sz="2400" b="1"/>
              <a:t>Major drawback (which one?) Homework!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5AB94-FE10-48B5-9E51-1D0673699B98}" type="datetime1">
              <a:rPr lang="en-US" smtClean="0"/>
              <a:t>10/20/20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Radix Sort - evaluation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524000"/>
            <a:ext cx="8723313" cy="4724400"/>
          </a:xfrm>
        </p:spPr>
        <p:txBody>
          <a:bodyPr/>
          <a:lstStyle/>
          <a:p>
            <a:pPr eaLnBrk="1" hangingPunct="1"/>
            <a:r>
              <a:rPr lang="en-US" altLang="ro-RO" dirty="0"/>
              <a:t>Counting Sort the auxiliary sort (O(</a:t>
            </a:r>
            <a:r>
              <a:rPr lang="en-US" altLang="ro-RO" dirty="0" err="1"/>
              <a:t>n+k</a:t>
            </a:r>
            <a:r>
              <a:rPr lang="en-US" altLang="ro-RO" dirty="0"/>
              <a:t>))</a:t>
            </a:r>
          </a:p>
          <a:p>
            <a:pPr eaLnBrk="1" hangingPunct="1"/>
            <a:r>
              <a:rPr lang="en-US" altLang="ro-RO" dirty="0"/>
              <a:t>It is appropriate? Why?</a:t>
            </a:r>
          </a:p>
          <a:p>
            <a:pPr eaLnBrk="1" hangingPunct="1"/>
            <a:r>
              <a:rPr lang="en-US" altLang="ro-RO" dirty="0"/>
              <a:t>Needs d passes through Counting Sort (d=</a:t>
            </a:r>
            <a:r>
              <a:rPr lang="en-US" altLang="ro-RO" dirty="0" err="1"/>
              <a:t>nb</a:t>
            </a:r>
            <a:r>
              <a:rPr lang="en-US" altLang="ro-RO" dirty="0"/>
              <a:t> of bits in the n numbers) so O(</a:t>
            </a:r>
            <a:r>
              <a:rPr lang="en-US" altLang="ro-RO" dirty="0" err="1"/>
              <a:t>dn+dk</a:t>
            </a:r>
            <a:r>
              <a:rPr lang="en-US" altLang="ro-RO" dirty="0"/>
              <a:t>)</a:t>
            </a:r>
          </a:p>
          <a:p>
            <a:pPr eaLnBrk="1" hangingPunct="1"/>
            <a:r>
              <a:rPr lang="en-US" altLang="ro-RO" dirty="0"/>
              <a:t>If d=</a:t>
            </a:r>
            <a:r>
              <a:rPr lang="en-US" altLang="ro-RO" dirty="0" err="1"/>
              <a:t>ct</a:t>
            </a:r>
            <a:r>
              <a:rPr lang="en-US" altLang="ro-RO" dirty="0"/>
              <a:t> and k=O(n) =&gt; O(n) linear time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417E82-710E-4F79-9E40-5DF57A53A25A}" type="datetime1">
              <a:rPr lang="en-US" smtClean="0"/>
              <a:t>10/20/20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Sorting – Final Evaluation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355725"/>
            <a:ext cx="8723313" cy="48926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ro-RO" sz="2800" b="1" dirty="0">
                <a:sym typeface="Symbol" pitchFamily="18" charset="2"/>
              </a:rPr>
              <a:t>(</a:t>
            </a:r>
            <a:r>
              <a:rPr lang="en-US" altLang="ro-RO" sz="2800" b="1" dirty="0" err="1">
                <a:sym typeface="Symbol" pitchFamily="18" charset="2"/>
              </a:rPr>
              <a:t>nlgn</a:t>
            </a:r>
            <a:r>
              <a:rPr lang="en-US" altLang="ro-RO" sz="2800" b="1" dirty="0">
                <a:sym typeface="Symbol" pitchFamily="18" charset="2"/>
              </a:rPr>
              <a:t>)</a:t>
            </a:r>
          </a:p>
          <a:p>
            <a:pPr eaLnBrk="1" hangingPunct="1">
              <a:spcBef>
                <a:spcPts val="0"/>
              </a:spcBef>
            </a:pPr>
            <a:r>
              <a:rPr lang="en-US" altLang="ro-RO" sz="2400" dirty="0">
                <a:sym typeface="Symbol" pitchFamily="18" charset="2"/>
              </a:rPr>
              <a:t>None of the direct methods is optimal</a:t>
            </a:r>
          </a:p>
          <a:p>
            <a:pPr eaLnBrk="1" hangingPunct="1">
              <a:spcBef>
                <a:spcPts val="0"/>
              </a:spcBef>
            </a:pPr>
            <a:r>
              <a:rPr lang="en-US" altLang="ro-RO" sz="2400" dirty="0">
                <a:sym typeface="Symbol" pitchFamily="18" charset="2"/>
              </a:rPr>
              <a:t>Stability is an important property (it is the implementation stable/unstable/undecidable, and not the strategies)</a:t>
            </a:r>
          </a:p>
          <a:p>
            <a:pPr eaLnBrk="1" hangingPunct="1">
              <a:spcBef>
                <a:spcPts val="0"/>
              </a:spcBef>
            </a:pPr>
            <a:r>
              <a:rPr lang="en-US" altLang="ro-RO" sz="2400" dirty="0" err="1">
                <a:sym typeface="Symbol" pitchFamily="18" charset="2"/>
              </a:rPr>
              <a:t>ShellSort</a:t>
            </a:r>
            <a:r>
              <a:rPr lang="en-US" altLang="ro-RO" sz="2400" dirty="0">
                <a:sym typeface="Symbol" pitchFamily="18" charset="2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000" dirty="0">
                <a:sym typeface="Symbol" pitchFamily="18" charset="2"/>
              </a:rPr>
              <a:t>improves </a:t>
            </a:r>
            <a:r>
              <a:rPr lang="en-US" altLang="ro-RO" sz="2000" dirty="0" err="1">
                <a:sym typeface="Symbol" pitchFamily="18" charset="2"/>
              </a:rPr>
              <a:t>InsertSort</a:t>
            </a:r>
            <a:r>
              <a:rPr lang="en-US" altLang="ro-RO" sz="2000" dirty="0">
                <a:sym typeface="Symbol" pitchFamily="18" charset="2"/>
              </a:rPr>
              <a:t> (best direct strategy from various perspectives) by splitting the array into clusters (clusters are distance- based between the elements of the data, denoted as gaps)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000" dirty="0">
                <a:sym typeface="Symbol" pitchFamily="18" charset="2"/>
              </a:rPr>
              <a:t>apply </a:t>
            </a:r>
            <a:r>
              <a:rPr lang="en-US" altLang="ro-RO" sz="2000" dirty="0" err="1">
                <a:sym typeface="Symbol" pitchFamily="18" charset="2"/>
              </a:rPr>
              <a:t>InsertSort</a:t>
            </a:r>
            <a:r>
              <a:rPr lang="en-US" altLang="ro-RO" sz="2000" dirty="0">
                <a:sym typeface="Symbol" pitchFamily="18" charset="2"/>
              </a:rPr>
              <a:t> on clusters (Rationale: move elements further away from the original position, not just 1 position to the left);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000" dirty="0">
                <a:sym typeface="Symbol" pitchFamily="18" charset="2"/>
              </a:rPr>
              <a:t>changes gaps until gap=1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 err="1">
                <a:sym typeface="Symbol" pitchFamily="18" charset="2"/>
              </a:rPr>
              <a:t>HeapSort</a:t>
            </a:r>
            <a:r>
              <a:rPr lang="en-US" altLang="ro-RO" sz="2400" dirty="0">
                <a:sym typeface="Symbol" pitchFamily="18" charset="2"/>
              </a:rPr>
              <a:t> optimal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000" dirty="0">
                <a:sym typeface="Symbol" pitchFamily="18" charset="2"/>
              </a:rPr>
              <a:t>Reason: it “remembers” comparisons done in previous steps keeping partial order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000" dirty="0">
                <a:sym typeface="Symbol" pitchFamily="18" charset="2"/>
              </a:rPr>
              <a:t>Resembles </a:t>
            </a:r>
            <a:r>
              <a:rPr lang="en-US" altLang="ro-RO" sz="2000" dirty="0" err="1">
                <a:sym typeface="Symbol" pitchFamily="18" charset="2"/>
              </a:rPr>
              <a:t>bubbleSort</a:t>
            </a:r>
            <a:r>
              <a:rPr lang="en-US" altLang="ro-RO" sz="2000" dirty="0">
                <a:sym typeface="Symbol" pitchFamily="18" charset="2"/>
              </a:rPr>
              <a:t> on subsets (branches)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000" dirty="0">
                <a:sym typeface="Symbol" pitchFamily="18" charset="2"/>
              </a:rPr>
              <a:t>Used for priority queues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CDD4D7-562F-41A3-96FD-401A585F1DBD}" type="datetime1">
              <a:rPr lang="en-US" smtClean="0"/>
              <a:t>10/20/20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Sorting – Evaluation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40" y="1470345"/>
            <a:ext cx="8525910" cy="477805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Check: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dirty="0">
                <a:sym typeface="Symbol" pitchFamily="18" charset="2"/>
                <a:hlinkClick r:id="rId2"/>
              </a:rPr>
              <a:t>http://cg.scs.carleton.ca/~morin/misc/sortalg/</a:t>
            </a:r>
            <a:endParaRPr lang="en-US" altLang="ro-RO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visualizations of some comparison based sorting algorithms</a:t>
            </a:r>
            <a:r>
              <a:rPr lang="en-US" altLang="ro-RO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E1EC85-C06F-459F-8518-EE2590992E86}" type="datetime1">
              <a:rPr lang="en-US" smtClean="0"/>
              <a:t>10/20/20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Elementary DS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Queues = set of data stored and accessed based on access policies</a:t>
            </a:r>
          </a:p>
          <a:p>
            <a:pPr eaLnBrk="1" hangingPunct="1"/>
            <a:r>
              <a:rPr lang="en-US" altLang="ro-RO" dirty="0"/>
              <a:t>Stacks and Queues = specific access policies</a:t>
            </a:r>
          </a:p>
          <a:p>
            <a:pPr eaLnBrk="1" hangingPunct="1"/>
            <a:r>
              <a:rPr lang="en-US" altLang="ro-RO" b="1" dirty="0"/>
              <a:t>Stack</a:t>
            </a:r>
            <a:r>
              <a:rPr lang="en-US" altLang="ro-RO" dirty="0"/>
              <a:t>: </a:t>
            </a:r>
            <a:r>
              <a:rPr lang="en-US" altLang="ro-RO" dirty="0" err="1"/>
              <a:t>LastInFirstOut</a:t>
            </a:r>
            <a:r>
              <a:rPr lang="en-US" altLang="ro-RO" dirty="0"/>
              <a:t> </a:t>
            </a:r>
            <a:r>
              <a:rPr lang="en-US" altLang="ro-RO" b="1" dirty="0"/>
              <a:t>LIFO</a:t>
            </a:r>
          </a:p>
          <a:p>
            <a:pPr eaLnBrk="1" hangingPunct="1"/>
            <a:r>
              <a:rPr lang="en-US" altLang="ro-RO" b="1" dirty="0"/>
              <a:t>Queues</a:t>
            </a:r>
            <a:r>
              <a:rPr lang="en-US" altLang="ro-RO" dirty="0"/>
              <a:t>: </a:t>
            </a:r>
            <a:r>
              <a:rPr lang="en-US" altLang="ro-RO" dirty="0" err="1"/>
              <a:t>FirstInFirstOut</a:t>
            </a:r>
            <a:r>
              <a:rPr lang="en-US" altLang="ro-RO" dirty="0"/>
              <a:t> </a:t>
            </a:r>
            <a:r>
              <a:rPr lang="en-US" altLang="ro-RO" b="1" dirty="0"/>
              <a:t>FIFO</a:t>
            </a:r>
          </a:p>
          <a:p>
            <a:pPr eaLnBrk="1" hangingPunct="1"/>
            <a:r>
              <a:rPr lang="en-US" altLang="ro-RO" dirty="0"/>
              <a:t>Implementations:</a:t>
            </a:r>
          </a:p>
          <a:p>
            <a:pPr lvl="1" eaLnBrk="1" hangingPunct="1"/>
            <a:r>
              <a:rPr lang="en-US" altLang="ro-RO" dirty="0"/>
              <a:t>Array based</a:t>
            </a:r>
          </a:p>
          <a:p>
            <a:pPr lvl="1" eaLnBrk="1" hangingPunct="1"/>
            <a:r>
              <a:rPr lang="en-US" altLang="ro-RO" dirty="0"/>
              <a:t>List based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7689EE-7B64-486A-96A1-0E804E865B25}" type="datetime1">
              <a:rPr lang="en-US" smtClean="0"/>
              <a:t>10/20/20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Elementary DS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dirty="0"/>
              <a:t>All DS have the same basic operations</a:t>
            </a:r>
          </a:p>
          <a:p>
            <a:pPr lvl="1" eaLnBrk="1" hangingPunct="1"/>
            <a:r>
              <a:rPr lang="en-US" altLang="ro-RO" sz="2400" dirty="0"/>
              <a:t>Add (insert)</a:t>
            </a:r>
          </a:p>
          <a:p>
            <a:pPr lvl="1" eaLnBrk="1" hangingPunct="1"/>
            <a:r>
              <a:rPr lang="en-US" altLang="ro-RO" sz="2400" dirty="0"/>
              <a:t>Remove (delete)</a:t>
            </a:r>
          </a:p>
          <a:p>
            <a:pPr lvl="1" eaLnBrk="1" hangingPunct="1"/>
            <a:r>
              <a:rPr lang="en-US" altLang="ro-RO" sz="2400" dirty="0"/>
              <a:t>Search</a:t>
            </a:r>
          </a:p>
          <a:p>
            <a:pPr lvl="1" eaLnBrk="1" hangingPunct="1"/>
            <a:r>
              <a:rPr lang="en-US" altLang="ro-RO" sz="2400" dirty="0"/>
              <a:t>Update</a:t>
            </a:r>
          </a:p>
          <a:p>
            <a:pPr lvl="1" eaLnBrk="1" hangingPunct="1"/>
            <a:r>
              <a:rPr lang="en-US" altLang="ro-RO" sz="2400" dirty="0"/>
              <a:t>Traverse</a:t>
            </a:r>
          </a:p>
          <a:p>
            <a:pPr eaLnBrk="1" hangingPunct="1"/>
            <a:r>
              <a:rPr lang="en-US" altLang="ro-RO" sz="2800" dirty="0"/>
              <a:t>All the rest are just combinations of the basic ones</a:t>
            </a:r>
          </a:p>
          <a:p>
            <a:pPr eaLnBrk="1" hangingPunct="1"/>
            <a:r>
              <a:rPr lang="en-US" altLang="ro-RO" sz="2800" dirty="0"/>
              <a:t>Important to know how they are handling the specific data and associated complexity</a:t>
            </a:r>
          </a:p>
        </p:txBody>
      </p:sp>
    </p:spTree>
    <p:extLst>
      <p:ext uri="{BB962C8B-B14F-4D97-AF65-F5344CB8AC3E}">
        <p14:creationId xmlns:p14="http://schemas.microsoft.com/office/powerpoint/2010/main" val="92962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74E537-E77B-4239-B0D4-EF3B5C483EA2}" type="datetime1">
              <a:rPr lang="en-US" smtClean="0"/>
              <a:t>10/20/20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Stacks (with arrays)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S[1..n]</a:t>
            </a:r>
          </a:p>
          <a:p>
            <a:pPr eaLnBrk="1" hangingPunct="1"/>
            <a:r>
              <a:rPr lang="en-US" altLang="ro-RO" dirty="0"/>
              <a:t>Access to the </a:t>
            </a:r>
            <a:r>
              <a:rPr lang="en-US" altLang="ro-RO" b="1" dirty="0"/>
              <a:t>first</a:t>
            </a:r>
            <a:r>
              <a:rPr lang="en-US" altLang="ro-RO" dirty="0"/>
              <a:t> element </a:t>
            </a:r>
            <a:r>
              <a:rPr lang="en-US" altLang="ro-RO" b="1" dirty="0"/>
              <a:t>only</a:t>
            </a:r>
            <a:r>
              <a:rPr lang="en-US" altLang="ro-RO" dirty="0"/>
              <a:t> (</a:t>
            </a:r>
            <a:r>
              <a:rPr lang="en-US" altLang="ro-RO" b="1" dirty="0"/>
              <a:t>top</a:t>
            </a:r>
            <a:r>
              <a:rPr lang="en-US" altLang="ro-RO" dirty="0"/>
              <a:t> el)</a:t>
            </a:r>
          </a:p>
          <a:p>
            <a:pPr eaLnBrk="1" hangingPunct="1"/>
            <a:r>
              <a:rPr lang="en-US" altLang="ro-RO" dirty="0"/>
              <a:t>LIFO policy</a:t>
            </a:r>
          </a:p>
          <a:p>
            <a:pPr eaLnBrk="1" hangingPunct="1"/>
            <a:r>
              <a:rPr lang="en-US" altLang="ro-RO" dirty="0"/>
              <a:t>Actions:</a:t>
            </a:r>
          </a:p>
          <a:p>
            <a:pPr lvl="1" eaLnBrk="1" hangingPunct="1"/>
            <a:r>
              <a:rPr lang="en-US" altLang="ro-RO" b="1" dirty="0"/>
              <a:t>Push</a:t>
            </a:r>
            <a:r>
              <a:rPr lang="en-US" altLang="ro-RO" dirty="0"/>
              <a:t>	(= add/insert)</a:t>
            </a:r>
          </a:p>
          <a:p>
            <a:pPr lvl="1" eaLnBrk="1" hangingPunct="1"/>
            <a:r>
              <a:rPr lang="en-US" altLang="ro-RO" b="1" dirty="0"/>
              <a:t>Pop</a:t>
            </a:r>
            <a:r>
              <a:rPr lang="en-US" altLang="ro-RO" dirty="0"/>
              <a:t>	( = extract/remove/delete)</a:t>
            </a:r>
          </a:p>
          <a:p>
            <a:pPr lvl="1" eaLnBrk="1" hangingPunct="1"/>
            <a:r>
              <a:rPr lang="en-US" altLang="ro-RO" b="1" dirty="0"/>
              <a:t>Stack-Empty</a:t>
            </a:r>
            <a:r>
              <a:rPr lang="en-US" altLang="ro-RO" dirty="0"/>
              <a:t>/</a:t>
            </a:r>
            <a:r>
              <a:rPr lang="en-US" altLang="ro-RO" b="1" dirty="0"/>
              <a:t>Stack-Full </a:t>
            </a:r>
            <a:r>
              <a:rPr lang="en-US" altLang="ro-RO" dirty="0"/>
              <a:t>(if size is associated – check for availability)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079B92-72A0-48EC-9AB2-2B1F6E43D5E3}" type="datetime1">
              <a:rPr lang="en-US" smtClean="0"/>
              <a:t>10/20/20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Stacks-code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1738"/>
            <a:ext cx="8574088" cy="5046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dirty="0"/>
              <a:t>Stack-Empty(S)		</a:t>
            </a:r>
            <a:r>
              <a:rPr lang="en-US" altLang="ro-RO" sz="2800" dirty="0"/>
              <a:t>//</a:t>
            </a:r>
            <a:r>
              <a:rPr lang="en-US" altLang="ro-RO" sz="2800" b="1" dirty="0"/>
              <a:t>O(1)</a:t>
            </a:r>
          </a:p>
          <a:p>
            <a:pPr eaLnBrk="1" hangingPunct="1">
              <a:buFontTx/>
              <a:buNone/>
            </a:pPr>
            <a:r>
              <a:rPr lang="en-US" altLang="ro-RO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top[S]=0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o-RO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o-RO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o-RO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o-RO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eaLnBrk="1" hangingPunct="1">
              <a:buFontTx/>
              <a:buNone/>
            </a:pPr>
            <a:r>
              <a:rPr lang="en-US" altLang="ro-RO" sz="2800" b="1" dirty="0"/>
              <a:t>Push(</a:t>
            </a:r>
            <a:r>
              <a:rPr lang="en-US" altLang="ro-RO" sz="2800" b="1" dirty="0" err="1"/>
              <a:t>S,x</a:t>
            </a:r>
            <a:r>
              <a:rPr lang="en-US" altLang="ro-RO" sz="2800" b="1" dirty="0"/>
              <a:t>) 			</a:t>
            </a:r>
            <a:r>
              <a:rPr lang="en-US" altLang="ro-RO" sz="2800" dirty="0"/>
              <a:t>//</a:t>
            </a:r>
            <a:r>
              <a:rPr lang="en-US" altLang="ro-RO" sz="2800" b="1" dirty="0"/>
              <a:t>O(1)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top[S]&lt;-top[S]+1</a:t>
            </a:r>
            <a:r>
              <a:rPr lang="en-US" altLang="ro-RO" sz="2400" b="1" dirty="0"/>
              <a:t>		</a:t>
            </a:r>
            <a:r>
              <a:rPr lang="en-US" altLang="ro-RO" sz="1800" b="1" dirty="0"/>
              <a:t>// top indicates the last occupied slot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S[top[S]] &lt;-x		</a:t>
            </a:r>
            <a:r>
              <a:rPr lang="en-US" altLang="ro-RO" sz="1800" b="1" dirty="0"/>
              <a:t>// does not check stack full (Homework) </a:t>
            </a:r>
          </a:p>
          <a:p>
            <a:pPr eaLnBrk="1" hangingPunct="1">
              <a:buFontTx/>
              <a:buNone/>
            </a:pPr>
            <a:r>
              <a:rPr lang="en-US" altLang="ro-RO" sz="2800" b="1" dirty="0"/>
              <a:t>Pop(</a:t>
            </a:r>
            <a:r>
              <a:rPr lang="en-US" altLang="ro-RO" sz="2800" b="1" dirty="0" err="1"/>
              <a:t>S,x</a:t>
            </a:r>
            <a:r>
              <a:rPr lang="en-US" altLang="ro-RO" sz="2800" b="1" dirty="0"/>
              <a:t>) 				</a:t>
            </a:r>
            <a:r>
              <a:rPr lang="en-US" altLang="ro-RO" sz="2800" dirty="0"/>
              <a:t>//</a:t>
            </a:r>
            <a:r>
              <a:rPr lang="en-US" altLang="ro-RO" sz="2800" b="1" dirty="0"/>
              <a:t>O(1)</a:t>
            </a:r>
          </a:p>
          <a:p>
            <a:pPr eaLnBrk="1" hangingPunct="1">
              <a:buFontTx/>
              <a:buNone/>
            </a:pPr>
            <a:r>
              <a:rPr lang="en-US" altLang="ro-RO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Stack-Empty(S)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o-RO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error mess. “stack underflow”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o-RO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top[S]&lt;-top[S]-1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o-RO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S[top[S]+1]</a:t>
            </a:r>
            <a:endParaRPr lang="en-US" alt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D37B7F-65DB-4018-9348-DB3176430E2D}" type="datetime1">
              <a:rPr lang="en-US" smtClean="0"/>
              <a:t>10/20/20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Queues (with arrays)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854" y="1278320"/>
            <a:ext cx="8758145" cy="4970080"/>
          </a:xfrm>
        </p:spPr>
        <p:txBody>
          <a:bodyPr/>
          <a:lstStyle/>
          <a:p>
            <a:pPr eaLnBrk="1" hangingPunct="1"/>
            <a:r>
              <a:rPr lang="en-US" altLang="ro-RO" dirty="0"/>
              <a:t>Q[1..n]</a:t>
            </a:r>
          </a:p>
          <a:p>
            <a:pPr eaLnBrk="1" hangingPunct="1"/>
            <a:r>
              <a:rPr lang="en-US" altLang="ro-RO" dirty="0"/>
              <a:t>Access to the </a:t>
            </a:r>
            <a:r>
              <a:rPr lang="en-US" altLang="ro-RO" b="1" dirty="0"/>
              <a:t>first</a:t>
            </a:r>
            <a:r>
              <a:rPr lang="en-US" altLang="ro-RO" dirty="0"/>
              <a:t> element (</a:t>
            </a:r>
            <a:r>
              <a:rPr lang="en-US" altLang="ro-RO" b="1" i="1" dirty="0"/>
              <a:t>head</a:t>
            </a:r>
            <a:r>
              <a:rPr lang="en-US" altLang="ro-RO" dirty="0"/>
              <a:t>) on </a:t>
            </a:r>
            <a:r>
              <a:rPr lang="en-US" altLang="ro-RO" b="1" dirty="0"/>
              <a:t>reading</a:t>
            </a:r>
          </a:p>
          <a:p>
            <a:pPr eaLnBrk="1" hangingPunct="1"/>
            <a:r>
              <a:rPr lang="en-US" altLang="ro-RO" dirty="0"/>
              <a:t>Access to the </a:t>
            </a:r>
            <a:r>
              <a:rPr lang="en-US" altLang="ro-RO" b="1" dirty="0"/>
              <a:t>last</a:t>
            </a:r>
            <a:r>
              <a:rPr lang="en-US" altLang="ro-RO" dirty="0"/>
              <a:t> element (</a:t>
            </a:r>
            <a:r>
              <a:rPr lang="en-US" altLang="ro-RO" b="1" i="1" dirty="0"/>
              <a:t>tail</a:t>
            </a:r>
            <a:r>
              <a:rPr lang="en-US" altLang="ro-RO" dirty="0"/>
              <a:t>) on </a:t>
            </a:r>
            <a:r>
              <a:rPr lang="en-US" altLang="ro-RO" b="1" dirty="0"/>
              <a:t>writing</a:t>
            </a:r>
          </a:p>
          <a:p>
            <a:pPr eaLnBrk="1" hangingPunct="1"/>
            <a:r>
              <a:rPr lang="en-US" altLang="ro-RO" dirty="0"/>
              <a:t>FIFO policy</a:t>
            </a:r>
          </a:p>
          <a:p>
            <a:pPr eaLnBrk="1" hangingPunct="1"/>
            <a:r>
              <a:rPr lang="en-US" altLang="ro-RO" dirty="0"/>
              <a:t>Actions:</a:t>
            </a:r>
          </a:p>
          <a:p>
            <a:pPr lvl="1" eaLnBrk="1" hangingPunct="1"/>
            <a:r>
              <a:rPr lang="en-US" altLang="ro-RO" b="1" dirty="0" err="1"/>
              <a:t>EnQ</a:t>
            </a:r>
            <a:r>
              <a:rPr lang="en-US" altLang="ro-RO" dirty="0"/>
              <a:t>	(= add/insert)</a:t>
            </a:r>
          </a:p>
          <a:p>
            <a:pPr lvl="1" eaLnBrk="1" hangingPunct="1"/>
            <a:r>
              <a:rPr lang="en-US" altLang="ro-RO" b="1" dirty="0" err="1"/>
              <a:t>DeQ</a:t>
            </a:r>
            <a:r>
              <a:rPr lang="en-US" altLang="ro-RO" dirty="0"/>
              <a:t>	( = extract/remove/delete)</a:t>
            </a:r>
          </a:p>
          <a:p>
            <a:pPr lvl="1" eaLnBrk="1" hangingPunct="1"/>
            <a:r>
              <a:rPr lang="en-US" altLang="ro-RO" b="1" dirty="0"/>
              <a:t>Queue-Empty</a:t>
            </a:r>
            <a:r>
              <a:rPr lang="en-US" altLang="ro-RO" dirty="0"/>
              <a:t>/</a:t>
            </a:r>
            <a:r>
              <a:rPr lang="en-US" altLang="ro-RO" b="1" dirty="0"/>
              <a:t>Queue-Full</a:t>
            </a:r>
            <a:r>
              <a:rPr lang="en-US" altLang="ro-RO" dirty="0"/>
              <a:t> (Homework)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F26FE7-C6A2-4CCB-9F6B-CDC16B8D8018}" type="datetime1">
              <a:rPr lang="en-US" smtClean="0"/>
              <a:t>10/20/20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Sorting – lessons learned</a:t>
            </a:r>
          </a:p>
        </p:txBody>
      </p:sp>
      <p:sp>
        <p:nvSpPr>
          <p:cNvPr id="5126" name="Content Placeholder 1"/>
          <p:cNvSpPr>
            <a:spLocks noGrp="1"/>
          </p:cNvSpPr>
          <p:nvPr>
            <p:ph idx="1"/>
          </p:nvPr>
        </p:nvSpPr>
        <p:spPr>
          <a:xfrm>
            <a:off x="193830" y="1316725"/>
            <a:ext cx="8722853" cy="4724400"/>
          </a:xfrm>
        </p:spPr>
        <p:txBody>
          <a:bodyPr/>
          <a:lstStyle/>
          <a:p>
            <a:r>
              <a:rPr lang="en-US" altLang="en-US" sz="2400" dirty="0"/>
              <a:t>No direct method is optimal</a:t>
            </a:r>
          </a:p>
          <a:p>
            <a:r>
              <a:rPr lang="en-US" altLang="en-US" sz="2400" dirty="0"/>
              <a:t>Yet, some of them are worth to be used in specific conditions. Which ones, when? Discussion.</a:t>
            </a:r>
          </a:p>
          <a:p>
            <a:r>
              <a:rPr lang="en-US" altLang="en-US" sz="2400" dirty="0"/>
              <a:t>Stability is a desired property; not all strategies own it. Which do? Which not? Discussion.</a:t>
            </a:r>
          </a:p>
          <a:p>
            <a:r>
              <a:rPr lang="en-US" altLang="en-US" sz="2400" dirty="0"/>
              <a:t>Advanced strategies (heapsort and quicksort) are optimal. However, it does not worth using them always. When not? Why? Discussion.</a:t>
            </a:r>
          </a:p>
          <a:p>
            <a:r>
              <a:rPr lang="en-US" altLang="en-US" sz="2400" b="1" dirty="0"/>
              <a:t>Cases</a:t>
            </a:r>
            <a:r>
              <a:rPr lang="en-US" altLang="en-US" sz="2400" dirty="0"/>
              <a:t> depend on the strategy (</a:t>
            </a:r>
            <a:r>
              <a:rPr lang="en-US" altLang="en-US" sz="2400" b="1" dirty="0"/>
              <a:t>algorithm</a:t>
            </a:r>
            <a:r>
              <a:rPr lang="en-US" altLang="en-US" sz="2400" dirty="0"/>
              <a:t>) </a:t>
            </a:r>
            <a:r>
              <a:rPr lang="en-US" altLang="en-US" sz="2400" b="1" dirty="0"/>
              <a:t>AND</a:t>
            </a:r>
            <a:r>
              <a:rPr lang="en-US" altLang="en-US" sz="2400" dirty="0"/>
              <a:t> </a:t>
            </a:r>
            <a:r>
              <a:rPr lang="en-US" altLang="en-US" sz="2400" b="1" dirty="0"/>
              <a:t>implementation</a:t>
            </a:r>
            <a:r>
              <a:rPr lang="en-US" altLang="en-US" sz="2400" dirty="0"/>
              <a:t>!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Cases</a:t>
            </a:r>
            <a:r>
              <a:rPr lang="en-US" altLang="en-US" sz="2400" b="1" dirty="0"/>
              <a:t> </a:t>
            </a:r>
            <a:r>
              <a:rPr lang="en-US" altLang="en-US" sz="2400" dirty="0"/>
              <a:t>are </a:t>
            </a:r>
            <a:r>
              <a:rPr lang="en-US" altLang="en-US" sz="2400" b="1" dirty="0">
                <a:solidFill>
                  <a:srgbClr val="FF0000"/>
                </a:solidFill>
              </a:rPr>
              <a:t>not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fixed on the </a:t>
            </a:r>
            <a:r>
              <a:rPr lang="en-US" altLang="en-US" sz="2400" b="1" dirty="0">
                <a:solidFill>
                  <a:srgbClr val="FF0000"/>
                </a:solidFill>
              </a:rPr>
              <a:t>problem</a:t>
            </a:r>
            <a:r>
              <a:rPr lang="en-US" altLang="en-US" sz="2400" dirty="0"/>
              <a:t>!!! </a:t>
            </a:r>
          </a:p>
          <a:p>
            <a:pPr lvl="1"/>
            <a:r>
              <a:rPr lang="en-US" altLang="en-US" sz="2400" dirty="0"/>
              <a:t>One best case of one solution might be worst case of another’s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12819A-35A1-4CC9-983D-3297E9423F4C}" type="datetime1">
              <a:rPr lang="en-US" smtClean="0"/>
              <a:t>10/20/20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Queues-code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574088" cy="4932362"/>
          </a:xfrm>
        </p:spPr>
        <p:txBody>
          <a:bodyPr/>
          <a:lstStyle/>
          <a:p>
            <a:pPr eaLnBrk="1" hangingPunct="1"/>
            <a:r>
              <a:rPr lang="en-US" altLang="ro-RO" dirty="0"/>
              <a:t>Implementation </a:t>
            </a:r>
            <a:r>
              <a:rPr lang="en-US" altLang="ro-RO" b="1" dirty="0"/>
              <a:t>as a circular Q</a:t>
            </a:r>
          </a:p>
          <a:p>
            <a:pPr eaLnBrk="1" hangingPunct="1"/>
            <a:r>
              <a:rPr lang="en-US" altLang="ro-RO" dirty="0"/>
              <a:t>Circular = no end; after Q[n] comes Q[1]</a:t>
            </a:r>
          </a:p>
          <a:p>
            <a:pPr eaLnBrk="1" hangingPunct="1">
              <a:buFontTx/>
              <a:buNone/>
            </a:pPr>
            <a:r>
              <a:rPr lang="en-US" altLang="ro-R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</a:t>
            </a:r>
            <a:r>
              <a:rPr lang="en-US" altLang="ro-RO" b="1" dirty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o-RO" b="1" dirty="0" err="1">
                <a:latin typeface="Courier New" pitchFamily="49" charset="0"/>
                <a:cs typeface="Courier New" panose="02070309020205020404" pitchFamily="49" charset="0"/>
              </a:rPr>
              <a:t>Q,x</a:t>
            </a:r>
            <a:r>
              <a:rPr lang="en-US" altLang="ro-RO" b="1" dirty="0">
                <a:latin typeface="Courier New" pitchFamily="49" charset="0"/>
                <a:cs typeface="Courier New" panose="02070309020205020404" pitchFamily="49" charset="0"/>
              </a:rPr>
              <a:t>)</a:t>
            </a:r>
            <a:r>
              <a:rPr lang="en-US" alt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ro-RO" sz="2800" b="1" dirty="0"/>
              <a:t>//O(1)</a:t>
            </a:r>
          </a:p>
          <a:p>
            <a:pPr eaLnBrk="1" hangingPunct="1">
              <a:buNone/>
            </a:pP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Q[tail[Q]]&lt;-x   </a:t>
            </a:r>
            <a:r>
              <a:rPr lang="en-US" altLang="ro-RO" sz="2100" b="1" dirty="0"/>
              <a:t>// tail indicates the first unoccupied slot</a:t>
            </a:r>
            <a:endParaRPr lang="en-US" altLang="ro-RO" sz="2100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  <a:cs typeface="Courier New" panose="02070309020205020404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 tail[Q]=length[Q]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  <a:cs typeface="Courier New" panose="02070309020205020404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 tail[Q]&lt;-1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  <a:cs typeface="Courier New" panose="02070309020205020404" pitchFamily="49" charset="0"/>
              </a:rPr>
              <a:t>else</a:t>
            </a: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 tail[Q]&lt;- tail[Q]+1</a:t>
            </a:r>
          </a:p>
          <a:p>
            <a:pPr eaLnBrk="1" hangingPunct="1"/>
            <a:r>
              <a:rPr lang="en-US" altLang="ro-RO" sz="2800" b="1" dirty="0"/>
              <a:t>Any possible error?</a:t>
            </a:r>
          </a:p>
          <a:p>
            <a:pPr eaLnBrk="1" hangingPunct="1"/>
            <a:r>
              <a:rPr lang="en-US" altLang="ro-RO" sz="2800" b="1" dirty="0"/>
              <a:t>No overflow test (the tail “eats” the head! Homework – fix it!)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724CF5-C9F9-4102-B8CC-E347654DA022}" type="datetime1">
              <a:rPr lang="en-US" smtClean="0"/>
              <a:t>10/20/20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Queues-code-cont.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altLang="ro-RO" b="1" dirty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o-RO" b="1" dirty="0" err="1">
                <a:latin typeface="Courier New" pitchFamily="49" charset="0"/>
                <a:cs typeface="Courier New" panose="02070309020205020404" pitchFamily="49" charset="0"/>
              </a:rPr>
              <a:t>Q,x</a:t>
            </a:r>
            <a:r>
              <a:rPr lang="en-US" altLang="ro-RO" b="1" dirty="0">
                <a:latin typeface="Courier New" pitchFamily="49" charset="0"/>
                <a:cs typeface="Courier New" panose="02070309020205020404" pitchFamily="49" charset="0"/>
              </a:rPr>
              <a:t>)</a:t>
            </a:r>
            <a:r>
              <a:rPr lang="en-US" alt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ro-RO" sz="2800" b="1" dirty="0"/>
              <a:t>//O(1)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x &lt;-Q[head[Q]]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  <a:cs typeface="Courier New" panose="02070309020205020404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 head[Q]=length[Q]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  <a:cs typeface="Courier New" panose="02070309020205020404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 head[Q]&lt;-1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  <a:cs typeface="Courier New" panose="02070309020205020404" pitchFamily="49" charset="0"/>
              </a:rPr>
              <a:t>else</a:t>
            </a:r>
            <a:r>
              <a:rPr lang="en-US" altLang="ro-RO" sz="2400" dirty="0">
                <a:latin typeface="Courier New" pitchFamily="49" charset="0"/>
                <a:cs typeface="Courier New" panose="02070309020205020404" pitchFamily="49" charset="0"/>
              </a:rPr>
              <a:t> head[Q]&lt;- head[Q]+1</a:t>
            </a:r>
          </a:p>
          <a:p>
            <a:pPr eaLnBrk="1" hangingPunct="1"/>
            <a:r>
              <a:rPr lang="en-US" altLang="ro-RO" sz="2800" b="1" dirty="0"/>
              <a:t>Any possible error?</a:t>
            </a:r>
          </a:p>
          <a:p>
            <a:pPr eaLnBrk="1" hangingPunct="1"/>
            <a:r>
              <a:rPr lang="en-US" altLang="ro-RO" sz="2800" b="1" dirty="0"/>
              <a:t>No underflow test (the head “reaches” the tail! Homework – fix it)</a:t>
            </a:r>
          </a:p>
          <a:p>
            <a:pPr eaLnBrk="1" hangingPunct="1"/>
            <a:endParaRPr lang="en-US" alt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E7402D-C6CC-4155-9F5F-1B5713E96805}" type="datetime1">
              <a:rPr lang="en-US" smtClean="0"/>
              <a:t>10/20/20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Linked lists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0" y="1316724"/>
            <a:ext cx="8950170" cy="500848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Dynamic 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Organized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Circular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Mandatory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key 		//</a:t>
            </a:r>
            <a:r>
              <a:rPr lang="en-US" altLang="ro-RO" sz="2000" dirty="0"/>
              <a:t>+ the actual info; we skip it for now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next		//</a:t>
            </a:r>
            <a:r>
              <a:rPr lang="en-US" altLang="ro-RO" sz="2000" dirty="0"/>
              <a:t>pointer to the next el in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previous 	//</a:t>
            </a:r>
            <a:r>
              <a:rPr lang="en-US" altLang="ro-RO" sz="2000" dirty="0"/>
              <a:t>pointer to the </a:t>
            </a:r>
            <a:r>
              <a:rPr lang="en-US" altLang="ro-RO" sz="2000" dirty="0" err="1"/>
              <a:t>prev</a:t>
            </a:r>
            <a:r>
              <a:rPr lang="en-US" altLang="ro-RO" sz="2000" dirty="0"/>
              <a:t> in list ONLY if doubly linked list</a:t>
            </a:r>
            <a:endParaRPr lang="en-US" altLang="ro-RO" sz="2400" dirty="0"/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Particular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 err="1"/>
              <a:t>prev</a:t>
            </a:r>
            <a:r>
              <a:rPr lang="en-US" altLang="ro-RO" sz="2400" dirty="0"/>
              <a:t>[x]=nil in case x=head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next[x]=nil in case x=tail //</a:t>
            </a:r>
            <a:r>
              <a:rPr lang="en-US" altLang="ro-RO" sz="2000" dirty="0"/>
              <a:t>ONLY for doubly linked list</a:t>
            </a:r>
            <a:endParaRPr lang="en-US" altLang="ro-RO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706968-0F71-40F3-9F4B-660D84400216}" type="datetime1">
              <a:rPr lang="en-US" smtClean="0"/>
              <a:t>10/20/20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Doubly linked lists - search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725"/>
            <a:ext cx="8574088" cy="4931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b="1" dirty="0">
                <a:latin typeface="Courier New" pitchFamily="49" charset="0"/>
              </a:rPr>
              <a:t>List-Search(</a:t>
            </a:r>
            <a:r>
              <a:rPr lang="en-US" altLang="ro-RO" b="1" dirty="0" err="1">
                <a:latin typeface="Courier New" pitchFamily="49" charset="0"/>
              </a:rPr>
              <a:t>L,k</a:t>
            </a:r>
            <a:r>
              <a:rPr lang="en-US" altLang="ro-RO" b="1" dirty="0">
                <a:latin typeface="Courier New" pitchFamily="49" charset="0"/>
              </a:rPr>
              <a:t>)</a:t>
            </a:r>
            <a:r>
              <a:rPr lang="en-US" altLang="ro-RO" dirty="0"/>
              <a:t>		//O(n)</a:t>
            </a:r>
            <a:endParaRPr lang="en-US" altLang="ro-RO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</a:rPr>
              <a:t>x&lt;-head[L]</a:t>
            </a:r>
          </a:p>
          <a:p>
            <a:pPr eaLnBrk="1" hangingPunct="1">
              <a:buFontTx/>
              <a:buNone/>
            </a:pPr>
            <a:r>
              <a:rPr lang="en-US" altLang="ro-RO" sz="2800" u="sng" dirty="0">
                <a:latin typeface="Courier New" pitchFamily="49" charset="0"/>
              </a:rPr>
              <a:t>while</a:t>
            </a:r>
            <a:r>
              <a:rPr lang="en-US" altLang="ro-RO" sz="2800" dirty="0">
                <a:latin typeface="Courier New" pitchFamily="49" charset="0"/>
              </a:rPr>
              <a:t> x&lt;&gt;nil </a:t>
            </a:r>
            <a:r>
              <a:rPr lang="en-US" altLang="ro-RO" sz="2800" u="sng" dirty="0">
                <a:latin typeface="Courier New" pitchFamily="49" charset="0"/>
              </a:rPr>
              <a:t>and</a:t>
            </a:r>
            <a:r>
              <a:rPr lang="en-US" altLang="ro-RO" sz="2800" dirty="0">
                <a:latin typeface="Courier New" pitchFamily="49" charset="0"/>
              </a:rPr>
              <a:t> key[x]&lt;&gt;k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</a:rPr>
              <a:t>	x&lt;-next[x]</a:t>
            </a:r>
          </a:p>
          <a:p>
            <a:pPr eaLnBrk="1" hangingPunct="1">
              <a:buFontTx/>
              <a:buNone/>
            </a:pPr>
            <a:r>
              <a:rPr lang="en-US" altLang="ro-RO" sz="2800" u="sng" dirty="0">
                <a:latin typeface="Courier New" pitchFamily="49" charset="0"/>
              </a:rPr>
              <a:t>return</a:t>
            </a:r>
            <a:r>
              <a:rPr lang="en-US" altLang="ro-RO" sz="2800" dirty="0">
                <a:latin typeface="Courier New" pitchFamily="49" charset="0"/>
              </a:rPr>
              <a:t> x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Meaning: 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When the returned is nil, means not found</a:t>
            </a:r>
          </a:p>
          <a:p>
            <a:pPr eaLnBrk="1" hangingPunct="1">
              <a:buNone/>
            </a:pPr>
            <a:r>
              <a:rPr lang="en-US" altLang="ro-RO" sz="2400" dirty="0"/>
              <a:t>When not nil, </a:t>
            </a:r>
            <a:r>
              <a:rPr lang="en-US" altLang="ro-RO" sz="2400" dirty="0">
                <a:latin typeface="Courier New" pitchFamily="49" charset="0"/>
              </a:rPr>
              <a:t>x</a:t>
            </a:r>
            <a:r>
              <a:rPr lang="en-US" altLang="ro-RO" sz="2400" dirty="0"/>
              <a:t> points the actual searched (and found) element</a:t>
            </a:r>
          </a:p>
          <a:p>
            <a:pPr eaLnBrk="1" hangingPunct="1">
              <a:buNone/>
            </a:pPr>
            <a:r>
              <a:rPr lang="en-US" altLang="ro-RO" sz="2400" b="1" dirty="0" err="1"/>
              <a:t>Hw</a:t>
            </a:r>
            <a:r>
              <a:rPr lang="en-US" altLang="ro-RO" sz="2400" dirty="0"/>
              <a:t>: rewrite as a recursive implementation. Time? Advantage? Disadvantage?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1BE1A9-9FCC-480B-8310-3A9450A4AC3B}" type="datetime1">
              <a:rPr lang="en-US" smtClean="0"/>
              <a:t>10/20/20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Doubly linked lists – insert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1510"/>
            <a:ext cx="8574088" cy="50468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b="1" dirty="0">
                <a:latin typeface="Courier New" pitchFamily="49" charset="0"/>
              </a:rPr>
              <a:t>List-Insert(</a:t>
            </a:r>
            <a:r>
              <a:rPr lang="en-US" altLang="ro-RO" b="1" dirty="0" err="1">
                <a:latin typeface="Courier New" pitchFamily="49" charset="0"/>
              </a:rPr>
              <a:t>L,x</a:t>
            </a:r>
            <a:r>
              <a:rPr lang="en-US" altLang="ro-RO" b="1" dirty="0">
                <a:latin typeface="Courier New" pitchFamily="49" charset="0"/>
              </a:rPr>
              <a:t>)</a:t>
            </a:r>
            <a:r>
              <a:rPr lang="en-US" altLang="ro-RO" dirty="0"/>
              <a:t>	</a:t>
            </a:r>
            <a:r>
              <a:rPr lang="en-US" altLang="ro-RO" sz="2400" dirty="0"/>
              <a:t>//</a:t>
            </a:r>
            <a:r>
              <a:rPr lang="en-US" altLang="ro-RO" sz="2400" b="1" dirty="0"/>
              <a:t>in the </a:t>
            </a:r>
            <a:r>
              <a:rPr lang="en-US" altLang="ro-RO" b="1" dirty="0"/>
              <a:t>head</a:t>
            </a:r>
            <a:r>
              <a:rPr lang="en-US" altLang="ro-RO" sz="2400" dirty="0"/>
              <a:t>;</a:t>
            </a:r>
            <a:r>
              <a:rPr lang="en-US" altLang="ro-RO" dirty="0"/>
              <a:t> O(1)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//the el is </a:t>
            </a:r>
            <a:r>
              <a:rPr lang="en-US" altLang="ro-RO" sz="2400" b="1" dirty="0"/>
              <a:t>already</a:t>
            </a:r>
            <a:r>
              <a:rPr lang="en-US" altLang="ro-RO" sz="2400" dirty="0"/>
              <a:t> allocated and pointed by </a:t>
            </a:r>
            <a:r>
              <a:rPr lang="en-US" altLang="ro-RO" sz="2400" b="1" dirty="0"/>
              <a:t>x; </a:t>
            </a:r>
            <a:endParaRPr lang="en-US" altLang="ro-RO" sz="2400" dirty="0"/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</a:rPr>
              <a:t>next[x]&lt;-head[L]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</a:t>
            </a:r>
            <a:r>
              <a:rPr lang="en-US" altLang="ro-RO" sz="2800" dirty="0">
                <a:latin typeface="Courier New" pitchFamily="49" charset="0"/>
              </a:rPr>
              <a:t>head[L]&lt;&gt;nil</a:t>
            </a: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2400" dirty="0"/>
              <a:t>//Q was not empty before insert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</a:t>
            </a:r>
            <a:r>
              <a:rPr lang="en-US" altLang="ro-RO" sz="2400" dirty="0" err="1">
                <a:latin typeface="Courier New" pitchFamily="49" charset="0"/>
              </a:rPr>
              <a:t>prev</a:t>
            </a:r>
            <a:r>
              <a:rPr lang="en-US" altLang="ro-RO" sz="2400" dirty="0">
                <a:latin typeface="Courier New" pitchFamily="49" charset="0"/>
              </a:rPr>
              <a:t>[head[L]]&lt;-x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head[L]&lt;-x</a:t>
            </a:r>
          </a:p>
          <a:p>
            <a:pPr eaLnBrk="1" hangingPunct="1">
              <a:buFontTx/>
              <a:buNone/>
            </a:pPr>
            <a:r>
              <a:rPr lang="en-US" altLang="ro-RO" sz="2400" dirty="0" err="1">
                <a:latin typeface="Courier New" pitchFamily="49" charset="0"/>
              </a:rPr>
              <a:t>prev</a:t>
            </a:r>
            <a:r>
              <a:rPr lang="en-US" altLang="ro-RO" sz="2400" dirty="0">
                <a:latin typeface="Courier New" pitchFamily="49" charset="0"/>
              </a:rPr>
              <a:t>[x]&lt;-nil</a:t>
            </a:r>
          </a:p>
          <a:p>
            <a:pPr eaLnBrk="1" hangingPunct="1">
              <a:buFontTx/>
              <a:buNone/>
            </a:pPr>
            <a:endParaRPr lang="en-US" altLang="ro-RO" sz="24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o-RO" sz="2400" b="1" dirty="0" err="1"/>
              <a:t>Hw</a:t>
            </a:r>
            <a:r>
              <a:rPr lang="en-US" altLang="ro-RO" sz="2400" dirty="0"/>
              <a:t>: insert in a certain position. </a:t>
            </a:r>
            <a:r>
              <a:rPr lang="en-US" altLang="ro-RO" sz="2400" b="1" dirty="0"/>
              <a:t>Steps</a:t>
            </a:r>
            <a:r>
              <a:rPr lang="en-US" altLang="ro-RO" sz="2400" dirty="0"/>
              <a:t>: Search for the position + link the element (4 pointers updates – 2 updates + 2 set)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19AC07-5FCB-48EA-8485-0C95E4562A4F}" type="datetime1">
              <a:rPr lang="en-US" smtClean="0"/>
              <a:t>10/20/20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Doubly linked lists – delete 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b="1" dirty="0">
                <a:latin typeface="Courier New" pitchFamily="49" charset="0"/>
              </a:rPr>
              <a:t>List-Delete(</a:t>
            </a:r>
            <a:r>
              <a:rPr lang="en-US" altLang="ro-RO" b="1" dirty="0" err="1">
                <a:latin typeface="Courier New" pitchFamily="49" charset="0"/>
              </a:rPr>
              <a:t>L,x</a:t>
            </a:r>
            <a:r>
              <a:rPr lang="en-US" altLang="ro-RO" b="1" dirty="0">
                <a:latin typeface="Courier New" pitchFamily="49" charset="0"/>
              </a:rPr>
              <a:t>)</a:t>
            </a:r>
            <a:r>
              <a:rPr lang="en-US" altLang="ro-RO" dirty="0"/>
              <a:t>	</a:t>
            </a:r>
            <a:r>
              <a:rPr lang="en-US" altLang="ro-RO" sz="2400" dirty="0"/>
              <a:t>//</a:t>
            </a:r>
            <a:r>
              <a:rPr lang="en-US" altLang="ro-RO" dirty="0"/>
              <a:t>O(1)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//x is to be removed, and it </a:t>
            </a:r>
            <a:r>
              <a:rPr lang="en-US" altLang="ro-RO" sz="2400" b="1" dirty="0"/>
              <a:t>was found </a:t>
            </a:r>
            <a:r>
              <a:rPr lang="en-US" altLang="ro-RO" sz="2400"/>
              <a:t>by </a:t>
            </a:r>
            <a:r>
              <a:rPr lang="en-US" altLang="ro-RO" b="1">
                <a:latin typeface="Courier New" pitchFamily="49" charset="0"/>
              </a:rPr>
              <a:t>List-Search</a:t>
            </a:r>
            <a:endParaRPr lang="en-US" altLang="ro-RO" sz="2400" b="1" dirty="0"/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</a:t>
            </a:r>
            <a:r>
              <a:rPr lang="en-US" altLang="ro-RO" sz="2400" dirty="0" err="1">
                <a:latin typeface="Courier New" pitchFamily="49" charset="0"/>
              </a:rPr>
              <a:t>prev</a:t>
            </a:r>
            <a:r>
              <a:rPr lang="en-US" altLang="ro-RO" sz="2400" dirty="0">
                <a:latin typeface="Courier New" pitchFamily="49" charset="0"/>
              </a:rPr>
              <a:t>[x]&lt;&gt;nil</a:t>
            </a:r>
            <a:r>
              <a:rPr lang="en-US" altLang="ro-RO" sz="2400" b="1" dirty="0">
                <a:latin typeface="Courier New" pitchFamily="49" charset="0"/>
              </a:rPr>
              <a:t>			</a:t>
            </a:r>
            <a:r>
              <a:rPr lang="en-US" altLang="ro-RO" sz="2400" dirty="0"/>
              <a:t>//not the head of the list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next[</a:t>
            </a:r>
            <a:r>
              <a:rPr lang="en-US" altLang="ro-RO" sz="2400" dirty="0" err="1">
                <a:latin typeface="Courier New" pitchFamily="49" charset="0"/>
              </a:rPr>
              <a:t>prev</a:t>
            </a:r>
            <a:r>
              <a:rPr lang="en-US" altLang="ro-RO" sz="2400" dirty="0">
                <a:latin typeface="Courier New" pitchFamily="49" charset="0"/>
              </a:rPr>
              <a:t>[x]]&lt;-next[x]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else</a:t>
            </a:r>
            <a:r>
              <a:rPr lang="en-US" altLang="ro-RO" sz="2400" dirty="0">
                <a:latin typeface="Courier New" pitchFamily="49" charset="0"/>
              </a:rPr>
              <a:t> head[L]=next[x]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next[x]&lt;&gt;nil</a:t>
            </a:r>
            <a:r>
              <a:rPr lang="en-US" altLang="ro-RO" sz="2400" b="1" dirty="0">
                <a:latin typeface="Courier New" pitchFamily="49" charset="0"/>
              </a:rPr>
              <a:t>			</a:t>
            </a:r>
            <a:r>
              <a:rPr lang="en-US" altLang="ro-RO" sz="2400" dirty="0"/>
              <a:t>//not the tail of the list</a:t>
            </a:r>
            <a:r>
              <a:rPr lang="en-US" altLang="ro-RO" sz="2400" b="1" dirty="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</a:t>
            </a:r>
            <a:r>
              <a:rPr lang="en-US" altLang="ro-RO" sz="2400" dirty="0" err="1">
                <a:latin typeface="Courier New" pitchFamily="49" charset="0"/>
              </a:rPr>
              <a:t>prev</a:t>
            </a:r>
            <a:r>
              <a:rPr lang="en-US" altLang="ro-RO" sz="2400" dirty="0">
                <a:latin typeface="Courier New" pitchFamily="49" charset="0"/>
              </a:rPr>
              <a:t>[next[x]]&lt;-</a:t>
            </a:r>
            <a:r>
              <a:rPr lang="en-US" altLang="ro-RO" sz="2400" dirty="0" err="1">
                <a:latin typeface="Courier New" pitchFamily="49" charset="0"/>
              </a:rPr>
              <a:t>prev</a:t>
            </a:r>
            <a:r>
              <a:rPr lang="en-US" altLang="ro-RO" sz="2400" dirty="0">
                <a:latin typeface="Courier New" pitchFamily="49" charset="0"/>
              </a:rPr>
              <a:t>[x]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else</a:t>
            </a:r>
            <a:r>
              <a:rPr lang="en-US" altLang="ro-RO" sz="2400" dirty="0">
                <a:latin typeface="Courier New" pitchFamily="49" charset="0"/>
              </a:rPr>
              <a:t> tail[x]=</a:t>
            </a:r>
            <a:r>
              <a:rPr lang="en-US" altLang="ro-RO" sz="2400" dirty="0" err="1">
                <a:latin typeface="Courier New" pitchFamily="49" charset="0"/>
              </a:rPr>
              <a:t>prev</a:t>
            </a:r>
            <a:r>
              <a:rPr lang="en-US" altLang="ro-RO" sz="2400" dirty="0">
                <a:latin typeface="Courier New" pitchFamily="49" charset="0"/>
              </a:rPr>
              <a:t>[x]</a:t>
            </a:r>
          </a:p>
          <a:p>
            <a:pPr eaLnBrk="1" hangingPunct="1">
              <a:buFontTx/>
              <a:buNone/>
            </a:pPr>
            <a:r>
              <a:rPr lang="en-US" altLang="ro-RO" sz="2400" b="1" dirty="0"/>
              <a:t>Any issues?</a:t>
            </a:r>
          </a:p>
          <a:p>
            <a:pPr eaLnBrk="1" hangingPunct="1">
              <a:buFontTx/>
              <a:buNone/>
            </a:pPr>
            <a:r>
              <a:rPr lang="en-US" altLang="ro-RO" sz="2400" b="1" dirty="0"/>
              <a:t>Dispose memory!!!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B12152-FB85-4141-B4B5-E6DD3F3956AE}" type="datetime1">
              <a:rPr lang="en-US" smtClean="0"/>
              <a:t>10/20/20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Sentinels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/>
              <a:t>Avoid testing for special cases (beginning/end of the structure)</a:t>
            </a:r>
          </a:p>
          <a:p>
            <a:pPr eaLnBrk="1" hangingPunct="1"/>
            <a:r>
              <a:rPr lang="en-US" altLang="ro-RO" sz="2800"/>
              <a:t>Each element is treated in an uniform manner</a:t>
            </a:r>
          </a:p>
          <a:p>
            <a:pPr eaLnBrk="1" hangingPunct="1"/>
            <a:r>
              <a:rPr lang="en-US" altLang="ro-RO" sz="2800"/>
              <a:t>Make the code easier to read and more efficient</a:t>
            </a:r>
          </a:p>
          <a:p>
            <a:pPr eaLnBrk="1" hangingPunct="1"/>
            <a:r>
              <a:rPr lang="en-US" altLang="ro-RO" sz="2800"/>
              <a:t>Sentinel=dummy el to which points prev[head] and next[tail]</a:t>
            </a:r>
          </a:p>
          <a:p>
            <a:pPr eaLnBrk="1" hangingPunct="1"/>
            <a:r>
              <a:rPr lang="en-US" altLang="ro-RO" sz="2800"/>
              <a:t>Transforms a double linked list into a circular list</a:t>
            </a:r>
          </a:p>
          <a:p>
            <a:pPr eaLnBrk="1" hangingPunct="1"/>
            <a:r>
              <a:rPr lang="en-US" altLang="ro-RO" sz="2800"/>
              <a:t>Qs and Stacks implemented with DLL with sentinels (Homework)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44D41F-7267-4C83-98C0-428F2C25C757}" type="datetime1">
              <a:rPr lang="en-US" smtClean="0"/>
              <a:t>10/20/20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 dirty="0"/>
              <a:t>Lists implementation</a:t>
            </a:r>
            <a:br>
              <a:rPr lang="en-US" altLang="ro-RO" sz="3200" dirty="0"/>
            </a:br>
            <a:r>
              <a:rPr lang="en-US" altLang="ro-RO" sz="3200" dirty="0"/>
              <a:t>Array vs Linked Lists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3" y="1278321"/>
            <a:ext cx="9065385" cy="5046890"/>
          </a:xfrm>
        </p:spPr>
        <p:txBody>
          <a:bodyPr/>
          <a:lstStyle/>
          <a:p>
            <a:pPr eaLnBrk="1" hangingPunct="1"/>
            <a:r>
              <a:rPr lang="en-US" altLang="ro-RO" sz="2400" dirty="0"/>
              <a:t>Compare and contrast analysis</a:t>
            </a:r>
          </a:p>
          <a:p>
            <a:pPr marL="0" indent="0" eaLnBrk="1" hangingPunct="1">
              <a:buNone/>
            </a:pPr>
            <a:r>
              <a:rPr lang="en-US" altLang="ro-RO" sz="2400" dirty="0"/>
              <a:t>		</a:t>
            </a:r>
            <a:r>
              <a:rPr lang="en-US" altLang="ro-RO" sz="2800" b="1" dirty="0"/>
              <a:t>Array			Linked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DS</a:t>
            </a:r>
            <a:r>
              <a:rPr lang="en-US" altLang="ro-RO" sz="2000" dirty="0"/>
              <a:t>:	 </a:t>
            </a:r>
            <a:r>
              <a:rPr lang="en-US" altLang="ro-RO" sz="2400" dirty="0"/>
              <a:t>	</a:t>
            </a:r>
            <a:r>
              <a:rPr lang="en-US" altLang="ro-RO" sz="2000" dirty="0"/>
              <a:t>static				dynamic</a:t>
            </a:r>
            <a:r>
              <a:rPr lang="en-US" altLang="ro-RO" sz="2400" dirty="0"/>
              <a:t>	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Access: 	</a:t>
            </a:r>
            <a:r>
              <a:rPr lang="en-US" altLang="ro-RO" sz="2000" dirty="0"/>
              <a:t>direct (index based)		sequential (via traversal)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Complexity: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Ins</a:t>
            </a:r>
            <a:r>
              <a:rPr lang="en-US" altLang="ro-RO" sz="2400" dirty="0"/>
              <a:t>: 	</a:t>
            </a:r>
            <a:r>
              <a:rPr lang="en-US" altLang="ro-RO" sz="2000" b="1" dirty="0"/>
              <a:t>at end</a:t>
            </a:r>
            <a:r>
              <a:rPr lang="en-US" altLang="ro-RO" sz="2400" dirty="0"/>
              <a:t>	</a:t>
            </a:r>
            <a:r>
              <a:rPr lang="en-US" altLang="ro-RO" sz="2800" dirty="0"/>
              <a:t>O(1)</a:t>
            </a:r>
            <a:r>
              <a:rPr lang="en-US" altLang="ro-RO" sz="2400" dirty="0"/>
              <a:t>				</a:t>
            </a:r>
            <a:r>
              <a:rPr lang="en-US" altLang="ro-RO" sz="2800" dirty="0"/>
              <a:t>O(1)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	inner</a:t>
            </a:r>
            <a:r>
              <a:rPr lang="en-US" altLang="ro-RO" sz="2000" dirty="0"/>
              <a:t>	</a:t>
            </a:r>
            <a:r>
              <a:rPr lang="en-US" altLang="ro-RO" sz="2800" dirty="0"/>
              <a:t>O(n)	</a:t>
            </a:r>
            <a:r>
              <a:rPr lang="en-US" altLang="ro-RO" sz="2400" dirty="0"/>
              <a:t>			</a:t>
            </a:r>
            <a:r>
              <a:rPr lang="en-US" altLang="ro-RO" sz="2800" dirty="0"/>
              <a:t>O(1) </a:t>
            </a:r>
            <a:r>
              <a:rPr lang="en-US" altLang="ro-RO" sz="2400" dirty="0"/>
              <a:t>(</a:t>
            </a:r>
            <a:r>
              <a:rPr lang="en-US" altLang="ro-RO" sz="2000" b="1" dirty="0"/>
              <a:t>except for search</a:t>
            </a:r>
            <a:r>
              <a:rPr lang="en-US" altLang="ro-RO" sz="2400" dirty="0"/>
              <a:t>)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Del</a:t>
            </a:r>
            <a:r>
              <a:rPr lang="en-US" altLang="ro-RO" sz="2800" dirty="0"/>
              <a:t>: 	</a:t>
            </a:r>
            <a:r>
              <a:rPr lang="en-US" altLang="ro-RO" sz="2000" b="1" dirty="0"/>
              <a:t>at end</a:t>
            </a:r>
            <a:r>
              <a:rPr lang="en-US" altLang="ro-RO" sz="2800" dirty="0"/>
              <a:t>	O(1)				O(1)</a:t>
            </a:r>
          </a:p>
          <a:p>
            <a:pPr marL="0" indent="0" eaLnBrk="1" hangingPunct="1">
              <a:buNone/>
            </a:pPr>
            <a:r>
              <a:rPr lang="en-US" altLang="ro-RO" sz="2400" b="1" dirty="0"/>
              <a:t>	</a:t>
            </a:r>
            <a:r>
              <a:rPr lang="en-US" altLang="ro-RO" sz="2000" b="1" dirty="0"/>
              <a:t>inner	</a:t>
            </a:r>
            <a:r>
              <a:rPr lang="en-US" altLang="ro-RO" sz="2800" dirty="0"/>
              <a:t>O(n)				O(1) </a:t>
            </a:r>
            <a:r>
              <a:rPr lang="en-US" altLang="ro-RO" sz="2000" b="1" dirty="0"/>
              <a:t>(except for search)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Space</a:t>
            </a:r>
            <a:r>
              <a:rPr lang="en-US" altLang="ro-RO" sz="2000" dirty="0"/>
              <a:t>: </a:t>
            </a:r>
            <a:r>
              <a:rPr lang="en-US" altLang="ro-RO" sz="2400" dirty="0"/>
              <a:t>	</a:t>
            </a:r>
            <a:r>
              <a:rPr lang="en-US" altLang="ro-RO" sz="2000" dirty="0"/>
              <a:t>just data		     	data + pointers</a:t>
            </a:r>
          </a:p>
          <a:p>
            <a:pPr marL="0" indent="0" eaLnBrk="1" hangingPunct="1">
              <a:buNone/>
            </a:pPr>
            <a:r>
              <a:rPr lang="en-US" altLang="ro-RO" sz="2000" dirty="0"/>
              <a:t>	</a:t>
            </a:r>
            <a:endParaRPr lang="en-US" altLang="ro-RO" sz="1600" dirty="0"/>
          </a:p>
        </p:txBody>
      </p:sp>
    </p:spTree>
    <p:extLst>
      <p:ext uri="{BB962C8B-B14F-4D97-AF65-F5344CB8AC3E}">
        <p14:creationId xmlns:p14="http://schemas.microsoft.com/office/powerpoint/2010/main" val="15855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0BC82A-5E7A-4D7C-8945-FE0526DA7D3D}" type="datetime1">
              <a:rPr lang="en-US" smtClean="0"/>
              <a:t>10/20/20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MergeSort</a:t>
            </a:r>
            <a:endParaRPr lang="en-US" altLang="ro-RO" dirty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dirty="0"/>
              <a:t>Relies on merging 2 ordered arrays (O(n))</a:t>
            </a:r>
          </a:p>
          <a:p>
            <a:pPr lvl="0" eaLnBrk="1" hangingPunct="1"/>
            <a:r>
              <a:rPr lang="en-US" altLang="ro-RO" sz="2800" dirty="0"/>
              <a:t>Divide et </a:t>
            </a:r>
            <a:r>
              <a:rPr lang="en-US" altLang="ro-RO" sz="2800" dirty="0" err="1"/>
              <a:t>impera</a:t>
            </a:r>
            <a:r>
              <a:rPr lang="en-US" altLang="ro-RO" sz="2800" dirty="0"/>
              <a:t> strategy</a:t>
            </a:r>
          </a:p>
          <a:p>
            <a:pPr lvl="0" eaLnBrk="1" hangingPunct="1"/>
            <a:r>
              <a:rPr lang="en-US" altLang="ro-RO" sz="2800" dirty="0"/>
              <a:t>Opposite to </a:t>
            </a:r>
            <a:r>
              <a:rPr lang="en-US" altLang="ro-RO" sz="2800" dirty="0" err="1"/>
              <a:t>QuickSort</a:t>
            </a:r>
            <a:r>
              <a:rPr lang="en-US" altLang="ro-RO" sz="2800" dirty="0"/>
              <a:t>:</a:t>
            </a:r>
          </a:p>
          <a:p>
            <a:pPr lvl="1" eaLnBrk="1" hangingPunct="1"/>
            <a:r>
              <a:rPr lang="en-US" altLang="ro-RO" sz="2400" dirty="0"/>
              <a:t>divides fast = find middle	O(1)</a:t>
            </a:r>
          </a:p>
          <a:p>
            <a:pPr lvl="1" eaLnBrk="1" hangingPunct="1"/>
            <a:r>
              <a:rPr lang="en-US" altLang="ro-RO" sz="2400" dirty="0"/>
              <a:t>combines = merge		O(n) </a:t>
            </a:r>
          </a:p>
          <a:p>
            <a:pPr lvl="0" eaLnBrk="1" hangingPunct="1"/>
            <a:r>
              <a:rPr lang="en-US" altLang="ro-RO" sz="2800" dirty="0"/>
              <a:t>By design always the best case: splits the data into 2 equal parts.</a:t>
            </a:r>
          </a:p>
          <a:p>
            <a:pPr lvl="0" eaLnBrk="1" hangingPunct="1"/>
            <a:r>
              <a:rPr lang="en-US" altLang="ro-RO" sz="2800" dirty="0"/>
              <a:t>t(n)=2t(n/2) +O(n)	=&gt; O(</a:t>
            </a:r>
            <a:r>
              <a:rPr lang="en-US" altLang="ro-RO" sz="2800" dirty="0" err="1"/>
              <a:t>nlgn</a:t>
            </a:r>
            <a:r>
              <a:rPr lang="en-US" altLang="ro-RO" sz="2800" dirty="0"/>
              <a:t>)</a:t>
            </a:r>
          </a:p>
          <a:p>
            <a:pPr lvl="0" eaLnBrk="1" hangingPunct="1"/>
            <a:r>
              <a:rPr lang="en-US" altLang="ro-RO" sz="2800" dirty="0"/>
              <a:t>Is it optimal? Why?</a:t>
            </a:r>
          </a:p>
          <a:p>
            <a:pPr lvl="0" eaLnBrk="1" hangingPunct="1"/>
            <a:r>
              <a:rPr lang="en-US" altLang="ro-RO" sz="2800" dirty="0"/>
              <a:t>How much additional space does it need?</a:t>
            </a:r>
          </a:p>
          <a:p>
            <a:pPr lvl="0" eaLnBrk="1" hangingPunct="1"/>
            <a:endParaRPr lang="en-US" alt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44D41F-7267-4C83-98C0-428F2C25C757}" type="datetime1">
              <a:rPr lang="en-US" smtClean="0"/>
              <a:t>10/20/20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 dirty="0" err="1"/>
              <a:t>QuickSort</a:t>
            </a:r>
            <a:r>
              <a:rPr lang="en-US" altLang="ro-RO" sz="3200" dirty="0"/>
              <a:t> vs </a:t>
            </a:r>
            <a:r>
              <a:rPr lang="en-US" altLang="ro-RO" sz="3200" dirty="0" err="1"/>
              <a:t>MergeSort</a:t>
            </a:r>
            <a:endParaRPr lang="en-US" altLang="ro-RO" sz="3200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615" y="1316725"/>
            <a:ext cx="9065385" cy="4931675"/>
          </a:xfrm>
        </p:spPr>
        <p:txBody>
          <a:bodyPr/>
          <a:lstStyle/>
          <a:p>
            <a:pPr eaLnBrk="1" hangingPunct="1"/>
            <a:r>
              <a:rPr lang="en-US" altLang="ro-RO" sz="2400" dirty="0"/>
              <a:t>Compare and contrast analysis</a:t>
            </a:r>
          </a:p>
          <a:p>
            <a:pPr eaLnBrk="1" hangingPunct="1"/>
            <a:r>
              <a:rPr lang="en-US" altLang="ro-RO" sz="2400" dirty="0"/>
              <a:t>Both sorting algorithms with divide et </a:t>
            </a:r>
            <a:r>
              <a:rPr lang="en-US" altLang="ro-RO" sz="2400" dirty="0" err="1"/>
              <a:t>impera</a:t>
            </a:r>
            <a:r>
              <a:rPr lang="en-US" altLang="ro-RO" sz="2400" dirty="0"/>
              <a:t> strategy</a:t>
            </a:r>
          </a:p>
          <a:p>
            <a:pPr marL="0" indent="0" eaLnBrk="1" hangingPunct="1">
              <a:buNone/>
            </a:pPr>
            <a:r>
              <a:rPr lang="en-US" altLang="ro-RO" sz="2400" dirty="0"/>
              <a:t>		</a:t>
            </a:r>
            <a:r>
              <a:rPr lang="en-US" altLang="ro-RO" sz="2800" b="1" dirty="0"/>
              <a:t>QS					MS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Relies on</a:t>
            </a:r>
            <a:r>
              <a:rPr lang="en-US" altLang="ro-RO" sz="2000" dirty="0"/>
              <a:t>: </a:t>
            </a:r>
            <a:r>
              <a:rPr lang="en-US" altLang="ro-RO" sz="2400" dirty="0"/>
              <a:t>	</a:t>
            </a:r>
            <a:r>
              <a:rPr lang="en-US" altLang="ro-RO" sz="2000" dirty="0"/>
              <a:t>divide (</a:t>
            </a:r>
            <a:r>
              <a:rPr lang="en-US" altLang="ro-RO" sz="2000" i="1" dirty="0"/>
              <a:t>partition</a:t>
            </a:r>
            <a:r>
              <a:rPr lang="en-US" altLang="ro-RO" sz="2000" dirty="0"/>
              <a:t>)		combine (</a:t>
            </a:r>
            <a:r>
              <a:rPr lang="en-US" altLang="ro-RO" sz="2000" i="1" dirty="0"/>
              <a:t>merge</a:t>
            </a:r>
            <a:r>
              <a:rPr lang="en-US" altLang="ro-RO" sz="2000" dirty="0"/>
              <a:t>)</a:t>
            </a:r>
            <a:r>
              <a:rPr lang="en-US" altLang="ro-RO" sz="2400" dirty="0"/>
              <a:t>	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Has default: 	</a:t>
            </a:r>
            <a:r>
              <a:rPr lang="en-US" altLang="ro-RO" sz="2000" dirty="0"/>
              <a:t>combine (</a:t>
            </a:r>
            <a:r>
              <a:rPr lang="en-US" altLang="ro-RO" sz="2000" dirty="0" err="1"/>
              <a:t>NoOp</a:t>
            </a:r>
            <a:r>
              <a:rPr lang="en-US" altLang="ro-RO" sz="2000" dirty="0"/>
              <a:t>)		divide (</a:t>
            </a:r>
            <a:r>
              <a:rPr lang="en-US" altLang="ro-RO" sz="2000" i="1" dirty="0"/>
              <a:t>middle index</a:t>
            </a:r>
            <a:r>
              <a:rPr lang="en-US" altLang="ro-RO" sz="2000" dirty="0"/>
              <a:t>)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Non recursive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time</a:t>
            </a:r>
            <a:r>
              <a:rPr lang="en-US" altLang="ro-RO" sz="2400" dirty="0"/>
              <a:t>:		O(n)				O(n)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Space</a:t>
            </a:r>
            <a:r>
              <a:rPr lang="en-US" altLang="ro-RO" sz="2000" dirty="0"/>
              <a:t>: </a:t>
            </a:r>
            <a:r>
              <a:rPr lang="en-US" altLang="ro-RO" sz="2400" dirty="0"/>
              <a:t>	</a:t>
            </a:r>
            <a:r>
              <a:rPr lang="en-US" altLang="ro-RO" sz="2000" dirty="0"/>
              <a:t>in situ			     	needs additional space O(n)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Complexity</a:t>
            </a:r>
            <a:r>
              <a:rPr lang="en-US" altLang="ro-RO" sz="2000" dirty="0"/>
              <a:t>: 	O(</a:t>
            </a:r>
            <a:r>
              <a:rPr lang="en-US" altLang="ro-RO" sz="2000" dirty="0" err="1"/>
              <a:t>nlgn</a:t>
            </a:r>
            <a:r>
              <a:rPr lang="en-US" altLang="ro-RO" sz="2000" dirty="0"/>
              <a:t>) randomized		O(</a:t>
            </a:r>
            <a:r>
              <a:rPr lang="en-US" altLang="ro-RO" sz="2000" dirty="0" err="1"/>
              <a:t>nlgn</a:t>
            </a:r>
            <a:r>
              <a:rPr lang="en-US" altLang="ro-RO" sz="2000" dirty="0"/>
              <a:t>) always</a:t>
            </a:r>
          </a:p>
          <a:p>
            <a:pPr marL="0" indent="0" eaLnBrk="1" hangingPunct="1">
              <a:buNone/>
            </a:pPr>
            <a:r>
              <a:rPr lang="en-US" altLang="ro-RO" sz="2000" b="1" dirty="0"/>
              <a:t>When to use</a:t>
            </a:r>
            <a:r>
              <a:rPr lang="en-US" altLang="ro-RO" sz="2000" dirty="0"/>
              <a:t>:(very) large data/hybrid		very large data 								(external)	</a:t>
            </a:r>
            <a:endParaRPr lang="en-US" altLang="ro-RO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873DA0-536D-48A8-88DF-798DEBA8BCA2}" type="datetime1">
              <a:rPr lang="en-US" smtClean="0"/>
              <a:t>10/20/20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Sorting in linear time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524000"/>
            <a:ext cx="8799513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O(n) ? How? Isn’t contradicting the lower bound, as the sorting problem has </a:t>
            </a:r>
            <a:r>
              <a:rPr lang="en-US" altLang="ro-RO" sz="2800" dirty="0">
                <a:sym typeface="Symbol" pitchFamily="18" charset="2"/>
              </a:rPr>
              <a:t>(</a:t>
            </a:r>
            <a:r>
              <a:rPr lang="en-US" altLang="ro-RO" sz="2800" dirty="0" err="1">
                <a:sym typeface="Symbol" pitchFamily="18" charset="2"/>
              </a:rPr>
              <a:t>nlgn</a:t>
            </a:r>
            <a:r>
              <a:rPr lang="en-US" altLang="ro-RO" sz="2800" dirty="0">
                <a:sym typeface="Symbol" pitchFamily="18" charset="2"/>
              </a:rPr>
              <a:t>)?</a:t>
            </a:r>
            <a:endParaRPr lang="en-US" altLang="ro-RO" sz="2800" dirty="0"/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Counting Sort – additional </a:t>
            </a:r>
            <a:r>
              <a:rPr lang="en-US" altLang="ro-RO" sz="2800" b="1" dirty="0"/>
              <a:t>constraints</a:t>
            </a:r>
            <a:r>
              <a:rPr lang="en-US" altLang="ro-RO" sz="2800" dirty="0"/>
              <a:t> + </a:t>
            </a:r>
            <a:r>
              <a:rPr lang="en-US" altLang="ro-RO" sz="2800" b="1" dirty="0"/>
              <a:t>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Each of the input elements is an </a:t>
            </a:r>
            <a:r>
              <a:rPr lang="en-US" altLang="ro-RO" sz="2800" dirty="0" err="1"/>
              <a:t>int</a:t>
            </a:r>
            <a:r>
              <a:rPr lang="en-US" altLang="ro-RO" sz="2800" dirty="0"/>
              <a:t> in range 1..k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 dirty="0">
                <a:sym typeface="Symbol" pitchFamily="18" charset="2"/>
              </a:rPr>
              <a:t></a:t>
            </a:r>
            <a:r>
              <a:rPr lang="en-US" altLang="ro-RO" sz="2000" dirty="0" err="1">
                <a:sym typeface="Symbol" pitchFamily="18" charset="2"/>
              </a:rPr>
              <a:t>xInput</a:t>
            </a:r>
            <a:r>
              <a:rPr lang="en-US" altLang="ro-RO" sz="2000" dirty="0">
                <a:sym typeface="Symbol" pitchFamily="18" charset="2"/>
              </a:rPr>
              <a:t>, </a:t>
            </a:r>
            <a:r>
              <a:rPr lang="en-US" altLang="ro-RO" sz="2000" b="1" dirty="0">
                <a:sym typeface="Symbol" pitchFamily="18" charset="2"/>
              </a:rPr>
              <a:t>evaluate</a:t>
            </a:r>
            <a:r>
              <a:rPr lang="en-US" altLang="ro-RO" sz="2000" dirty="0">
                <a:sym typeface="Symbol" pitchFamily="18" charset="2"/>
              </a:rPr>
              <a:t> (=count) the </a:t>
            </a:r>
            <a:r>
              <a:rPr lang="en-US" altLang="ro-RO" sz="2000" dirty="0" err="1">
                <a:sym typeface="Symbol" pitchFamily="18" charset="2"/>
              </a:rPr>
              <a:t>nb.</a:t>
            </a:r>
            <a:r>
              <a:rPr lang="en-US" altLang="ro-RO" sz="2000" dirty="0">
                <a:sym typeface="Symbol" pitchFamily="18" charset="2"/>
              </a:rPr>
              <a:t> of </a:t>
            </a:r>
            <a:r>
              <a:rPr lang="en-US" altLang="ro-RO" sz="2000" dirty="0" err="1">
                <a:sym typeface="Symbol" pitchFamily="18" charset="2"/>
              </a:rPr>
              <a:t>els</a:t>
            </a:r>
            <a:r>
              <a:rPr lang="en-US" altLang="ro-RO" sz="2000" dirty="0">
                <a:sym typeface="Symbol" pitchFamily="18" charset="2"/>
              </a:rPr>
              <a:t>. </a:t>
            </a:r>
            <a:r>
              <a:rPr lang="en-US" altLang="ro-RO" sz="2000" dirty="0"/>
              <a:t> </a:t>
            </a:r>
            <a:r>
              <a:rPr lang="en-US" altLang="ro-RO" sz="2000" dirty="0">
                <a:sym typeface="Symbol"/>
              </a:rPr>
              <a:t></a:t>
            </a:r>
            <a:r>
              <a:rPr lang="en-US" altLang="ro-RO" sz="2000" dirty="0">
                <a:sym typeface="Symbol" pitchFamily="18" charset="2"/>
              </a:rPr>
              <a:t>x,</a:t>
            </a:r>
            <a:r>
              <a:rPr lang="en-US" altLang="ro-RO" sz="2000" b="1" dirty="0">
                <a:sym typeface="Symbol" pitchFamily="18" charset="2"/>
              </a:rPr>
              <a:t> i</a:t>
            </a:r>
            <a:r>
              <a:rPr lang="en-US" altLang="ro-RO" sz="2000" b="1" baseline="-25000" dirty="0">
                <a:sym typeface="Symbol" pitchFamily="18" charset="2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 b="1" dirty="0">
                <a:sym typeface="Symbol" pitchFamily="18" charset="2"/>
              </a:rPr>
              <a:t>Use i</a:t>
            </a:r>
            <a:r>
              <a:rPr lang="en-US" altLang="ro-RO" sz="2000" b="1" baseline="-25000" dirty="0">
                <a:sym typeface="Symbol" pitchFamily="18" charset="2"/>
              </a:rPr>
              <a:t>x</a:t>
            </a:r>
            <a:r>
              <a:rPr lang="en-US" altLang="ro-RO" sz="2000" b="1" dirty="0">
                <a:sym typeface="Symbol" pitchFamily="18" charset="2"/>
              </a:rPr>
              <a:t> as an index </a:t>
            </a:r>
            <a:r>
              <a:rPr lang="en-US" altLang="ro-RO" sz="2000" dirty="0">
                <a:sym typeface="Symbol" pitchFamily="18" charset="2"/>
              </a:rPr>
              <a:t>to place x in the Output, Out[i</a:t>
            </a:r>
            <a:r>
              <a:rPr lang="en-US" altLang="ro-RO" sz="2000" baseline="-25000" dirty="0">
                <a:sym typeface="Symbol" pitchFamily="18" charset="2"/>
              </a:rPr>
              <a:t>x</a:t>
            </a:r>
            <a:r>
              <a:rPr lang="en-US" altLang="ro-RO" sz="2000" dirty="0">
                <a:sym typeface="Symbol" pitchFamily="18" charset="2"/>
              </a:rPr>
              <a:t>]&lt;-x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 dirty="0">
                <a:sym typeface="Symbol" pitchFamily="18" charset="2"/>
              </a:rPr>
              <a:t>Input/Output! Is </a:t>
            </a:r>
            <a:r>
              <a:rPr lang="en-US" altLang="ro-RO" sz="2000" b="1" dirty="0">
                <a:sym typeface="Symbol" pitchFamily="18" charset="2"/>
              </a:rPr>
              <a:t>not</a:t>
            </a:r>
            <a:r>
              <a:rPr lang="en-US" altLang="ro-RO" sz="2000" dirty="0">
                <a:sym typeface="Symbol" pitchFamily="18" charset="2"/>
              </a:rPr>
              <a:t> in-situ sort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Ex: Input A[1..n]={2,7,3,1,2,9,2,…}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There are 5 elements </a:t>
            </a:r>
            <a:r>
              <a:rPr lang="en-US" altLang="ro-RO" sz="2400" dirty="0">
                <a:sym typeface="Symbol"/>
              </a:rPr>
              <a:t> </a:t>
            </a:r>
            <a:r>
              <a:rPr lang="en-US" altLang="ro-RO" sz="2400" dirty="0"/>
              <a:t>3 (</a:t>
            </a:r>
            <a:r>
              <a:rPr lang="en-US" altLang="ro-RO" sz="2000" dirty="0"/>
              <a:t>1 </a:t>
            </a:r>
            <a:r>
              <a:rPr lang="en-US" altLang="ro-RO" sz="2000" dirty="0" err="1"/>
              <a:t>vals</a:t>
            </a:r>
            <a:r>
              <a:rPr lang="en-US" altLang="ro-RO" sz="2000" dirty="0"/>
              <a:t> of 1, 3 </a:t>
            </a:r>
            <a:r>
              <a:rPr lang="en-US" altLang="ro-RO" sz="2000" dirty="0" err="1"/>
              <a:t>vals</a:t>
            </a:r>
            <a:r>
              <a:rPr lang="en-US" altLang="ro-RO" sz="2000" dirty="0"/>
              <a:t> of 2, and itself</a:t>
            </a:r>
            <a:r>
              <a:rPr lang="en-US" altLang="ro-RO" sz="2400" dirty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So, Output B[5]&lt;-3</a:t>
            </a:r>
            <a:endParaRPr lang="en-US" altLang="ro-RO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1D00D3-D0B7-4F1D-AE97-3E40BAE5FC37}" type="datetime1">
              <a:rPr lang="en-US" smtClean="0"/>
              <a:t>10/20/20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All previous solutions are comparison-based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A, B i/o arrays			(O(n) space)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C a counting array		(O(k)  space)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C[1..k], 1-k the range of </a:t>
            </a:r>
            <a:r>
              <a:rPr lang="en-US" altLang="ro-RO" sz="2400" dirty="0" err="1"/>
              <a:t>els</a:t>
            </a:r>
            <a:r>
              <a:rPr lang="en-US" altLang="ro-RO" sz="2400" dirty="0"/>
              <a:t> from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C[</a:t>
            </a:r>
            <a:r>
              <a:rPr lang="en-US" altLang="ro-RO" sz="2400" dirty="0" err="1"/>
              <a:t>i</a:t>
            </a:r>
            <a:r>
              <a:rPr lang="en-US" altLang="ro-RO" sz="2400" dirty="0"/>
              <a:t>] counts the </a:t>
            </a:r>
            <a:r>
              <a:rPr lang="en-US" altLang="ro-RO" sz="2400" dirty="0" err="1"/>
              <a:t>nb.</a:t>
            </a:r>
            <a:r>
              <a:rPr lang="en-US" altLang="ro-RO" sz="2400" dirty="0"/>
              <a:t> of </a:t>
            </a:r>
            <a:r>
              <a:rPr lang="en-US" altLang="ro-RO" sz="2400" dirty="0" err="1"/>
              <a:t>els</a:t>
            </a:r>
            <a:r>
              <a:rPr lang="en-US" altLang="ro-RO" sz="2400" dirty="0"/>
              <a:t> from the input having the value </a:t>
            </a:r>
            <a:r>
              <a:rPr lang="en-US" altLang="ro-RO" sz="2400" dirty="0">
                <a:sym typeface="Symbol" pitchFamily="18" charset="2"/>
              </a:rPr>
              <a:t></a:t>
            </a:r>
            <a:r>
              <a:rPr lang="en-US" altLang="ro-RO" sz="2400" dirty="0" err="1">
                <a:sym typeface="Symbol" pitchFamily="18" charset="2"/>
              </a:rPr>
              <a:t>i</a:t>
            </a:r>
            <a:endParaRPr lang="en-US" altLang="ro-RO" sz="24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>
                <a:sym typeface="Symbol" pitchFamily="18" charset="2"/>
              </a:rPr>
              <a:t>C is used as an index, to move the </a:t>
            </a:r>
            <a:r>
              <a:rPr lang="en-US" altLang="ro-RO" sz="2400" dirty="0" err="1">
                <a:sym typeface="Symbol" pitchFamily="18" charset="2"/>
              </a:rPr>
              <a:t>i</a:t>
            </a:r>
            <a:r>
              <a:rPr lang="en-US" altLang="ro-RO" sz="2400" baseline="30000" dirty="0" err="1">
                <a:sym typeface="Symbol" pitchFamily="18" charset="2"/>
              </a:rPr>
              <a:t>th</a:t>
            </a:r>
            <a:r>
              <a:rPr lang="en-US" altLang="ro-RO" sz="2400" dirty="0">
                <a:sym typeface="Symbol" pitchFamily="18" charset="2"/>
              </a:rPr>
              <a:t> el from input (i.e. take A[</a:t>
            </a:r>
            <a:r>
              <a:rPr lang="en-US" altLang="ro-RO" sz="2400" dirty="0" err="1">
                <a:sym typeface="Symbol" pitchFamily="18" charset="2"/>
              </a:rPr>
              <a:t>i</a:t>
            </a:r>
            <a:r>
              <a:rPr lang="en-US" altLang="ro-RO" sz="2400" dirty="0">
                <a:sym typeface="Symbol" pitchFamily="18" charset="2"/>
              </a:rPr>
              <a:t>]) to output (i.e. place in B[C[A[</a:t>
            </a:r>
            <a:r>
              <a:rPr lang="en-US" altLang="ro-RO" sz="2400" dirty="0" err="1">
                <a:sym typeface="Symbol" pitchFamily="18" charset="2"/>
              </a:rPr>
              <a:t>i</a:t>
            </a:r>
            <a:r>
              <a:rPr lang="en-US" altLang="ro-RO" sz="2400" dirty="0">
                <a:sym typeface="Symbol" pitchFamily="18" charset="2"/>
              </a:rPr>
              <a:t>]]])</a:t>
            </a:r>
            <a:endParaRPr lang="en-US" altLang="ro-RO" sz="2400" dirty="0"/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The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Evaluate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Use C to move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C617C2-827B-470E-BD03-3740CAA6F724}" type="datetime1">
              <a:rPr lang="en-US" smtClean="0"/>
              <a:t>10/20/20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 - code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25" y="1239915"/>
            <a:ext cx="8988575" cy="50084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dirty="0" err="1">
                <a:latin typeface="Courier New" pitchFamily="49" charset="0"/>
              </a:rPr>
              <a:t>CountingSort</a:t>
            </a:r>
            <a:r>
              <a:rPr lang="en-US" altLang="ro-RO" sz="2800" b="1" dirty="0">
                <a:latin typeface="Courier New" pitchFamily="49" charset="0"/>
              </a:rPr>
              <a:t>(</a:t>
            </a:r>
            <a:r>
              <a:rPr lang="en-US" altLang="ro-RO" sz="2800" b="1" dirty="0" err="1">
                <a:latin typeface="Courier New" pitchFamily="49" charset="0"/>
              </a:rPr>
              <a:t>A,B,k</a:t>
            </a:r>
            <a:r>
              <a:rPr lang="en-US" altLang="ro-RO" sz="28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</a:t>
            </a:r>
            <a:r>
              <a:rPr lang="en-US" altLang="ro-RO" sz="2400" b="1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&lt;-1 </a:t>
            </a:r>
            <a:r>
              <a:rPr lang="en-US" altLang="ro-RO" sz="2400" b="1" u="sng" dirty="0">
                <a:latin typeface="Courier New" pitchFamily="49" charset="0"/>
              </a:rPr>
              <a:t>to</a:t>
            </a:r>
            <a:r>
              <a:rPr lang="en-US" altLang="ro-RO" sz="2400" b="1" dirty="0">
                <a:latin typeface="Courier New" pitchFamily="49" charset="0"/>
              </a:rPr>
              <a:t>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C[</a:t>
            </a:r>
            <a:r>
              <a:rPr lang="en-US" altLang="ro-RO" sz="2400" b="1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]&lt;-0			</a:t>
            </a:r>
            <a:r>
              <a:rPr lang="en-US" altLang="ro-RO" sz="2000" dirty="0"/>
              <a:t>//initialize 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400" b="1" u="sng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j&lt;-1 </a:t>
            </a:r>
            <a:r>
              <a:rPr lang="en-US" altLang="ro-RO" sz="2400" b="1" u="sng" dirty="0">
                <a:latin typeface="Courier New" pitchFamily="49" charset="0"/>
              </a:rPr>
              <a:t>to</a:t>
            </a:r>
            <a:r>
              <a:rPr lang="en-US" altLang="ro-RO" sz="2400" b="1" dirty="0">
                <a:latin typeface="Courier New" pitchFamily="49" charset="0"/>
              </a:rPr>
              <a:t> length[A]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C[A[j]]&lt;-C[A[j]]+1</a:t>
            </a:r>
            <a:r>
              <a:rPr lang="en-US" altLang="ro-RO" sz="2400" b="1" dirty="0"/>
              <a:t>	</a:t>
            </a:r>
            <a:r>
              <a:rPr lang="en-US" altLang="ro-RO" sz="1800" dirty="0"/>
              <a:t>//A’s value acts as an index; all </a:t>
            </a:r>
            <a:r>
              <a:rPr lang="en-US" altLang="ro-RO" sz="2400" dirty="0"/>
              <a:t>						</a:t>
            </a:r>
            <a:r>
              <a:rPr lang="en-US" altLang="ro-RO" sz="1800" dirty="0"/>
              <a:t>// A’s </a:t>
            </a:r>
            <a:r>
              <a:rPr lang="en-US" altLang="ro-RO" sz="1800" dirty="0" err="1"/>
              <a:t>vals</a:t>
            </a:r>
            <a:r>
              <a:rPr lang="en-US" altLang="ro-RO" sz="1800" dirty="0"/>
              <a:t> increment the corresponding C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/>
              <a:t>						</a:t>
            </a:r>
            <a:r>
              <a:rPr lang="en-US" altLang="ro-RO" sz="1800" dirty="0"/>
              <a:t>//after the loop </a:t>
            </a:r>
            <a:r>
              <a:rPr lang="en-US" altLang="ro-RO" sz="2400" b="1" dirty="0"/>
              <a:t>C[j]</a:t>
            </a:r>
            <a:r>
              <a:rPr lang="en-US" altLang="ro-RO" sz="1800" dirty="0"/>
              <a:t>=</a:t>
            </a:r>
            <a:r>
              <a:rPr lang="en-US" altLang="ro-RO" sz="1800" dirty="0" err="1"/>
              <a:t>nb</a:t>
            </a:r>
            <a:r>
              <a:rPr lang="en-US" altLang="ro-RO" sz="1800" dirty="0"/>
              <a:t> of </a:t>
            </a:r>
            <a:r>
              <a:rPr lang="en-US" altLang="ro-RO" sz="1800" dirty="0" err="1"/>
              <a:t>els</a:t>
            </a:r>
            <a:r>
              <a:rPr lang="en-US" altLang="ro-RO" sz="1800" dirty="0"/>
              <a:t> </a:t>
            </a:r>
            <a:r>
              <a:rPr lang="en-US" altLang="ro-RO" sz="2400" b="1" dirty="0"/>
              <a:t>=j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j&lt;-2 </a:t>
            </a:r>
            <a:r>
              <a:rPr lang="en-US" altLang="ro-RO" sz="2400" b="1" u="sng" dirty="0">
                <a:latin typeface="Courier New" pitchFamily="49" charset="0"/>
              </a:rPr>
              <a:t>to</a:t>
            </a:r>
            <a:r>
              <a:rPr lang="en-US" altLang="ro-RO" sz="2400" b="1" dirty="0">
                <a:latin typeface="Courier New" pitchFamily="49" charset="0"/>
              </a:rPr>
              <a:t>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C[j]&lt;-C[j]+C[j-1]	</a:t>
            </a:r>
            <a:r>
              <a:rPr lang="en-US" altLang="ro-RO" sz="2000" dirty="0"/>
              <a:t>// </a:t>
            </a:r>
            <a:r>
              <a:rPr lang="en-US" altLang="ro-RO" sz="2400" b="1" dirty="0"/>
              <a:t>C[j]=</a:t>
            </a:r>
            <a:r>
              <a:rPr lang="en-US" altLang="ro-RO" sz="2000" dirty="0" err="1"/>
              <a:t>nb</a:t>
            </a:r>
            <a:r>
              <a:rPr lang="en-US" altLang="ro-RO" sz="2000" dirty="0"/>
              <a:t> of </a:t>
            </a:r>
            <a:r>
              <a:rPr lang="en-US" altLang="ro-RO" sz="2000" dirty="0" err="1"/>
              <a:t>els</a:t>
            </a:r>
            <a:r>
              <a:rPr lang="en-US" altLang="ro-RO" sz="2000" dirty="0"/>
              <a:t> </a:t>
            </a:r>
            <a:r>
              <a:rPr lang="en-US" altLang="ro-RO" sz="2400" b="1" dirty="0">
                <a:sym typeface="Symbol" pitchFamily="18" charset="2"/>
              </a:rPr>
              <a:t>j</a:t>
            </a:r>
            <a:endParaRPr lang="en-US" altLang="ro-RO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j&lt;- length[A] </a:t>
            </a:r>
            <a:r>
              <a:rPr lang="en-US" altLang="ro-RO" sz="2400" b="1" u="sng" dirty="0" err="1">
                <a:latin typeface="Courier New" pitchFamily="49" charset="0"/>
              </a:rPr>
              <a:t>downto</a:t>
            </a:r>
            <a:r>
              <a:rPr lang="en-US" altLang="ro-RO" sz="2400" b="1" dirty="0">
                <a:latin typeface="Courier New" pitchFamily="49" charset="0"/>
              </a:rPr>
              <a:t>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B[C[A[j]]&lt;-A[j]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400" dirty="0"/>
              <a:t>		C[A[j]]&lt;-C[A[j]]-1 </a:t>
            </a:r>
            <a:r>
              <a:rPr lang="en-US" altLang="ro-RO" sz="2400" b="1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2259C6-7901-4B08-BC16-20B039EF9D3F}" type="datetime1">
              <a:rPr lang="en-US" smtClean="0"/>
              <a:t>10/20/20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400"/>
              <a:t>Counting Sort – execution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163638"/>
            <a:ext cx="8799513" cy="5414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>
                <a:latin typeface="Courier New" pitchFamily="49" charset="0"/>
              </a:rPr>
              <a:t>CountingSort(A,B,k)</a:t>
            </a:r>
          </a:p>
          <a:p>
            <a:pPr eaLnBrk="1" hangingPunct="1">
              <a:buFontTx/>
              <a:buNone/>
            </a:pPr>
            <a:r>
              <a:rPr lang="en-US" altLang="ro-RO" sz="2200" b="1" u="sng">
                <a:latin typeface="Courier New" pitchFamily="49" charset="0"/>
              </a:rPr>
              <a:t>for</a:t>
            </a:r>
            <a:r>
              <a:rPr lang="en-US" altLang="ro-RO" sz="2200" b="1">
                <a:latin typeface="Courier New" pitchFamily="49" charset="0"/>
              </a:rPr>
              <a:t> i&lt;-1 </a:t>
            </a:r>
            <a:r>
              <a:rPr lang="en-US" altLang="ro-RO" sz="2200" b="1" u="sng">
                <a:latin typeface="Courier New" pitchFamily="49" charset="0"/>
              </a:rPr>
              <a:t>to</a:t>
            </a:r>
            <a:r>
              <a:rPr lang="en-US" altLang="ro-RO" sz="2200" b="1">
                <a:latin typeface="Courier New" pitchFamily="49" charset="0"/>
              </a:rPr>
              <a:t> k</a:t>
            </a:r>
          </a:p>
          <a:p>
            <a:pPr eaLnBrk="1" hangingPunct="1">
              <a:buFontTx/>
              <a:buNone/>
            </a:pPr>
            <a:r>
              <a:rPr lang="en-US" altLang="ro-RO" sz="2200" b="1">
                <a:latin typeface="Courier New" pitchFamily="49" charset="0"/>
              </a:rPr>
              <a:t>	</a:t>
            </a:r>
            <a:r>
              <a:rPr lang="en-US" altLang="ro-RO" sz="2200" b="1" u="sng">
                <a:latin typeface="Courier New" pitchFamily="49" charset="0"/>
              </a:rPr>
              <a:t>do</a:t>
            </a:r>
            <a:r>
              <a:rPr lang="en-US" altLang="ro-RO" sz="2200" b="1">
                <a:latin typeface="Courier New" pitchFamily="49" charset="0"/>
              </a:rPr>
              <a:t> C[i]&lt;-0</a:t>
            </a:r>
          </a:p>
          <a:p>
            <a:pPr eaLnBrk="1" hangingPunct="1">
              <a:buFontTx/>
              <a:buNone/>
            </a:pPr>
            <a:endParaRPr lang="en-US" altLang="ro-RO" sz="2400" b="1" u="sng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ro-RO" sz="2400" b="1" u="sng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ro-RO" sz="2400" b="1" u="sng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o-RO" sz="2200" b="1" u="sng">
                <a:latin typeface="Courier New" pitchFamily="49" charset="0"/>
              </a:rPr>
              <a:t>for</a:t>
            </a:r>
            <a:r>
              <a:rPr lang="en-US" altLang="ro-RO" sz="2200" b="1">
                <a:latin typeface="Courier New" pitchFamily="49" charset="0"/>
              </a:rPr>
              <a:t> j&lt;-1 </a:t>
            </a:r>
            <a:r>
              <a:rPr lang="en-US" altLang="ro-RO" sz="2200" b="1" u="sng">
                <a:latin typeface="Courier New" pitchFamily="49" charset="0"/>
              </a:rPr>
              <a:t>to</a:t>
            </a:r>
            <a:r>
              <a:rPr lang="en-US" altLang="ro-RO" sz="2200" b="1">
                <a:latin typeface="Courier New" pitchFamily="49" charset="0"/>
              </a:rPr>
              <a:t> length[A]</a:t>
            </a:r>
          </a:p>
          <a:p>
            <a:pPr eaLnBrk="1" hangingPunct="1">
              <a:buFontTx/>
              <a:buNone/>
            </a:pPr>
            <a:r>
              <a:rPr lang="en-US" altLang="ro-RO" sz="2200" b="1">
                <a:latin typeface="Courier New" pitchFamily="49" charset="0"/>
              </a:rPr>
              <a:t>	</a:t>
            </a:r>
            <a:r>
              <a:rPr lang="en-US" altLang="ro-RO" sz="2200" b="1" u="sng">
                <a:latin typeface="Courier New" pitchFamily="49" charset="0"/>
              </a:rPr>
              <a:t>do</a:t>
            </a:r>
            <a:r>
              <a:rPr lang="en-US" altLang="ro-RO" sz="2200" b="1">
                <a:latin typeface="Courier New" pitchFamily="49" charset="0"/>
              </a:rPr>
              <a:t> C[A[j]]&lt;-C[A[j]]+1</a:t>
            </a:r>
          </a:p>
          <a:p>
            <a:pPr eaLnBrk="1" hangingPunct="1">
              <a:buFontTx/>
              <a:buNone/>
            </a:pPr>
            <a:r>
              <a:rPr lang="en-US" altLang="ro-RO" sz="2200" b="1">
                <a:latin typeface="Courier New" pitchFamily="49" charset="0"/>
              </a:rPr>
              <a:t>					</a:t>
            </a:r>
            <a:r>
              <a:rPr lang="en-US" altLang="ro-RO" sz="2400"/>
              <a:t>//the sequence counts how many els 	</a:t>
            </a:r>
            <a:r>
              <a:rPr lang="en-US" altLang="ro-RO" sz="2000"/>
              <a:t>			</a:t>
            </a:r>
            <a:r>
              <a:rPr lang="en-US" altLang="ro-RO" sz="2400"/>
              <a:t>//of each value are in the table</a:t>
            </a:r>
            <a:r>
              <a:rPr lang="en-US" altLang="ro-RO" sz="2000"/>
              <a:t>	</a:t>
            </a:r>
          </a:p>
        </p:txBody>
      </p:sp>
      <p:graphicFrame>
        <p:nvGraphicFramePr>
          <p:cNvPr id="258181" name="Group 133"/>
          <p:cNvGraphicFramePr>
            <a:graphicFrameLocks noGrp="1"/>
          </p:cNvGraphicFramePr>
          <p:nvPr/>
        </p:nvGraphicFramePr>
        <p:xfrm>
          <a:off x="2574925" y="2084388"/>
          <a:ext cx="6281738" cy="1592262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Vals at input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Vals at output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Counter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8188" name="Group 140"/>
          <p:cNvGraphicFramePr>
            <a:graphicFrameLocks noGrp="1"/>
          </p:cNvGraphicFramePr>
          <p:nvPr/>
        </p:nvGraphicFramePr>
        <p:xfrm>
          <a:off x="693738" y="4695825"/>
          <a:ext cx="2403475" cy="1036638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8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8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OP">
  <a:themeElements>
    <a:clrScheme name="OOP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O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O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4595</TotalTime>
  <Words>3796</Words>
  <Application>Microsoft Macintosh PowerPoint</Application>
  <PresentationFormat>On-screen Show (4:3)</PresentationFormat>
  <Paragraphs>900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Courier New</vt:lpstr>
      <vt:lpstr>Tahoma</vt:lpstr>
      <vt:lpstr>OOP</vt:lpstr>
      <vt:lpstr>Fundamental Algorithms  Lecture #4</vt:lpstr>
      <vt:lpstr>Agenda</vt:lpstr>
      <vt:lpstr>Sorting – lessons learned</vt:lpstr>
      <vt:lpstr>MergeSort</vt:lpstr>
      <vt:lpstr>QuickSort vs MergeSort</vt:lpstr>
      <vt:lpstr>Sorting in linear time</vt:lpstr>
      <vt:lpstr>Counting Sort</vt:lpstr>
      <vt:lpstr>Counting Sort - code</vt:lpstr>
      <vt:lpstr>Counting Sort – execution</vt:lpstr>
      <vt:lpstr>Trace step#2</vt:lpstr>
      <vt:lpstr>Counting Sort – execution</vt:lpstr>
      <vt:lpstr>Counting Sort – execution – cont.</vt:lpstr>
      <vt:lpstr>Counting Sort – execution – cont.</vt:lpstr>
      <vt:lpstr>Counting Sort – execution – cont.</vt:lpstr>
      <vt:lpstr>Counting Sort – execution – cont.</vt:lpstr>
      <vt:lpstr>Counting Sort – execution – cont.</vt:lpstr>
      <vt:lpstr>Counting Sort - eval</vt:lpstr>
      <vt:lpstr>Counting Sort – eval –cont.</vt:lpstr>
      <vt:lpstr>Radix Sort</vt:lpstr>
      <vt:lpstr>Radix Sort –ex (LSB)</vt:lpstr>
      <vt:lpstr>Radix Sort –ex (MSB)</vt:lpstr>
      <vt:lpstr>Radix Sort - evaluation</vt:lpstr>
      <vt:lpstr>Sorting – Final Evaluation</vt:lpstr>
      <vt:lpstr>Sorting – Evaluation</vt:lpstr>
      <vt:lpstr>Elementary DS</vt:lpstr>
      <vt:lpstr>Elementary DS</vt:lpstr>
      <vt:lpstr>Stacks (with arrays)</vt:lpstr>
      <vt:lpstr>Stacks-code</vt:lpstr>
      <vt:lpstr>Queues (with arrays)</vt:lpstr>
      <vt:lpstr>Queues-code</vt:lpstr>
      <vt:lpstr>Queues-code-cont.</vt:lpstr>
      <vt:lpstr>Linked lists</vt:lpstr>
      <vt:lpstr>Doubly linked lists - search</vt:lpstr>
      <vt:lpstr>Doubly linked lists – insert</vt:lpstr>
      <vt:lpstr>Doubly linked lists – delete </vt:lpstr>
      <vt:lpstr>Sentinels</vt:lpstr>
      <vt:lpstr>Lists implementation Array vs Linked Lists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Rodica Potolea</dc:creator>
  <cp:lastModifiedBy>Camelia Lemnaru</cp:lastModifiedBy>
  <cp:revision>581</cp:revision>
  <dcterms:created xsi:type="dcterms:W3CDTF">2006-03-10T20:05:58Z</dcterms:created>
  <dcterms:modified xsi:type="dcterms:W3CDTF">2020-10-20T08:15:56Z</dcterms:modified>
</cp:coreProperties>
</file>