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258" r:id="rId2"/>
    <p:sldId id="281" r:id="rId3"/>
    <p:sldId id="332" r:id="rId4"/>
    <p:sldId id="380" r:id="rId5"/>
    <p:sldId id="338" r:id="rId6"/>
    <p:sldId id="379" r:id="rId7"/>
    <p:sldId id="340" r:id="rId8"/>
    <p:sldId id="341" r:id="rId9"/>
    <p:sldId id="345" r:id="rId10"/>
    <p:sldId id="346" r:id="rId11"/>
    <p:sldId id="347" r:id="rId12"/>
    <p:sldId id="348" r:id="rId13"/>
    <p:sldId id="365" r:id="rId14"/>
    <p:sldId id="350" r:id="rId15"/>
    <p:sldId id="349" r:id="rId16"/>
    <p:sldId id="398" r:id="rId17"/>
    <p:sldId id="351" r:id="rId18"/>
    <p:sldId id="352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397" r:id="rId36"/>
    <p:sldId id="399" r:id="rId37"/>
  </p:sldIdLst>
  <p:sldSz cx="9144000" cy="6858000" type="screen4x3"/>
  <p:notesSz cx="9601200" cy="7315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00"/>
    <a:srgbClr val="006600"/>
    <a:srgbClr val="33CC33"/>
    <a:srgbClr val="0000CC"/>
    <a:srgbClr val="000099"/>
    <a:srgbClr val="80000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370" autoAdjust="0"/>
    <p:restoredTop sz="76615" autoAdjust="0"/>
  </p:normalViewPr>
  <p:slideViewPr>
    <p:cSldViewPr>
      <p:cViewPr varScale="1">
        <p:scale>
          <a:sx n="93" d="100"/>
          <a:sy n="93" d="100"/>
        </p:scale>
        <p:origin x="140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88" tIns="45745" rIns="91488" bIns="45745" numCol="1" anchor="t" anchorCtr="0" compatLnSpc="1">
            <a:prstTxWarp prst="textNoShape">
              <a:avLst/>
            </a:prstTxWarp>
          </a:bodyPr>
          <a:lstStyle>
            <a:lvl1pPr algn="l" defTabSz="915988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88" tIns="45745" rIns="91488" bIns="45745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6900"/>
            <a:ext cx="415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88" tIns="45745" rIns="91488" bIns="45745" numCol="1" anchor="b" anchorCtr="0" compatLnSpc="1">
            <a:prstTxWarp prst="textNoShape">
              <a:avLst/>
            </a:prstTxWarp>
          </a:bodyPr>
          <a:lstStyle>
            <a:lvl1pPr algn="l" defTabSz="915988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88" tIns="45745" rIns="91488" bIns="45745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fld id="{35ADEBD3-4AF3-43E1-A487-7DE8CF25A7AF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16637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83" tIns="47492" rIns="94983" bIns="47492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83" tIns="47492" rIns="94983" bIns="47492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1912" cy="329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83" tIns="47492" rIns="94983" bIns="474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6900"/>
            <a:ext cx="415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83" tIns="47492" rIns="94983" bIns="47492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83" tIns="47492" rIns="94983" bIns="47492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fld id="{3BC17A7A-2142-4B96-8017-226CC169758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310183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0913"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50913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50913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50913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50913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fld id="{31145800-AAF3-4931-B5F9-96B846A24865}" type="slidenum">
              <a:rPr lang="ro-RO" altLang="ro-RO" b="0" smtClean="0">
                <a:solidFill>
                  <a:schemeClr val="tx1"/>
                </a:solidFill>
              </a:rPr>
              <a:pPr/>
              <a:t>1</a:t>
            </a:fld>
            <a:endParaRPr lang="ro-RO" altLang="ro-RO" b="0">
              <a:solidFill>
                <a:schemeClr val="tx1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o-RO" altLang="ro-RO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 live picture with 4 keys (EX in preorder: 7 2 9 4)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C17A7A-2142-4B96-8017-226CC169758D}" type="slidenum">
              <a:rPr lang="ro-RO" smtClean="0"/>
              <a:pPr>
                <a:defRPr/>
              </a:pPr>
              <a:t>30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5411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a 3 and a 5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C17A7A-2142-4B96-8017-226CC169758D}" type="slidenum">
              <a:rPr lang="ro-RO" smtClean="0"/>
              <a:pPr>
                <a:defRPr/>
              </a:pPr>
              <a:t>31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9683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2"/>
              </a:buClr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C17A7A-2142-4B96-8017-226CC169758D}" type="slidenum">
              <a:rPr lang="ro-RO" smtClean="0"/>
              <a:pPr>
                <a:defRPr/>
              </a:pPr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61506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0913"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50913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50913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50913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50913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fld id="{A14975AB-B06F-4A41-B13E-13367440D01E}" type="slidenum">
              <a:rPr lang="ro-RO" altLang="ro-RO" b="0" smtClean="0">
                <a:solidFill>
                  <a:schemeClr val="tx1"/>
                </a:solidFill>
              </a:rPr>
              <a:pPr/>
              <a:t>10</a:t>
            </a:fld>
            <a:endParaRPr lang="ro-RO" altLang="ro-RO" b="0">
              <a:solidFill>
                <a:schemeClr val="tx1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ro-RO" dirty="0"/>
              <a:t>Trace for 2 examples:  </a:t>
            </a:r>
          </a:p>
          <a:p>
            <a:pPr eaLnBrk="1" hangingPunct="1"/>
            <a:r>
              <a:rPr lang="en-US" altLang="ro-RO" dirty="0"/>
              <a:t>for 2, find tree min returns 4 (as it returns with </a:t>
            </a:r>
            <a:r>
              <a:rPr lang="en-US" altLang="ro-RO" b="1" i="1" dirty="0" err="1">
                <a:latin typeface="Courier New" pitchFamily="49" charset="0"/>
              </a:rPr>
              <a:t>find_tree_min</a:t>
            </a:r>
            <a:r>
              <a:rPr lang="en-US" altLang="ro-RO" b="1" i="1" dirty="0">
                <a:latin typeface="Courier New" pitchFamily="49" charset="0"/>
              </a:rPr>
              <a:t>)</a:t>
            </a:r>
            <a:r>
              <a:rPr lang="en-US" altLang="ro-RO" dirty="0"/>
              <a:t>. </a:t>
            </a:r>
          </a:p>
          <a:p>
            <a:pPr eaLnBrk="1" hangingPunct="1"/>
            <a:r>
              <a:rPr lang="en-US" altLang="ro-RO" dirty="0"/>
              <a:t>For 6 the while loop returns 7 (with </a:t>
            </a:r>
            <a:r>
              <a:rPr lang="en-US" altLang="ro-RO" b="1" u="sng" dirty="0">
                <a:latin typeface="Courier New" pitchFamily="49" charset="0"/>
              </a:rPr>
              <a:t>while</a:t>
            </a:r>
            <a:r>
              <a:rPr lang="en-US" altLang="ro-RO" b="1" dirty="0">
                <a:latin typeface="Courier New" pitchFamily="49" charset="0"/>
              </a:rPr>
              <a:t> y&lt;&gt;nil </a:t>
            </a:r>
            <a:r>
              <a:rPr lang="en-US" altLang="ro-RO" b="1" u="sng" dirty="0">
                <a:latin typeface="Courier New" pitchFamily="49" charset="0"/>
              </a:rPr>
              <a:t>and</a:t>
            </a:r>
            <a:r>
              <a:rPr lang="en-US" altLang="ro-RO" b="1" dirty="0">
                <a:latin typeface="Courier New" pitchFamily="49" charset="0"/>
              </a:rPr>
              <a:t> x=right[y]</a:t>
            </a:r>
            <a:r>
              <a:rPr lang="en-US" altLang="ro-RO" dirty="0"/>
              <a:t>, with x=right[y] twice); for 5 returns 6 with (</a:t>
            </a:r>
            <a:r>
              <a:rPr lang="en-US" altLang="ro-RO" b="1" u="sng" dirty="0">
                <a:latin typeface="Courier New" pitchFamily="49" charset="0"/>
              </a:rPr>
              <a:t>while</a:t>
            </a:r>
            <a:r>
              <a:rPr lang="en-US" altLang="ro-RO" b="1" dirty="0">
                <a:latin typeface="Courier New" pitchFamily="49" charset="0"/>
              </a:rPr>
              <a:t> y&lt;&gt;nil </a:t>
            </a:r>
            <a:r>
              <a:rPr lang="en-US" altLang="ro-RO" b="1" u="sng" dirty="0">
                <a:latin typeface="Courier New" pitchFamily="49" charset="0"/>
              </a:rPr>
              <a:t>and</a:t>
            </a:r>
            <a:r>
              <a:rPr lang="en-US" altLang="ro-RO" b="1" dirty="0">
                <a:latin typeface="Courier New" pitchFamily="49" charset="0"/>
              </a:rPr>
              <a:t> x=right[y] </a:t>
            </a:r>
            <a:r>
              <a:rPr lang="en-US" altLang="ro-RO" dirty="0"/>
              <a:t>with x=right[y] no time, so it is p[x]).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when search is the frequent operation, while ins/del is rare = order of magnitude smaller than </a:t>
            </a:r>
            <a:r>
              <a:rPr lang="en-US" dirty="0" err="1"/>
              <a:t>ins.S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C17A7A-2142-4B96-8017-226CC169758D}" type="slidenum">
              <a:rPr lang="ro-RO" smtClean="0"/>
              <a:pPr>
                <a:defRPr/>
              </a:pPr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99264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Discussion: Use when search + ins are the frequent operations, while del is rare = order of magnitude smaller than search/ins</a:t>
            </a:r>
          </a:p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C17A7A-2142-4B96-8017-226CC169758D}" type="slidenum">
              <a:rPr lang="ro-RO" smtClean="0"/>
              <a:pPr>
                <a:defRPr/>
              </a:pPr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82807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0913"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50913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50913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50913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50913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fld id="{1CDB6129-25DB-4813-A36D-B9D1799D4392}" type="slidenum">
              <a:rPr lang="ro-RO" altLang="ro-RO" b="0" smtClean="0">
                <a:solidFill>
                  <a:schemeClr val="tx1"/>
                </a:solidFill>
              </a:rPr>
              <a:pPr/>
              <a:t>17</a:t>
            </a:fld>
            <a:endParaRPr lang="ro-RO" altLang="ro-RO" b="0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ro-RO" dirty="0"/>
              <a:t>Show rotations on the blackboard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C17A7A-2142-4B96-8017-226CC169758D}" type="slidenum">
              <a:rPr lang="ro-RO" smtClean="0"/>
              <a:pPr>
                <a:defRPr/>
              </a:pPr>
              <a:t>24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4623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C17A7A-2142-4B96-8017-226CC169758D}" type="slidenum">
              <a:rPr lang="ro-RO" smtClean="0"/>
              <a:pPr>
                <a:defRPr/>
              </a:pPr>
              <a:t>28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3677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pp pointer points to the ancestor to change direction(or nil, if no direction changed)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C17A7A-2142-4B96-8017-226CC169758D}" type="slidenum">
              <a:rPr lang="ro-RO" smtClean="0"/>
              <a:pPr>
                <a:defRPr/>
              </a:pPr>
              <a:t>29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0196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862013"/>
            <a:ext cx="459105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 flipV="1">
            <a:off x="231775" y="3851275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682750" y="1676400"/>
            <a:ext cx="708025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Se face clic pentru editare stil titlu Coordonator</a:t>
            </a:r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22400" y="3851275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Faceţi clic pentru editarea stilului de subtitlu al coordonatorului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25ECFD0-9299-4C84-88B7-B10D5D3C0920}" type="datetime1">
              <a:rPr lang="en-US" smtClean="0"/>
              <a:t>11/12/20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2438400" y="6248400"/>
            <a:ext cx="42672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184121A-5D0F-4B18-B793-A9BA34CD0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A1CCE-9038-4614-A4F4-138CED796B13}" type="datetime1">
              <a:rPr lang="en-US" smtClean="0"/>
              <a:t>11/12/20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51BF2-5311-4E6F-BA77-B0A2E8F0CD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9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3" y="214313"/>
            <a:ext cx="2143125" cy="6034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14313"/>
            <a:ext cx="6278563" cy="6034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D20CC-FE40-49F7-A4B1-6E553EC1CF10}" type="datetime1">
              <a:rPr lang="en-US" smtClean="0"/>
              <a:t>11/12/20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0FFF3-430E-460B-ACE8-77B895F87E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52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700" y="214313"/>
            <a:ext cx="7407275" cy="1081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524000"/>
            <a:ext cx="421005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43450" y="1524000"/>
            <a:ext cx="4211638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43450" y="3962400"/>
            <a:ext cx="4211638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26F18-F137-402F-86F2-FE08D38CA8C9}" type="datetime1">
              <a:rPr lang="en-US" smtClean="0"/>
              <a:t>11/12/20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212D9-795D-4F62-8102-0F22B1E8FD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13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700" y="214313"/>
            <a:ext cx="7407275" cy="1081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524000"/>
            <a:ext cx="421005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524000"/>
            <a:ext cx="4211638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BE549-0615-403E-9316-80919EEFF79E}" type="datetime1">
              <a:rPr lang="en-US" smtClean="0"/>
              <a:t>11/12/20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4F2F2-8460-43B3-B238-8BA25B0171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6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E11F1-BD65-45AB-9EBF-1FEFF05866CD}" type="datetime1">
              <a:rPr lang="en-US" smtClean="0"/>
              <a:t>11/12/20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E29AF-51AC-4CA0-B00F-0F1F4A1F5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4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BF7BE-9814-44B7-B052-43845C6756B0}" type="datetime1">
              <a:rPr lang="en-US" smtClean="0"/>
              <a:t>11/12/20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A6E50-7600-4E45-AFC0-0815856E1D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21005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524000"/>
            <a:ext cx="4211638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3DA1A-FAC3-4BDD-B279-A63E11A78B8E}" type="datetime1">
              <a:rPr lang="en-US" smtClean="0"/>
              <a:t>11/12/20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5F804-9F4E-431D-9FFE-B16EBB08DD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68B2C-C233-4DB7-B805-B026ED804BD0}" type="datetime1">
              <a:rPr lang="en-US" smtClean="0"/>
              <a:t>11/12/20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8FC91-EF6C-4C34-8C74-F696D5975F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8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4B2A7-3AEB-4B7F-B005-B139031F4C02}" type="datetime1">
              <a:rPr lang="en-US" smtClean="0"/>
              <a:t>11/12/20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267BE-81AA-4B27-86E6-84A341D8C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4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8D5F9-BABA-4472-8E0A-7E50581D8688}" type="datetime1">
              <a:rPr lang="en-US" smtClean="0"/>
              <a:t>11/12/20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FCE26-70E2-4CEC-B260-4096AFC05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6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6AA4F-A29A-4F30-A2D4-608B5F802DC9}" type="datetime1">
              <a:rPr lang="en-US" smtClean="0"/>
              <a:t>11/12/20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BD5A3-BB34-44D4-BEDF-AD0AC7FAE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9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7EC26-7126-4CEA-A96E-152D075AD618}" type="datetime1">
              <a:rPr lang="en-US" smtClean="0"/>
              <a:t>11/12/20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6BFD4-50E9-4312-9501-A1B1F08509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9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38" y="795338"/>
            <a:ext cx="459105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36700" y="214313"/>
            <a:ext cx="7407275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Se face clic pentru editare stil titlu Coordonator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574088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Se face clic pentru editarea stilurilor textului Coordonatorului</a:t>
            </a:r>
          </a:p>
          <a:p>
            <a:pPr lvl="1"/>
            <a:r>
              <a:rPr lang="en-US" altLang="ro-RO"/>
              <a:t>Nivelul secund</a:t>
            </a:r>
          </a:p>
          <a:p>
            <a:pPr lvl="2"/>
            <a:r>
              <a:rPr lang="en-US" altLang="ro-RO"/>
              <a:t>Al treilea nivel</a:t>
            </a:r>
          </a:p>
          <a:p>
            <a:pPr lvl="3"/>
            <a:r>
              <a:rPr lang="en-US" altLang="ro-RO"/>
              <a:t>Al patrulea nivel</a:t>
            </a:r>
          </a:p>
          <a:p>
            <a:pPr lvl="4"/>
            <a:r>
              <a:rPr lang="en-US" altLang="ro-RO"/>
              <a:t>Al cincilea nivel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11D5FB88-F550-4349-A2C4-5837F0425986}" type="datetime1">
              <a:rPr lang="en-US" smtClean="0"/>
              <a:t>11/12/20</a:t>
            </a:fld>
            <a:endParaRPr lang="en-US"/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243638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4657AD42-D3A6-41C3-A0E7-B316DF7CD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347663" y="1316038"/>
            <a:ext cx="8505825" cy="3968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kumimoji="1" lang="ro-RO" altLang="ro-RO" sz="2400" b="0">
              <a:solidFill>
                <a:schemeClr val="tx1"/>
              </a:solidFill>
              <a:latin typeface="Tahoma" pitchFamily="34" charset="0"/>
            </a:endParaRPr>
          </a:p>
        </p:txBody>
      </p:sp>
      <p:pic>
        <p:nvPicPr>
          <p:cNvPr id="1033" name="Picture 14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03200"/>
            <a:ext cx="10953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Char char="•"/>
        <a:defRPr sz="2800">
          <a:solidFill>
            <a:srgbClr val="0000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0000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Char char="•"/>
        <a:defRPr sz="2000">
          <a:solidFill>
            <a:srgbClr val="0000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84300" y="4351338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ro-RO" dirty="0"/>
              <a:t>Cluj-Napoca</a:t>
            </a:r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23925" y="1085850"/>
            <a:ext cx="7839075" cy="2052638"/>
          </a:xfrm>
        </p:spPr>
        <p:txBody>
          <a:bodyPr/>
          <a:lstStyle/>
          <a:p>
            <a:pPr algn="ctr" eaLnBrk="1" hangingPunct="1"/>
            <a:r>
              <a:rPr lang="en-US" altLang="ro-RO" dirty="0"/>
              <a:t>Fundamental Algorithms</a:t>
            </a:r>
            <a:r>
              <a:rPr lang="ro-RO" altLang="ro-RO" sz="2800"/>
              <a:t> </a:t>
            </a:r>
            <a:br>
              <a:rPr lang="en-US" altLang="ro-RO" sz="2800" dirty="0"/>
            </a:br>
            <a:r>
              <a:rPr lang="en-US" altLang="ro-RO" sz="2800" dirty="0"/>
              <a:t>Lecture #6</a:t>
            </a:r>
            <a:endParaRPr lang="ro-RO" altLang="ro-RO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679AB3F-2450-4133-977B-D414B35E15FA}" type="datetime1">
              <a:rPr lang="en-US" smtClean="0"/>
              <a:t>11/12/20</a:t>
            </a:fld>
            <a:endParaRPr 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Find-succ-code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74" y="1163105"/>
            <a:ext cx="8950325" cy="514720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ro-RO" sz="2800" b="1" i="1" dirty="0" err="1">
                <a:latin typeface="Courier New" pitchFamily="49" charset="0"/>
              </a:rPr>
              <a:t>find_tree_successor</a:t>
            </a:r>
            <a:r>
              <a:rPr lang="en-US" altLang="ro-RO" sz="2800" b="1" i="1" dirty="0">
                <a:latin typeface="Courier New" pitchFamily="49" charset="0"/>
              </a:rPr>
              <a:t>(x)</a:t>
            </a:r>
            <a:r>
              <a:rPr lang="en-US" altLang="ro-RO" sz="2800" i="1" dirty="0">
                <a:latin typeface="Courier New" pitchFamily="49" charset="0"/>
              </a:rPr>
              <a:t>	</a:t>
            </a:r>
            <a:r>
              <a:rPr lang="en-US" altLang="ro-RO" sz="1800" dirty="0"/>
              <a:t>//returns x’s successor</a:t>
            </a:r>
            <a:r>
              <a:rPr lang="en-US" altLang="ro-RO" sz="2400" dirty="0"/>
              <a:t> </a:t>
            </a:r>
          </a:p>
          <a:p>
            <a:pPr eaLnBrk="1" hangingPunct="1">
              <a:buFontTx/>
              <a:buNone/>
            </a:pPr>
            <a:r>
              <a:rPr lang="en-US" altLang="ro-RO" sz="2800" b="1" dirty="0">
                <a:latin typeface="Courier New" pitchFamily="49" charset="0"/>
              </a:rPr>
              <a:t>	</a:t>
            </a:r>
            <a:r>
              <a:rPr lang="en-US" altLang="ro-RO" sz="2400" u="sng" dirty="0">
                <a:latin typeface="Courier New" pitchFamily="49" charset="0"/>
              </a:rPr>
              <a:t>if</a:t>
            </a:r>
            <a:r>
              <a:rPr lang="en-US" altLang="ro-RO" sz="2400" dirty="0">
                <a:latin typeface="Courier New" pitchFamily="49" charset="0"/>
              </a:rPr>
              <a:t> right[x]&lt;&gt;nil</a:t>
            </a:r>
            <a:r>
              <a:rPr lang="en-US" altLang="ro-RO" sz="2400" b="1" dirty="0">
                <a:latin typeface="Courier New" pitchFamily="49" charset="0"/>
              </a:rPr>
              <a:t>	</a:t>
            </a:r>
            <a:r>
              <a:rPr lang="en-US" altLang="ro-RO" sz="1500" dirty="0"/>
              <a:t>//regular case; the </a:t>
            </a:r>
            <a:r>
              <a:rPr lang="en-US" altLang="ro-RO" sz="1500" dirty="0" err="1"/>
              <a:t>succ</a:t>
            </a:r>
            <a:r>
              <a:rPr lang="en-US" altLang="ro-RO" sz="1500" dirty="0"/>
              <a:t> belongs to the same subtree</a:t>
            </a:r>
            <a:endParaRPr lang="en-US" altLang="ro-RO" sz="24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		</a:t>
            </a:r>
            <a:r>
              <a:rPr lang="en-US" altLang="ro-RO" sz="2400" u="sng" dirty="0">
                <a:latin typeface="Courier New" pitchFamily="49" charset="0"/>
              </a:rPr>
              <a:t>then</a:t>
            </a:r>
            <a:r>
              <a:rPr lang="en-US" altLang="ro-RO" sz="2400" dirty="0">
                <a:latin typeface="Courier New" pitchFamily="49" charset="0"/>
              </a:rPr>
              <a:t> return </a:t>
            </a:r>
            <a:r>
              <a:rPr lang="en-US" altLang="ro-RO" sz="2400" i="1" dirty="0" err="1">
                <a:latin typeface="Courier New" pitchFamily="49" charset="0"/>
              </a:rPr>
              <a:t>find_tree_min</a:t>
            </a:r>
            <a:r>
              <a:rPr lang="en-US" altLang="ro-RO" sz="2400" i="1" dirty="0">
                <a:latin typeface="Courier New" pitchFamily="49" charset="0"/>
              </a:rPr>
              <a:t>(right[x])</a:t>
            </a:r>
          </a:p>
          <a:p>
            <a:pPr eaLnBrk="1" hangingPunct="1">
              <a:buFontTx/>
              <a:buNone/>
            </a:pPr>
            <a:r>
              <a:rPr lang="en-US" altLang="ro-RO" sz="2800" b="1" dirty="0">
                <a:latin typeface="Courier New" pitchFamily="49" charset="0"/>
              </a:rPr>
              <a:t>	</a:t>
            </a:r>
            <a:r>
              <a:rPr lang="en-US" altLang="ro-RO" sz="2400" dirty="0">
                <a:latin typeface="Courier New" pitchFamily="49" charset="0"/>
              </a:rPr>
              <a:t>y&lt;-p[x]</a:t>
            </a:r>
            <a:r>
              <a:rPr lang="en-US" altLang="ro-RO" sz="2800" dirty="0">
                <a:latin typeface="Courier New" pitchFamily="49" charset="0"/>
              </a:rPr>
              <a:t> </a:t>
            </a:r>
            <a:r>
              <a:rPr lang="en-US" altLang="ro-RO" sz="2800" b="1" dirty="0">
                <a:latin typeface="Courier New" pitchFamily="49" charset="0"/>
              </a:rPr>
              <a:t>	</a:t>
            </a:r>
            <a:r>
              <a:rPr lang="en-US" altLang="ro-RO" sz="1800" dirty="0"/>
              <a:t>//y keeps a pointer 1 level above x</a:t>
            </a:r>
          </a:p>
          <a:p>
            <a:pPr eaLnBrk="1" hangingPunct="1">
              <a:buFontTx/>
              <a:buNone/>
            </a:pPr>
            <a:r>
              <a:rPr lang="en-US" altLang="ro-RO" sz="2400" u="sng" dirty="0">
                <a:latin typeface="Courier New" pitchFamily="49" charset="0"/>
              </a:rPr>
              <a:t>while</a:t>
            </a:r>
            <a:r>
              <a:rPr lang="en-US" altLang="ro-RO" sz="2400" dirty="0">
                <a:latin typeface="Courier New" pitchFamily="49" charset="0"/>
              </a:rPr>
              <a:t> y&lt;&gt;nil </a:t>
            </a:r>
            <a:r>
              <a:rPr lang="en-US" altLang="ro-RO" sz="2400" u="sng" dirty="0">
                <a:latin typeface="Courier New" pitchFamily="49" charset="0"/>
              </a:rPr>
              <a:t>and</a:t>
            </a:r>
            <a:r>
              <a:rPr lang="en-US" altLang="ro-RO" sz="2400" dirty="0">
                <a:latin typeface="Courier New" pitchFamily="49" charset="0"/>
              </a:rPr>
              <a:t> x=right[y]</a:t>
            </a:r>
          </a:p>
          <a:p>
            <a:pPr eaLnBrk="1" hangingPunct="1">
              <a:buNone/>
            </a:pPr>
            <a:r>
              <a:rPr lang="en-US" altLang="ro-RO" sz="1700" dirty="0"/>
              <a:t>// as long as we haven’t reached the root  and not changed the direction </a:t>
            </a:r>
          </a:p>
          <a:p>
            <a:pPr eaLnBrk="1" hangingPunct="1">
              <a:buNone/>
            </a:pPr>
            <a:r>
              <a:rPr lang="en-US" altLang="ro-RO" sz="1700" dirty="0"/>
              <a:t>// along the upwards path, go upwards 1 level</a:t>
            </a:r>
          </a:p>
          <a:p>
            <a:pPr eaLnBrk="1" hangingPunct="1">
              <a:buFontTx/>
              <a:buNone/>
            </a:pPr>
            <a:r>
              <a:rPr lang="en-US" altLang="ro-RO" sz="2400" u="sng" dirty="0">
                <a:latin typeface="Courier New" pitchFamily="49" charset="0"/>
              </a:rPr>
              <a:t>do</a:t>
            </a:r>
            <a:r>
              <a:rPr lang="en-US" altLang="ro-RO" sz="2400" dirty="0">
                <a:latin typeface="Courier New" pitchFamily="49" charset="0"/>
              </a:rPr>
              <a:t>	x&lt;-y</a:t>
            </a:r>
          </a:p>
          <a:p>
            <a:pPr eaLnBrk="1" hangingPunct="1">
              <a:buFontTx/>
              <a:buNone/>
            </a:pPr>
            <a:r>
              <a:rPr lang="en-US" altLang="ro-RO" sz="2400" dirty="0">
                <a:latin typeface="Courier New" pitchFamily="49" charset="0"/>
              </a:rPr>
              <a:t>		y&lt;-p[y]</a:t>
            </a:r>
          </a:p>
          <a:p>
            <a:pPr eaLnBrk="1" hangingPunct="1">
              <a:buFontTx/>
              <a:buNone/>
            </a:pPr>
            <a:r>
              <a:rPr lang="en-US" altLang="ro-RO" sz="2400" u="sng" dirty="0">
                <a:latin typeface="Courier New" pitchFamily="49" charset="0"/>
              </a:rPr>
              <a:t>return</a:t>
            </a:r>
            <a:r>
              <a:rPr lang="en-US" altLang="ro-RO" sz="2400" dirty="0">
                <a:latin typeface="Courier New" pitchFamily="49" charset="0"/>
              </a:rPr>
              <a:t> y</a:t>
            </a:r>
          </a:p>
          <a:p>
            <a:pPr eaLnBrk="1" hangingPunct="1">
              <a:buFontTx/>
              <a:buNone/>
            </a:pPr>
            <a:r>
              <a:rPr lang="en-US" altLang="ro-RO" sz="1600" dirty="0"/>
              <a:t>Note:  	2’s successor is 4 (in </a:t>
            </a:r>
            <a:r>
              <a:rPr lang="en-US" altLang="ro-RO" sz="1600" dirty="0" err="1"/>
              <a:t>find_tree_min</a:t>
            </a:r>
            <a:r>
              <a:rPr lang="en-US" altLang="ro-RO" sz="1600" dirty="0"/>
              <a:t>)</a:t>
            </a:r>
          </a:p>
          <a:p>
            <a:pPr eaLnBrk="1" hangingPunct="1">
              <a:buFontTx/>
              <a:buNone/>
            </a:pPr>
            <a:r>
              <a:rPr lang="en-US" altLang="ro-RO" sz="1600" dirty="0"/>
              <a:t>		6’s successor is 7 (take </a:t>
            </a:r>
            <a:r>
              <a:rPr lang="en-US" altLang="ro-RO" sz="1600" b="1" dirty="0"/>
              <a:t>while twice </a:t>
            </a:r>
            <a:r>
              <a:rPr lang="en-US" altLang="ro-RO" sz="1600" dirty="0"/>
              <a:t>and change direction)</a:t>
            </a:r>
          </a:p>
          <a:p>
            <a:pPr eaLnBrk="1" hangingPunct="1">
              <a:buFontTx/>
              <a:buNone/>
            </a:pPr>
            <a:r>
              <a:rPr lang="en-US" altLang="ro-RO" sz="1600" dirty="0"/>
              <a:t>		5’s successor is 6 (0  while, exit while without going upwards at all) </a:t>
            </a:r>
          </a:p>
          <a:p>
            <a:pPr eaLnBrk="1" hangingPunct="1">
              <a:buFontTx/>
              <a:buNone/>
            </a:pPr>
            <a:r>
              <a:rPr lang="en-US" altLang="ro-RO" sz="1600" dirty="0"/>
              <a:t>		</a:t>
            </a:r>
          </a:p>
        </p:txBody>
      </p:sp>
      <p:graphicFrame>
        <p:nvGraphicFramePr>
          <p:cNvPr id="102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041250"/>
              </p:ext>
            </p:extLst>
          </p:nvPr>
        </p:nvGraphicFramePr>
        <p:xfrm>
          <a:off x="5992985" y="2929735"/>
          <a:ext cx="5267325" cy="344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0" name="Picture" r:id="rId4" imgW="5273040" imgH="3448812" progId="Word.Picture.8">
                  <p:embed/>
                </p:oleObj>
              </mc:Choice>
              <mc:Fallback>
                <p:oleObj name="Picture" r:id="rId4" imgW="5273040" imgH="3448812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2985" y="2929735"/>
                        <a:ext cx="5267325" cy="344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B799365-FA40-4E49-81D8-528A7FB29F9F}" type="datetime1">
              <a:rPr lang="en-US" smtClean="0"/>
              <a:t>11/12/20</a:t>
            </a:fld>
            <a:endParaRPr 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Find-</a:t>
            </a:r>
            <a:r>
              <a:rPr lang="en-US" altLang="ro-RO" dirty="0" err="1"/>
              <a:t>succ</a:t>
            </a:r>
            <a:r>
              <a:rPr lang="en-US" altLang="ro-RO" dirty="0"/>
              <a:t> </a:t>
            </a:r>
            <a:r>
              <a:rPr lang="en-US" altLang="ro-RO" b="1" dirty="0"/>
              <a:t>O(h)</a:t>
            </a:r>
            <a:endParaRPr lang="en-US" altLang="ro-RO" dirty="0"/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55725"/>
            <a:ext cx="8574088" cy="4992688"/>
          </a:xfrm>
        </p:spPr>
        <p:txBody>
          <a:bodyPr/>
          <a:lstStyle/>
          <a:p>
            <a:pPr eaLnBrk="1" hangingPunct="1"/>
            <a:r>
              <a:rPr lang="en-US" altLang="ro-RO"/>
              <a:t>Cases:</a:t>
            </a:r>
          </a:p>
          <a:p>
            <a:pPr lvl="1" eaLnBrk="1" hangingPunct="1"/>
            <a:r>
              <a:rPr lang="en-US" altLang="ro-RO" b="1" i="1">
                <a:latin typeface="Courier New" pitchFamily="49" charset="0"/>
              </a:rPr>
              <a:t>find_tree_min(right[x]), </a:t>
            </a:r>
            <a:r>
              <a:rPr lang="en-US" altLang="ro-RO"/>
              <a:t>worst case:</a:t>
            </a:r>
            <a:r>
              <a:rPr lang="en-US" altLang="ro-RO" b="1" i="1">
                <a:latin typeface="Courier New" pitchFamily="49" charset="0"/>
              </a:rPr>
              <a:t> </a:t>
            </a:r>
            <a:r>
              <a:rPr lang="en-US" altLang="ro-RO"/>
              <a:t>x=root, succ lowest leaf =&gt; </a:t>
            </a:r>
            <a:r>
              <a:rPr lang="en-US" altLang="ro-RO" b="1"/>
              <a:t>O(h)</a:t>
            </a:r>
          </a:p>
          <a:p>
            <a:pPr lvl="1" eaLnBrk="1" hangingPunct="1"/>
            <a:r>
              <a:rPr lang="en-US" altLang="ro-RO"/>
              <a:t>x has no right</a:t>
            </a:r>
            <a:r>
              <a:rPr lang="en-US" altLang="ro-RO" b="1" i="1">
                <a:latin typeface="Courier New" pitchFamily="49" charset="0"/>
              </a:rPr>
              <a:t> </a:t>
            </a:r>
            <a:r>
              <a:rPr lang="en-US" altLang="ro-RO"/>
              <a:t>child;</a:t>
            </a:r>
            <a:r>
              <a:rPr lang="en-US" altLang="ro-RO" b="1" i="1">
                <a:latin typeface="Courier New" pitchFamily="49" charset="0"/>
              </a:rPr>
              <a:t> </a:t>
            </a:r>
            <a:r>
              <a:rPr lang="en-US" altLang="ro-RO"/>
              <a:t>worst case:</a:t>
            </a:r>
            <a:r>
              <a:rPr lang="en-US" altLang="ro-RO" b="1" i="1">
                <a:latin typeface="Courier New" pitchFamily="49" charset="0"/>
              </a:rPr>
              <a:t> </a:t>
            </a:r>
            <a:r>
              <a:rPr lang="en-US" altLang="ro-RO"/>
              <a:t>x=leaf on the lowest level, direction changes at the root level=&gt; succ root of the tree =&gt; </a:t>
            </a:r>
            <a:r>
              <a:rPr lang="en-US" altLang="ro-RO" b="1"/>
              <a:t>O(h)</a:t>
            </a:r>
          </a:p>
          <a:p>
            <a:pPr eaLnBrk="1" hangingPunct="1"/>
            <a:r>
              <a:rPr lang="en-US" altLang="ro-RO" sz="3600" b="1" i="1">
                <a:latin typeface="Courier New" pitchFamily="49" charset="0"/>
              </a:rPr>
              <a:t>find_tree_successor </a:t>
            </a:r>
            <a:r>
              <a:rPr lang="en-US" altLang="ro-RO"/>
              <a:t> </a:t>
            </a:r>
            <a:r>
              <a:rPr lang="en-US" altLang="ro-RO" b="1"/>
              <a:t>O(h)</a:t>
            </a:r>
          </a:p>
          <a:p>
            <a:pPr eaLnBrk="1" hangingPunct="1"/>
            <a:r>
              <a:rPr lang="en-US" altLang="ro-RO"/>
              <a:t>Find the predecessor is symmetric (change right with left and min with max)  - </a:t>
            </a:r>
            <a:r>
              <a:rPr lang="en-US" altLang="ro-RO" b="1"/>
              <a:t>Homework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5827C8C-50E2-4A26-9D9A-EAEA50A57696}" type="datetime1">
              <a:rPr lang="en-US" smtClean="0"/>
              <a:t>11/12/20</a:t>
            </a:fld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BST-eval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Theorem: All operations in a BST (except traversal) take O(h)</a:t>
            </a:r>
          </a:p>
          <a:p>
            <a:pPr eaLnBrk="1" hangingPunct="1"/>
            <a:r>
              <a:rPr lang="en-US" altLang="ro-RO" dirty="0" err="1"/>
              <a:t>Adv</a:t>
            </a:r>
            <a:r>
              <a:rPr lang="en-US" altLang="ro-RO" dirty="0"/>
              <a:t>: faster than on lists!</a:t>
            </a:r>
          </a:p>
          <a:p>
            <a:pPr eaLnBrk="1" hangingPunct="1"/>
            <a:r>
              <a:rPr lang="en-US" altLang="ro-RO" dirty="0"/>
              <a:t>Limitation: h? Worst case h=n (why?) Therefore, no improvement at all!</a:t>
            </a:r>
          </a:p>
          <a:p>
            <a:pPr eaLnBrk="1" hangingPunct="1"/>
            <a:r>
              <a:rPr lang="en-US" altLang="ro-RO" dirty="0"/>
              <a:t>Enhancement?</a:t>
            </a:r>
          </a:p>
          <a:p>
            <a:pPr lvl="1" eaLnBrk="1" hangingPunct="1"/>
            <a:r>
              <a:rPr lang="en-US" altLang="ro-RO" b="1" dirty="0"/>
              <a:t>Balanced trees</a:t>
            </a:r>
            <a:r>
              <a:rPr lang="en-US" altLang="ro-RO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63BEF9E-878C-48FA-A8FB-EA9075F52FF9}" type="datetime1">
              <a:rPr lang="en-US" smtClean="0"/>
              <a:t>11/12/20</a:t>
            </a:fld>
            <a:endParaRPr 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en-US" altLang="ro-RO"/>
              <a:t>Balanced trees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Augmented BST to keep the height under control</a:t>
            </a:r>
          </a:p>
          <a:p>
            <a:pPr eaLnBrk="1" hangingPunct="1"/>
            <a:r>
              <a:rPr lang="en-US" altLang="ro-RO" dirty="0"/>
              <a:t>No matter the balance type, the height is proportional to </a:t>
            </a:r>
            <a:r>
              <a:rPr lang="en-US" altLang="ro-RO" dirty="0" err="1"/>
              <a:t>lgn</a:t>
            </a:r>
            <a:r>
              <a:rPr lang="en-US" altLang="ro-RO" dirty="0"/>
              <a:t> (</a:t>
            </a:r>
            <a:r>
              <a:rPr lang="en-US" altLang="ro-RO" b="1" dirty="0" err="1"/>
              <a:t>c</a:t>
            </a:r>
            <a:r>
              <a:rPr lang="en-US" altLang="ro-RO" b="1" dirty="0" err="1">
                <a:sym typeface="Symbol" pitchFamily="18" charset="2"/>
              </a:rPr>
              <a:t>lgn</a:t>
            </a:r>
            <a:r>
              <a:rPr lang="en-US" altLang="ro-RO" dirty="0">
                <a:sym typeface="Symbol" pitchFamily="18" charset="2"/>
              </a:rPr>
              <a:t>, with c≥1, but c a SMALL CONSTANT)</a:t>
            </a:r>
          </a:p>
          <a:p>
            <a:pPr eaLnBrk="1" hangingPunct="1"/>
            <a:r>
              <a:rPr lang="en-US" altLang="ro-RO" dirty="0">
                <a:sym typeface="Symbol" pitchFamily="18" charset="2"/>
              </a:rPr>
              <a:t>The best possible balanced trees – PBT (perfect balanced trees) – seminar #4</a:t>
            </a:r>
          </a:p>
          <a:p>
            <a:pPr eaLnBrk="1" hangingPunct="1"/>
            <a:r>
              <a:rPr lang="en-US" altLang="ro-RO" dirty="0">
                <a:sym typeface="Symbol" pitchFamily="18" charset="2"/>
              </a:rPr>
              <a:t>many other possibilities (for balance)</a:t>
            </a:r>
            <a:endParaRPr lang="en-US" altLang="ro-R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4C44BB7-9D86-44CA-B4F3-D3FC7634BCB4}" type="datetime1">
              <a:rPr lang="en-US" smtClean="0"/>
              <a:t>11/12/20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Balanced trees - PBT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235" y="1295400"/>
            <a:ext cx="8911765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o-RO" sz="2800" dirty="0"/>
              <a:t>Perfect Balanced Trees = BST + balance (nodes </a:t>
            </a:r>
            <a:r>
              <a:rPr lang="en-US" altLang="ro-RO" sz="2800" dirty="0" err="1"/>
              <a:t>rel</a:t>
            </a:r>
            <a:r>
              <a:rPr lang="en-US" altLang="ro-RO" sz="28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/>
              <a:t>Any subtree of a PBT is a PBT as well!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/>
              <a:t>Balance refers to </a:t>
            </a:r>
            <a:r>
              <a:rPr lang="en-US" altLang="ro-RO" sz="2800" dirty="0" err="1"/>
              <a:t>nb</a:t>
            </a:r>
            <a:r>
              <a:rPr lang="en-US" altLang="ro-RO" sz="2800" dirty="0"/>
              <a:t> of nodes, not to heights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/>
              <a:t>b=</a:t>
            </a:r>
            <a:r>
              <a:rPr lang="en-US" altLang="ro-RO" sz="2800" dirty="0" err="1"/>
              <a:t>n</a:t>
            </a:r>
            <a:r>
              <a:rPr lang="en-US" altLang="ro-RO" sz="2800" baseline="-25000" dirty="0" err="1"/>
              <a:t>R</a:t>
            </a:r>
            <a:r>
              <a:rPr lang="en-US" altLang="ro-RO" sz="2800" dirty="0" err="1"/>
              <a:t>-n</a:t>
            </a:r>
            <a:r>
              <a:rPr lang="en-US" altLang="ro-RO" sz="2800" baseline="-25000" dirty="0" err="1"/>
              <a:t>L</a:t>
            </a:r>
            <a:r>
              <a:rPr lang="en-US" altLang="ro-RO" sz="2800" dirty="0">
                <a:sym typeface="Symbol" pitchFamily="18" charset="2"/>
              </a:rPr>
              <a:t>{-1, 0, 1}</a:t>
            </a:r>
            <a:endParaRPr lang="en-US" altLang="ro-RO" sz="2800" dirty="0"/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/>
              <a:t>h=</a:t>
            </a:r>
            <a:r>
              <a:rPr lang="en-US" altLang="ro-RO" sz="2800" dirty="0" err="1"/>
              <a:t>lgn</a:t>
            </a:r>
            <a:endParaRPr lang="en-US" altLang="ro-RO" sz="2800" dirty="0"/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>
                <a:sym typeface="MT Extra" pitchFamily="18" charset="2"/>
              </a:rPr>
              <a:t>Insert O(n):	</a:t>
            </a:r>
            <a:r>
              <a:rPr lang="en-US" altLang="ro-RO" sz="2800" b="1" dirty="0">
                <a:sym typeface="MT Extra" pitchFamily="18" charset="2"/>
              </a:rPr>
              <a:t>ins</a:t>
            </a:r>
            <a:r>
              <a:rPr lang="en-US" altLang="ro-RO" sz="2800" dirty="0">
                <a:sym typeface="MT Extra" pitchFamily="18" charset="2"/>
              </a:rPr>
              <a:t> as in regular BST O(h)=O(</a:t>
            </a:r>
            <a:r>
              <a:rPr lang="en-US" altLang="ro-RO" sz="2800" dirty="0" err="1">
                <a:sym typeface="MT Extra" pitchFamily="18" charset="2"/>
              </a:rPr>
              <a:t>lgn</a:t>
            </a:r>
            <a:r>
              <a:rPr lang="en-US" altLang="ro-RO" sz="2800" dirty="0">
                <a:sym typeface="MT Extra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800" dirty="0">
                <a:sym typeface="MT Extra" pitchFamily="18" charset="2"/>
              </a:rPr>
              <a:t>				</a:t>
            </a:r>
            <a:r>
              <a:rPr lang="en-US" altLang="ro-RO" sz="2800" b="1" dirty="0">
                <a:sym typeface="MT Extra" pitchFamily="18" charset="2"/>
              </a:rPr>
              <a:t>but</a:t>
            </a:r>
            <a:r>
              <a:rPr lang="en-US" altLang="ro-RO" sz="2800" dirty="0">
                <a:sym typeface="MT Extra" pitchFamily="18" charset="2"/>
              </a:rPr>
              <a:t> requires n rotations to rebalance 			=&gt; O(n)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>
                <a:sym typeface="MT Extra" pitchFamily="18" charset="2"/>
              </a:rPr>
              <a:t>Delete O(n):	</a:t>
            </a:r>
            <a:r>
              <a:rPr lang="en-US" altLang="ro-RO" sz="2800" b="1" dirty="0">
                <a:sym typeface="MT Extra" pitchFamily="18" charset="2"/>
              </a:rPr>
              <a:t>del</a:t>
            </a:r>
            <a:r>
              <a:rPr lang="en-US" altLang="ro-RO" sz="2800" dirty="0">
                <a:sym typeface="MT Extra" pitchFamily="18" charset="2"/>
              </a:rPr>
              <a:t> as for regular BST O(h)=O(</a:t>
            </a:r>
            <a:r>
              <a:rPr lang="en-US" altLang="ro-RO" sz="2800" dirty="0" err="1">
                <a:sym typeface="MT Extra" pitchFamily="18" charset="2"/>
              </a:rPr>
              <a:t>lgn</a:t>
            </a:r>
            <a:r>
              <a:rPr lang="en-US" altLang="ro-RO" sz="2800" dirty="0">
                <a:sym typeface="MT Extra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800" dirty="0">
                <a:sym typeface="MT Extra" pitchFamily="18" charset="2"/>
              </a:rPr>
              <a:t>			 	</a:t>
            </a:r>
            <a:r>
              <a:rPr lang="en-US" altLang="ro-RO" sz="2800" b="1" dirty="0">
                <a:sym typeface="MT Extra" pitchFamily="18" charset="2"/>
              </a:rPr>
              <a:t>but</a:t>
            </a:r>
            <a:r>
              <a:rPr lang="en-US" altLang="ro-RO" sz="2800" dirty="0">
                <a:sym typeface="MT Extra" pitchFamily="18" charset="2"/>
              </a:rPr>
              <a:t> requires n rotations =&gt; O(n)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/>
              <a:t>Best h property; difficult (costly) to maintain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>
                <a:sym typeface="MT Extra" pitchFamily="18" charset="2"/>
              </a:rPr>
              <a:t>Discussion: when should be use PBTs?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97FD1FA-733D-40DE-8145-C3D909B4D81B}" type="datetime1">
              <a:rPr lang="en-US" smtClean="0"/>
              <a:t>11/12/20</a:t>
            </a:fld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Balanced trees - AVL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4690" y="1393534"/>
            <a:ext cx="7911430" cy="485486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ro-RO" sz="2800" dirty="0"/>
              <a:t>AVL = BST + balance (height related)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ro-RO" sz="2800" dirty="0"/>
              <a:t>Any subtree of an AVL tree is an AVL tree as well!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ro-RO" sz="2800" dirty="0"/>
              <a:t>(AVL=Adelson-</a:t>
            </a:r>
            <a:r>
              <a:rPr lang="en-US" altLang="ro-RO" sz="2800" dirty="0" err="1"/>
              <a:t>Velskii</a:t>
            </a:r>
            <a:r>
              <a:rPr lang="en-US" altLang="ro-RO" sz="2800" dirty="0"/>
              <a:t>, Landis)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ro-RO" sz="2800" dirty="0"/>
              <a:t>Balance on height b=</a:t>
            </a:r>
            <a:r>
              <a:rPr lang="en-US" altLang="ro-RO" sz="2800" dirty="0" err="1"/>
              <a:t>h</a:t>
            </a:r>
            <a:r>
              <a:rPr lang="en-US" altLang="ro-RO" sz="2800" baseline="-25000" dirty="0" err="1"/>
              <a:t>R</a:t>
            </a:r>
            <a:r>
              <a:rPr lang="en-US" altLang="ro-RO" sz="2800" dirty="0" err="1"/>
              <a:t>-h</a:t>
            </a:r>
            <a:r>
              <a:rPr lang="en-US" altLang="ro-RO" sz="2800" baseline="-25000" dirty="0" err="1"/>
              <a:t>L</a:t>
            </a:r>
            <a:r>
              <a:rPr lang="en-US" altLang="ro-RO" sz="2800" dirty="0">
                <a:sym typeface="Symbol" pitchFamily="18" charset="2"/>
              </a:rPr>
              <a:t>{-1, 0, 1}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ro-RO" sz="2800" dirty="0"/>
              <a:t>PBTs are AVLs. Why? Discussion!</a:t>
            </a:r>
            <a:endParaRPr lang="en-US" altLang="ro-RO" sz="28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ro-RO" sz="2800" dirty="0">
                <a:sym typeface="MT Extra" pitchFamily="18" charset="2"/>
              </a:rPr>
              <a:t>Most unbalanced out of AVL=Fibonacci trees (i.e. </a:t>
            </a:r>
            <a:r>
              <a:rPr lang="en-US" altLang="ro-RO" sz="2800" dirty="0" err="1">
                <a:sym typeface="MT Extra" pitchFamily="18" charset="2"/>
              </a:rPr>
              <a:t>nb</a:t>
            </a:r>
            <a:r>
              <a:rPr lang="en-US" altLang="ro-RO" sz="2800" dirty="0">
                <a:sym typeface="MT Extra" pitchFamily="18" charset="2"/>
              </a:rPr>
              <a:t> of left/right nodes specified by fib. numb.) 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ro-RO" sz="2800" b="1" dirty="0" err="1">
                <a:sym typeface="MT Extra" pitchFamily="18" charset="2"/>
              </a:rPr>
              <a:t>F</a:t>
            </a:r>
            <a:r>
              <a:rPr lang="en-US" altLang="ro-RO" sz="2800" b="1" baseline="-25000" dirty="0" err="1">
                <a:sym typeface="MT Extra" pitchFamily="18" charset="2"/>
              </a:rPr>
              <a:t>n</a:t>
            </a:r>
            <a:r>
              <a:rPr lang="en-US" altLang="ro-RO" sz="2800" b="1" dirty="0">
                <a:sym typeface="MT Extra" pitchFamily="18" charset="2"/>
              </a:rPr>
              <a:t>=F</a:t>
            </a:r>
            <a:r>
              <a:rPr lang="en-US" altLang="ro-RO" sz="2800" b="1" baseline="-25000" dirty="0">
                <a:sym typeface="MT Extra" pitchFamily="18" charset="2"/>
              </a:rPr>
              <a:t>n-1</a:t>
            </a:r>
            <a:r>
              <a:rPr lang="en-US" altLang="ro-RO" sz="2800" b="1" dirty="0">
                <a:sym typeface="MT Extra" pitchFamily="18" charset="2"/>
              </a:rPr>
              <a:t>+F</a:t>
            </a:r>
            <a:r>
              <a:rPr lang="en-US" altLang="ro-RO" sz="2800" b="1" baseline="-25000" dirty="0">
                <a:sym typeface="MT Extra" pitchFamily="18" charset="2"/>
              </a:rPr>
              <a:t>n-2</a:t>
            </a:r>
            <a:r>
              <a:rPr lang="en-US" altLang="ro-RO" sz="2800" b="1" dirty="0">
                <a:sym typeface="MT Extra" pitchFamily="18" charset="2"/>
              </a:rPr>
              <a:t>+1</a:t>
            </a:r>
            <a:r>
              <a:rPr lang="en-US" altLang="ro-RO" sz="2800" dirty="0">
                <a:sym typeface="MT Extra" pitchFamily="18" charset="2"/>
              </a:rPr>
              <a:t> (b=-1 in every node)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altLang="ro-RO" sz="2800" dirty="0">
              <a:sym typeface="MT Extra" pitchFamily="18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97FD1FA-733D-40DE-8145-C3D909B4D81B}" type="datetime1">
              <a:rPr lang="en-US" smtClean="0"/>
              <a:t>11/12/20</a:t>
            </a:fld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Balanced trees - AVL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93534"/>
            <a:ext cx="8108310" cy="485486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ro-RO" sz="2800" dirty="0">
                <a:sym typeface="MT Extra" pitchFamily="18" charset="2"/>
              </a:rPr>
              <a:t>Insert O(h):</a:t>
            </a:r>
            <a:r>
              <a:rPr lang="en-US" altLang="ro-RO" sz="2800" b="1" dirty="0">
                <a:sym typeface="MT Extra" pitchFamily="18" charset="2"/>
              </a:rPr>
              <a:t>ins</a:t>
            </a:r>
            <a:r>
              <a:rPr lang="en-US" altLang="ro-RO" sz="2800" dirty="0">
                <a:sym typeface="MT Extra" pitchFamily="18" charset="2"/>
              </a:rPr>
              <a:t> as in regular BST 				O(h)=O(</a:t>
            </a:r>
            <a:r>
              <a:rPr lang="en-US" altLang="ro-RO" sz="2800" dirty="0" err="1">
                <a:sym typeface="MT Extra" pitchFamily="18" charset="2"/>
              </a:rPr>
              <a:t>lgn</a:t>
            </a:r>
            <a:r>
              <a:rPr lang="en-US" altLang="ro-RO" sz="2800" dirty="0">
                <a:sym typeface="MT Extra" pitchFamily="18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ro-RO" sz="2800" dirty="0">
                <a:sym typeface="MT Extra" pitchFamily="18" charset="2"/>
              </a:rPr>
              <a:t>			requires at most </a:t>
            </a:r>
            <a:r>
              <a:rPr lang="en-US" altLang="ro-RO" sz="2800" b="1" dirty="0">
                <a:sym typeface="MT Extra" pitchFamily="18" charset="2"/>
              </a:rPr>
              <a:t>1/2 rotations O(1)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ro-RO" sz="2800" dirty="0">
                <a:sym typeface="MT Extra" pitchFamily="18" charset="2"/>
              </a:rPr>
              <a:t>Delete O(</a:t>
            </a:r>
            <a:r>
              <a:rPr lang="en-US" altLang="ro-RO" sz="2800" dirty="0" err="1">
                <a:sym typeface="MT Extra" pitchFamily="18" charset="2"/>
              </a:rPr>
              <a:t>h+lgn</a:t>
            </a:r>
            <a:r>
              <a:rPr lang="en-US" altLang="ro-RO" sz="2800" dirty="0">
                <a:sym typeface="MT Extra" pitchFamily="18" charset="2"/>
              </a:rPr>
              <a:t>): </a:t>
            </a:r>
            <a:r>
              <a:rPr lang="en-US" altLang="ro-RO" sz="2800" b="1" dirty="0">
                <a:sym typeface="MT Extra" pitchFamily="18" charset="2"/>
              </a:rPr>
              <a:t>del</a:t>
            </a:r>
            <a:r>
              <a:rPr lang="en-US" altLang="ro-RO" sz="2800" dirty="0">
                <a:sym typeface="MT Extra" pitchFamily="18" charset="2"/>
              </a:rPr>
              <a:t> as from a regular BST 		O(h) =O(</a:t>
            </a:r>
            <a:r>
              <a:rPr lang="en-US" altLang="ro-RO" sz="2800" dirty="0" err="1">
                <a:sym typeface="MT Extra" pitchFamily="18" charset="2"/>
              </a:rPr>
              <a:t>lgn</a:t>
            </a:r>
            <a:r>
              <a:rPr lang="en-US" altLang="ro-RO" sz="2800" dirty="0">
                <a:sym typeface="MT Extra" pitchFamily="18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ro-RO" sz="2800" dirty="0">
                <a:sym typeface="MT Extra" pitchFamily="18" charset="2"/>
              </a:rPr>
              <a:t>			requires at most </a:t>
            </a:r>
            <a:r>
              <a:rPr lang="en-US" altLang="ro-RO" sz="2800" b="1" dirty="0" err="1">
                <a:sym typeface="MT Extra" pitchFamily="18" charset="2"/>
              </a:rPr>
              <a:t>lgn</a:t>
            </a:r>
            <a:r>
              <a:rPr lang="en-US" altLang="ro-RO" sz="2800" b="1" dirty="0">
                <a:sym typeface="MT Extra" pitchFamily="18" charset="2"/>
              </a:rPr>
              <a:t> rotation O(</a:t>
            </a:r>
            <a:r>
              <a:rPr lang="en-US" altLang="ro-RO" sz="2800" b="1" dirty="0" err="1">
                <a:sym typeface="MT Extra" pitchFamily="18" charset="2"/>
              </a:rPr>
              <a:t>lgn</a:t>
            </a:r>
            <a:r>
              <a:rPr lang="en-US" altLang="ro-RO" sz="2800" b="1" dirty="0">
                <a:sym typeface="MT Extra" pitchFamily="18" charset="2"/>
              </a:rPr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ro-RO" sz="2800" dirty="0">
                <a:sym typeface="MT Extra" pitchFamily="18" charset="2"/>
              </a:rPr>
              <a:t>h ≤ 1.45lgn=&gt; Good height property;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ro-RO" sz="2800" dirty="0">
                <a:sym typeface="MT Extra" pitchFamily="18" charset="2"/>
              </a:rPr>
              <a:t>easy to maintain for insertion;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ro-RO" sz="2800" dirty="0">
                <a:sym typeface="MT Extra" pitchFamily="18" charset="2"/>
              </a:rPr>
              <a:t>deletion might make many changes in the structure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ro-RO" sz="2800" dirty="0">
                <a:sym typeface="MT Extra" pitchFamily="18" charset="2"/>
              </a:rPr>
              <a:t>Discussion: when should be use AVL trees?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altLang="ro-RO" sz="2800" dirty="0">
              <a:sym typeface="MT Extra" pitchFamily="18" charset="2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ro-RO" sz="2800" dirty="0">
              <a:sym typeface="MT Extra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75746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4ACB212-CF2A-42F4-B774-22F4DBC3982D}" type="datetime1">
              <a:rPr lang="en-US" smtClean="0"/>
              <a:t>11/12/20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AVL – rotations</a:t>
            </a:r>
            <a:endParaRPr lang="en-US" altLang="ro-RO">
              <a:solidFill>
                <a:srgbClr val="FF0000"/>
              </a:solidFill>
            </a:endParaRP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1316038"/>
            <a:ext cx="8799513" cy="4932362"/>
          </a:xfrm>
        </p:spPr>
        <p:txBody>
          <a:bodyPr/>
          <a:lstStyle/>
          <a:p>
            <a:pPr eaLnBrk="1" hangingPunct="1"/>
            <a:r>
              <a:rPr lang="en-US" altLang="ro-RO" sz="2400" dirty="0"/>
              <a:t>Preserve the search property</a:t>
            </a:r>
          </a:p>
          <a:p>
            <a:pPr eaLnBrk="1" hangingPunct="1"/>
            <a:r>
              <a:rPr lang="en-US" altLang="ro-RO" sz="2400" dirty="0"/>
              <a:t>Ensure the balance property</a:t>
            </a:r>
          </a:p>
          <a:p>
            <a:pPr eaLnBrk="1" hangingPunct="1"/>
            <a:r>
              <a:rPr lang="en-US" altLang="ro-RO" sz="2400" dirty="0"/>
              <a:t>Self-balancing:</a:t>
            </a:r>
          </a:p>
          <a:p>
            <a:pPr lvl="1" eaLnBrk="1" hangingPunct="1"/>
            <a:r>
              <a:rPr lang="en-US" altLang="ro-RO" sz="2000" dirty="0"/>
              <a:t>Single rotation (see pictures) </a:t>
            </a:r>
          </a:p>
          <a:p>
            <a:pPr lvl="1" eaLnBrk="1" hangingPunct="1"/>
            <a:r>
              <a:rPr lang="en-US" altLang="ro-RO" sz="2000" dirty="0"/>
              <a:t>Double rotation (see pictures)</a:t>
            </a:r>
          </a:p>
          <a:p>
            <a:pPr lvl="1" eaLnBrk="1" hangingPunct="1"/>
            <a:r>
              <a:rPr lang="en-US" altLang="ro-RO" sz="2000" dirty="0"/>
              <a:t>Both take JUST O(1) =&gt; do NOT impact the regular insert</a:t>
            </a:r>
          </a:p>
          <a:p>
            <a:pPr eaLnBrk="1" hangingPunct="1"/>
            <a:r>
              <a:rPr lang="en-US" altLang="ro-RO" sz="2400" dirty="0"/>
              <a:t>After an insertion, at MOST 1 rotation may occur. Discussion.</a:t>
            </a:r>
          </a:p>
          <a:p>
            <a:pPr eaLnBrk="1" hangingPunct="1"/>
            <a:r>
              <a:rPr lang="en-US" altLang="ro-RO" sz="2400" dirty="0"/>
              <a:t>No other situation may occur. Why? Justification.</a:t>
            </a:r>
          </a:p>
          <a:p>
            <a:pPr eaLnBrk="1" hangingPunct="1"/>
            <a:r>
              <a:rPr lang="en-US" altLang="ro-RO" sz="2400" dirty="0"/>
              <a:t>After a rotation, the </a:t>
            </a:r>
            <a:r>
              <a:rPr lang="en-US" altLang="ro-RO" sz="2400" b="1" dirty="0"/>
              <a:t>NEXT</a:t>
            </a:r>
            <a:r>
              <a:rPr lang="en-US" altLang="ro-RO" sz="2400" dirty="0"/>
              <a:t> insertion along the same branch would </a:t>
            </a:r>
            <a:r>
              <a:rPr lang="en-US" altLang="ro-RO" sz="2400" b="1" dirty="0"/>
              <a:t>NOT</a:t>
            </a:r>
            <a:r>
              <a:rPr lang="en-US" altLang="ro-RO" sz="2400" dirty="0"/>
              <a:t> require a self-balancing (rotation)</a:t>
            </a:r>
          </a:p>
          <a:p>
            <a:pPr eaLnBrk="1" hangingPunct="1"/>
            <a:r>
              <a:rPr lang="en-US" altLang="ro-RO" sz="2400" dirty="0"/>
              <a:t>The same rotations are used for Red-Black trees (see next lecture)!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7010E73-926E-4C75-B86A-E54C1369AB05}" type="datetime1">
              <a:rPr lang="en-US" smtClean="0"/>
              <a:t>11/12/20</a:t>
            </a:fld>
            <a:endParaRPr 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BST-balanced trees relationship</a:t>
            </a:r>
          </a:p>
        </p:txBody>
      </p:sp>
      <p:grpSp>
        <p:nvGrpSpPr>
          <p:cNvPr id="325639" name="Group 7"/>
          <p:cNvGrpSpPr>
            <a:grpSpLocks/>
          </p:cNvGrpSpPr>
          <p:nvPr/>
        </p:nvGrpSpPr>
        <p:grpSpPr bwMode="auto">
          <a:xfrm>
            <a:off x="2256645" y="2008015"/>
            <a:ext cx="4581250" cy="3226020"/>
            <a:chOff x="1800" y="6528"/>
            <a:chExt cx="5400" cy="3332"/>
          </a:xfrm>
        </p:grpSpPr>
        <p:grpSp>
          <p:nvGrpSpPr>
            <p:cNvPr id="17416" name="Group 8"/>
            <p:cNvGrpSpPr>
              <a:grpSpLocks/>
            </p:cNvGrpSpPr>
            <p:nvPr/>
          </p:nvGrpSpPr>
          <p:grpSpPr bwMode="auto">
            <a:xfrm>
              <a:off x="1800" y="6528"/>
              <a:ext cx="5400" cy="3332"/>
              <a:chOff x="1800" y="6528"/>
              <a:chExt cx="5400" cy="3332"/>
            </a:xfrm>
          </p:grpSpPr>
          <p:sp>
            <p:nvSpPr>
              <p:cNvPr id="325641" name="Oval 9"/>
              <p:cNvSpPr>
                <a:spLocks noChangeArrowheads="1"/>
              </p:cNvSpPr>
              <p:nvPr/>
            </p:nvSpPr>
            <p:spPr bwMode="auto">
              <a:xfrm>
                <a:off x="1800" y="6528"/>
                <a:ext cx="5400" cy="333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BST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25642" name="Oval 10"/>
              <p:cNvSpPr>
                <a:spLocks noChangeArrowheads="1"/>
              </p:cNvSpPr>
              <p:nvPr/>
            </p:nvSpPr>
            <p:spPr bwMode="auto">
              <a:xfrm>
                <a:off x="3060" y="7380"/>
                <a:ext cx="2880" cy="21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AVL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325643" name="Oval 11"/>
            <p:cNvSpPr>
              <a:spLocks noChangeArrowheads="1"/>
            </p:cNvSpPr>
            <p:nvPr/>
          </p:nvSpPr>
          <p:spPr bwMode="auto">
            <a:xfrm>
              <a:off x="3600" y="8100"/>
              <a:ext cx="1740" cy="12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200"/>
                <a:t>PBT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63E9915-B62D-454C-AB78-13F211C4D71B}" type="datetime1">
              <a:rPr lang="en-US" smtClean="0"/>
              <a:t>11/12/20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Augmented DS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020" y="1316725"/>
            <a:ext cx="8838068" cy="4931675"/>
          </a:xfrm>
        </p:spPr>
        <p:txBody>
          <a:bodyPr/>
          <a:lstStyle/>
          <a:p>
            <a:pPr eaLnBrk="1" hangingPunct="1"/>
            <a:r>
              <a:rPr lang="en-US" altLang="ro-RO" sz="2300" dirty="0"/>
              <a:t>Augmented = additional property and/or behavior to help (i.e. speed up) various tasks preserving ALL existing properties and behavior with (at least) the SAME performance</a:t>
            </a:r>
          </a:p>
          <a:p>
            <a:pPr eaLnBrk="1" hangingPunct="1"/>
            <a:r>
              <a:rPr lang="en-US" altLang="ro-RO" sz="2300" dirty="0"/>
              <a:t>Balanced BST are augmented trees (objective, keep the height under control)</a:t>
            </a:r>
          </a:p>
          <a:p>
            <a:pPr eaLnBrk="1" hangingPunct="1"/>
            <a:r>
              <a:rPr lang="en-US" altLang="ro-RO" sz="2300" dirty="0"/>
              <a:t>Current objective =better (=faster) select operations on BST</a:t>
            </a:r>
          </a:p>
          <a:p>
            <a:pPr eaLnBrk="1" hangingPunct="1"/>
            <a:r>
              <a:rPr lang="en-US" altLang="ro-RO" sz="2300" b="1" dirty="0"/>
              <a:t>Order Statistic (OS) Tree</a:t>
            </a:r>
          </a:p>
          <a:p>
            <a:pPr eaLnBrk="1" hangingPunct="1"/>
            <a:r>
              <a:rPr lang="en-US" altLang="ro-RO" sz="2300" dirty="0"/>
              <a:t>Augmentation= store at the node level as additional information the dimension of the tree (i.e. the number of nodes in the tree rooted by the given node)</a:t>
            </a:r>
          </a:p>
          <a:p>
            <a:pPr eaLnBrk="1" hangingPunct="1"/>
            <a:r>
              <a:rPr lang="en-US" altLang="ro-RO" sz="2300" dirty="0"/>
              <a:t>dim[x]=dim[left[x]]+dim[right[x]]+1</a:t>
            </a:r>
          </a:p>
          <a:p>
            <a:pPr eaLnBrk="1" hangingPunct="1"/>
            <a:r>
              <a:rPr lang="en-US" altLang="ro-RO" sz="2300" dirty="0"/>
              <a:t>How is calculated? (if the information is not already stored?) – </a:t>
            </a:r>
            <a:r>
              <a:rPr lang="en-US" altLang="ro-RO" sz="2300" dirty="0" err="1"/>
              <a:t>postorder</a:t>
            </a:r>
            <a:r>
              <a:rPr lang="en-US" altLang="ro-RO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83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34C580B-CB39-44BA-894B-9EE94B757186}" type="datetime1">
              <a:rPr lang="en-US" smtClean="0"/>
              <a:t>11/12/20</a:t>
            </a:fld>
            <a:endParaRPr lang="en-US" dirty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 dirty="0"/>
              <a:t>Agenda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316725"/>
            <a:ext cx="7680325" cy="4839600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Trees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Basic operations</a:t>
            </a:r>
          </a:p>
          <a:p>
            <a:pPr lvl="2" eaLnBrk="1" hangingPunct="1"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walk, search, insert, delete – review</a:t>
            </a:r>
          </a:p>
          <a:p>
            <a:pPr lvl="2" eaLnBrk="1" hangingPunct="1"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min, max, </a:t>
            </a:r>
            <a:r>
              <a:rPr lang="en-US" altLang="ro-RO" b="1" dirty="0" err="1">
                <a:solidFill>
                  <a:schemeClr val="tx2"/>
                </a:solidFill>
              </a:rPr>
              <a:t>pred</a:t>
            </a:r>
            <a:r>
              <a:rPr lang="en-US" altLang="ro-RO" b="1" dirty="0">
                <a:solidFill>
                  <a:schemeClr val="tx2"/>
                </a:solidFill>
              </a:rPr>
              <a:t>, </a:t>
            </a:r>
            <a:r>
              <a:rPr lang="en-US" altLang="ro-RO" b="1" dirty="0" err="1">
                <a:solidFill>
                  <a:schemeClr val="tx2"/>
                </a:solidFill>
              </a:rPr>
              <a:t>succ</a:t>
            </a:r>
            <a:r>
              <a:rPr lang="en-US" altLang="ro-RO" b="1" dirty="0">
                <a:solidFill>
                  <a:schemeClr val="tx2"/>
                </a:solidFill>
              </a:rPr>
              <a:t>  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Special types</a:t>
            </a:r>
          </a:p>
          <a:p>
            <a:pPr lvl="2" eaLnBrk="1" hangingPunct="1"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Balanced trees</a:t>
            </a:r>
          </a:p>
          <a:p>
            <a:pPr lvl="3" eaLnBrk="1" hangingPunct="1"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PBT (seminar #4)</a:t>
            </a:r>
          </a:p>
          <a:p>
            <a:pPr lvl="3" eaLnBrk="1" hangingPunct="1"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AVL</a:t>
            </a:r>
          </a:p>
          <a:p>
            <a:pPr lvl="3" eaLnBrk="1" hangingPunct="1"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Red-Black (next lecture)</a:t>
            </a:r>
          </a:p>
          <a:p>
            <a:pPr lvl="2" eaLnBrk="1" hangingPunct="1"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Augmented Trees</a:t>
            </a:r>
          </a:p>
          <a:p>
            <a:pPr lvl="3" eaLnBrk="1" hangingPunct="1"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Order-statistic trees</a:t>
            </a:r>
          </a:p>
          <a:p>
            <a:pPr lvl="3" eaLnBrk="1" hangingPunct="1"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Tree/lists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E46792B-09BA-42C4-9DDD-F33C82A3133D}" type="datetime1">
              <a:rPr lang="en-US" smtClean="0"/>
              <a:t>11/12/20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Augmented DS – contd.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z="2800" dirty="0"/>
              <a:t>How to maintain this information for the basic tasks (search, insert, delete, traversal, update)?</a:t>
            </a:r>
          </a:p>
          <a:p>
            <a:pPr eaLnBrk="1" hangingPunct="1"/>
            <a:r>
              <a:rPr lang="en-US" altLang="ro-RO" sz="2800" dirty="0"/>
              <a:t>What operations are improved?</a:t>
            </a:r>
          </a:p>
          <a:p>
            <a:pPr eaLnBrk="1" hangingPunct="1"/>
            <a:r>
              <a:rPr lang="en-US" altLang="ro-RO" sz="2800" dirty="0"/>
              <a:t>Other tasks:  Selection and Ranking</a:t>
            </a:r>
          </a:p>
          <a:p>
            <a:pPr lvl="1" eaLnBrk="1" hangingPunct="1"/>
            <a:r>
              <a:rPr lang="en-US" altLang="ro-RO" sz="2400" dirty="0"/>
              <a:t>Selection (</a:t>
            </a:r>
            <a:r>
              <a:rPr lang="en-US" altLang="ro-RO" sz="2400" dirty="0" err="1"/>
              <a:t>i</a:t>
            </a:r>
            <a:r>
              <a:rPr lang="en-US" altLang="ro-RO" sz="2400" baseline="30000" dirty="0" err="1"/>
              <a:t>th</a:t>
            </a:r>
            <a:r>
              <a:rPr lang="en-US" altLang="ro-RO" sz="2400" dirty="0"/>
              <a:t> selection) = find the node which is the </a:t>
            </a:r>
            <a:r>
              <a:rPr lang="en-US" altLang="ro-RO" sz="2400" dirty="0" err="1"/>
              <a:t>i</a:t>
            </a:r>
            <a:r>
              <a:rPr lang="en-US" altLang="ro-RO" sz="2400" baseline="30000" dirty="0" err="1"/>
              <a:t>th</a:t>
            </a:r>
            <a:r>
              <a:rPr lang="en-US" altLang="ro-RO" sz="2400" dirty="0"/>
              <a:t> one in </a:t>
            </a:r>
            <a:r>
              <a:rPr lang="en-US" altLang="ro-RO" sz="2400" dirty="0" err="1"/>
              <a:t>inorder</a:t>
            </a:r>
            <a:r>
              <a:rPr lang="en-US" altLang="ro-RO" sz="2400" dirty="0"/>
              <a:t> traversal</a:t>
            </a:r>
          </a:p>
          <a:p>
            <a:pPr lvl="1" eaLnBrk="1" hangingPunct="1"/>
            <a:r>
              <a:rPr lang="en-US" altLang="ro-RO" sz="2400" dirty="0"/>
              <a:t>Selection </a:t>
            </a:r>
          </a:p>
          <a:p>
            <a:pPr lvl="2" eaLnBrk="1" hangingPunct="1"/>
            <a:r>
              <a:rPr lang="en-US" altLang="ro-RO" sz="1800" dirty="0"/>
              <a:t>in arrays – ordered? Not ordered?</a:t>
            </a:r>
          </a:p>
          <a:p>
            <a:pPr lvl="2" eaLnBrk="1" hangingPunct="1"/>
            <a:r>
              <a:rPr lang="en-US" altLang="ro-RO" sz="1800" dirty="0"/>
              <a:t>in lists – ordered.</a:t>
            </a:r>
          </a:p>
          <a:p>
            <a:pPr lvl="2" eaLnBrk="1" hangingPunct="1"/>
            <a:r>
              <a:rPr lang="en-US" altLang="ro-RO" sz="1800" dirty="0"/>
              <a:t>in trees</a:t>
            </a:r>
          </a:p>
          <a:p>
            <a:pPr lvl="1" eaLnBrk="1" hangingPunct="1"/>
            <a:r>
              <a:rPr lang="en-US" altLang="ro-RO" sz="2200" dirty="0"/>
              <a:t>Can we do better for BST?</a:t>
            </a:r>
          </a:p>
        </p:txBody>
      </p:sp>
    </p:spTree>
    <p:extLst>
      <p:ext uri="{BB962C8B-B14F-4D97-AF65-F5344CB8AC3E}">
        <p14:creationId xmlns:p14="http://schemas.microsoft.com/office/powerpoint/2010/main" val="3448636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B888C4A-9D3F-41FA-97E2-9B1E69532E93}" type="datetime1">
              <a:rPr lang="en-US" smtClean="0"/>
              <a:t>11/12/20</a:t>
            </a:fld>
            <a:endParaRPr 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b="1" dirty="0"/>
              <a:t>Selection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75" y="1524000"/>
            <a:ext cx="8950325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ro-RO" sz="2800" dirty="0"/>
              <a:t>Returns the </a:t>
            </a:r>
            <a:r>
              <a:rPr lang="en-US" altLang="ro-RO" sz="2800" dirty="0" err="1"/>
              <a:t>i</a:t>
            </a:r>
            <a:r>
              <a:rPr lang="en-US" altLang="ro-RO" sz="2800" baseline="30000" dirty="0" err="1"/>
              <a:t>th</a:t>
            </a:r>
            <a:r>
              <a:rPr lang="en-US" altLang="ro-RO" sz="2800" dirty="0"/>
              <a:t> smallest key in the tree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ro-RO" sz="2400" dirty="0"/>
              <a:t>rank given (</a:t>
            </a:r>
            <a:r>
              <a:rPr lang="en-US" altLang="ro-RO" sz="2400" dirty="0" err="1"/>
              <a:t>i</a:t>
            </a:r>
            <a:r>
              <a:rPr lang="en-US" altLang="ro-RO" sz="2400" dirty="0"/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ro-RO" sz="2400" dirty="0"/>
              <a:t>key returned (pointer to the </a:t>
            </a:r>
            <a:r>
              <a:rPr lang="en-US" altLang="ro-RO" sz="2400" dirty="0" err="1"/>
              <a:t>i</a:t>
            </a:r>
            <a:r>
              <a:rPr lang="en-US" altLang="ro-RO" sz="2400" baseline="30000" dirty="0" err="1"/>
              <a:t>th</a:t>
            </a:r>
            <a:r>
              <a:rPr lang="en-US" altLang="ro-RO" sz="2400" dirty="0"/>
              <a:t> smallest key in the tree)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ro-RO" sz="2800" dirty="0"/>
              <a:t>Input: rank (i.e. index in </a:t>
            </a:r>
            <a:r>
              <a:rPr lang="en-US" altLang="ro-RO" sz="2800" dirty="0" err="1"/>
              <a:t>inorder</a:t>
            </a:r>
            <a:r>
              <a:rPr lang="en-US" altLang="ro-RO" sz="2800" dirty="0"/>
              <a:t>),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ro-RO" sz="2800" dirty="0"/>
              <a:t>Output: node with the given rank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ro-RO" sz="2800" dirty="0"/>
              <a:t>Augmentation: dimension =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sz="2800" dirty="0"/>
              <a:t>=</a:t>
            </a:r>
            <a:r>
              <a:rPr lang="en-US" altLang="ro-RO" sz="2800" dirty="0" err="1"/>
              <a:t>nb</a:t>
            </a:r>
            <a:r>
              <a:rPr lang="en-US" altLang="ro-RO" sz="2800" dirty="0"/>
              <a:t> of nodes rooted by the node.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ro-RO" sz="2800" dirty="0"/>
              <a:t>dim[x]=	dim[left[x]]+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sz="2800" dirty="0"/>
              <a:t>			dim[right[x]]+1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ro-RO" sz="2800" dirty="0"/>
              <a:t>dim[nil]=0</a:t>
            </a:r>
            <a:endParaRPr lang="en-US" altLang="ro-RO" sz="3600" b="1" u="sng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ro-RO" sz="2800" dirty="0"/>
          </a:p>
        </p:txBody>
      </p:sp>
      <p:grpSp>
        <p:nvGrpSpPr>
          <p:cNvPr id="17415" name="Group 4"/>
          <p:cNvGrpSpPr>
            <a:grpSpLocks/>
          </p:cNvGrpSpPr>
          <p:nvPr/>
        </p:nvGrpSpPr>
        <p:grpSpPr bwMode="auto">
          <a:xfrm>
            <a:off x="5110163" y="3429000"/>
            <a:ext cx="3635375" cy="2266950"/>
            <a:chOff x="3960" y="7796"/>
            <a:chExt cx="2479" cy="1894"/>
          </a:xfrm>
        </p:grpSpPr>
        <p:sp>
          <p:nvSpPr>
            <p:cNvPr id="378885" name="Rectangle 5"/>
            <p:cNvSpPr>
              <a:spLocks noChangeArrowheads="1"/>
            </p:cNvSpPr>
            <p:nvPr/>
          </p:nvSpPr>
          <p:spPr bwMode="auto">
            <a:xfrm>
              <a:off x="6413" y="8880"/>
              <a:ext cx="2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8886" name="Line 6"/>
            <p:cNvSpPr>
              <a:spLocks noChangeShapeType="1"/>
            </p:cNvSpPr>
            <p:nvPr/>
          </p:nvSpPr>
          <p:spPr bwMode="auto">
            <a:xfrm flipH="1">
              <a:off x="4205" y="8357"/>
              <a:ext cx="720" cy="89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418" name="Group 7"/>
            <p:cNvGrpSpPr>
              <a:grpSpLocks/>
            </p:cNvGrpSpPr>
            <p:nvPr/>
          </p:nvGrpSpPr>
          <p:grpSpPr bwMode="auto">
            <a:xfrm>
              <a:off x="3960" y="8820"/>
              <a:ext cx="1033" cy="870"/>
              <a:chOff x="3832" y="8918"/>
              <a:chExt cx="1033" cy="870"/>
            </a:xfrm>
          </p:grpSpPr>
          <p:sp>
            <p:nvSpPr>
              <p:cNvPr id="378888" name="Freeform 8"/>
              <p:cNvSpPr>
                <a:spLocks/>
              </p:cNvSpPr>
              <p:nvPr/>
            </p:nvSpPr>
            <p:spPr bwMode="auto">
              <a:xfrm>
                <a:off x="3832" y="8918"/>
                <a:ext cx="1033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8889" name="Freeform 9"/>
              <p:cNvSpPr>
                <a:spLocks/>
              </p:cNvSpPr>
              <p:nvPr/>
            </p:nvSpPr>
            <p:spPr bwMode="auto">
              <a:xfrm>
                <a:off x="3832" y="8918"/>
                <a:ext cx="1033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8890" name="Rectangle 10"/>
            <p:cNvSpPr>
              <a:spLocks noChangeArrowheads="1"/>
            </p:cNvSpPr>
            <p:nvPr/>
          </p:nvSpPr>
          <p:spPr bwMode="auto">
            <a:xfrm>
              <a:off x="4285" y="9357"/>
              <a:ext cx="6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8891" name="Rectangle 11"/>
            <p:cNvSpPr>
              <a:spLocks noChangeArrowheads="1"/>
            </p:cNvSpPr>
            <p:nvPr/>
          </p:nvSpPr>
          <p:spPr bwMode="auto">
            <a:xfrm>
              <a:off x="4412" y="9357"/>
              <a:ext cx="2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8892" name="Line 12"/>
            <p:cNvSpPr>
              <a:spLocks noChangeShapeType="1"/>
            </p:cNvSpPr>
            <p:nvPr/>
          </p:nvSpPr>
          <p:spPr bwMode="auto">
            <a:xfrm>
              <a:off x="5040" y="8100"/>
              <a:ext cx="758" cy="86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422" name="Group 13"/>
            <p:cNvGrpSpPr>
              <a:grpSpLocks/>
            </p:cNvGrpSpPr>
            <p:nvPr/>
          </p:nvGrpSpPr>
          <p:grpSpPr bwMode="auto">
            <a:xfrm>
              <a:off x="5220" y="8820"/>
              <a:ext cx="1033" cy="870"/>
              <a:chOff x="5138" y="8918"/>
              <a:chExt cx="1033" cy="870"/>
            </a:xfrm>
          </p:grpSpPr>
          <p:sp>
            <p:nvSpPr>
              <p:cNvPr id="378894" name="Freeform 14"/>
              <p:cNvSpPr>
                <a:spLocks/>
              </p:cNvSpPr>
              <p:nvPr/>
            </p:nvSpPr>
            <p:spPr bwMode="auto">
              <a:xfrm>
                <a:off x="5138" y="8918"/>
                <a:ext cx="1033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8895" name="Freeform 15"/>
              <p:cNvSpPr>
                <a:spLocks/>
              </p:cNvSpPr>
              <p:nvPr/>
            </p:nvSpPr>
            <p:spPr bwMode="auto">
              <a:xfrm>
                <a:off x="5138" y="8918"/>
                <a:ext cx="1033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8896" name="Rectangle 16"/>
            <p:cNvSpPr>
              <a:spLocks noChangeArrowheads="1"/>
            </p:cNvSpPr>
            <p:nvPr/>
          </p:nvSpPr>
          <p:spPr bwMode="auto">
            <a:xfrm>
              <a:off x="5759" y="9358"/>
              <a:ext cx="7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8897" name="Rectangle 17"/>
            <p:cNvSpPr>
              <a:spLocks noChangeArrowheads="1"/>
            </p:cNvSpPr>
            <p:nvPr/>
          </p:nvSpPr>
          <p:spPr bwMode="auto">
            <a:xfrm>
              <a:off x="5585" y="9357"/>
              <a:ext cx="2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7425" name="Group 18"/>
            <p:cNvGrpSpPr>
              <a:grpSpLocks/>
            </p:cNvGrpSpPr>
            <p:nvPr/>
          </p:nvGrpSpPr>
          <p:grpSpPr bwMode="auto">
            <a:xfrm>
              <a:off x="4765" y="7796"/>
              <a:ext cx="719" cy="720"/>
              <a:chOff x="4765" y="7796"/>
              <a:chExt cx="719" cy="720"/>
            </a:xfrm>
          </p:grpSpPr>
          <p:sp>
            <p:nvSpPr>
              <p:cNvPr id="378899" name="Oval 19"/>
              <p:cNvSpPr>
                <a:spLocks noChangeArrowheads="1"/>
              </p:cNvSpPr>
              <p:nvPr/>
            </p:nvSpPr>
            <p:spPr bwMode="auto">
              <a:xfrm>
                <a:off x="4765" y="7796"/>
                <a:ext cx="719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8900" name="Oval 20"/>
              <p:cNvSpPr>
                <a:spLocks noChangeArrowheads="1"/>
              </p:cNvSpPr>
              <p:nvPr/>
            </p:nvSpPr>
            <p:spPr bwMode="auto">
              <a:xfrm>
                <a:off x="4765" y="7796"/>
                <a:ext cx="719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8901" name="Rectangle 21"/>
            <p:cNvSpPr>
              <a:spLocks noChangeArrowheads="1"/>
            </p:cNvSpPr>
            <p:nvPr/>
          </p:nvSpPr>
          <p:spPr bwMode="auto">
            <a:xfrm>
              <a:off x="4860" y="7919"/>
              <a:ext cx="540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 b="0">
                  <a:latin typeface="Times New Roman" pitchFamily="18" charset="0"/>
                </a:rPr>
                <a:t> </a:t>
              </a:r>
              <a:r>
                <a:rPr lang="en-US">
                  <a:solidFill>
                    <a:schemeClr val="tx1"/>
                  </a:solidFill>
                  <a:latin typeface="Times New Roman" pitchFamily="18" charset="0"/>
                </a:rPr>
                <a:t>Key</a:t>
              </a:r>
              <a:endParaRPr 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8902" name="Rectangle 22"/>
            <p:cNvSpPr>
              <a:spLocks noChangeArrowheads="1"/>
            </p:cNvSpPr>
            <p:nvPr/>
          </p:nvSpPr>
          <p:spPr bwMode="auto">
            <a:xfrm>
              <a:off x="5205" y="7968"/>
              <a:ext cx="2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7867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BD92EE-9E49-457A-A925-79E13A2BE73A}" type="datetime1">
              <a:rPr lang="en-US" smtClean="0"/>
              <a:t>11/12/20</a:t>
            </a:fld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OS Select </a:t>
            </a:r>
            <a:r>
              <a:rPr lang="en-US" altLang="ro-RO" b="1" dirty="0"/>
              <a:t>O(h)</a:t>
            </a:r>
            <a:endParaRPr lang="en-US" altLang="ro-RO" dirty="0"/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75" y="1295400"/>
            <a:ext cx="8950325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000" dirty="0"/>
              <a:t>Initial call with root(T) and Returns pointer to the </a:t>
            </a:r>
            <a:r>
              <a:rPr lang="en-US" altLang="ro-RO" sz="2000" dirty="0" err="1"/>
              <a:t>i</a:t>
            </a:r>
            <a:r>
              <a:rPr lang="en-US" altLang="ro-RO" sz="2000" baseline="30000" dirty="0" err="1"/>
              <a:t>th</a:t>
            </a:r>
            <a:r>
              <a:rPr lang="en-US" altLang="ro-RO" sz="2000" baseline="30000" dirty="0"/>
              <a:t> </a:t>
            </a:r>
            <a:r>
              <a:rPr lang="en-US" altLang="ro-RO" sz="2000" dirty="0"/>
              <a:t>key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000" dirty="0"/>
              <a:t>Resembles </a:t>
            </a:r>
            <a:r>
              <a:rPr lang="en-US" altLang="ro-RO" sz="2000" dirty="0" err="1"/>
              <a:t>QuickSelect</a:t>
            </a:r>
            <a:r>
              <a:rPr lang="en-US" altLang="ro-RO" sz="2000" dirty="0"/>
              <a:t> - Hoare’s selection on unordered arrays (partition not necessary here, as we have a BST = partition done)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800" b="1" dirty="0" err="1"/>
              <a:t>OS_Select</a:t>
            </a:r>
            <a:r>
              <a:rPr lang="en-US" altLang="ro-RO" sz="2800" b="1" dirty="0"/>
              <a:t>(x, </a:t>
            </a:r>
            <a:r>
              <a:rPr lang="en-US" altLang="ro-RO" sz="2800" b="1" dirty="0" err="1"/>
              <a:t>i</a:t>
            </a:r>
            <a:r>
              <a:rPr lang="en-US" altLang="ro-RO" sz="2800" b="1" dirty="0"/>
              <a:t>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ro-RO" sz="2800" dirty="0">
                <a:latin typeface="Courier New" pitchFamily="49" charset="0"/>
              </a:rPr>
              <a:t>r&lt;-dim[left[x]]+1</a:t>
            </a:r>
            <a:r>
              <a:rPr lang="en-US" altLang="ro-RO" sz="2400" dirty="0"/>
              <a:t>//number of nodes on the left + root</a:t>
            </a:r>
            <a:endParaRPr lang="en-US" altLang="ro-RO" sz="280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800" u="sng" dirty="0">
                <a:latin typeface="Courier New" pitchFamily="49" charset="0"/>
              </a:rPr>
              <a:t>if</a:t>
            </a:r>
            <a:r>
              <a:rPr lang="en-US" altLang="ro-RO" sz="2800" dirty="0">
                <a:latin typeface="Courier New" pitchFamily="49" charset="0"/>
              </a:rPr>
              <a:t>	</a:t>
            </a:r>
            <a:r>
              <a:rPr lang="en-US" altLang="ro-RO" sz="2800" dirty="0" err="1">
                <a:latin typeface="Courier New" pitchFamily="49" charset="0"/>
              </a:rPr>
              <a:t>i</a:t>
            </a:r>
            <a:r>
              <a:rPr lang="en-US" altLang="ro-RO" sz="2800" dirty="0">
                <a:latin typeface="Courier New" pitchFamily="49" charset="0"/>
              </a:rPr>
              <a:t>=r			</a:t>
            </a:r>
            <a:r>
              <a:rPr lang="en-US" altLang="ro-RO" sz="2800" dirty="0"/>
              <a:t> 	</a:t>
            </a:r>
            <a:r>
              <a:rPr lang="en-US" altLang="ro-RO" sz="2400" dirty="0"/>
              <a:t>//found it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800" dirty="0">
                <a:latin typeface="Courier New" pitchFamily="49" charset="0"/>
              </a:rPr>
              <a:t>	</a:t>
            </a:r>
            <a:r>
              <a:rPr lang="en-US" altLang="ro-RO" sz="2800" u="sng" dirty="0">
                <a:latin typeface="Courier New" pitchFamily="49" charset="0"/>
              </a:rPr>
              <a:t>then</a:t>
            </a:r>
            <a:r>
              <a:rPr lang="en-US" altLang="ro-RO" sz="2800" dirty="0">
                <a:latin typeface="Courier New" pitchFamily="49" charset="0"/>
              </a:rPr>
              <a:t>	return x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ro-RO" sz="2800" dirty="0">
                <a:latin typeface="Courier New" pitchFamily="49" charset="0"/>
              </a:rPr>
              <a:t>	</a:t>
            </a:r>
            <a:r>
              <a:rPr lang="en-US" altLang="ro-RO" sz="2800" u="sng" dirty="0">
                <a:latin typeface="Courier New" pitchFamily="49" charset="0"/>
              </a:rPr>
              <a:t>else</a:t>
            </a:r>
            <a:r>
              <a:rPr lang="en-US" altLang="ro-RO" sz="2800" dirty="0">
                <a:latin typeface="Courier New" pitchFamily="49" charset="0"/>
              </a:rPr>
              <a:t>	</a:t>
            </a:r>
            <a:r>
              <a:rPr lang="en-US" altLang="ro-RO" sz="2800" u="sng" dirty="0">
                <a:latin typeface="Courier New" pitchFamily="49" charset="0"/>
              </a:rPr>
              <a:t>if</a:t>
            </a:r>
            <a:r>
              <a:rPr lang="en-US" altLang="ro-RO" sz="2800" dirty="0">
                <a:latin typeface="Courier New" pitchFamily="49" charset="0"/>
              </a:rPr>
              <a:t> </a:t>
            </a:r>
            <a:r>
              <a:rPr lang="en-US" altLang="ro-RO" sz="2800" dirty="0" err="1">
                <a:latin typeface="Courier New" pitchFamily="49" charset="0"/>
              </a:rPr>
              <a:t>i</a:t>
            </a:r>
            <a:r>
              <a:rPr lang="en-US" altLang="ro-RO" sz="2800" dirty="0">
                <a:latin typeface="Courier New" pitchFamily="49" charset="0"/>
              </a:rPr>
              <a:t>&lt;r 		</a:t>
            </a:r>
            <a:r>
              <a:rPr lang="en-US" altLang="ro-RO" sz="2400" dirty="0"/>
              <a:t>//</a:t>
            </a:r>
            <a:r>
              <a:rPr lang="en-US" altLang="ro-RO" sz="2400" dirty="0" err="1"/>
              <a:t>i</a:t>
            </a:r>
            <a:r>
              <a:rPr lang="en-US" altLang="ro-RO" sz="2400" baseline="30000" dirty="0" err="1"/>
              <a:t>th</a:t>
            </a:r>
            <a:r>
              <a:rPr lang="en-US" altLang="ro-RO" sz="2400" dirty="0"/>
              <a:t> smallest is on the left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800" dirty="0">
                <a:latin typeface="Courier New" pitchFamily="49" charset="0"/>
              </a:rPr>
              <a:t>				</a:t>
            </a:r>
            <a:r>
              <a:rPr lang="en-US" altLang="ro-RO" sz="2800" u="sng" dirty="0">
                <a:latin typeface="Courier New" pitchFamily="49" charset="0"/>
              </a:rPr>
              <a:t>then</a:t>
            </a:r>
            <a:r>
              <a:rPr lang="en-US" altLang="ro-RO" sz="2800" dirty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800" dirty="0">
                <a:latin typeface="Courier New" pitchFamily="49" charset="0"/>
              </a:rPr>
              <a:t>			return </a:t>
            </a:r>
            <a:r>
              <a:rPr lang="en-US" altLang="ro-RO" sz="2800" i="1" dirty="0" err="1">
                <a:latin typeface="Courier New" pitchFamily="49" charset="0"/>
              </a:rPr>
              <a:t>OS_Select</a:t>
            </a:r>
            <a:r>
              <a:rPr lang="en-US" altLang="ro-RO" sz="2800" i="1" dirty="0">
                <a:latin typeface="Courier New" pitchFamily="49" charset="0"/>
              </a:rPr>
              <a:t>(left[x],</a:t>
            </a:r>
            <a:r>
              <a:rPr lang="en-US" altLang="ro-RO" sz="2800" b="1" i="1" dirty="0" err="1">
                <a:latin typeface="Courier New" pitchFamily="49" charset="0"/>
              </a:rPr>
              <a:t>i</a:t>
            </a:r>
            <a:r>
              <a:rPr lang="en-US" altLang="ro-RO" sz="2800" i="1" dirty="0">
                <a:latin typeface="Courier New" pitchFamily="49" charset="0"/>
              </a:rPr>
              <a:t>)</a:t>
            </a:r>
            <a:endParaRPr lang="en-US" altLang="ro-RO" sz="2800" u="sng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ro-RO" sz="2800" dirty="0">
                <a:latin typeface="Courier New" pitchFamily="49" charset="0"/>
              </a:rPr>
              <a:t>				</a:t>
            </a:r>
            <a:r>
              <a:rPr lang="en-US" altLang="ro-RO" sz="2800" u="sng" dirty="0">
                <a:latin typeface="Courier New" pitchFamily="49" charset="0"/>
              </a:rPr>
              <a:t>else</a:t>
            </a:r>
            <a:r>
              <a:rPr lang="en-US" altLang="ro-RO" sz="2800" dirty="0">
                <a:latin typeface="Courier New" pitchFamily="49" charset="0"/>
              </a:rPr>
              <a:t> 	</a:t>
            </a:r>
            <a:r>
              <a:rPr lang="en-US" altLang="ro-RO" sz="2400" dirty="0"/>
              <a:t>//</a:t>
            </a:r>
            <a:r>
              <a:rPr lang="en-US" altLang="ro-RO" sz="2400" dirty="0" err="1"/>
              <a:t>ith</a:t>
            </a:r>
            <a:r>
              <a:rPr lang="en-US" altLang="ro-RO" sz="2400" dirty="0"/>
              <a:t> smallest is on the right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800" dirty="0">
                <a:latin typeface="Courier New" pitchFamily="49" charset="0"/>
              </a:rPr>
              <a:t>			return </a:t>
            </a:r>
            <a:r>
              <a:rPr lang="en-US" altLang="ro-RO" sz="2800" i="1" dirty="0" err="1">
                <a:latin typeface="Courier New" pitchFamily="49" charset="0"/>
              </a:rPr>
              <a:t>OS_Select</a:t>
            </a:r>
            <a:r>
              <a:rPr lang="en-US" altLang="ro-RO" sz="2800" i="1" dirty="0">
                <a:latin typeface="Courier New" pitchFamily="49" charset="0"/>
              </a:rPr>
              <a:t>(right[x],</a:t>
            </a:r>
            <a:r>
              <a:rPr lang="en-US" altLang="ro-RO" sz="2800" b="1" i="1" dirty="0" err="1">
                <a:latin typeface="Courier New" pitchFamily="49" charset="0"/>
              </a:rPr>
              <a:t>i</a:t>
            </a:r>
            <a:r>
              <a:rPr lang="en-US" altLang="ro-RO" sz="2800" b="1" i="1" dirty="0">
                <a:latin typeface="Courier New" pitchFamily="49" charset="0"/>
              </a:rPr>
              <a:t>-r</a:t>
            </a:r>
            <a:r>
              <a:rPr lang="en-US" altLang="ro-RO" sz="2800" i="1" dirty="0">
                <a:latin typeface="Courier New" pitchFamily="49" charset="0"/>
              </a:rPr>
              <a:t>)</a:t>
            </a:r>
            <a:endParaRPr lang="en-US" altLang="ro-RO" sz="2800" u="sng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ro-RO" sz="2000" dirty="0"/>
          </a:p>
        </p:txBody>
      </p:sp>
    </p:spTree>
    <p:extLst>
      <p:ext uri="{BB962C8B-B14F-4D97-AF65-F5344CB8AC3E}">
        <p14:creationId xmlns:p14="http://schemas.microsoft.com/office/powerpoint/2010/main" val="8500119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4F295F6-6280-4FC2-BF03-B9E0F6CE6CC4}" type="datetime1">
              <a:rPr lang="en-US" smtClean="0"/>
              <a:t>11/12/20</a:t>
            </a:fld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Ranking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z="2800" dirty="0"/>
              <a:t>Reverse problem:</a:t>
            </a:r>
          </a:p>
          <a:p>
            <a:pPr lvl="1" eaLnBrk="1" hangingPunct="1"/>
            <a:r>
              <a:rPr lang="en-US" altLang="ro-RO" sz="2400" dirty="0"/>
              <a:t>key given</a:t>
            </a:r>
          </a:p>
          <a:p>
            <a:pPr lvl="1" eaLnBrk="1" hangingPunct="1"/>
            <a:r>
              <a:rPr lang="en-US" altLang="ro-RO" sz="2400" dirty="0"/>
              <a:t>rank returned</a:t>
            </a:r>
          </a:p>
          <a:p>
            <a:pPr eaLnBrk="1" hangingPunct="1"/>
            <a:r>
              <a:rPr lang="en-US" altLang="ro-RO" sz="2800" dirty="0"/>
              <a:t>Input:</a:t>
            </a:r>
          </a:p>
          <a:p>
            <a:pPr lvl="1" eaLnBrk="1" hangingPunct="1"/>
            <a:r>
              <a:rPr lang="en-US" altLang="ro-RO" sz="2400" dirty="0"/>
              <a:t>given an existing key from the tree (that is, a pointer to the node containing that key)</a:t>
            </a:r>
          </a:p>
          <a:p>
            <a:pPr eaLnBrk="1" hangingPunct="1"/>
            <a:r>
              <a:rPr lang="en-US" altLang="ro-RO" sz="2800" dirty="0"/>
              <a:t>Output:</a:t>
            </a:r>
          </a:p>
          <a:p>
            <a:pPr lvl="1" eaLnBrk="1" hangingPunct="1"/>
            <a:r>
              <a:rPr lang="en-US" altLang="ro-RO" sz="2400" dirty="0"/>
              <a:t>Return its rank in the tree (i.e. its position in the </a:t>
            </a:r>
            <a:r>
              <a:rPr lang="en-US" altLang="ro-RO" sz="2400" dirty="0" err="1"/>
              <a:t>inorder</a:t>
            </a:r>
            <a:r>
              <a:rPr lang="en-US" altLang="ro-RO" sz="2400" dirty="0"/>
              <a:t> walk)</a:t>
            </a:r>
          </a:p>
          <a:p>
            <a:pPr lvl="1" eaLnBrk="1" hangingPunct="1"/>
            <a:r>
              <a:rPr lang="en-US" altLang="ro-RO" sz="2400" dirty="0"/>
              <a:t>Rank = </a:t>
            </a:r>
            <a:r>
              <a:rPr lang="en-US" altLang="ro-RO" sz="2400" dirty="0" err="1"/>
              <a:t>nb</a:t>
            </a:r>
            <a:r>
              <a:rPr lang="en-US" altLang="ro-RO" sz="2400" dirty="0"/>
              <a:t> of keys smaller than the checked key in the tree. Approach: count them all (all before = all to left)</a:t>
            </a:r>
          </a:p>
          <a:p>
            <a:pPr eaLnBrk="1" hangingPunct="1"/>
            <a:endParaRPr lang="en-US" altLang="ro-RO" sz="2800" dirty="0"/>
          </a:p>
          <a:p>
            <a:pPr eaLnBrk="1" hangingPunct="1"/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040829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25EB3A-280B-448C-A747-AC5B22D1A2BA}" type="datetime1">
              <a:rPr lang="en-US" smtClean="0"/>
              <a:t>11/12/20</a:t>
            </a:fld>
            <a:endParaRPr 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Ranking – contd.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1457288"/>
            <a:ext cx="8574088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ro-RO" sz="2400" b="1" dirty="0"/>
              <a:t>Case #1</a:t>
            </a:r>
            <a:r>
              <a:rPr lang="en-US" altLang="ro-RO" sz="2400" dirty="0"/>
              <a:t> </a:t>
            </a:r>
            <a:r>
              <a:rPr lang="en-US" altLang="ro-RO" sz="2400" b="1" dirty="0"/>
              <a:t>node is a right child </a:t>
            </a:r>
            <a:r>
              <a:rPr lang="en-US" altLang="ro-RO" sz="2400" dirty="0"/>
              <a:t>of its parent (Ex: rank Key2)</a:t>
            </a:r>
          </a:p>
          <a:p>
            <a:pPr eaLnBrk="1" hangingPunct="1">
              <a:buFontTx/>
              <a:buNone/>
            </a:pPr>
            <a:r>
              <a:rPr lang="en-US" altLang="ro-RO" sz="2400" dirty="0"/>
              <a:t>rank(Key2)=dim(RL)+1+dim(L)+1</a:t>
            </a:r>
          </a:p>
        </p:txBody>
      </p:sp>
      <p:grpSp>
        <p:nvGrpSpPr>
          <p:cNvPr id="381992" name="Group 40"/>
          <p:cNvGrpSpPr>
            <a:grpSpLocks noChangeAspect="1"/>
          </p:cNvGrpSpPr>
          <p:nvPr/>
        </p:nvGrpSpPr>
        <p:grpSpPr bwMode="auto">
          <a:xfrm>
            <a:off x="4764025" y="1438238"/>
            <a:ext cx="3851275" cy="2381250"/>
            <a:chOff x="478" y="2195"/>
            <a:chExt cx="6065" cy="3870"/>
          </a:xfrm>
        </p:grpSpPr>
        <p:sp>
          <p:nvSpPr>
            <p:cNvPr id="381993" name="AutoShape 41"/>
            <p:cNvSpPr>
              <a:spLocks noChangeAspect="1" noChangeArrowheads="1"/>
            </p:cNvSpPr>
            <p:nvPr/>
          </p:nvSpPr>
          <p:spPr bwMode="auto">
            <a:xfrm>
              <a:off x="478" y="2195"/>
              <a:ext cx="6065" cy="3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1994" name="Rectangle 42"/>
            <p:cNvSpPr>
              <a:spLocks noChangeArrowheads="1"/>
            </p:cNvSpPr>
            <p:nvPr/>
          </p:nvSpPr>
          <p:spPr bwMode="auto">
            <a:xfrm>
              <a:off x="478" y="2200"/>
              <a:ext cx="6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 i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1995" name="Freeform 43"/>
            <p:cNvSpPr>
              <a:spLocks/>
            </p:cNvSpPr>
            <p:nvPr/>
          </p:nvSpPr>
          <p:spPr bwMode="auto">
            <a:xfrm>
              <a:off x="598" y="5015"/>
              <a:ext cx="1032" cy="869"/>
            </a:xfrm>
            <a:custGeom>
              <a:avLst/>
              <a:gdLst>
                <a:gd name="T0" fmla="*/ 517 w 1033"/>
                <a:gd name="T1" fmla="*/ 0 h 870"/>
                <a:gd name="T2" fmla="*/ 0 w 1033"/>
                <a:gd name="T3" fmla="*/ 870 h 870"/>
                <a:gd name="T4" fmla="*/ 1033 w 1033"/>
                <a:gd name="T5" fmla="*/ 870 h 870"/>
                <a:gd name="T6" fmla="*/ 517 w 1033"/>
                <a:gd name="T7" fmla="*/ 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3" h="870">
                  <a:moveTo>
                    <a:pt x="517" y="0"/>
                  </a:moveTo>
                  <a:lnTo>
                    <a:pt x="0" y="870"/>
                  </a:lnTo>
                  <a:lnTo>
                    <a:pt x="1033" y="870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1996" name="Rectangle 44"/>
            <p:cNvSpPr>
              <a:spLocks noChangeArrowheads="1"/>
            </p:cNvSpPr>
            <p:nvPr/>
          </p:nvSpPr>
          <p:spPr bwMode="auto">
            <a:xfrm>
              <a:off x="2230" y="3116"/>
              <a:ext cx="6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0494" name="Group 45"/>
            <p:cNvGrpSpPr>
              <a:grpSpLocks/>
            </p:cNvGrpSpPr>
            <p:nvPr/>
          </p:nvGrpSpPr>
          <p:grpSpPr bwMode="auto">
            <a:xfrm>
              <a:off x="1321" y="3335"/>
              <a:ext cx="5222" cy="2490"/>
              <a:chOff x="1321" y="3335"/>
              <a:chExt cx="5222" cy="2490"/>
            </a:xfrm>
          </p:grpSpPr>
          <p:sp>
            <p:nvSpPr>
              <p:cNvPr id="381998" name="Freeform 46"/>
              <p:cNvSpPr>
                <a:spLocks/>
              </p:cNvSpPr>
              <p:nvPr/>
            </p:nvSpPr>
            <p:spPr bwMode="auto">
              <a:xfrm>
                <a:off x="4678" y="4956"/>
                <a:ext cx="1032" cy="869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1999" name="Freeform 47"/>
              <p:cNvSpPr>
                <a:spLocks/>
              </p:cNvSpPr>
              <p:nvPr/>
            </p:nvSpPr>
            <p:spPr bwMode="auto">
              <a:xfrm>
                <a:off x="4798" y="4896"/>
                <a:ext cx="1032" cy="869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2000" name="Rectangle 48"/>
              <p:cNvSpPr>
                <a:spLocks noChangeArrowheads="1"/>
              </p:cNvSpPr>
              <p:nvPr/>
            </p:nvSpPr>
            <p:spPr bwMode="auto">
              <a:xfrm>
                <a:off x="4428" y="4772"/>
                <a:ext cx="0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defRPr/>
                </a:pP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82001" name="Rectangle 49"/>
              <p:cNvSpPr>
                <a:spLocks noChangeArrowheads="1"/>
              </p:cNvSpPr>
              <p:nvPr/>
            </p:nvSpPr>
            <p:spPr bwMode="auto">
              <a:xfrm>
                <a:off x="5038" y="5314"/>
                <a:ext cx="345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defRPr/>
                </a:pPr>
                <a:r>
                  <a:rPr lang="en-US" sz="1200">
                    <a:solidFill>
                      <a:srgbClr val="000000"/>
                    </a:solidFill>
                    <a:latin typeface="Times New Roman" pitchFamily="18" charset="0"/>
                  </a:rPr>
                  <a:t>RR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82002" name="Rectangle 50"/>
              <p:cNvSpPr>
                <a:spLocks noChangeArrowheads="1"/>
              </p:cNvSpPr>
              <p:nvPr/>
            </p:nvSpPr>
            <p:spPr bwMode="auto">
              <a:xfrm>
                <a:off x="6483" y="4798"/>
                <a:ext cx="60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defRPr/>
                </a:pPr>
                <a:r>
                  <a:rPr lang="en-US" sz="120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82003" name="Line 51"/>
              <p:cNvSpPr>
                <a:spLocks noChangeShapeType="1"/>
              </p:cNvSpPr>
              <p:nvPr/>
            </p:nvSpPr>
            <p:spPr bwMode="auto">
              <a:xfrm flipH="1">
                <a:off x="2458" y="3815"/>
                <a:ext cx="537" cy="72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2004" name="Freeform 52"/>
              <p:cNvSpPr>
                <a:spLocks/>
              </p:cNvSpPr>
              <p:nvPr/>
            </p:nvSpPr>
            <p:spPr bwMode="auto">
              <a:xfrm>
                <a:off x="1918" y="4535"/>
                <a:ext cx="1032" cy="869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2005" name="Rectangle 53"/>
              <p:cNvSpPr>
                <a:spLocks noChangeArrowheads="1"/>
              </p:cNvSpPr>
              <p:nvPr/>
            </p:nvSpPr>
            <p:spPr bwMode="auto">
              <a:xfrm>
                <a:off x="2278" y="4896"/>
                <a:ext cx="160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defRPr/>
                </a:pPr>
                <a:r>
                  <a:rPr lang="en-US" sz="1200">
                    <a:latin typeface="Times New Roman" pitchFamily="18" charset="0"/>
                  </a:rPr>
                  <a:t>L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82006" name="Rectangle 54"/>
              <p:cNvSpPr>
                <a:spLocks noChangeArrowheads="1"/>
              </p:cNvSpPr>
              <p:nvPr/>
            </p:nvSpPr>
            <p:spPr bwMode="auto">
              <a:xfrm>
                <a:off x="1320" y="4695"/>
                <a:ext cx="60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defRPr/>
                </a:pPr>
                <a:r>
                  <a:rPr lang="en-US" sz="120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82007" name="Rectangle 55"/>
              <p:cNvSpPr>
                <a:spLocks noChangeArrowheads="1"/>
              </p:cNvSpPr>
              <p:nvPr/>
            </p:nvSpPr>
            <p:spPr bwMode="auto">
              <a:xfrm>
                <a:off x="2550" y="5252"/>
                <a:ext cx="60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defRPr/>
                </a:pPr>
                <a:r>
                  <a:rPr lang="en-US" sz="120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82008" name="Line 56"/>
              <p:cNvSpPr>
                <a:spLocks noChangeShapeType="1"/>
              </p:cNvSpPr>
              <p:nvPr/>
            </p:nvSpPr>
            <p:spPr bwMode="auto">
              <a:xfrm flipH="1">
                <a:off x="3778" y="4416"/>
                <a:ext cx="945" cy="539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2009" name="Line 57"/>
              <p:cNvSpPr>
                <a:spLocks noChangeShapeType="1"/>
              </p:cNvSpPr>
              <p:nvPr/>
            </p:nvSpPr>
            <p:spPr bwMode="auto">
              <a:xfrm>
                <a:off x="3598" y="3875"/>
                <a:ext cx="720" cy="361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2010" name="Freeform 58"/>
              <p:cNvSpPr>
                <a:spLocks/>
              </p:cNvSpPr>
              <p:nvPr/>
            </p:nvSpPr>
            <p:spPr bwMode="auto">
              <a:xfrm>
                <a:off x="3358" y="4896"/>
                <a:ext cx="1032" cy="869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2011" name="Freeform 59"/>
              <p:cNvSpPr>
                <a:spLocks/>
              </p:cNvSpPr>
              <p:nvPr/>
            </p:nvSpPr>
            <p:spPr bwMode="auto">
              <a:xfrm>
                <a:off x="3238" y="4956"/>
                <a:ext cx="1032" cy="869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2012" name="Rectangle 60"/>
              <p:cNvSpPr>
                <a:spLocks noChangeArrowheads="1"/>
              </p:cNvSpPr>
              <p:nvPr/>
            </p:nvSpPr>
            <p:spPr bwMode="auto">
              <a:xfrm>
                <a:off x="3538" y="5255"/>
                <a:ext cx="332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/>
              <a:p>
                <a:pPr algn="l">
                  <a:defRPr/>
                </a:pPr>
                <a:r>
                  <a:rPr lang="en-US" sz="1200">
                    <a:solidFill>
                      <a:srgbClr val="000000"/>
                    </a:solidFill>
                    <a:latin typeface="Times New Roman" pitchFamily="18" charset="0"/>
                  </a:rPr>
                  <a:t>RL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82013" name="Rectangle 61"/>
              <p:cNvSpPr>
                <a:spLocks noChangeArrowheads="1"/>
              </p:cNvSpPr>
              <p:nvPr/>
            </p:nvSpPr>
            <p:spPr bwMode="auto">
              <a:xfrm>
                <a:off x="3725" y="5252"/>
                <a:ext cx="60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defRPr/>
                </a:pPr>
                <a:r>
                  <a:rPr lang="en-US" sz="120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82014" name="Oval 62"/>
              <p:cNvSpPr>
                <a:spLocks noChangeArrowheads="1"/>
              </p:cNvSpPr>
              <p:nvPr/>
            </p:nvSpPr>
            <p:spPr bwMode="auto">
              <a:xfrm>
                <a:off x="2878" y="3335"/>
                <a:ext cx="717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2015" name="Oval 63"/>
              <p:cNvSpPr>
                <a:spLocks noChangeArrowheads="1"/>
              </p:cNvSpPr>
              <p:nvPr/>
            </p:nvSpPr>
            <p:spPr bwMode="auto">
              <a:xfrm>
                <a:off x="2878" y="3335"/>
                <a:ext cx="717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2016" name="Rectangle 64"/>
              <p:cNvSpPr>
                <a:spLocks noChangeArrowheads="1"/>
              </p:cNvSpPr>
              <p:nvPr/>
            </p:nvSpPr>
            <p:spPr bwMode="auto">
              <a:xfrm>
                <a:off x="3058" y="3516"/>
                <a:ext cx="535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defRPr/>
                </a:pPr>
                <a:r>
                  <a:rPr lang="en-US" sz="1200" dirty="0">
                    <a:latin typeface="Times New Roman" pitchFamily="18" charset="0"/>
                  </a:rPr>
                  <a:t>Key1</a:t>
                </a:r>
                <a:endParaRPr lang="en-US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82017" name="Rectangle 65"/>
              <p:cNvSpPr>
                <a:spLocks noChangeArrowheads="1"/>
              </p:cNvSpPr>
              <p:nvPr/>
            </p:nvSpPr>
            <p:spPr bwMode="auto">
              <a:xfrm>
                <a:off x="3345" y="3864"/>
                <a:ext cx="60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defRPr/>
                </a:pPr>
                <a:r>
                  <a:rPr lang="en-US" sz="1200">
                    <a:solidFill>
                      <a:srgbClr val="FF0000"/>
                    </a:solidFill>
                    <a:latin typeface="Times New Roman" pitchFamily="18" charset="0"/>
                  </a:rPr>
                  <a:t> 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82018" name="Line 66"/>
              <p:cNvSpPr>
                <a:spLocks noChangeShapeType="1"/>
              </p:cNvSpPr>
              <p:nvPr/>
            </p:nvSpPr>
            <p:spPr bwMode="auto">
              <a:xfrm>
                <a:off x="4318" y="4236"/>
                <a:ext cx="932" cy="748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2019" name="Oval 67"/>
              <p:cNvSpPr>
                <a:spLocks noChangeArrowheads="1"/>
              </p:cNvSpPr>
              <p:nvPr/>
            </p:nvSpPr>
            <p:spPr bwMode="auto">
              <a:xfrm>
                <a:off x="4138" y="4055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2020" name="Oval 68"/>
              <p:cNvSpPr>
                <a:spLocks noChangeArrowheads="1"/>
              </p:cNvSpPr>
              <p:nvPr/>
            </p:nvSpPr>
            <p:spPr bwMode="auto">
              <a:xfrm>
                <a:off x="4138" y="4055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2021" name="Rectangle 69"/>
              <p:cNvSpPr>
                <a:spLocks noChangeArrowheads="1"/>
              </p:cNvSpPr>
              <p:nvPr/>
            </p:nvSpPr>
            <p:spPr bwMode="auto">
              <a:xfrm>
                <a:off x="4318" y="4236"/>
                <a:ext cx="535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defRPr/>
                </a:pPr>
                <a:r>
                  <a:rPr lang="en-US" sz="1200">
                    <a:latin typeface="Times New Roman" pitchFamily="18" charset="0"/>
                  </a:rPr>
                  <a:t>Key2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382022" name="Rectangle 70"/>
            <p:cNvSpPr>
              <a:spLocks noChangeArrowheads="1"/>
            </p:cNvSpPr>
            <p:nvPr/>
          </p:nvSpPr>
          <p:spPr bwMode="auto">
            <a:xfrm>
              <a:off x="4283" y="2370"/>
              <a:ext cx="6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382023" name="Rectangle 71"/>
          <p:cNvSpPr>
            <a:spLocks noChangeArrowheads="1"/>
          </p:cNvSpPr>
          <p:nvPr/>
        </p:nvSpPr>
        <p:spPr bwMode="auto">
          <a:xfrm>
            <a:off x="155575" y="3889375"/>
            <a:ext cx="8988425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rgbClr val="000066"/>
              </a:buClr>
              <a:buChar char="•"/>
              <a:defRPr sz="3200">
                <a:solidFill>
                  <a:srgbClr val="000066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000099"/>
              </a:buClr>
              <a:buChar char="•"/>
              <a:defRPr sz="2800">
                <a:solidFill>
                  <a:srgbClr val="000066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000066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000099"/>
              </a:buClr>
              <a:buChar char="•"/>
              <a:defRPr sz="2000">
                <a:solidFill>
                  <a:srgbClr val="000066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ro-RO" sz="2400" b="0" dirty="0"/>
              <a:t>While going upwards in the tree, evaluate what type of child the current node is: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ro-RO" sz="2400" b="0" dirty="0"/>
              <a:t>	-if a right child (case #1)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ro-RO" sz="2400" b="0" dirty="0"/>
              <a:t>	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the </a:t>
            </a:r>
            <a:r>
              <a:rPr lang="en-US" sz="2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nb</a:t>
            </a:r>
            <a:r>
              <a:rPr 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nodes in any </a:t>
            </a:r>
            <a:r>
              <a:rPr lang="en-US" sz="2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subtree</a:t>
            </a:r>
            <a:r>
              <a:rPr 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the left of the branch starting from the current node (x) up to the root (T)</a:t>
            </a:r>
            <a:endParaRPr lang="en-US" sz="2300" b="0" dirty="0"/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en-US" altLang="ro-RO" sz="2400" dirty="0"/>
          </a:p>
        </p:txBody>
      </p:sp>
    </p:spTree>
    <p:extLst>
      <p:ext uri="{BB962C8B-B14F-4D97-AF65-F5344CB8AC3E}">
        <p14:creationId xmlns:p14="http://schemas.microsoft.com/office/powerpoint/2010/main" val="38767059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2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2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20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20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20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20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20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20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7D34336-585F-41FD-9CF4-DAABD7034B5C}" type="datetime1">
              <a:rPr lang="en-US" smtClean="0"/>
              <a:t>11/12/20</a:t>
            </a:fld>
            <a:endParaRPr 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Ranking – contd.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ro-RO" sz="2400" b="1" dirty="0"/>
              <a:t>Case #2 node is a left child</a:t>
            </a:r>
            <a:r>
              <a:rPr lang="en-US" altLang="ro-RO" sz="2400" dirty="0"/>
              <a:t> of its parent (Ex: rank Key1)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ro-RO" sz="2400" dirty="0"/>
              <a:t>rank(Key1)=dim(LL)+1</a:t>
            </a:r>
          </a:p>
          <a:p>
            <a:pPr eaLnBrk="1" hangingPunct="1">
              <a:buFontTx/>
              <a:buNone/>
            </a:pPr>
            <a:endParaRPr lang="en-US" altLang="ro-RO" sz="2400" dirty="0"/>
          </a:p>
        </p:txBody>
      </p:sp>
      <p:grpSp>
        <p:nvGrpSpPr>
          <p:cNvPr id="381956" name="Group 4"/>
          <p:cNvGrpSpPr>
            <a:grpSpLocks noChangeAspect="1"/>
          </p:cNvGrpSpPr>
          <p:nvPr/>
        </p:nvGrpSpPr>
        <p:grpSpPr bwMode="auto">
          <a:xfrm>
            <a:off x="4956175" y="1393825"/>
            <a:ext cx="3878263" cy="2457450"/>
            <a:chOff x="478" y="2195"/>
            <a:chExt cx="6065" cy="3870"/>
          </a:xfrm>
        </p:grpSpPr>
        <p:sp>
          <p:nvSpPr>
            <p:cNvPr id="381957" name="AutoShape 5"/>
            <p:cNvSpPr>
              <a:spLocks noChangeAspect="1" noChangeArrowheads="1"/>
            </p:cNvSpPr>
            <p:nvPr/>
          </p:nvSpPr>
          <p:spPr bwMode="auto">
            <a:xfrm>
              <a:off x="478" y="2195"/>
              <a:ext cx="6065" cy="3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1958" name="Rectangle 6"/>
            <p:cNvSpPr>
              <a:spLocks noChangeArrowheads="1"/>
            </p:cNvSpPr>
            <p:nvPr/>
          </p:nvSpPr>
          <p:spPr bwMode="auto">
            <a:xfrm>
              <a:off x="478" y="2200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 i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0522" name="Group 7"/>
            <p:cNvGrpSpPr>
              <a:grpSpLocks/>
            </p:cNvGrpSpPr>
            <p:nvPr/>
          </p:nvGrpSpPr>
          <p:grpSpPr bwMode="auto">
            <a:xfrm>
              <a:off x="3718" y="4175"/>
              <a:ext cx="1032" cy="870"/>
              <a:chOff x="4094" y="4334"/>
              <a:chExt cx="1032" cy="870"/>
            </a:xfrm>
          </p:grpSpPr>
          <p:sp>
            <p:nvSpPr>
              <p:cNvPr id="381960" name="Freeform 8"/>
              <p:cNvSpPr>
                <a:spLocks/>
              </p:cNvSpPr>
              <p:nvPr/>
            </p:nvSpPr>
            <p:spPr bwMode="auto">
              <a:xfrm>
                <a:off x="4094" y="4334"/>
                <a:ext cx="1033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1961" name="Freeform 9"/>
              <p:cNvSpPr>
                <a:spLocks/>
              </p:cNvSpPr>
              <p:nvPr/>
            </p:nvSpPr>
            <p:spPr bwMode="auto">
              <a:xfrm>
                <a:off x="4094" y="4334"/>
                <a:ext cx="1033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1962" name="Rectangle 10"/>
            <p:cNvSpPr>
              <a:spLocks noChangeArrowheads="1"/>
            </p:cNvSpPr>
            <p:nvPr/>
          </p:nvSpPr>
          <p:spPr bwMode="auto">
            <a:xfrm>
              <a:off x="4428" y="4773"/>
              <a:ext cx="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1963" name="Rectangle 11"/>
            <p:cNvSpPr>
              <a:spLocks noChangeArrowheads="1"/>
            </p:cNvSpPr>
            <p:nvPr/>
          </p:nvSpPr>
          <p:spPr bwMode="auto">
            <a:xfrm>
              <a:off x="4259" y="4535"/>
              <a:ext cx="1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1964" name="Rectangle 12"/>
            <p:cNvSpPr>
              <a:spLocks noChangeArrowheads="1"/>
            </p:cNvSpPr>
            <p:nvPr/>
          </p:nvSpPr>
          <p:spPr bwMode="auto">
            <a:xfrm>
              <a:off x="6483" y="4798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1965" name="Line 13"/>
            <p:cNvSpPr>
              <a:spLocks noChangeShapeType="1"/>
            </p:cNvSpPr>
            <p:nvPr/>
          </p:nvSpPr>
          <p:spPr bwMode="auto">
            <a:xfrm flipH="1">
              <a:off x="1138" y="4295"/>
              <a:ext cx="539" cy="72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0527" name="Group 14"/>
            <p:cNvGrpSpPr>
              <a:grpSpLocks/>
            </p:cNvGrpSpPr>
            <p:nvPr/>
          </p:nvGrpSpPr>
          <p:grpSpPr bwMode="auto">
            <a:xfrm>
              <a:off x="598" y="5015"/>
              <a:ext cx="1033" cy="870"/>
              <a:chOff x="852" y="4253"/>
              <a:chExt cx="1033" cy="870"/>
            </a:xfrm>
          </p:grpSpPr>
          <p:sp>
            <p:nvSpPr>
              <p:cNvPr id="381967" name="Freeform 15"/>
              <p:cNvSpPr>
                <a:spLocks/>
              </p:cNvSpPr>
              <p:nvPr/>
            </p:nvSpPr>
            <p:spPr bwMode="auto">
              <a:xfrm>
                <a:off x="851" y="4253"/>
                <a:ext cx="1033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1968" name="Freeform 16"/>
              <p:cNvSpPr>
                <a:spLocks/>
              </p:cNvSpPr>
              <p:nvPr/>
            </p:nvSpPr>
            <p:spPr bwMode="auto">
              <a:xfrm>
                <a:off x="851" y="4253"/>
                <a:ext cx="1033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1969" name="Rectangle 17"/>
            <p:cNvSpPr>
              <a:spLocks noChangeArrowheads="1"/>
            </p:cNvSpPr>
            <p:nvPr/>
          </p:nvSpPr>
          <p:spPr bwMode="auto">
            <a:xfrm>
              <a:off x="957" y="5375"/>
              <a:ext cx="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LL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1970" name="Rectangle 18"/>
            <p:cNvSpPr>
              <a:spLocks noChangeArrowheads="1"/>
            </p:cNvSpPr>
            <p:nvPr/>
          </p:nvSpPr>
          <p:spPr bwMode="auto">
            <a:xfrm>
              <a:off x="1322" y="469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0530" name="Group 19"/>
            <p:cNvGrpSpPr>
              <a:grpSpLocks/>
            </p:cNvGrpSpPr>
            <p:nvPr/>
          </p:nvGrpSpPr>
          <p:grpSpPr bwMode="auto">
            <a:xfrm>
              <a:off x="1858" y="5015"/>
              <a:ext cx="1033" cy="870"/>
              <a:chOff x="1972" y="4814"/>
              <a:chExt cx="1033" cy="870"/>
            </a:xfrm>
          </p:grpSpPr>
          <p:sp>
            <p:nvSpPr>
              <p:cNvPr id="381972" name="Freeform 20"/>
              <p:cNvSpPr>
                <a:spLocks/>
              </p:cNvSpPr>
              <p:nvPr/>
            </p:nvSpPr>
            <p:spPr bwMode="auto">
              <a:xfrm>
                <a:off x="1972" y="4814"/>
                <a:ext cx="1033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1973" name="Freeform 21"/>
              <p:cNvSpPr>
                <a:spLocks/>
              </p:cNvSpPr>
              <p:nvPr/>
            </p:nvSpPr>
            <p:spPr bwMode="auto">
              <a:xfrm>
                <a:off x="1972" y="4814"/>
                <a:ext cx="1033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1974" name="Rectangle 22"/>
            <p:cNvSpPr>
              <a:spLocks noChangeArrowheads="1"/>
            </p:cNvSpPr>
            <p:nvPr/>
          </p:nvSpPr>
          <p:spPr bwMode="auto">
            <a:xfrm>
              <a:off x="2397" y="5375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LR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1975" name="Rectangle 23"/>
            <p:cNvSpPr>
              <a:spLocks noChangeArrowheads="1"/>
            </p:cNvSpPr>
            <p:nvPr/>
          </p:nvSpPr>
          <p:spPr bwMode="auto">
            <a:xfrm>
              <a:off x="2553" y="5253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0533" name="Group 24"/>
            <p:cNvGrpSpPr>
              <a:grpSpLocks/>
            </p:cNvGrpSpPr>
            <p:nvPr/>
          </p:nvGrpSpPr>
          <p:grpSpPr bwMode="auto">
            <a:xfrm>
              <a:off x="1318" y="4115"/>
              <a:ext cx="719" cy="721"/>
              <a:chOff x="1785" y="2943"/>
              <a:chExt cx="719" cy="721"/>
            </a:xfrm>
          </p:grpSpPr>
          <p:sp>
            <p:nvSpPr>
              <p:cNvPr id="381977" name="Oval 25"/>
              <p:cNvSpPr>
                <a:spLocks noChangeArrowheads="1"/>
              </p:cNvSpPr>
              <p:nvPr/>
            </p:nvSpPr>
            <p:spPr bwMode="auto">
              <a:xfrm>
                <a:off x="1784" y="2943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1978" name="Oval 26"/>
              <p:cNvSpPr>
                <a:spLocks noChangeArrowheads="1"/>
              </p:cNvSpPr>
              <p:nvPr/>
            </p:nvSpPr>
            <p:spPr bwMode="auto">
              <a:xfrm>
                <a:off x="1784" y="2943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1979" name="Rectangle 27"/>
            <p:cNvSpPr>
              <a:spLocks noChangeArrowheads="1"/>
            </p:cNvSpPr>
            <p:nvPr/>
          </p:nvSpPr>
          <p:spPr bwMode="auto">
            <a:xfrm>
              <a:off x="1498" y="4295"/>
              <a:ext cx="53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/>
            <a:p>
              <a:pPr algn="l">
                <a:defRPr/>
              </a:pPr>
              <a:r>
                <a:rPr lang="en-US" sz="1200">
                  <a:latin typeface="Times New Roman" pitchFamily="18" charset="0"/>
                </a:rPr>
                <a:t>Key1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1980" name="Rectangle 28"/>
            <p:cNvSpPr>
              <a:spLocks noChangeArrowheads="1"/>
            </p:cNvSpPr>
            <p:nvPr/>
          </p:nvSpPr>
          <p:spPr bwMode="auto">
            <a:xfrm>
              <a:off x="2231" y="311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1981" name="Line 29"/>
            <p:cNvSpPr>
              <a:spLocks noChangeShapeType="1"/>
            </p:cNvSpPr>
            <p:nvPr/>
          </p:nvSpPr>
          <p:spPr bwMode="auto">
            <a:xfrm>
              <a:off x="3539" y="3815"/>
              <a:ext cx="72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1982" name="Rectangle 30"/>
            <p:cNvSpPr>
              <a:spLocks noChangeArrowheads="1"/>
            </p:cNvSpPr>
            <p:nvPr/>
          </p:nvSpPr>
          <p:spPr bwMode="auto">
            <a:xfrm>
              <a:off x="3725" y="5253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0538" name="Group 31"/>
            <p:cNvGrpSpPr>
              <a:grpSpLocks/>
            </p:cNvGrpSpPr>
            <p:nvPr/>
          </p:nvGrpSpPr>
          <p:grpSpPr bwMode="auto">
            <a:xfrm>
              <a:off x="2878" y="3335"/>
              <a:ext cx="719" cy="720"/>
              <a:chOff x="2905" y="3692"/>
              <a:chExt cx="719" cy="720"/>
            </a:xfrm>
          </p:grpSpPr>
          <p:sp>
            <p:nvSpPr>
              <p:cNvPr id="381984" name="Oval 32"/>
              <p:cNvSpPr>
                <a:spLocks noChangeArrowheads="1"/>
              </p:cNvSpPr>
              <p:nvPr/>
            </p:nvSpPr>
            <p:spPr bwMode="auto">
              <a:xfrm>
                <a:off x="2906" y="3692"/>
                <a:ext cx="717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1985" name="Oval 33"/>
              <p:cNvSpPr>
                <a:spLocks noChangeArrowheads="1"/>
              </p:cNvSpPr>
              <p:nvPr/>
            </p:nvSpPr>
            <p:spPr bwMode="auto">
              <a:xfrm>
                <a:off x="2906" y="3692"/>
                <a:ext cx="717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1986" name="Rectangle 34"/>
            <p:cNvSpPr>
              <a:spLocks noChangeArrowheads="1"/>
            </p:cNvSpPr>
            <p:nvPr/>
          </p:nvSpPr>
          <p:spPr bwMode="auto">
            <a:xfrm>
              <a:off x="3057" y="3515"/>
              <a:ext cx="5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latin typeface="Times New Roman" pitchFamily="18" charset="0"/>
                </a:rPr>
                <a:t>Key2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1987" name="Rectangle 35"/>
            <p:cNvSpPr>
              <a:spLocks noChangeArrowheads="1"/>
            </p:cNvSpPr>
            <p:nvPr/>
          </p:nvSpPr>
          <p:spPr bwMode="auto">
            <a:xfrm>
              <a:off x="3345" y="386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1988" name="Rectangle 36"/>
            <p:cNvSpPr>
              <a:spLocks noChangeArrowheads="1"/>
            </p:cNvSpPr>
            <p:nvPr/>
          </p:nvSpPr>
          <p:spPr bwMode="auto">
            <a:xfrm>
              <a:off x="4284" y="2370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1989" name="Rectangle 37"/>
            <p:cNvSpPr>
              <a:spLocks noChangeArrowheads="1"/>
            </p:cNvSpPr>
            <p:nvPr/>
          </p:nvSpPr>
          <p:spPr bwMode="auto">
            <a:xfrm>
              <a:off x="5567" y="2953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1990" name="Line 38"/>
            <p:cNvSpPr>
              <a:spLocks noChangeShapeType="1"/>
            </p:cNvSpPr>
            <p:nvPr/>
          </p:nvSpPr>
          <p:spPr bwMode="auto">
            <a:xfrm flipH="1">
              <a:off x="1977" y="3875"/>
              <a:ext cx="901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1991" name="Line 39"/>
            <p:cNvSpPr>
              <a:spLocks noChangeShapeType="1"/>
            </p:cNvSpPr>
            <p:nvPr/>
          </p:nvSpPr>
          <p:spPr bwMode="auto">
            <a:xfrm>
              <a:off x="2037" y="4655"/>
              <a:ext cx="36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82023" name="Rectangle 71"/>
          <p:cNvSpPr>
            <a:spLocks noChangeArrowheads="1"/>
          </p:cNvSpPr>
          <p:nvPr/>
        </p:nvSpPr>
        <p:spPr bwMode="auto">
          <a:xfrm>
            <a:off x="155575" y="3889375"/>
            <a:ext cx="8988425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rgbClr val="000066"/>
              </a:buClr>
              <a:buChar char="•"/>
              <a:defRPr sz="3200">
                <a:solidFill>
                  <a:srgbClr val="000066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000099"/>
              </a:buClr>
              <a:buChar char="•"/>
              <a:defRPr sz="2800">
                <a:solidFill>
                  <a:srgbClr val="000066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000066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000099"/>
              </a:buClr>
              <a:buChar char="•"/>
              <a:defRPr sz="2000">
                <a:solidFill>
                  <a:srgbClr val="000066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ro-RO" sz="2400" b="0" dirty="0"/>
              <a:t>While going upwards in the tree, evaluate what type of the child the current node is: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ro-RO" sz="2400" b="0" dirty="0"/>
              <a:t>	-if a left child (case #2)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en-US" altLang="ro-RO" sz="2400" b="0" dirty="0"/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the </a:t>
            </a:r>
            <a:r>
              <a:rPr lang="en-US" sz="2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nb</a:t>
            </a:r>
            <a:r>
              <a:rPr 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nodes in any </a:t>
            </a:r>
            <a:r>
              <a:rPr lang="en-US" sz="2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subtree</a:t>
            </a:r>
            <a:r>
              <a:rPr 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the left of the branch starting from the current node (x) up to the root (T)</a:t>
            </a:r>
            <a:endParaRPr lang="en-US" sz="2300" b="0" dirty="0"/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en-US" altLang="ro-RO" sz="2400" dirty="0"/>
          </a:p>
        </p:txBody>
      </p:sp>
    </p:spTree>
    <p:extLst>
      <p:ext uri="{BB962C8B-B14F-4D97-AF65-F5344CB8AC3E}">
        <p14:creationId xmlns:p14="http://schemas.microsoft.com/office/powerpoint/2010/main" val="37117005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2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2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20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20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20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20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6472CB-779E-403A-AAC0-38229F3AC491}" type="datetime1">
              <a:rPr lang="en-US" smtClean="0"/>
              <a:t>11/12/20</a:t>
            </a:fld>
            <a:endParaRPr 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OS Rank </a:t>
            </a:r>
            <a:r>
              <a:rPr lang="en-US" altLang="ro-RO" b="1" dirty="0"/>
              <a:t>O(h)</a:t>
            </a:r>
            <a:endParaRPr lang="en-US" altLang="ro-RO" dirty="0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574088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b="1" i="1" dirty="0" err="1">
                <a:latin typeface="Courier New" pitchFamily="49" charset="0"/>
              </a:rPr>
              <a:t>OS_Rank</a:t>
            </a:r>
            <a:r>
              <a:rPr lang="en-US" altLang="ro-RO" b="1" i="1" dirty="0">
                <a:latin typeface="Courier New" pitchFamily="49" charset="0"/>
              </a:rPr>
              <a:t>(</a:t>
            </a:r>
            <a:r>
              <a:rPr lang="en-US" altLang="ro-RO" b="1" i="1" dirty="0" err="1">
                <a:latin typeface="Courier New" pitchFamily="49" charset="0"/>
              </a:rPr>
              <a:t>T,x</a:t>
            </a:r>
            <a:r>
              <a:rPr lang="en-US" altLang="ro-RO" b="1" i="1" dirty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dirty="0">
                <a:latin typeface="Courier New" pitchFamily="49" charset="0"/>
              </a:rPr>
              <a:t>r&lt;-dim[left[x]]+1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dirty="0">
                <a:latin typeface="Courier New" pitchFamily="49" charset="0"/>
              </a:rPr>
              <a:t>y&lt;-x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u="sng" dirty="0">
                <a:latin typeface="Courier New" pitchFamily="49" charset="0"/>
              </a:rPr>
              <a:t>while</a:t>
            </a:r>
            <a:r>
              <a:rPr lang="en-US" altLang="ro-RO" dirty="0">
                <a:latin typeface="Courier New" pitchFamily="49" charset="0"/>
              </a:rPr>
              <a:t> y&lt;&gt;root[T]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u="sng" dirty="0">
                <a:latin typeface="Courier New" pitchFamily="49" charset="0"/>
              </a:rPr>
              <a:t>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i="1" dirty="0">
                <a:latin typeface="Courier New" pitchFamily="49" charset="0"/>
              </a:rPr>
              <a:t>	</a:t>
            </a:r>
            <a:r>
              <a:rPr lang="en-US" altLang="ro-RO" i="1" u="sng" dirty="0">
                <a:latin typeface="Courier New" pitchFamily="49" charset="0"/>
              </a:rPr>
              <a:t>if</a:t>
            </a:r>
            <a:r>
              <a:rPr lang="en-US" altLang="ro-RO" i="1" dirty="0">
                <a:latin typeface="Courier New" pitchFamily="49" charset="0"/>
              </a:rPr>
              <a:t> y</a:t>
            </a:r>
            <a:r>
              <a:rPr lang="en-US" altLang="ro-RO" dirty="0">
                <a:latin typeface="Courier New" pitchFamily="49" charset="0"/>
              </a:rPr>
              <a:t>=right[p[y]] 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i="1" dirty="0">
                <a:latin typeface="Courier New" pitchFamily="49" charset="0"/>
              </a:rPr>
              <a:t>	</a:t>
            </a:r>
            <a:r>
              <a:rPr lang="en-US" altLang="ro-RO" u="sng" dirty="0">
                <a:latin typeface="Courier New" pitchFamily="49" charset="0"/>
              </a:rPr>
              <a:t>then</a:t>
            </a:r>
            <a:r>
              <a:rPr lang="en-US" altLang="ro-RO" dirty="0">
                <a:latin typeface="Courier New" pitchFamily="49" charset="0"/>
              </a:rPr>
              <a:t>				</a:t>
            </a:r>
            <a:r>
              <a:rPr lang="en-US" altLang="ro-RO" sz="2800" dirty="0"/>
              <a:t>//case #1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dirty="0">
                <a:latin typeface="Courier New" pitchFamily="49" charset="0"/>
              </a:rPr>
              <a:t>		r&lt;-r+ dim[left[p[y]]]+1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ro-RO" dirty="0">
                <a:latin typeface="Courier New" pitchFamily="49" charset="0"/>
              </a:rPr>
              <a:t>					</a:t>
            </a:r>
            <a:r>
              <a:rPr lang="en-US" altLang="ro-RO" dirty="0"/>
              <a:t>//case #2 (do nothing)</a:t>
            </a:r>
            <a:endParaRPr lang="en-US" altLang="ro-RO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ro-RO" dirty="0">
                <a:latin typeface="Courier New" pitchFamily="49" charset="0"/>
              </a:rPr>
              <a:t>	y&lt;-p[y]		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ro-RO" dirty="0">
                <a:latin typeface="Courier New" pitchFamily="49" charset="0"/>
              </a:rPr>
              <a:t>return r</a:t>
            </a:r>
          </a:p>
        </p:txBody>
      </p:sp>
    </p:spTree>
    <p:extLst>
      <p:ext uri="{BB962C8B-B14F-4D97-AF65-F5344CB8AC3E}">
        <p14:creationId xmlns:p14="http://schemas.microsoft.com/office/powerpoint/2010/main" val="596330578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736567D-CD0F-4174-9FFA-29B653A1E0F5}" type="datetime1">
              <a:rPr lang="en-US" smtClean="0"/>
              <a:t>11/12/20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Augmented trees (by dimension)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78320"/>
            <a:ext cx="8574088" cy="4970080"/>
          </a:xfrm>
        </p:spPr>
        <p:txBody>
          <a:bodyPr/>
          <a:lstStyle/>
          <a:p>
            <a:pPr eaLnBrk="1" hangingPunct="1"/>
            <a:r>
              <a:rPr lang="en-US" altLang="ro-RO" dirty="0"/>
              <a:t>Evaluation (performance for select and rank) </a:t>
            </a:r>
          </a:p>
          <a:p>
            <a:pPr eaLnBrk="1" hangingPunct="1"/>
            <a:r>
              <a:rPr lang="en-US" altLang="ro-RO" dirty="0"/>
              <a:t>Worst case O(h)</a:t>
            </a:r>
          </a:p>
          <a:p>
            <a:pPr eaLnBrk="1" hangingPunct="1"/>
            <a:r>
              <a:rPr lang="en-US" altLang="ro-RO" dirty="0"/>
              <a:t>For balanced trees h= </a:t>
            </a:r>
            <a:r>
              <a:rPr lang="en-US" altLang="ro-RO" dirty="0" err="1"/>
              <a:t>lgn</a:t>
            </a:r>
            <a:r>
              <a:rPr lang="en-US" altLang="ro-RO" dirty="0"/>
              <a:t> =&gt;O(</a:t>
            </a:r>
            <a:r>
              <a:rPr lang="en-US" altLang="ro-RO" dirty="0" err="1"/>
              <a:t>lgn</a:t>
            </a:r>
            <a:r>
              <a:rPr lang="en-US" altLang="ro-RO" dirty="0"/>
              <a:t>)</a:t>
            </a:r>
          </a:p>
          <a:p>
            <a:pPr eaLnBrk="1" hangingPunct="1"/>
            <a:r>
              <a:rPr lang="en-US" altLang="ro-RO" dirty="0"/>
              <a:t>OS trees are Red-Black Trees (RBT – check lecture #7)</a:t>
            </a:r>
          </a:p>
          <a:p>
            <a:pPr eaLnBrk="1" hangingPunct="1"/>
            <a:r>
              <a:rPr lang="en-US" altLang="ro-RO" dirty="0"/>
              <a:t>What happens (what changes in the tree, besides the regular info/tasks specific to RBT) when updates occur</a:t>
            </a:r>
          </a:p>
          <a:p>
            <a:pPr lvl="1" eaLnBrk="1" hangingPunct="1"/>
            <a:r>
              <a:rPr lang="en-US" altLang="ro-RO" dirty="0"/>
              <a:t>Insert? Discussion/Analysis</a:t>
            </a:r>
          </a:p>
          <a:p>
            <a:pPr lvl="1" eaLnBrk="1" hangingPunct="1"/>
            <a:r>
              <a:rPr lang="en-US" altLang="ro-RO" dirty="0"/>
              <a:t>Delete? Discussion/Analysis</a:t>
            </a:r>
          </a:p>
        </p:txBody>
      </p:sp>
    </p:spTree>
    <p:extLst>
      <p:ext uri="{BB962C8B-B14F-4D97-AF65-F5344CB8AC3E}">
        <p14:creationId xmlns:p14="http://schemas.microsoft.com/office/powerpoint/2010/main" val="3976279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7964D4B-8352-426D-AAAD-EE1ABDEE9CF9}" type="datetime1">
              <a:rPr lang="en-US" smtClean="0"/>
              <a:t>11/12/20</a:t>
            </a:fld>
            <a:endParaRPr 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Augmented trees (type 2)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16725"/>
            <a:ext cx="8574088" cy="4931675"/>
          </a:xfrm>
        </p:spPr>
        <p:txBody>
          <a:bodyPr/>
          <a:lstStyle/>
          <a:p>
            <a:pPr eaLnBrk="1" hangingPunct="1"/>
            <a:r>
              <a:rPr lang="en-US" altLang="ro-RO" sz="2800" dirty="0"/>
              <a:t>Requirements:</a:t>
            </a:r>
          </a:p>
          <a:p>
            <a:pPr lvl="1" eaLnBrk="1" hangingPunct="1"/>
            <a:r>
              <a:rPr lang="en-US" altLang="ro-RO" sz="2400" dirty="0"/>
              <a:t>Regular operations are performed as (</a:t>
            </a:r>
            <a:r>
              <a:rPr lang="en-US" altLang="ro-RO" sz="2400" b="1" dirty="0"/>
              <a:t>same performance also</a:t>
            </a:r>
            <a:r>
              <a:rPr lang="en-US" altLang="ro-RO" sz="2400" dirty="0"/>
              <a:t>) in BST (walk (</a:t>
            </a:r>
            <a:r>
              <a:rPr lang="en-US" altLang="ro-RO" sz="2400" b="1" dirty="0"/>
              <a:t>O(n)</a:t>
            </a:r>
            <a:r>
              <a:rPr lang="en-US" altLang="ro-RO" sz="2400" dirty="0"/>
              <a:t>), search, ins, del (</a:t>
            </a:r>
            <a:r>
              <a:rPr lang="en-US" altLang="ro-RO" sz="2400" b="1" dirty="0"/>
              <a:t>O(h)</a:t>
            </a:r>
            <a:r>
              <a:rPr lang="en-US" altLang="ro-RO" sz="2400" dirty="0"/>
              <a:t>)) </a:t>
            </a:r>
          </a:p>
          <a:p>
            <a:pPr lvl="1" eaLnBrk="1" hangingPunct="1"/>
            <a:r>
              <a:rPr lang="en-US" altLang="ro-RO" sz="2400" dirty="0"/>
              <a:t>Several other operations are enhanced (i.e. performed faster)</a:t>
            </a:r>
          </a:p>
          <a:p>
            <a:pPr lvl="2" eaLnBrk="1" hangingPunct="1"/>
            <a:r>
              <a:rPr lang="en-US" altLang="ro-RO" sz="2000" dirty="0" err="1"/>
              <a:t>Succ</a:t>
            </a:r>
            <a:endParaRPr lang="en-US" altLang="ro-RO" sz="2000" dirty="0"/>
          </a:p>
          <a:p>
            <a:pPr lvl="2" eaLnBrk="1" hangingPunct="1"/>
            <a:r>
              <a:rPr lang="en-US" altLang="ro-RO" sz="2000" dirty="0" err="1"/>
              <a:t>Pred</a:t>
            </a:r>
            <a:endParaRPr lang="en-US" altLang="ro-RO" sz="2000" dirty="0"/>
          </a:p>
          <a:p>
            <a:pPr lvl="2" eaLnBrk="1" hangingPunct="1"/>
            <a:r>
              <a:rPr lang="en-US" altLang="ro-RO" sz="2000" dirty="0"/>
              <a:t>Min</a:t>
            </a:r>
          </a:p>
          <a:p>
            <a:pPr lvl="2" eaLnBrk="1" hangingPunct="1"/>
            <a:r>
              <a:rPr lang="en-US" altLang="ro-RO" sz="2000" dirty="0"/>
              <a:t>Max</a:t>
            </a:r>
          </a:p>
          <a:p>
            <a:pPr lvl="2" eaLnBrk="1" hangingPunct="1"/>
            <a:r>
              <a:rPr lang="en-US" altLang="ro-RO" b="1" dirty="0"/>
              <a:t>All required to be performed in O(1)!!!</a:t>
            </a:r>
          </a:p>
          <a:p>
            <a:pPr lvl="1" eaLnBrk="1" hangingPunct="1"/>
            <a:r>
              <a:rPr lang="en-US" altLang="ro-RO" sz="2400" dirty="0"/>
              <a:t>BUT NONE of the before-defined operations</a:t>
            </a:r>
            <a:r>
              <a:rPr lang="en-US" altLang="ro-RO" dirty="0"/>
              <a:t> </a:t>
            </a:r>
            <a:r>
              <a:rPr lang="en-US" altLang="ro-RO" sz="2400" dirty="0"/>
              <a:t>should degrade their performance</a:t>
            </a:r>
          </a:p>
        </p:txBody>
      </p:sp>
    </p:spTree>
    <p:extLst>
      <p:ext uri="{BB962C8B-B14F-4D97-AF65-F5344CB8AC3E}">
        <p14:creationId xmlns:p14="http://schemas.microsoft.com/office/powerpoint/2010/main" val="30591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4517F83-E9F0-4801-AAFC-DE0756309D81}" type="datetime1">
              <a:rPr lang="en-US" smtClean="0"/>
              <a:t>11/12/20</a:t>
            </a:fld>
            <a:endParaRPr 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Augmented trees – contd.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810" y="1355725"/>
            <a:ext cx="9295815" cy="5068888"/>
          </a:xfrm>
        </p:spPr>
        <p:txBody>
          <a:bodyPr/>
          <a:lstStyle/>
          <a:p>
            <a:pPr eaLnBrk="1" hangingPunct="1"/>
            <a:r>
              <a:rPr lang="en-US" altLang="ro-RO" dirty="0"/>
              <a:t>Info in a node:</a:t>
            </a:r>
          </a:p>
          <a:p>
            <a:pPr lvl="1" eaLnBrk="1" hangingPunct="1"/>
            <a:r>
              <a:rPr lang="en-US" altLang="ro-RO" dirty="0"/>
              <a:t>Usual info:</a:t>
            </a:r>
          </a:p>
          <a:p>
            <a:pPr lvl="2" eaLnBrk="1" hangingPunct="1"/>
            <a:r>
              <a:rPr lang="en-US" altLang="ro-RO" dirty="0"/>
              <a:t>key</a:t>
            </a:r>
          </a:p>
          <a:p>
            <a:pPr lvl="2" eaLnBrk="1" hangingPunct="1"/>
            <a:r>
              <a:rPr lang="en-US" altLang="ro-RO" dirty="0"/>
              <a:t>left pointer</a:t>
            </a:r>
          </a:p>
          <a:p>
            <a:pPr lvl="2" eaLnBrk="1" hangingPunct="1"/>
            <a:r>
              <a:rPr lang="en-US" altLang="ro-RO" dirty="0"/>
              <a:t>right pointer</a:t>
            </a:r>
          </a:p>
          <a:p>
            <a:pPr lvl="2" eaLnBrk="1" hangingPunct="1"/>
            <a:r>
              <a:rPr lang="en-US" altLang="ro-RO" dirty="0"/>
              <a:t>parent pointer</a:t>
            </a:r>
          </a:p>
          <a:p>
            <a:pPr lvl="1" eaLnBrk="1" hangingPunct="1"/>
            <a:r>
              <a:rPr lang="en-US" altLang="ro-RO" dirty="0"/>
              <a:t>Supplementary info (</a:t>
            </a:r>
            <a:r>
              <a:rPr lang="en-US" altLang="ro-RO" sz="2400" dirty="0"/>
              <a:t>see picture on the blackboard</a:t>
            </a:r>
            <a:r>
              <a:rPr lang="en-US" altLang="ro-RO" dirty="0"/>
              <a:t>):</a:t>
            </a:r>
          </a:p>
          <a:p>
            <a:pPr lvl="2" eaLnBrk="1" hangingPunct="1"/>
            <a:r>
              <a:rPr lang="en-US" altLang="ro-RO" dirty="0" err="1"/>
              <a:t>succ</a:t>
            </a:r>
            <a:r>
              <a:rPr lang="en-US" altLang="ro-RO" dirty="0"/>
              <a:t> pointer</a:t>
            </a:r>
          </a:p>
          <a:p>
            <a:pPr lvl="2" eaLnBrk="1" hangingPunct="1"/>
            <a:r>
              <a:rPr lang="en-US" altLang="ro-RO" dirty="0" err="1"/>
              <a:t>pred</a:t>
            </a:r>
            <a:r>
              <a:rPr lang="en-US" altLang="ro-RO" dirty="0"/>
              <a:t> pointer (together ensure walking through the list)</a:t>
            </a:r>
          </a:p>
          <a:p>
            <a:pPr lvl="2" eaLnBrk="1" hangingPunct="1"/>
            <a:r>
              <a:rPr lang="en-US" altLang="ro-RO" dirty="0"/>
              <a:t>pp ensures min/max </a:t>
            </a:r>
            <a:r>
              <a:rPr lang="en-US" altLang="ro-RO" dirty="0" err="1"/>
              <a:t>oper</a:t>
            </a:r>
            <a:r>
              <a:rPr lang="en-US" altLang="ro-RO" dirty="0"/>
              <a:t>. (</a:t>
            </a:r>
            <a:r>
              <a:rPr lang="en-US" altLang="ro-RO" sz="1800" dirty="0"/>
              <a:t>in a regular BST, </a:t>
            </a:r>
            <a:r>
              <a:rPr lang="en-US" altLang="ro-RO" sz="1800" dirty="0" err="1"/>
              <a:t>succ</a:t>
            </a:r>
            <a:r>
              <a:rPr lang="en-US" altLang="ro-RO" sz="1800" dirty="0"/>
              <a:t>/</a:t>
            </a:r>
            <a:r>
              <a:rPr lang="en-US" altLang="ro-RO" sz="1800" dirty="0" err="1"/>
              <a:t>pred</a:t>
            </a:r>
            <a:r>
              <a:rPr lang="en-US" altLang="ro-RO" sz="1800" dirty="0"/>
              <a:t> calculated </a:t>
            </a:r>
            <a:r>
              <a:rPr lang="en-US" altLang="ro-RO" sz="1800" b="1" dirty="0"/>
              <a:t>either</a:t>
            </a:r>
            <a:r>
              <a:rPr lang="en-US" altLang="ro-RO" sz="1800" dirty="0"/>
              <a:t> based on min/max </a:t>
            </a:r>
            <a:r>
              <a:rPr lang="en-US" altLang="ro-RO" sz="1800" b="1" dirty="0"/>
              <a:t>or</a:t>
            </a:r>
            <a:r>
              <a:rPr lang="en-US" altLang="ro-RO" sz="1800" dirty="0"/>
              <a:t> pp - which is determined at the execution time</a:t>
            </a:r>
            <a:r>
              <a:rPr lang="en-US" altLang="ro-R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129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7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7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7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7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7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7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401BBB8-4E0D-4C4B-9763-8EBC071E1198}" type="datetime1">
              <a:rPr lang="en-US" smtClean="0"/>
              <a:t>11/12/20</a:t>
            </a:fld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BST – walk, search, insert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020" y="1316725"/>
            <a:ext cx="8838068" cy="4931675"/>
          </a:xfrm>
        </p:spPr>
        <p:txBody>
          <a:bodyPr/>
          <a:lstStyle/>
          <a:p>
            <a:pPr eaLnBrk="1" hangingPunct="1"/>
            <a:r>
              <a:rPr lang="en-US" altLang="ro-RO" sz="2800" b="1" dirty="0"/>
              <a:t>Walk</a:t>
            </a:r>
          </a:p>
          <a:p>
            <a:pPr lvl="1" eaLnBrk="1" hangingPunct="1"/>
            <a:r>
              <a:rPr lang="en-US" altLang="ro-RO" sz="2400" dirty="0"/>
              <a:t>pre/in/post-orders </a:t>
            </a:r>
            <a:r>
              <a:rPr lang="en-US" altLang="ro-RO" sz="2400" b="1" dirty="0"/>
              <a:t>O(n)</a:t>
            </a:r>
            <a:r>
              <a:rPr lang="en-US" altLang="ro-RO" sz="2400" dirty="0"/>
              <a:t> if O(1) outside recursive calls</a:t>
            </a:r>
          </a:p>
          <a:p>
            <a:pPr lvl="1" eaLnBrk="1" hangingPunct="1"/>
            <a:r>
              <a:rPr lang="en-US" altLang="ro-RO" sz="2400" dirty="0"/>
              <a:t>else apply master theorem</a:t>
            </a:r>
          </a:p>
          <a:p>
            <a:pPr eaLnBrk="1" hangingPunct="1"/>
            <a:r>
              <a:rPr lang="en-US" altLang="ro-RO" sz="2800" b="1" dirty="0"/>
              <a:t>Search</a:t>
            </a:r>
          </a:p>
          <a:p>
            <a:pPr lvl="1" eaLnBrk="1" hangingPunct="1"/>
            <a:r>
              <a:rPr lang="en-US" altLang="ro-RO" sz="2400" b="1" dirty="0"/>
              <a:t>O(n)</a:t>
            </a:r>
            <a:r>
              <a:rPr lang="en-US" altLang="ro-RO" sz="2400" dirty="0"/>
              <a:t> for BT</a:t>
            </a:r>
          </a:p>
          <a:p>
            <a:pPr lvl="1" eaLnBrk="1" hangingPunct="1"/>
            <a:r>
              <a:rPr lang="en-US" altLang="ro-RO" sz="2400" b="1" dirty="0"/>
              <a:t>O(h)</a:t>
            </a:r>
            <a:r>
              <a:rPr lang="en-US" altLang="ro-RO" sz="2400" dirty="0"/>
              <a:t> for B</a:t>
            </a:r>
            <a:r>
              <a:rPr lang="en-US" altLang="ro-RO" sz="2400" b="1" dirty="0"/>
              <a:t>S</a:t>
            </a:r>
            <a:r>
              <a:rPr lang="en-US" altLang="ro-RO" sz="2400" dirty="0"/>
              <a:t>T, h </a:t>
            </a:r>
            <a:r>
              <a:rPr lang="en-US" altLang="ro-RO" sz="2400" dirty="0">
                <a:sym typeface="Symbol"/>
              </a:rPr>
              <a:t></a:t>
            </a:r>
            <a:r>
              <a:rPr lang="en-US" altLang="ro-RO" sz="2400" b="1" dirty="0">
                <a:sym typeface="Symbol"/>
              </a:rPr>
              <a:t>[</a:t>
            </a:r>
            <a:r>
              <a:rPr lang="en-US" altLang="ro-RO" sz="2400" b="1" dirty="0" err="1">
                <a:sym typeface="Symbol"/>
              </a:rPr>
              <a:t>lgn</a:t>
            </a:r>
            <a:r>
              <a:rPr lang="en-US" altLang="ro-RO" sz="2400" b="1" dirty="0">
                <a:sym typeface="Symbol"/>
              </a:rPr>
              <a:t>, n]</a:t>
            </a:r>
          </a:p>
          <a:p>
            <a:pPr lvl="1" eaLnBrk="1" hangingPunct="1"/>
            <a:r>
              <a:rPr lang="en-US" altLang="ro-RO" sz="2400" b="1" dirty="0">
                <a:sym typeface="Symbol"/>
              </a:rPr>
              <a:t>O(</a:t>
            </a:r>
            <a:r>
              <a:rPr lang="en-US" altLang="ro-RO" sz="2400" b="1" dirty="0" err="1">
                <a:sym typeface="Symbol"/>
              </a:rPr>
              <a:t>lgn</a:t>
            </a:r>
            <a:r>
              <a:rPr lang="en-US" altLang="ro-RO" sz="2400" b="1" dirty="0">
                <a:sym typeface="Symbol"/>
              </a:rPr>
              <a:t>) </a:t>
            </a:r>
            <a:r>
              <a:rPr lang="en-US" altLang="ro-RO" sz="2400" dirty="0">
                <a:sym typeface="Symbol"/>
              </a:rPr>
              <a:t>for </a:t>
            </a:r>
            <a:r>
              <a:rPr lang="en-US" altLang="ro-RO" sz="2400" b="1" dirty="0">
                <a:sym typeface="Symbol"/>
              </a:rPr>
              <a:t>balanced</a:t>
            </a:r>
            <a:r>
              <a:rPr lang="en-US" altLang="ro-RO" sz="2400" dirty="0">
                <a:sym typeface="Symbol"/>
              </a:rPr>
              <a:t> BST</a:t>
            </a:r>
            <a:endParaRPr lang="en-US" altLang="ro-RO" sz="2400" dirty="0"/>
          </a:p>
          <a:p>
            <a:pPr eaLnBrk="1" hangingPunct="1"/>
            <a:r>
              <a:rPr lang="en-US" altLang="ro-RO" sz="2800" b="1" dirty="0"/>
              <a:t>Insert</a:t>
            </a:r>
          </a:p>
          <a:p>
            <a:pPr lvl="1" eaLnBrk="1" hangingPunct="1"/>
            <a:r>
              <a:rPr lang="en-US" altLang="ro-RO" sz="2400" b="1" dirty="0"/>
              <a:t>Search</a:t>
            </a:r>
            <a:r>
              <a:rPr lang="en-US" altLang="ro-RO" sz="2400" dirty="0"/>
              <a:t> for it and reach a leaf/1-child node (parent for the new node)</a:t>
            </a:r>
          </a:p>
          <a:p>
            <a:pPr lvl="1" eaLnBrk="1" hangingPunct="1"/>
            <a:r>
              <a:rPr lang="en-US" altLang="ro-RO" sz="2400" dirty="0"/>
              <a:t>Insert as </a:t>
            </a:r>
            <a:r>
              <a:rPr lang="en-US" altLang="ro-RO" sz="2400" b="1" dirty="0"/>
              <a:t>leaf</a:t>
            </a:r>
            <a:r>
              <a:rPr lang="en-US" altLang="ro-RO" sz="2400" dirty="0"/>
              <a:t> always, as child of the given leaf/1-child node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BD43D5B-7865-46B2-BB09-69A108748C2D}" type="datetime1">
              <a:rPr lang="en-US" smtClean="0"/>
              <a:t>11/12/20</a:t>
            </a:fld>
            <a:endParaRPr 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Augmented trees – contd.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16725"/>
            <a:ext cx="8574088" cy="4931675"/>
          </a:xfrm>
        </p:spPr>
        <p:txBody>
          <a:bodyPr/>
          <a:lstStyle/>
          <a:p>
            <a:pPr eaLnBrk="1" hangingPunct="1"/>
            <a:r>
              <a:rPr lang="en-US" altLang="ro-RO" dirty="0"/>
              <a:t>The structure acts BOTH as a BST and DLL!!</a:t>
            </a:r>
          </a:p>
          <a:p>
            <a:pPr marL="0" indent="0" eaLnBrk="1" hangingPunct="1">
              <a:buNone/>
            </a:pPr>
            <a:r>
              <a:rPr lang="en-US" altLang="ro-RO" dirty="0"/>
              <a:t>(check the blackboard for an example)</a:t>
            </a:r>
          </a:p>
          <a:p>
            <a:pPr eaLnBrk="1" hangingPunct="1"/>
            <a:r>
              <a:rPr lang="en-US" altLang="ro-RO" dirty="0"/>
              <a:t>Regular operations are:</a:t>
            </a:r>
          </a:p>
          <a:p>
            <a:pPr lvl="1" eaLnBrk="1" hangingPunct="1"/>
            <a:r>
              <a:rPr lang="en-US" altLang="ro-RO" dirty="0"/>
              <a:t>done like in any other BST</a:t>
            </a:r>
          </a:p>
          <a:p>
            <a:pPr lvl="1" eaLnBrk="1" hangingPunct="1"/>
            <a:r>
              <a:rPr lang="en-US" altLang="ro-RO" dirty="0"/>
              <a:t>in addition, need to make some updates</a:t>
            </a:r>
          </a:p>
          <a:p>
            <a:pPr eaLnBrk="1" hangingPunct="1"/>
            <a:r>
              <a:rPr lang="en-US" altLang="ro-RO" dirty="0"/>
              <a:t>They (the additional updates) refer to:</a:t>
            </a:r>
          </a:p>
          <a:p>
            <a:pPr lvl="1" eaLnBrk="1" hangingPunct="1"/>
            <a:r>
              <a:rPr lang="en-US" altLang="ro-RO" dirty="0"/>
              <a:t>making the appropriate links within the DLL (set/update the </a:t>
            </a:r>
            <a:r>
              <a:rPr lang="en-US" altLang="ro-RO" i="1" dirty="0" err="1"/>
              <a:t>pred</a:t>
            </a:r>
            <a:r>
              <a:rPr lang="en-US" altLang="ro-RO" dirty="0"/>
              <a:t> and </a:t>
            </a:r>
            <a:r>
              <a:rPr lang="en-US" altLang="ro-RO" i="1" dirty="0" err="1"/>
              <a:t>succ</a:t>
            </a:r>
            <a:r>
              <a:rPr lang="en-US" altLang="ro-RO" dirty="0"/>
              <a:t> pointers)  </a:t>
            </a:r>
          </a:p>
          <a:p>
            <a:pPr lvl="1" eaLnBrk="1" hangingPunct="1"/>
            <a:r>
              <a:rPr lang="en-US" altLang="ro-RO" dirty="0"/>
              <a:t>link the double pointer (set/update the </a:t>
            </a:r>
            <a:r>
              <a:rPr lang="en-US" altLang="ro-RO" i="1" dirty="0"/>
              <a:t>pp</a:t>
            </a:r>
            <a:r>
              <a:rPr lang="en-US" altLang="ro-RO" dirty="0"/>
              <a:t> pointer)</a:t>
            </a:r>
          </a:p>
        </p:txBody>
      </p:sp>
    </p:spTree>
    <p:extLst>
      <p:ext uri="{BB962C8B-B14F-4D97-AF65-F5344CB8AC3E}">
        <p14:creationId xmlns:p14="http://schemas.microsoft.com/office/powerpoint/2010/main" val="299262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88867B4-46FF-49E2-84BB-DA6B298600CD}" type="datetime1">
              <a:rPr lang="en-US" smtClean="0"/>
              <a:t>11/12/20</a:t>
            </a:fld>
            <a:endParaRPr 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Augmented trees – Insert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z="2800" dirty="0"/>
              <a:t>Regular </a:t>
            </a:r>
            <a:r>
              <a:rPr lang="en-US" altLang="ro-RO" sz="2800" b="1" dirty="0"/>
              <a:t>insert</a:t>
            </a:r>
            <a:r>
              <a:rPr lang="en-US" altLang="ro-RO" sz="2800" dirty="0"/>
              <a:t> operation in a BST (x inserted) </a:t>
            </a:r>
            <a:r>
              <a:rPr lang="en-US" altLang="ro-RO" sz="3600" b="1" dirty="0"/>
              <a:t>+</a:t>
            </a:r>
          </a:p>
          <a:p>
            <a:pPr eaLnBrk="1" hangingPunct="1">
              <a:buFontTx/>
              <a:buNone/>
            </a:pPr>
            <a:r>
              <a:rPr lang="en-US" altLang="ro-RO" i="1" u="sng" dirty="0">
                <a:latin typeface="Courier New" pitchFamily="49" charset="0"/>
              </a:rPr>
              <a:t>if</a:t>
            </a:r>
            <a:r>
              <a:rPr lang="en-US" altLang="ro-RO" i="1" dirty="0">
                <a:latin typeface="Courier New" pitchFamily="49" charset="0"/>
              </a:rPr>
              <a:t> x</a:t>
            </a:r>
            <a:r>
              <a:rPr lang="en-US" altLang="ro-RO" dirty="0">
                <a:latin typeface="Courier New" pitchFamily="49" charset="0"/>
              </a:rPr>
              <a:t>=right[p[x]] </a:t>
            </a:r>
            <a:r>
              <a:rPr lang="en-US" altLang="ro-RO" sz="2400" dirty="0"/>
              <a:t>//node inserted = right child 	</a:t>
            </a:r>
            <a:endParaRPr lang="en-US" altLang="ro-RO" dirty="0"/>
          </a:p>
          <a:p>
            <a:pPr eaLnBrk="1" hangingPunct="1">
              <a:buFontTx/>
              <a:buNone/>
            </a:pPr>
            <a:r>
              <a:rPr lang="en-US" altLang="ro-RO" i="1" dirty="0">
                <a:latin typeface="Courier New" pitchFamily="49" charset="0"/>
              </a:rPr>
              <a:t>	</a:t>
            </a:r>
            <a:r>
              <a:rPr lang="en-US" altLang="ro-RO" u="sng" dirty="0">
                <a:latin typeface="Courier New" pitchFamily="49" charset="0"/>
              </a:rPr>
              <a:t>then</a:t>
            </a:r>
            <a:r>
              <a:rPr lang="en-US" altLang="ro-RO" dirty="0">
                <a:latin typeface="Courier New" pitchFamily="49" charset="0"/>
              </a:rPr>
              <a:t>	</a:t>
            </a:r>
            <a:r>
              <a:rPr lang="en-US" altLang="ro-RO" sz="2800" dirty="0"/>
              <a:t>//case #1</a:t>
            </a:r>
          </a:p>
          <a:p>
            <a:pPr eaLnBrk="1" hangingPunct="1">
              <a:buFontTx/>
              <a:buNone/>
            </a:pPr>
            <a:r>
              <a:rPr lang="en-US" altLang="ro-RO" dirty="0">
                <a:latin typeface="Courier New" pitchFamily="49" charset="0"/>
              </a:rPr>
              <a:t>		pp[x]&lt;-</a:t>
            </a:r>
            <a:r>
              <a:rPr lang="en-US" altLang="ro-RO" dirty="0" err="1">
                <a:latin typeface="Courier New" pitchFamily="49" charset="0"/>
              </a:rPr>
              <a:t>succ</a:t>
            </a:r>
            <a:r>
              <a:rPr lang="en-US" altLang="ro-RO" dirty="0">
                <a:latin typeface="Courier New" pitchFamily="49" charset="0"/>
              </a:rPr>
              <a:t>[p[x]]</a:t>
            </a:r>
          </a:p>
          <a:p>
            <a:pPr eaLnBrk="1" hangingPunct="1">
              <a:buFontTx/>
              <a:buNone/>
            </a:pPr>
            <a:r>
              <a:rPr lang="en-US" altLang="ro-RO" dirty="0">
                <a:latin typeface="Courier New" pitchFamily="49" charset="0"/>
              </a:rPr>
              <a:t>		</a:t>
            </a:r>
            <a:r>
              <a:rPr lang="en-US" altLang="ro-RO" dirty="0" err="1">
                <a:latin typeface="Courier New" pitchFamily="49" charset="0"/>
              </a:rPr>
              <a:t>dl_list_ins_after</a:t>
            </a:r>
            <a:r>
              <a:rPr lang="en-US" altLang="ro-RO" dirty="0">
                <a:latin typeface="Courier New" pitchFamily="49" charset="0"/>
              </a:rPr>
              <a:t>(p[x],x)</a:t>
            </a:r>
          </a:p>
          <a:p>
            <a:pPr eaLnBrk="1" hangingPunct="1">
              <a:buFontTx/>
              <a:buNone/>
            </a:pPr>
            <a:r>
              <a:rPr lang="en-US" altLang="ro-RO" dirty="0">
                <a:latin typeface="Courier New" pitchFamily="49" charset="0"/>
              </a:rPr>
              <a:t>	</a:t>
            </a:r>
            <a:r>
              <a:rPr lang="en-US" altLang="ro-RO" u="sng" dirty="0">
                <a:latin typeface="Courier New" pitchFamily="49" charset="0"/>
              </a:rPr>
              <a:t>else</a:t>
            </a:r>
            <a:r>
              <a:rPr lang="en-US" altLang="ro-RO" dirty="0">
                <a:latin typeface="Courier New" pitchFamily="49" charset="0"/>
              </a:rPr>
              <a:t>	</a:t>
            </a:r>
            <a:r>
              <a:rPr lang="en-US" altLang="ro-RO" sz="2800" dirty="0"/>
              <a:t>//case #2; node inserted = left child</a:t>
            </a:r>
            <a:r>
              <a:rPr lang="en-US" altLang="ro-RO" dirty="0"/>
              <a:t> </a:t>
            </a:r>
          </a:p>
          <a:p>
            <a:pPr eaLnBrk="1" hangingPunct="1">
              <a:buFontTx/>
              <a:buNone/>
            </a:pPr>
            <a:r>
              <a:rPr lang="en-US" altLang="ro-RO" dirty="0">
                <a:latin typeface="Courier New" pitchFamily="49" charset="0"/>
              </a:rPr>
              <a:t>		pp[x]&lt;-</a:t>
            </a:r>
            <a:r>
              <a:rPr lang="en-US" altLang="ro-RO" dirty="0" err="1">
                <a:latin typeface="Courier New" pitchFamily="49" charset="0"/>
              </a:rPr>
              <a:t>pred</a:t>
            </a:r>
            <a:r>
              <a:rPr lang="en-US" altLang="ro-RO" dirty="0">
                <a:latin typeface="Courier New" pitchFamily="49" charset="0"/>
              </a:rPr>
              <a:t>[p[x]]</a:t>
            </a:r>
          </a:p>
          <a:p>
            <a:pPr eaLnBrk="1" hangingPunct="1">
              <a:buFontTx/>
              <a:buNone/>
            </a:pPr>
            <a:r>
              <a:rPr lang="en-US" altLang="ro-RO" dirty="0">
                <a:latin typeface="Courier New" pitchFamily="49" charset="0"/>
              </a:rPr>
              <a:t>		</a:t>
            </a:r>
            <a:r>
              <a:rPr lang="en-US" altLang="ro-RO" dirty="0" err="1">
                <a:latin typeface="Courier New" pitchFamily="49" charset="0"/>
              </a:rPr>
              <a:t>dl_list_ins_after</a:t>
            </a:r>
            <a:r>
              <a:rPr lang="en-US" altLang="ro-RO" dirty="0">
                <a:latin typeface="Courier New" pitchFamily="49" charset="0"/>
              </a:rPr>
              <a:t>(pp[x],x)</a:t>
            </a:r>
          </a:p>
        </p:txBody>
      </p:sp>
    </p:spTree>
    <p:extLst>
      <p:ext uri="{BB962C8B-B14F-4D97-AF65-F5344CB8AC3E}">
        <p14:creationId xmlns:p14="http://schemas.microsoft.com/office/powerpoint/2010/main" val="177804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9E71D5B-A7B5-49E9-B12D-F784070DAE4F}" type="datetime1">
              <a:rPr lang="en-US" smtClean="0"/>
              <a:t>11/12/20</a:t>
            </a:fld>
            <a:endParaRPr lang="en-US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Augmented trees – Delete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16038"/>
            <a:ext cx="8574088" cy="493236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sz="2400" dirty="0"/>
              <a:t>(</a:t>
            </a:r>
            <a:r>
              <a:rPr lang="en-US" altLang="ro-RO" sz="2000" dirty="0"/>
              <a:t>z = node requested to be removed; it’s content is replaced by y’s content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sz="2000" dirty="0"/>
              <a:t>y=node actually removed  = at most 1 child node;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sz="2000" dirty="0"/>
              <a:t>x = its only child/if any, might be nil;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ro-RO" sz="2000" dirty="0"/>
              <a:t>z=y if z has at most one child)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ro-RO" sz="2400" dirty="0"/>
              <a:t>Apply regular </a:t>
            </a:r>
            <a:r>
              <a:rPr lang="en-US" altLang="ro-RO" sz="2400" b="1" dirty="0"/>
              <a:t>delete</a:t>
            </a:r>
            <a:r>
              <a:rPr lang="en-US" altLang="ro-RO" sz="2400" dirty="0"/>
              <a:t> operation in a BST  </a:t>
            </a:r>
            <a:r>
              <a:rPr lang="en-US" altLang="ro-RO" b="1" dirty="0"/>
              <a:t>+</a:t>
            </a:r>
            <a:r>
              <a:rPr lang="en-US" altLang="ro-RO" sz="2400" dirty="0"/>
              <a:t> code below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ro-RO" sz="2400" i="1" u="sng" dirty="0">
                <a:latin typeface="Courier New" pitchFamily="49" charset="0"/>
              </a:rPr>
              <a:t>if</a:t>
            </a:r>
            <a:r>
              <a:rPr lang="en-US" altLang="ro-RO" sz="2400" i="1" dirty="0">
                <a:latin typeface="Courier New" pitchFamily="49" charset="0"/>
              </a:rPr>
              <a:t> </a:t>
            </a:r>
            <a:r>
              <a:rPr lang="en-US" altLang="ro-RO" sz="2400" dirty="0">
                <a:latin typeface="Courier New" pitchFamily="49" charset="0"/>
              </a:rPr>
              <a:t>right[y]=nil 		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sz="2400" i="1" dirty="0">
                <a:latin typeface="Courier New" pitchFamily="49" charset="0"/>
              </a:rPr>
              <a:t>	</a:t>
            </a:r>
            <a:r>
              <a:rPr lang="en-US" altLang="ro-RO" sz="2400" u="sng" dirty="0">
                <a:latin typeface="Courier New" pitchFamily="49" charset="0"/>
              </a:rPr>
              <a:t>then</a:t>
            </a:r>
            <a:r>
              <a:rPr lang="en-US" altLang="ro-RO" sz="2400" dirty="0">
                <a:latin typeface="Courier New" pitchFamily="49" charset="0"/>
              </a:rPr>
              <a:t>				</a:t>
            </a:r>
            <a:r>
              <a:rPr lang="en-US" altLang="ro-RO" sz="2400" dirty="0"/>
              <a:t>//no child to the right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sz="2400" dirty="0">
                <a:latin typeface="Courier New" pitchFamily="49" charset="0"/>
              </a:rPr>
              <a:t>		x&lt;-left[y]			</a:t>
            </a:r>
            <a:r>
              <a:rPr lang="en-US" altLang="ro-RO" sz="2400" dirty="0"/>
              <a:t>//x = y’s only child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sz="2400" dirty="0">
                <a:latin typeface="Courier New" pitchFamily="49" charset="0"/>
              </a:rPr>
              <a:t>		</a:t>
            </a:r>
            <a:r>
              <a:rPr lang="en-US" altLang="ro-RO" sz="2400" u="sng" dirty="0">
                <a:latin typeface="Courier New" pitchFamily="49" charset="0"/>
              </a:rPr>
              <a:t>while</a:t>
            </a:r>
            <a:r>
              <a:rPr lang="en-US" altLang="ro-RO" sz="2400" dirty="0">
                <a:latin typeface="Courier New" pitchFamily="49" charset="0"/>
              </a:rPr>
              <a:t>	 x&lt;&gt;nil		</a:t>
            </a:r>
            <a:r>
              <a:rPr lang="en-US" altLang="ro-RO" sz="2400" dirty="0"/>
              <a:t>//along x’s right branch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ro-RO" sz="2400" dirty="0"/>
              <a:t>			</a:t>
            </a:r>
            <a:r>
              <a:rPr lang="en-US" altLang="ro-RO" sz="2400" u="sng" dirty="0"/>
              <a:t>do</a:t>
            </a:r>
            <a:r>
              <a:rPr lang="en-US" altLang="ro-RO" sz="2400" dirty="0"/>
              <a:t> 	pp[x]&lt;-pp[y]		//update pp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sz="2400" dirty="0"/>
              <a:t>				x&lt;-right[x]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sz="2400" dirty="0">
                <a:latin typeface="Courier New" pitchFamily="49" charset="0"/>
              </a:rPr>
              <a:t>		</a:t>
            </a:r>
            <a:r>
              <a:rPr lang="en-US" altLang="ro-RO" sz="2400" dirty="0" err="1">
                <a:latin typeface="Courier New" pitchFamily="49" charset="0"/>
              </a:rPr>
              <a:t>dl_list_del</a:t>
            </a:r>
            <a:r>
              <a:rPr lang="en-US" altLang="ro-RO" sz="2400" dirty="0">
                <a:latin typeface="Courier New" pitchFamily="49" charset="0"/>
              </a:rPr>
              <a:t>(y)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sz="2400" dirty="0">
                <a:latin typeface="Courier New" pitchFamily="49" charset="0"/>
              </a:rPr>
              <a:t>	</a:t>
            </a:r>
            <a:r>
              <a:rPr lang="en-US" altLang="ro-RO" sz="2400" u="sng" dirty="0">
                <a:latin typeface="Courier New" pitchFamily="49" charset="0"/>
              </a:rPr>
              <a:t>else</a:t>
            </a:r>
            <a:r>
              <a:rPr lang="en-US" altLang="ro-RO" sz="2400" b="1" dirty="0">
                <a:latin typeface="Courier New" pitchFamily="49" charset="0"/>
              </a:rPr>
              <a:t>			</a:t>
            </a:r>
            <a:r>
              <a:rPr lang="en-US" altLang="ro-RO" sz="2400" dirty="0"/>
              <a:t>//symmetric on the left</a:t>
            </a:r>
          </a:p>
        </p:txBody>
      </p:sp>
    </p:spTree>
    <p:extLst>
      <p:ext uri="{BB962C8B-B14F-4D97-AF65-F5344CB8AC3E}">
        <p14:creationId xmlns:p14="http://schemas.microsoft.com/office/powerpoint/2010/main" val="135108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0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0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0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0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0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0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0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0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0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0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0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0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0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0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86CB6C0-83CC-4ADA-9C9A-A04399C6604D}" type="datetime1">
              <a:rPr lang="en-US" smtClean="0"/>
              <a:t>11/12/20</a:t>
            </a:fld>
            <a:endParaRPr 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Augmented trees – Min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93825"/>
            <a:ext cx="8574088" cy="4854575"/>
          </a:xfrm>
        </p:spPr>
        <p:txBody>
          <a:bodyPr/>
          <a:lstStyle/>
          <a:p>
            <a:pPr eaLnBrk="1" hangingPunct="1"/>
            <a:r>
              <a:rPr lang="en-US" altLang="ro-RO" sz="2800" b="1" dirty="0"/>
              <a:t>min </a:t>
            </a:r>
            <a:r>
              <a:rPr lang="en-US" altLang="ro-RO" sz="2800" dirty="0"/>
              <a:t>(based on </a:t>
            </a:r>
            <a:r>
              <a:rPr lang="en-US" altLang="ro-RO" sz="2800" i="1" dirty="0" err="1"/>
              <a:t>succ</a:t>
            </a:r>
            <a:r>
              <a:rPr lang="en-US" altLang="ro-RO" sz="2800" dirty="0"/>
              <a:t> and </a:t>
            </a:r>
            <a:r>
              <a:rPr lang="en-US" altLang="ro-RO" sz="2800" i="1" dirty="0"/>
              <a:t>pp</a:t>
            </a:r>
            <a:r>
              <a:rPr lang="en-US" altLang="ro-RO" sz="2800" dirty="0"/>
              <a:t> as opposed to regular BST, where </a:t>
            </a:r>
            <a:r>
              <a:rPr lang="en-US" altLang="ro-RO" sz="2800" i="1" dirty="0" err="1"/>
              <a:t>succ</a:t>
            </a:r>
            <a:r>
              <a:rPr lang="en-US" altLang="ro-RO" sz="2800" dirty="0"/>
              <a:t> is calculated based on </a:t>
            </a:r>
            <a:r>
              <a:rPr lang="en-US" altLang="ro-RO" sz="2800" i="1" dirty="0"/>
              <a:t>min</a:t>
            </a:r>
            <a:r>
              <a:rPr lang="en-US" altLang="ro-RO" sz="2800" dirty="0"/>
              <a:t> </a:t>
            </a:r>
            <a:r>
              <a:rPr lang="en-US" altLang="ro-RO" sz="2800" b="1" dirty="0"/>
              <a:t>or</a:t>
            </a:r>
            <a:r>
              <a:rPr lang="en-US" altLang="ro-RO" sz="2800" dirty="0"/>
              <a:t> determined </a:t>
            </a:r>
            <a:r>
              <a:rPr lang="en-US" altLang="ro-RO" sz="2800" i="1" dirty="0"/>
              <a:t>pp</a:t>
            </a:r>
            <a:r>
              <a:rPr lang="en-US" altLang="ro-RO" sz="2800" dirty="0"/>
              <a:t>)</a:t>
            </a:r>
          </a:p>
          <a:p>
            <a:pPr eaLnBrk="1" hangingPunct="1">
              <a:buFontTx/>
              <a:buNone/>
            </a:pPr>
            <a:r>
              <a:rPr lang="en-US" altLang="ro-RO" i="1" u="sng" dirty="0">
                <a:latin typeface="Courier New" pitchFamily="49" charset="0"/>
              </a:rPr>
              <a:t>if</a:t>
            </a:r>
            <a:r>
              <a:rPr lang="en-US" altLang="ro-RO" i="1" dirty="0">
                <a:latin typeface="Courier New" pitchFamily="49" charset="0"/>
              </a:rPr>
              <a:t> x</a:t>
            </a:r>
            <a:r>
              <a:rPr lang="en-US" altLang="ro-RO" dirty="0">
                <a:latin typeface="Courier New" pitchFamily="49" charset="0"/>
              </a:rPr>
              <a:t>=left[p[x]] 		</a:t>
            </a:r>
          </a:p>
          <a:p>
            <a:pPr eaLnBrk="1" hangingPunct="1">
              <a:buFontTx/>
              <a:buNone/>
            </a:pPr>
            <a:r>
              <a:rPr lang="en-US" altLang="ro-RO" i="1" dirty="0">
                <a:latin typeface="Courier New" pitchFamily="49" charset="0"/>
              </a:rPr>
              <a:t>	</a:t>
            </a:r>
            <a:r>
              <a:rPr lang="en-US" altLang="ro-RO" u="sng" dirty="0">
                <a:latin typeface="Courier New" pitchFamily="49" charset="0"/>
              </a:rPr>
              <a:t>then</a:t>
            </a:r>
          </a:p>
          <a:p>
            <a:pPr eaLnBrk="1" hangingPunct="1">
              <a:buFontTx/>
              <a:buNone/>
            </a:pPr>
            <a:r>
              <a:rPr lang="en-US" altLang="ro-RO" dirty="0">
                <a:latin typeface="Courier New" pitchFamily="49" charset="0"/>
              </a:rPr>
              <a:t>		return </a:t>
            </a:r>
            <a:r>
              <a:rPr lang="en-US" altLang="ro-RO" dirty="0" err="1">
                <a:latin typeface="Courier New" pitchFamily="49" charset="0"/>
              </a:rPr>
              <a:t>succ</a:t>
            </a:r>
            <a:r>
              <a:rPr lang="en-US" altLang="ro-RO" dirty="0">
                <a:latin typeface="Courier New" pitchFamily="49" charset="0"/>
              </a:rPr>
              <a:t>[pp[x]]]</a:t>
            </a:r>
          </a:p>
          <a:p>
            <a:pPr eaLnBrk="1" hangingPunct="1">
              <a:buFontTx/>
              <a:buNone/>
            </a:pPr>
            <a:r>
              <a:rPr lang="en-US" altLang="ro-RO" sz="2800" dirty="0"/>
              <a:t>//on the leftmost branch, </a:t>
            </a:r>
            <a:r>
              <a:rPr lang="en-US" altLang="ro-RO" sz="2800" dirty="0">
                <a:solidFill>
                  <a:srgbClr val="33CC33"/>
                </a:solidFill>
              </a:rPr>
              <a:t>HAS TO BE  pp[x]=nil!!!</a:t>
            </a:r>
          </a:p>
          <a:p>
            <a:pPr eaLnBrk="1" hangingPunct="1">
              <a:buFontTx/>
              <a:buNone/>
            </a:pPr>
            <a:r>
              <a:rPr lang="en-US" altLang="ro-RO" dirty="0">
                <a:latin typeface="Courier New" pitchFamily="49" charset="0"/>
              </a:rPr>
              <a:t>	</a:t>
            </a:r>
            <a:r>
              <a:rPr lang="en-US" altLang="ro-RO" u="sng" dirty="0">
                <a:latin typeface="Courier New" pitchFamily="49" charset="0"/>
              </a:rPr>
              <a:t>else</a:t>
            </a:r>
            <a:r>
              <a:rPr lang="en-US" altLang="ro-RO" dirty="0">
                <a:latin typeface="Courier New" pitchFamily="49" charset="0"/>
              </a:rPr>
              <a:t>	</a:t>
            </a:r>
            <a:endParaRPr lang="en-US" altLang="ro-RO" dirty="0"/>
          </a:p>
          <a:p>
            <a:pPr eaLnBrk="1" hangingPunct="1">
              <a:buFontTx/>
              <a:buNone/>
            </a:pPr>
            <a:r>
              <a:rPr lang="en-US" altLang="ro-RO" dirty="0">
                <a:latin typeface="Courier New" pitchFamily="49" charset="0"/>
              </a:rPr>
              <a:t>		return </a:t>
            </a:r>
            <a:r>
              <a:rPr lang="en-US" altLang="ro-RO" dirty="0" err="1">
                <a:latin typeface="Courier New" pitchFamily="49" charset="0"/>
              </a:rPr>
              <a:t>succ</a:t>
            </a:r>
            <a:r>
              <a:rPr lang="en-US" altLang="ro-RO" dirty="0">
                <a:latin typeface="Courier New" pitchFamily="49" charset="0"/>
              </a:rPr>
              <a:t>[p[x]]</a:t>
            </a:r>
          </a:p>
        </p:txBody>
      </p:sp>
    </p:spTree>
    <p:extLst>
      <p:ext uri="{BB962C8B-B14F-4D97-AF65-F5344CB8AC3E}">
        <p14:creationId xmlns:p14="http://schemas.microsoft.com/office/powerpoint/2010/main" val="14606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9B6336E-DF7A-4BCA-AF2A-DE65350F699D}" type="datetime1">
              <a:rPr lang="en-US" smtClean="0"/>
              <a:t>11/12/20</a:t>
            </a:fld>
            <a:endParaRPr lang="en-US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Augmented trees – Max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93825"/>
            <a:ext cx="8574088" cy="4854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o-RO" sz="2800" b="1" dirty="0"/>
              <a:t>max</a:t>
            </a:r>
            <a:r>
              <a:rPr lang="en-US" altLang="ro-RO" sz="2800" dirty="0"/>
              <a:t> (based on </a:t>
            </a:r>
            <a:r>
              <a:rPr lang="en-US" altLang="ro-RO" sz="2800" i="1" dirty="0" err="1"/>
              <a:t>pred</a:t>
            </a:r>
            <a:r>
              <a:rPr lang="en-US" altLang="ro-RO" sz="2800" dirty="0"/>
              <a:t> and pp as opposed to regular BST where </a:t>
            </a:r>
            <a:r>
              <a:rPr lang="en-US" altLang="ro-RO" sz="2800" i="1" dirty="0" err="1"/>
              <a:t>pred</a:t>
            </a:r>
            <a:r>
              <a:rPr lang="en-US" altLang="ro-RO" sz="2800" dirty="0"/>
              <a:t> is calculated based on </a:t>
            </a:r>
            <a:r>
              <a:rPr lang="en-US" altLang="ro-RO" sz="2800" i="1" dirty="0"/>
              <a:t>max</a:t>
            </a:r>
            <a:r>
              <a:rPr lang="en-US" altLang="ro-RO" sz="2800" dirty="0"/>
              <a:t> </a:t>
            </a:r>
            <a:r>
              <a:rPr lang="en-US" altLang="ro-RO" sz="2800" b="1" dirty="0"/>
              <a:t>or</a:t>
            </a:r>
            <a:r>
              <a:rPr lang="en-US" altLang="ro-RO" sz="2800" dirty="0"/>
              <a:t> determined </a:t>
            </a:r>
            <a:r>
              <a:rPr lang="en-US" altLang="ro-RO" sz="2800" i="1" dirty="0"/>
              <a:t>pp</a:t>
            </a:r>
            <a:r>
              <a:rPr lang="en-US" altLang="ro-RO" sz="2800" dirty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i="1" u="sng" dirty="0">
                <a:latin typeface="Courier New" pitchFamily="49" charset="0"/>
              </a:rPr>
              <a:t>if</a:t>
            </a:r>
            <a:r>
              <a:rPr lang="en-US" altLang="ro-RO" i="1" dirty="0">
                <a:latin typeface="Courier New" pitchFamily="49" charset="0"/>
              </a:rPr>
              <a:t> x</a:t>
            </a:r>
            <a:r>
              <a:rPr lang="en-US" altLang="ro-RO" dirty="0">
                <a:latin typeface="Courier New" pitchFamily="49" charset="0"/>
              </a:rPr>
              <a:t>=left[p[x]] 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i="1" dirty="0">
                <a:latin typeface="Courier New" pitchFamily="49" charset="0"/>
              </a:rPr>
              <a:t>	</a:t>
            </a:r>
            <a:r>
              <a:rPr lang="en-US" altLang="ro-RO" u="sng" dirty="0">
                <a:latin typeface="Courier New" pitchFamily="49" charset="0"/>
              </a:rPr>
              <a:t>then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dirty="0">
                <a:latin typeface="Courier New" pitchFamily="49" charset="0"/>
              </a:rPr>
              <a:t>		return </a:t>
            </a:r>
            <a:r>
              <a:rPr lang="en-US" altLang="ro-RO" dirty="0" err="1">
                <a:latin typeface="Courier New" pitchFamily="49" charset="0"/>
              </a:rPr>
              <a:t>pred</a:t>
            </a:r>
            <a:r>
              <a:rPr lang="en-US" altLang="ro-RO" dirty="0">
                <a:latin typeface="Courier New" pitchFamily="49" charset="0"/>
              </a:rPr>
              <a:t>[p[x]]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dirty="0">
                <a:latin typeface="Courier New" pitchFamily="49" charset="0"/>
              </a:rPr>
              <a:t>	</a:t>
            </a:r>
            <a:r>
              <a:rPr lang="en-US" altLang="ro-RO" u="sng" dirty="0">
                <a:latin typeface="Courier New" pitchFamily="49" charset="0"/>
              </a:rPr>
              <a:t>else</a:t>
            </a:r>
            <a:r>
              <a:rPr lang="en-US" altLang="ro-RO" dirty="0">
                <a:latin typeface="Courier New" pitchFamily="49" charset="0"/>
              </a:rPr>
              <a:t>	</a:t>
            </a:r>
            <a:endParaRPr lang="en-US" altLang="ro-RO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dirty="0">
                <a:latin typeface="Courier New" pitchFamily="49" charset="0"/>
              </a:rPr>
              <a:t>		return </a:t>
            </a:r>
            <a:r>
              <a:rPr lang="en-US" altLang="ro-RO" dirty="0" err="1">
                <a:latin typeface="Courier New" pitchFamily="49" charset="0"/>
              </a:rPr>
              <a:t>pred</a:t>
            </a:r>
            <a:r>
              <a:rPr lang="en-US" altLang="ro-RO" dirty="0">
                <a:latin typeface="Courier New" pitchFamily="49" charset="0"/>
              </a:rPr>
              <a:t>[pp[x]]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800" dirty="0"/>
              <a:t>//</a:t>
            </a:r>
            <a:r>
              <a:rPr lang="en-US" altLang="ro-RO" sz="2400" dirty="0"/>
              <a:t>on the rightmost branch, </a:t>
            </a:r>
            <a:r>
              <a:rPr lang="en-US" altLang="ro-RO" sz="2400" b="1" dirty="0">
                <a:solidFill>
                  <a:srgbClr val="33CC33"/>
                </a:solidFill>
              </a:rPr>
              <a:t>HAS TO BE</a:t>
            </a:r>
            <a:r>
              <a:rPr lang="en-US" altLang="ro-RO" sz="2400" dirty="0">
                <a:solidFill>
                  <a:srgbClr val="33CC33"/>
                </a:solidFill>
              </a:rPr>
              <a:t> pp[x]=nil </a:t>
            </a:r>
            <a:r>
              <a:rPr lang="en-US" altLang="ro-RO" sz="2400" dirty="0"/>
              <a:t>and </a:t>
            </a:r>
            <a:r>
              <a:rPr lang="en-US" altLang="ro-RO" sz="2400" dirty="0" err="1"/>
              <a:t>pred</a:t>
            </a:r>
            <a:r>
              <a:rPr lang="en-US" altLang="ro-RO" sz="2400" dirty="0"/>
              <a:t>[nil[T]] = last node in </a:t>
            </a:r>
            <a:r>
              <a:rPr lang="en-US" altLang="ro-RO" sz="2400" dirty="0" err="1"/>
              <a:t>inorder</a:t>
            </a:r>
            <a:r>
              <a:rPr lang="en-US" altLang="ro-RO" sz="2400" dirty="0"/>
              <a:t> = last node in the list</a:t>
            </a:r>
            <a:r>
              <a:rPr lang="en-US" altLang="ro-RO" sz="2800" dirty="0"/>
              <a:t> </a:t>
            </a:r>
            <a:endParaRPr lang="en-US" altLang="ro-RO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19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2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2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3593284-9272-482D-B7B8-44C070E453E6}" type="datetime1">
              <a:rPr lang="en-US" smtClean="0"/>
              <a:t>11/12/20</a:t>
            </a:fld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Augmented trees – contd.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ro-RO" sz="2000" dirty="0"/>
              <a:t>Particular (initial) cases discussion on the blackboard!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o-RO" sz="2000" dirty="0"/>
              <a:t>First </a:t>
            </a:r>
            <a:r>
              <a:rPr lang="en-US" altLang="ro-RO" sz="2000" b="1" dirty="0"/>
              <a:t>insert</a:t>
            </a:r>
            <a:r>
              <a:rPr lang="en-US" altLang="ro-RO" sz="2000" dirty="0"/>
              <a:t> (in the empty tree)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400" i="1" dirty="0" err="1">
                <a:latin typeface="Courier New" pitchFamily="49" charset="0"/>
              </a:rPr>
              <a:t>Tree_ins</a:t>
            </a:r>
            <a:r>
              <a:rPr lang="en-US" altLang="ro-RO" sz="2400" i="1" dirty="0">
                <a:latin typeface="Courier New" pitchFamily="49" charset="0"/>
              </a:rPr>
              <a:t>(</a:t>
            </a:r>
            <a:r>
              <a:rPr lang="en-US" altLang="ro-RO" sz="2400" i="1" dirty="0" err="1">
                <a:latin typeface="Courier New" pitchFamily="49" charset="0"/>
              </a:rPr>
              <a:t>T,x</a:t>
            </a:r>
            <a:r>
              <a:rPr lang="en-US" altLang="ro-RO" sz="2400" i="1" dirty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400" i="1" u="sng" dirty="0">
                <a:latin typeface="Courier New" pitchFamily="49" charset="0"/>
              </a:rPr>
              <a:t>if</a:t>
            </a:r>
            <a:r>
              <a:rPr lang="en-US" altLang="ro-RO" sz="2400" i="1" dirty="0">
                <a:latin typeface="Courier New" pitchFamily="49" charset="0"/>
              </a:rPr>
              <a:t> x = </a:t>
            </a:r>
            <a:r>
              <a:rPr lang="en-US" altLang="ro-RO" sz="2400" dirty="0">
                <a:latin typeface="Courier New" pitchFamily="49" charset="0"/>
              </a:rPr>
              <a:t>root[T]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400" i="1" dirty="0">
                <a:latin typeface="Courier New" pitchFamily="49" charset="0"/>
              </a:rPr>
              <a:t>	</a:t>
            </a:r>
            <a:r>
              <a:rPr lang="en-US" altLang="ro-RO" sz="2400" u="sng" dirty="0">
                <a:latin typeface="Courier New" pitchFamily="49" charset="0"/>
              </a:rPr>
              <a:t>then</a:t>
            </a:r>
            <a:r>
              <a:rPr lang="en-US" altLang="ro-RO" sz="2400" dirty="0">
                <a:latin typeface="Courier New" pitchFamily="49" charset="0"/>
              </a:rPr>
              <a:t>	</a:t>
            </a:r>
            <a:r>
              <a:rPr lang="en-US" altLang="ro-RO" sz="1800" dirty="0"/>
              <a:t>//the node just inserted is the root = tree was empty before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400" dirty="0">
                <a:latin typeface="Courier New" pitchFamily="49" charset="0"/>
              </a:rPr>
              <a:t>		root[T]&lt;-x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400" dirty="0">
                <a:latin typeface="Courier New" pitchFamily="49" charset="0"/>
              </a:rPr>
              <a:t>		p[x]&lt;-nil[T]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400" dirty="0">
                <a:latin typeface="Courier New" pitchFamily="49" charset="0"/>
              </a:rPr>
              <a:t>		pp[x]&lt;-nil[T]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400" dirty="0">
                <a:latin typeface="Courier New" pitchFamily="49" charset="0"/>
              </a:rPr>
              <a:t>		</a:t>
            </a:r>
            <a:r>
              <a:rPr lang="en-US" altLang="ro-RO" sz="2400" dirty="0" err="1">
                <a:latin typeface="Courier New" pitchFamily="49" charset="0"/>
              </a:rPr>
              <a:t>dl_list_ins_after</a:t>
            </a:r>
            <a:r>
              <a:rPr lang="en-US" altLang="ro-RO" sz="2400" dirty="0">
                <a:latin typeface="Courier New" pitchFamily="49" charset="0"/>
              </a:rPr>
              <a:t>(pp[x],x)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400" dirty="0">
                <a:latin typeface="Courier New" pitchFamily="49" charset="0"/>
              </a:rPr>
              <a:t>	</a:t>
            </a:r>
            <a:r>
              <a:rPr lang="en-US" altLang="ro-RO" sz="2400" u="sng" dirty="0">
                <a:latin typeface="Courier New" pitchFamily="49" charset="0"/>
              </a:rPr>
              <a:t>else</a:t>
            </a:r>
            <a:r>
              <a:rPr lang="en-US" altLang="ro-RO" sz="2400" dirty="0">
                <a:latin typeface="Courier New" pitchFamily="49" charset="0"/>
              </a:rPr>
              <a:t>	</a:t>
            </a:r>
            <a:r>
              <a:rPr lang="en-US" altLang="ro-RO" sz="1800" dirty="0"/>
              <a:t>//the regular case described earlier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1800" b="1" dirty="0">
                <a:latin typeface="Courier New" pitchFamily="49" charset="0"/>
              </a:rPr>
              <a:t>		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400" b="1" dirty="0">
                <a:latin typeface="Courier New" pitchFamily="49" charset="0"/>
              </a:rPr>
              <a:t>Homework: updates for delete!</a:t>
            </a:r>
          </a:p>
          <a:p>
            <a:pPr eaLnBrk="1" hangingPunct="1">
              <a:lnSpc>
                <a:spcPct val="80000"/>
              </a:lnSpc>
            </a:pPr>
            <a:endParaRPr lang="en-US" altLang="ro-RO" sz="2000" dirty="0"/>
          </a:p>
        </p:txBody>
      </p:sp>
    </p:spTree>
    <p:extLst>
      <p:ext uri="{BB962C8B-B14F-4D97-AF65-F5344CB8AC3E}">
        <p14:creationId xmlns:p14="http://schemas.microsoft.com/office/powerpoint/2010/main" val="3204465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CF6D-AD62-8345-900B-3211D599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Required 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C5C40-208C-FC4B-8368-D997C8572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RO" dirty="0"/>
              <a:t>rom the Bible – Chapter 12 (Binary Search Trees), Section 14.1 (Dynamic Order Statistics)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88190-6D47-8A46-8E8F-33F6205B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8E11F1-BD65-45AB-9EBF-1FEFF05866CD}" type="datetime1">
              <a:rPr lang="en-US" smtClean="0"/>
              <a:t>11/12/20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1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6C35057-4887-4190-BF7D-48E98D23DC34}" type="datetime1">
              <a:rPr lang="en-US" smtClean="0"/>
              <a:t>11/12/20</a:t>
            </a:fld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BST - delete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Remove the node</a:t>
            </a:r>
          </a:p>
          <a:p>
            <a:pPr eaLnBrk="1" hangingPunct="1"/>
            <a:r>
              <a:rPr lang="en-US" altLang="ro-RO" dirty="0"/>
              <a:t>Cases:</a:t>
            </a:r>
          </a:p>
          <a:p>
            <a:pPr lvl="1" eaLnBrk="1" hangingPunct="1"/>
            <a:r>
              <a:rPr lang="en-US" altLang="ro-RO" dirty="0"/>
              <a:t>Leaf – remove it</a:t>
            </a:r>
          </a:p>
          <a:p>
            <a:pPr lvl="1" eaLnBrk="1" hangingPunct="1"/>
            <a:r>
              <a:rPr lang="en-US" altLang="ro-RO" dirty="0"/>
              <a:t>1-child node – link parent with the only child</a:t>
            </a:r>
          </a:p>
          <a:p>
            <a:pPr lvl="1" eaLnBrk="1" hangingPunct="1"/>
            <a:r>
              <a:rPr lang="en-US" altLang="ro-RO" dirty="0"/>
              <a:t>2-children nodes</a:t>
            </a:r>
          </a:p>
          <a:p>
            <a:pPr lvl="2" eaLnBrk="1" hangingPunct="1"/>
            <a:r>
              <a:rPr lang="en-US" altLang="ro-RO" dirty="0"/>
              <a:t>Chain the tree (fast, unbalances the tree)</a:t>
            </a:r>
          </a:p>
          <a:p>
            <a:pPr lvl="2" eaLnBrk="1" hangingPunct="1"/>
            <a:r>
              <a:rPr lang="en-US" altLang="ro-RO" dirty="0"/>
              <a:t>Replace the node with an appropriate one (content of predecessor/successor), and remove (the location of) that one (same time, better balance)</a:t>
            </a:r>
          </a:p>
        </p:txBody>
      </p:sp>
    </p:spTree>
    <p:extLst>
      <p:ext uri="{BB962C8B-B14F-4D97-AF65-F5344CB8AC3E}">
        <p14:creationId xmlns:p14="http://schemas.microsoft.com/office/powerpoint/2010/main" val="68242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E7185D5-781C-4967-9ECC-B4034155AB5B}" type="datetime1">
              <a:rPr lang="en-US" smtClean="0"/>
              <a:t>11/12/20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BST – delete - code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1524000"/>
            <a:ext cx="9101138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b="1" i="1" dirty="0" err="1">
                <a:latin typeface="Courier New" pitchFamily="49" charset="0"/>
              </a:rPr>
              <a:t>tree_delete</a:t>
            </a:r>
            <a:r>
              <a:rPr lang="en-US" altLang="ro-RO" sz="2000" b="1" i="1" dirty="0">
                <a:latin typeface="Courier New" pitchFamily="49" charset="0"/>
              </a:rPr>
              <a:t>(</a:t>
            </a:r>
            <a:r>
              <a:rPr lang="en-US" altLang="ro-RO" sz="2000" b="1" i="1" dirty="0" err="1">
                <a:latin typeface="Courier New" pitchFamily="49" charset="0"/>
              </a:rPr>
              <a:t>T,z</a:t>
            </a:r>
            <a:r>
              <a:rPr lang="en-US" altLang="ro-RO" sz="2000" b="1" i="1" dirty="0">
                <a:latin typeface="Courier New" pitchFamily="49" charset="0"/>
              </a:rPr>
              <a:t>)</a:t>
            </a:r>
            <a:r>
              <a:rPr lang="en-US" altLang="ro-RO" sz="2400" dirty="0"/>
              <a:t>		</a:t>
            </a:r>
            <a:r>
              <a:rPr lang="en-US" altLang="ro-RO" sz="1800" dirty="0"/>
              <a:t>//z=node to delete; y physically deleted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u="sng" dirty="0">
                <a:latin typeface="Courier New" pitchFamily="49" charset="0"/>
              </a:rPr>
              <a:t>if</a:t>
            </a:r>
            <a:r>
              <a:rPr lang="en-US" altLang="ro-RO" sz="2000" dirty="0">
                <a:latin typeface="Courier New" pitchFamily="49" charset="0"/>
              </a:rPr>
              <a:t> left[z]=nil </a:t>
            </a:r>
            <a:r>
              <a:rPr lang="en-US" altLang="ro-RO" sz="2000" u="sng" dirty="0">
                <a:latin typeface="Courier New" pitchFamily="49" charset="0"/>
              </a:rPr>
              <a:t>or</a:t>
            </a:r>
            <a:r>
              <a:rPr lang="en-US" altLang="ro-RO" sz="2000" dirty="0">
                <a:latin typeface="Courier New" pitchFamily="49" charset="0"/>
              </a:rPr>
              <a:t> right[z]=nil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dirty="0"/>
              <a:t>		</a:t>
            </a:r>
            <a:r>
              <a:rPr lang="en-US" altLang="ro-RO" sz="2000" u="sng" dirty="0">
                <a:latin typeface="Courier New" pitchFamily="49" charset="0"/>
              </a:rPr>
              <a:t>then</a:t>
            </a:r>
            <a:r>
              <a:rPr lang="en-US" altLang="ro-RO" sz="2000" dirty="0">
                <a:latin typeface="Courier New" pitchFamily="49" charset="0"/>
              </a:rPr>
              <a:t> y&lt;-z	</a:t>
            </a:r>
            <a:r>
              <a:rPr lang="en-US" altLang="ro-RO" sz="2000" b="1" dirty="0">
                <a:latin typeface="Courier New" pitchFamily="49" charset="0"/>
              </a:rPr>
              <a:t>	</a:t>
            </a:r>
            <a:r>
              <a:rPr lang="en-US" altLang="ro-RO" sz="1800" dirty="0"/>
              <a:t>//Case 1 OR 2; z has at most 1 child =&gt; del z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b="1" dirty="0">
                <a:latin typeface="Courier New" pitchFamily="49" charset="0"/>
              </a:rPr>
              <a:t>		</a:t>
            </a:r>
            <a:r>
              <a:rPr lang="en-US" altLang="ro-RO" sz="2000" u="sng" dirty="0">
                <a:latin typeface="Courier New" pitchFamily="49" charset="0"/>
              </a:rPr>
              <a:t>else</a:t>
            </a:r>
            <a:r>
              <a:rPr lang="en-US" altLang="ro-RO" sz="2000" dirty="0">
                <a:latin typeface="Courier New" pitchFamily="49" charset="0"/>
              </a:rPr>
              <a:t> y&lt;-</a:t>
            </a:r>
            <a:r>
              <a:rPr lang="en-US" altLang="ro-RO" sz="2000" i="1" dirty="0" err="1">
                <a:latin typeface="Courier New" pitchFamily="49" charset="0"/>
              </a:rPr>
              <a:t>tree_successor</a:t>
            </a:r>
            <a:r>
              <a:rPr lang="en-US" altLang="ro-RO" sz="2000" i="1" dirty="0">
                <a:latin typeface="Courier New" pitchFamily="49" charset="0"/>
              </a:rPr>
              <a:t>(z)</a:t>
            </a:r>
            <a:r>
              <a:rPr lang="en-US" altLang="ro-RO" sz="2000" dirty="0">
                <a:latin typeface="Courier New" pitchFamily="49" charset="0"/>
              </a:rPr>
              <a:t> </a:t>
            </a:r>
            <a:r>
              <a:rPr lang="en-US" altLang="ro-RO" sz="1800" dirty="0"/>
              <a:t>//</a:t>
            </a:r>
            <a:r>
              <a:rPr lang="en-US" altLang="ro-RO" sz="2000" b="1" dirty="0"/>
              <a:t>find replacement=min(right)</a:t>
            </a:r>
            <a:endParaRPr lang="en-US" altLang="ro-RO" sz="2400" b="1" u="sng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u="sng" dirty="0">
                <a:latin typeface="Courier New" pitchFamily="49" charset="0"/>
              </a:rPr>
              <a:t>if</a:t>
            </a:r>
            <a:r>
              <a:rPr lang="en-US" altLang="ro-RO" sz="2000" dirty="0">
                <a:latin typeface="Courier New" pitchFamily="49" charset="0"/>
              </a:rPr>
              <a:t> left[y]&lt;&gt;nil</a:t>
            </a:r>
            <a:r>
              <a:rPr lang="en-US" altLang="ro-RO" sz="2000" b="1" dirty="0">
                <a:latin typeface="Courier New" pitchFamily="49" charset="0"/>
              </a:rPr>
              <a:t>		</a:t>
            </a:r>
            <a:r>
              <a:rPr lang="en-US" altLang="ro-RO" sz="1800" dirty="0"/>
              <a:t>//we are in Case 2; y is a single child node</a:t>
            </a:r>
            <a:r>
              <a:rPr lang="en-US" altLang="ro-RO" sz="2000" b="1" dirty="0"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dirty="0"/>
              <a:t>		</a:t>
            </a:r>
            <a:r>
              <a:rPr lang="en-US" altLang="ro-RO" sz="2000" u="sng" dirty="0">
                <a:latin typeface="Courier New" pitchFamily="49" charset="0"/>
              </a:rPr>
              <a:t>then</a:t>
            </a:r>
            <a:r>
              <a:rPr lang="en-US" altLang="ro-RO" sz="2000" dirty="0">
                <a:latin typeface="Courier New" pitchFamily="49" charset="0"/>
              </a:rPr>
              <a:t> x&lt;-left[y]</a:t>
            </a:r>
            <a:r>
              <a:rPr lang="en-US" altLang="ro-RO" sz="2000" b="1" dirty="0">
                <a:latin typeface="Courier New" pitchFamily="49" charset="0"/>
              </a:rPr>
              <a:t>	</a:t>
            </a:r>
            <a:r>
              <a:rPr lang="en-US" altLang="ro-RO" sz="1800" dirty="0"/>
              <a:t>//y has no child to the right; x=y’s child </a:t>
            </a:r>
            <a:endParaRPr lang="en-US" altLang="ro-RO" sz="20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b="1" dirty="0">
                <a:latin typeface="Courier New" pitchFamily="49" charset="0"/>
              </a:rPr>
              <a:t>		</a:t>
            </a:r>
            <a:r>
              <a:rPr lang="en-US" altLang="ro-RO" sz="2000" u="sng" dirty="0">
                <a:latin typeface="Courier New" pitchFamily="49" charset="0"/>
              </a:rPr>
              <a:t>else</a:t>
            </a:r>
            <a:r>
              <a:rPr lang="en-US" altLang="ro-RO" sz="2000" dirty="0">
                <a:latin typeface="Courier New" pitchFamily="49" charset="0"/>
              </a:rPr>
              <a:t>	x&lt;-right[y]  	</a:t>
            </a:r>
            <a:r>
              <a:rPr lang="en-US" altLang="ro-RO" sz="1800" dirty="0"/>
              <a:t> //case 2 or 3. Why?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u="sng" dirty="0">
                <a:latin typeface="Courier New" pitchFamily="49" charset="0"/>
              </a:rPr>
              <a:t>if</a:t>
            </a:r>
            <a:r>
              <a:rPr lang="en-US" altLang="ro-RO" sz="2000" dirty="0">
                <a:latin typeface="Courier New" pitchFamily="49" charset="0"/>
              </a:rPr>
              <a:t> x&lt;&gt;nil</a:t>
            </a:r>
            <a:r>
              <a:rPr lang="en-US" altLang="ro-RO" sz="2000" b="1" dirty="0">
                <a:latin typeface="Courier New" pitchFamily="49" charset="0"/>
              </a:rPr>
              <a:t>	 		</a:t>
            </a:r>
            <a:r>
              <a:rPr lang="en-US" altLang="ro-RO" sz="1800" dirty="0"/>
              <a:t>//y is not a leaf; </a:t>
            </a:r>
            <a:endParaRPr lang="en-US" altLang="ro-RO" sz="20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dirty="0"/>
              <a:t>		</a:t>
            </a:r>
            <a:r>
              <a:rPr lang="en-US" altLang="ro-RO" sz="2000" u="sng" dirty="0">
                <a:latin typeface="Courier New" pitchFamily="49" charset="0"/>
              </a:rPr>
              <a:t>then</a:t>
            </a:r>
            <a:r>
              <a:rPr lang="en-US" altLang="ro-RO" sz="2000" dirty="0">
                <a:latin typeface="Courier New" pitchFamily="49" charset="0"/>
              </a:rPr>
              <a:t> p[x]&lt;-p[y]</a:t>
            </a:r>
            <a:r>
              <a:rPr lang="en-US" altLang="ro-RO" sz="2000" dirty="0"/>
              <a:t> 	</a:t>
            </a:r>
            <a:r>
              <a:rPr lang="en-US" altLang="ro-RO" sz="1800" dirty="0"/>
              <a:t>// y’s child redirected to y’s parent = x’s parent //becomes the former single (why?) grandparent</a:t>
            </a:r>
            <a:endParaRPr lang="en-US" altLang="ro-RO" sz="2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u="sng" dirty="0">
                <a:latin typeface="Courier New" pitchFamily="49" charset="0"/>
              </a:rPr>
              <a:t>if</a:t>
            </a:r>
            <a:r>
              <a:rPr lang="en-US" altLang="ro-RO" sz="2000" dirty="0">
                <a:latin typeface="Courier New" pitchFamily="49" charset="0"/>
              </a:rPr>
              <a:t> p[y]=nil	 </a:t>
            </a:r>
            <a:r>
              <a:rPr lang="en-US" altLang="ro-RO" sz="2000" b="1" dirty="0">
                <a:latin typeface="Courier New" pitchFamily="49" charset="0"/>
              </a:rPr>
              <a:t>		</a:t>
            </a:r>
            <a:r>
              <a:rPr lang="en-US" altLang="ro-RO" sz="1800" dirty="0"/>
              <a:t>//means y were the root</a:t>
            </a:r>
            <a:endParaRPr lang="en-US" altLang="ro-RO" sz="20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dirty="0"/>
              <a:t>		</a:t>
            </a:r>
            <a:r>
              <a:rPr lang="en-US" altLang="ro-RO" sz="2000" u="sng" dirty="0">
                <a:latin typeface="Courier New" pitchFamily="49" charset="0"/>
              </a:rPr>
              <a:t>then</a:t>
            </a:r>
            <a:r>
              <a:rPr lang="en-US" altLang="ro-RO" sz="2000" dirty="0">
                <a:latin typeface="Courier New" pitchFamily="49" charset="0"/>
              </a:rPr>
              <a:t> root[T]&lt;-x </a:t>
            </a:r>
            <a:r>
              <a:rPr lang="en-US" altLang="ro-RO" sz="2000" b="1" dirty="0">
                <a:latin typeface="Courier New" pitchFamily="49" charset="0"/>
              </a:rPr>
              <a:t>	</a:t>
            </a:r>
            <a:r>
              <a:rPr lang="en-US" altLang="ro-RO" sz="1800" dirty="0"/>
              <a:t>//y’s child becomes the new root </a:t>
            </a:r>
            <a:endParaRPr lang="en-US" altLang="ro-RO" sz="20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b="1" dirty="0">
                <a:latin typeface="Courier New" pitchFamily="49" charset="0"/>
              </a:rPr>
              <a:t>		</a:t>
            </a:r>
            <a:r>
              <a:rPr lang="en-US" altLang="ro-RO" sz="2000" u="sng" dirty="0">
                <a:latin typeface="Courier New" pitchFamily="49" charset="0"/>
              </a:rPr>
              <a:t>else</a:t>
            </a:r>
            <a:r>
              <a:rPr lang="en-US" altLang="ro-RO" sz="2000" dirty="0">
                <a:latin typeface="Courier New" pitchFamily="49" charset="0"/>
              </a:rPr>
              <a:t> 	</a:t>
            </a:r>
            <a:r>
              <a:rPr lang="en-US" altLang="ro-RO" sz="2000" u="sng" dirty="0">
                <a:latin typeface="Courier New" pitchFamily="49" charset="0"/>
              </a:rPr>
              <a:t>if</a:t>
            </a:r>
            <a:r>
              <a:rPr lang="en-US" altLang="ro-RO" sz="2000" dirty="0">
                <a:latin typeface="Courier New" pitchFamily="49" charset="0"/>
              </a:rPr>
              <a:t> y=left[p[y]] </a:t>
            </a:r>
            <a:r>
              <a:rPr lang="en-US" altLang="ro-RO" sz="1800" dirty="0"/>
              <a:t>//link y’s parent to x which becomes its child </a:t>
            </a:r>
            <a:endParaRPr lang="en-US" altLang="ro-RO" sz="20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b="1" dirty="0">
                <a:latin typeface="Courier New" pitchFamily="49" charset="0"/>
              </a:rPr>
              <a:t>				</a:t>
            </a:r>
            <a:r>
              <a:rPr lang="en-US" altLang="ro-RO" sz="2000" u="sng" dirty="0">
                <a:latin typeface="Courier New" pitchFamily="49" charset="0"/>
              </a:rPr>
              <a:t>then</a:t>
            </a:r>
            <a:r>
              <a:rPr lang="en-US" altLang="ro-RO" sz="2000" dirty="0">
                <a:latin typeface="Courier New" pitchFamily="49" charset="0"/>
              </a:rPr>
              <a:t> left[p[y]]&lt;-x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dirty="0">
                <a:latin typeface="Courier New" pitchFamily="49" charset="0"/>
              </a:rPr>
              <a:t>				</a:t>
            </a:r>
            <a:r>
              <a:rPr lang="en-US" altLang="ro-RO" sz="2000" u="sng" dirty="0">
                <a:latin typeface="Courier New" pitchFamily="49" charset="0"/>
              </a:rPr>
              <a:t>else</a:t>
            </a:r>
            <a:r>
              <a:rPr lang="en-US" altLang="ro-RO" sz="2000" dirty="0">
                <a:latin typeface="Courier New" pitchFamily="49" charset="0"/>
              </a:rPr>
              <a:t> right[p[y]]&lt;-x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u="sng" dirty="0">
                <a:latin typeface="Courier New" pitchFamily="49" charset="0"/>
              </a:rPr>
              <a:t>return</a:t>
            </a:r>
            <a:r>
              <a:rPr lang="en-US" altLang="ro-RO" sz="2000" dirty="0">
                <a:latin typeface="Courier New" pitchFamily="49" charset="0"/>
              </a:rPr>
              <a:t>[y]</a:t>
            </a:r>
            <a:r>
              <a:rPr lang="en-US" altLang="ro-RO" sz="2000" b="1" dirty="0">
                <a:latin typeface="Courier New" pitchFamily="49" charset="0"/>
              </a:rPr>
              <a:t>	 </a:t>
            </a:r>
            <a:r>
              <a:rPr lang="en-US" altLang="ro-RO" sz="1800" dirty="0"/>
              <a:t>//outside the procedure: copy y’s info into z; </a:t>
            </a:r>
            <a:r>
              <a:rPr lang="en-US" altLang="ro-RO" sz="1800" dirty="0" err="1"/>
              <a:t>dealloc</a:t>
            </a:r>
            <a:r>
              <a:rPr lang="en-US" altLang="ro-RO" sz="1800" dirty="0"/>
              <a:t> y</a:t>
            </a:r>
            <a:r>
              <a:rPr lang="en-US" altLang="ro-RO" sz="2000" b="1" dirty="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DAFA099-098B-4F0C-99B4-DB2236101EC4}" type="datetime1">
              <a:rPr lang="en-US" smtClean="0"/>
              <a:t>11/12/20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BST – delete - eval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Find node to delete O(h)</a:t>
            </a:r>
          </a:p>
          <a:p>
            <a:pPr eaLnBrk="1" hangingPunct="1"/>
            <a:r>
              <a:rPr lang="en-US" altLang="ro-RO" dirty="0"/>
              <a:t>Find successor/predecessor O(h)</a:t>
            </a:r>
          </a:p>
          <a:p>
            <a:pPr eaLnBrk="1" hangingPunct="1"/>
            <a:r>
              <a:rPr lang="en-US" altLang="ro-RO" dirty="0"/>
              <a:t>BUT: </a:t>
            </a:r>
          </a:p>
          <a:p>
            <a:pPr lvl="1" eaLnBrk="1" hangingPunct="1"/>
            <a:r>
              <a:rPr lang="en-US" altLang="ro-RO" dirty="0"/>
              <a:t>if finding node to delete takes O(h) =&gt; the node is a leaf =&gt; case 1 =&gt; no </a:t>
            </a:r>
            <a:r>
              <a:rPr lang="en-US" altLang="ro-RO" dirty="0" err="1"/>
              <a:t>succ</a:t>
            </a:r>
            <a:r>
              <a:rPr lang="en-US" altLang="ro-RO" dirty="0"/>
              <a:t> needed</a:t>
            </a:r>
          </a:p>
          <a:p>
            <a:pPr lvl="1" eaLnBrk="1" hangingPunct="1"/>
            <a:r>
              <a:rPr lang="en-US" altLang="ro-RO" dirty="0"/>
              <a:t>if node to delete not a leaf, </a:t>
            </a:r>
            <a:r>
              <a:rPr lang="en-US" altLang="ro-RO" dirty="0" err="1"/>
              <a:t>succ</a:t>
            </a:r>
            <a:r>
              <a:rPr lang="en-US" altLang="ro-RO" dirty="0"/>
              <a:t> searched from that place down =&gt; find </a:t>
            </a:r>
            <a:r>
              <a:rPr lang="en-US" altLang="ro-RO" dirty="0" err="1"/>
              <a:t>node+find</a:t>
            </a:r>
            <a:r>
              <a:rPr lang="en-US" altLang="ro-RO" dirty="0"/>
              <a:t> </a:t>
            </a:r>
            <a:r>
              <a:rPr lang="en-US" altLang="ro-RO" dirty="0" err="1"/>
              <a:t>succ</a:t>
            </a:r>
            <a:r>
              <a:rPr lang="en-US" altLang="ro-RO" dirty="0"/>
              <a:t>=O(h)</a:t>
            </a:r>
          </a:p>
          <a:p>
            <a:pPr eaLnBrk="1" hangingPunct="1"/>
            <a:r>
              <a:rPr lang="en-US" altLang="ro-RO" dirty="0"/>
              <a:t>Delete takes only O(h)</a:t>
            </a:r>
          </a:p>
        </p:txBody>
      </p:sp>
    </p:spTree>
    <p:extLst>
      <p:ext uri="{BB962C8B-B14F-4D97-AF65-F5344CB8AC3E}">
        <p14:creationId xmlns:p14="http://schemas.microsoft.com/office/powerpoint/2010/main" val="291767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F34EBD-9F02-4B32-8114-0685E2AA6E09}" type="datetime1">
              <a:rPr lang="en-US" smtClean="0"/>
              <a:t>11/12/20</a:t>
            </a:fld>
            <a:endParaRPr 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Find-min/max </a:t>
            </a:r>
            <a:r>
              <a:rPr lang="en-US" altLang="ro-RO" b="1" dirty="0"/>
              <a:t>O(h)</a:t>
            </a:r>
            <a:endParaRPr lang="en-US" altLang="ro-RO" dirty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55725"/>
            <a:ext cx="8574088" cy="4892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o-RO" sz="2700" dirty="0"/>
              <a:t>Root’s leftmost/rightmost leaf in the tree rooted at x;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ro-RO" sz="2800" b="1" i="1" dirty="0" err="1">
                <a:latin typeface="Courier New" pitchFamily="49" charset="0"/>
              </a:rPr>
              <a:t>find_tree_min</a:t>
            </a:r>
            <a:r>
              <a:rPr lang="en-US" altLang="ro-RO" sz="2800" b="1" i="1" dirty="0">
                <a:latin typeface="Courier New" pitchFamily="49" charset="0"/>
              </a:rPr>
              <a:t>(x)</a:t>
            </a:r>
            <a:r>
              <a:rPr lang="en-US" altLang="ro-RO" dirty="0"/>
              <a:t>			</a:t>
            </a:r>
            <a:r>
              <a:rPr lang="en-US" altLang="ro-RO" sz="3000" dirty="0"/>
              <a:t>//x=root;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800" u="sng" dirty="0">
                <a:latin typeface="Courier New" pitchFamily="49" charset="0"/>
              </a:rPr>
              <a:t>while</a:t>
            </a:r>
            <a:r>
              <a:rPr lang="en-US" altLang="ro-RO" sz="2800" dirty="0">
                <a:latin typeface="Courier New" pitchFamily="49" charset="0"/>
              </a:rPr>
              <a:t> left[x]&lt;&gt;nil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800" u="sng" dirty="0">
                <a:latin typeface="Courier New" pitchFamily="49" charset="0"/>
              </a:rPr>
              <a:t>do</a:t>
            </a:r>
            <a:r>
              <a:rPr lang="en-US" altLang="ro-RO" sz="2800" dirty="0">
                <a:latin typeface="Courier New" pitchFamily="49" charset="0"/>
              </a:rPr>
              <a:t>	x&lt;-left[x]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800" u="sng" dirty="0">
                <a:latin typeface="Courier New" pitchFamily="49" charset="0"/>
              </a:rPr>
              <a:t>return</a:t>
            </a:r>
            <a:r>
              <a:rPr lang="en-US" altLang="ro-RO" sz="2800" dirty="0">
                <a:latin typeface="Courier New" pitchFamily="49" charset="0"/>
              </a:rPr>
              <a:t> 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800" dirty="0"/>
              <a:t>Q: what if left[x]=nil?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800" b="1" i="1" dirty="0" err="1">
                <a:latin typeface="Courier New" pitchFamily="49" charset="0"/>
              </a:rPr>
              <a:t>find_tree_max</a:t>
            </a:r>
            <a:r>
              <a:rPr lang="en-US" altLang="ro-RO" sz="2800" b="1" i="1" dirty="0">
                <a:latin typeface="Courier New" pitchFamily="49" charset="0"/>
              </a:rPr>
              <a:t>(x)</a:t>
            </a:r>
            <a:r>
              <a:rPr lang="en-US" altLang="ro-RO" dirty="0"/>
              <a:t>			</a:t>
            </a:r>
            <a:r>
              <a:rPr lang="en-US" altLang="ro-RO" sz="3000" dirty="0"/>
              <a:t>//x=root;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800" u="sng" dirty="0">
                <a:latin typeface="Courier New" pitchFamily="49" charset="0"/>
              </a:rPr>
              <a:t>while</a:t>
            </a:r>
            <a:r>
              <a:rPr lang="en-US" altLang="ro-RO" sz="2800" dirty="0">
                <a:latin typeface="Courier New" pitchFamily="49" charset="0"/>
              </a:rPr>
              <a:t> right[x]&lt;&gt;nil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800" u="sng" dirty="0">
                <a:latin typeface="Courier New" pitchFamily="49" charset="0"/>
              </a:rPr>
              <a:t>do</a:t>
            </a:r>
            <a:r>
              <a:rPr lang="en-US" altLang="ro-RO" sz="2800" dirty="0">
                <a:latin typeface="Courier New" pitchFamily="49" charset="0"/>
              </a:rPr>
              <a:t>	x&lt;-right[x]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800" u="sng" dirty="0">
                <a:latin typeface="Courier New" pitchFamily="49" charset="0"/>
              </a:rPr>
              <a:t>return</a:t>
            </a:r>
            <a:r>
              <a:rPr lang="en-US" altLang="ro-RO" sz="2800" dirty="0">
                <a:latin typeface="Courier New" pitchFamily="49" charset="0"/>
              </a:rPr>
              <a:t> x</a:t>
            </a:r>
            <a:endParaRPr lang="en-US" altLang="ro-RO" sz="2800" u="sng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7CB3025-53F6-47B7-805D-C4F1DFB6923E}" type="datetime1">
              <a:rPr lang="en-US" smtClean="0"/>
              <a:t>11/12/20</a:t>
            </a:fld>
            <a:endParaRPr 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Find-pred/succ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pred</a:t>
            </a:r>
            <a:r>
              <a:rPr lang="en-US" altLang="ro-RO" dirty="0"/>
              <a:t> = max in the left subtree =&gt;</a:t>
            </a:r>
          </a:p>
          <a:p>
            <a:pPr lvl="1" eaLnBrk="1" hangingPunct="1">
              <a:buFontTx/>
              <a:buNone/>
            </a:pPr>
            <a:r>
              <a:rPr lang="en-US" altLang="ro-RO" sz="2400" b="1" i="1" dirty="0" err="1">
                <a:latin typeface="Courier New" pitchFamily="49" charset="0"/>
              </a:rPr>
              <a:t>find_tree_max</a:t>
            </a:r>
            <a:r>
              <a:rPr lang="en-US" altLang="ro-RO" sz="2400" b="1" i="1" dirty="0">
                <a:latin typeface="Courier New" pitchFamily="49" charset="0"/>
              </a:rPr>
              <a:t>(left[x])</a:t>
            </a:r>
            <a:endParaRPr lang="en-US" altLang="ro-RO" dirty="0"/>
          </a:p>
          <a:p>
            <a:pPr eaLnBrk="1" hangingPunct="1"/>
            <a:r>
              <a:rPr lang="en-US" altLang="ro-RO" dirty="0" err="1"/>
              <a:t>succ</a:t>
            </a:r>
            <a:r>
              <a:rPr lang="en-US" altLang="ro-RO" dirty="0"/>
              <a:t>=min in the right subtree</a:t>
            </a:r>
          </a:p>
          <a:p>
            <a:pPr eaLnBrk="1" hangingPunct="1">
              <a:buFontTx/>
              <a:buNone/>
            </a:pPr>
            <a:r>
              <a:rPr lang="en-US" altLang="ro-RO" sz="2800" b="1" i="1" dirty="0">
                <a:latin typeface="Courier New" pitchFamily="49" charset="0"/>
              </a:rPr>
              <a:t>	</a:t>
            </a:r>
            <a:r>
              <a:rPr lang="en-US" altLang="ro-RO" sz="2400" b="1" i="1" dirty="0" err="1">
                <a:latin typeface="Courier New" pitchFamily="49" charset="0"/>
              </a:rPr>
              <a:t>find_tree_min</a:t>
            </a:r>
            <a:r>
              <a:rPr lang="en-US" altLang="ro-RO" sz="2400" b="1" i="1" dirty="0">
                <a:latin typeface="Courier New" pitchFamily="49" charset="0"/>
              </a:rPr>
              <a:t>(right[x])</a:t>
            </a:r>
            <a:endParaRPr lang="en-US" altLang="ro-RO" sz="2400" dirty="0"/>
          </a:p>
          <a:p>
            <a:pPr eaLnBrk="1" hangingPunct="1"/>
            <a:r>
              <a:rPr lang="en-US" altLang="ro-RO" dirty="0"/>
              <a:t>Any other situation possible?</a:t>
            </a:r>
          </a:p>
          <a:p>
            <a:pPr lvl="1" eaLnBrk="1" hangingPunct="1"/>
            <a:r>
              <a:rPr lang="en-US" altLang="ro-RO" dirty="0"/>
              <a:t>What if the node has no left/right subtree? Possible?</a:t>
            </a:r>
          </a:p>
          <a:p>
            <a:pPr lvl="1" eaLnBrk="1" hangingPunct="1"/>
            <a:r>
              <a:rPr lang="en-US" altLang="ro-RO" dirty="0"/>
              <a:t>It has no </a:t>
            </a:r>
            <a:r>
              <a:rPr lang="en-US" altLang="ro-RO" dirty="0" err="1"/>
              <a:t>pred</a:t>
            </a:r>
            <a:r>
              <a:rPr lang="en-US" altLang="ro-RO" dirty="0"/>
              <a:t>/</a:t>
            </a:r>
            <a:r>
              <a:rPr lang="en-US" altLang="ro-RO" dirty="0" err="1"/>
              <a:t>succ</a:t>
            </a:r>
            <a:r>
              <a:rPr lang="en-US" altLang="ro-RO" dirty="0"/>
              <a:t>?</a:t>
            </a:r>
          </a:p>
          <a:p>
            <a:pPr lvl="1" eaLnBrk="1" hangingPunct="1"/>
            <a:r>
              <a:rPr lang="en-US" altLang="ro-RO" dirty="0"/>
              <a:t>Not necessarily: counterexample!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E0D8C48-9CAA-4399-B82B-261A88FAF2BE}" type="datetime1">
              <a:rPr lang="en-US" smtClean="0"/>
              <a:t>11/12/20</a:t>
            </a:fld>
            <a:endParaRPr 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Find-pred/succ- counterexample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93825"/>
            <a:ext cx="8574088" cy="48545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ro-RO" sz="2800" dirty="0"/>
              <a:t>6 has no right child.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o-RO" sz="2800" dirty="0"/>
              <a:t>It means it has no successor?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o-RO" sz="2400" dirty="0"/>
              <a:t>False! 7 is its successor!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o-RO" sz="2800" dirty="0"/>
              <a:t>5 has no left/right child.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o-RO" sz="2800" dirty="0"/>
              <a:t>It means it has no predecessor/</a:t>
            </a:r>
            <a:r>
              <a:rPr lang="en-US" altLang="ro-RO" sz="2800" dirty="0" err="1"/>
              <a:t>succ</a:t>
            </a:r>
            <a:r>
              <a:rPr lang="en-US" altLang="ro-RO" sz="2800" dirty="0"/>
              <a:t>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o-RO" sz="2400" dirty="0"/>
              <a:t>False! 4 is its predecessor/6 its </a:t>
            </a:r>
            <a:r>
              <a:rPr lang="en-US" altLang="ro-RO" sz="2400" dirty="0" err="1"/>
              <a:t>pred</a:t>
            </a:r>
            <a:r>
              <a:rPr lang="en-US" altLang="ro-RO" sz="2400" dirty="0"/>
              <a:t>!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o-RO" sz="2800" dirty="0"/>
              <a:t>How can we find </a:t>
            </a:r>
            <a:r>
              <a:rPr lang="en-US" altLang="ro-RO" sz="2800" dirty="0" err="1"/>
              <a:t>pred</a:t>
            </a:r>
            <a:r>
              <a:rPr lang="en-US" altLang="ro-RO" sz="2800" dirty="0"/>
              <a:t>/</a:t>
            </a:r>
            <a:r>
              <a:rPr lang="en-US" altLang="ro-RO" sz="2800" dirty="0" err="1"/>
              <a:t>succ</a:t>
            </a:r>
            <a:r>
              <a:rPr lang="en-US" altLang="ro-RO" sz="2800" dirty="0"/>
              <a:t> for such nodes?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ro-RO" sz="2400" dirty="0"/>
              <a:t>(identify the property such nodes posses)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ro-RO" sz="2100" dirty="0" err="1"/>
              <a:t>succ</a:t>
            </a:r>
            <a:r>
              <a:rPr lang="en-US" altLang="ro-RO" sz="2100" dirty="0"/>
              <a:t>=lowest level ancestor whose left child is an ancestor as well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ro-RO" sz="2100" dirty="0" err="1"/>
              <a:t>pred</a:t>
            </a:r>
            <a:r>
              <a:rPr lang="en-US" altLang="ro-RO" sz="2100" dirty="0"/>
              <a:t>=lowest level ancestor whose right child is an ancestor as well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ro-RO" sz="2400" dirty="0"/>
              <a:t>Determine (for </a:t>
            </a:r>
            <a:r>
              <a:rPr lang="en-US" altLang="ro-RO" sz="2400" dirty="0" err="1"/>
              <a:t>succ</a:t>
            </a:r>
            <a:r>
              <a:rPr lang="en-US" altLang="ro-RO" sz="2400" dirty="0"/>
              <a:t>) a triangle: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ro-RO" sz="2400" dirty="0"/>
              <a:t>	node-upwards while on a right child link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ro-RO" sz="2400" dirty="0"/>
              <a:t>	the first time the node is a left child= it is the </a:t>
            </a:r>
            <a:r>
              <a:rPr lang="en-US" altLang="ro-RO" sz="2400" dirty="0" err="1"/>
              <a:t>succ</a:t>
            </a:r>
            <a:r>
              <a:rPr lang="en-US" altLang="ro-RO" sz="2400" dirty="0"/>
              <a:t> node</a:t>
            </a:r>
          </a:p>
        </p:txBody>
      </p:sp>
      <p:graphicFrame>
        <p:nvGraphicFramePr>
          <p:cNvPr id="92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073803"/>
              </p:ext>
            </p:extLst>
          </p:nvPr>
        </p:nvGraphicFramePr>
        <p:xfrm>
          <a:off x="6111875" y="893763"/>
          <a:ext cx="5260975" cy="344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6" name="Picture" r:id="rId3" imgW="5267160" imgH="3448080" progId="Word.Picture.8">
                  <p:embed/>
                </p:oleObj>
              </mc:Choice>
              <mc:Fallback>
                <p:oleObj name="Picture" r:id="rId3" imgW="5267160" imgH="344808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75" y="893763"/>
                        <a:ext cx="5260975" cy="344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8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8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8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8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8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8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8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8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8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8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8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8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OP">
  <a:themeElements>
    <a:clrScheme name="OOP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OOP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OOP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OP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OP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OP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OP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OP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OOP</Template>
  <TotalTime>8222</TotalTime>
  <Words>3607</Words>
  <Application>Microsoft Macintosh PowerPoint</Application>
  <PresentationFormat>On-screen Show (4:3)</PresentationFormat>
  <Paragraphs>424</Paragraphs>
  <Slides>36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Courier New</vt:lpstr>
      <vt:lpstr>Tahoma</vt:lpstr>
      <vt:lpstr>Times New Roman</vt:lpstr>
      <vt:lpstr>OOP</vt:lpstr>
      <vt:lpstr>Picture</vt:lpstr>
      <vt:lpstr>Fundamental Algorithms  Lecture #6</vt:lpstr>
      <vt:lpstr>Agenda</vt:lpstr>
      <vt:lpstr>BST – walk, search, insert</vt:lpstr>
      <vt:lpstr>BST - delete</vt:lpstr>
      <vt:lpstr>BST – delete - code</vt:lpstr>
      <vt:lpstr>BST – delete - eval</vt:lpstr>
      <vt:lpstr>Find-min/max O(h)</vt:lpstr>
      <vt:lpstr>Find-pred/succ</vt:lpstr>
      <vt:lpstr>Find-pred/succ- counterexample</vt:lpstr>
      <vt:lpstr>Find-succ-code</vt:lpstr>
      <vt:lpstr>Find-succ O(h)</vt:lpstr>
      <vt:lpstr>BST-eval</vt:lpstr>
      <vt:lpstr>Balanced trees</vt:lpstr>
      <vt:lpstr>Balanced trees - PBT</vt:lpstr>
      <vt:lpstr>Balanced trees - AVL</vt:lpstr>
      <vt:lpstr>Balanced trees - AVL</vt:lpstr>
      <vt:lpstr>AVL – rotations</vt:lpstr>
      <vt:lpstr>BST-balanced trees relationship</vt:lpstr>
      <vt:lpstr>Augmented DS</vt:lpstr>
      <vt:lpstr>Augmented DS – contd.</vt:lpstr>
      <vt:lpstr>Selection</vt:lpstr>
      <vt:lpstr>OS Select O(h)</vt:lpstr>
      <vt:lpstr>Ranking</vt:lpstr>
      <vt:lpstr>Ranking – contd.</vt:lpstr>
      <vt:lpstr>Ranking – contd.</vt:lpstr>
      <vt:lpstr>OS Rank O(h)</vt:lpstr>
      <vt:lpstr>Augmented trees (by dimension)</vt:lpstr>
      <vt:lpstr>Augmented trees (type 2)</vt:lpstr>
      <vt:lpstr>Augmented trees – contd.</vt:lpstr>
      <vt:lpstr>Augmented trees – contd.</vt:lpstr>
      <vt:lpstr>Augmented trees – Insert</vt:lpstr>
      <vt:lpstr>Augmented trees – Delete</vt:lpstr>
      <vt:lpstr>Augmented trees – Min</vt:lpstr>
      <vt:lpstr>Augmented trees – Max</vt:lpstr>
      <vt:lpstr>Augmented trees – contd.</vt:lpstr>
      <vt:lpstr>Required Bibliography</vt:lpstr>
    </vt:vector>
  </TitlesOfParts>
  <Company>UTCN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Rodica Potolea</dc:creator>
  <cp:lastModifiedBy>Camelia Lemnaru</cp:lastModifiedBy>
  <cp:revision>720</cp:revision>
  <dcterms:created xsi:type="dcterms:W3CDTF">2006-03-10T20:05:58Z</dcterms:created>
  <dcterms:modified xsi:type="dcterms:W3CDTF">2020-11-12T10:56:16Z</dcterms:modified>
</cp:coreProperties>
</file>