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8" r:id="rId2"/>
    <p:sldId id="281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404" r:id="rId18"/>
    <p:sldId id="403" r:id="rId19"/>
    <p:sldId id="405" r:id="rId20"/>
    <p:sldId id="378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39" r:id="rId41"/>
    <p:sldId id="406" r:id="rId42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00CC"/>
    <a:srgbClr val="006600"/>
    <a:srgbClr val="008000"/>
    <a:srgbClr val="33CC33"/>
    <a:srgbClr val="000099"/>
    <a:srgbClr val="8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0" autoAdjust="0"/>
    <p:restoredTop sz="93803" autoAdjust="0"/>
  </p:normalViewPr>
  <p:slideViewPr>
    <p:cSldViewPr>
      <p:cViewPr varScale="1">
        <p:scale>
          <a:sx n="115" d="100"/>
          <a:sy n="115" d="100"/>
        </p:scale>
        <p:origin x="14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CA0F4C72-14E9-4A3D-B7B4-EC925698BB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555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A3483E1C-95EE-47FB-982B-31E84D9FB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382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E745FF67-0454-436F-A100-14881DDB2662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F4ED52A-1FAA-4FC6-9F49-FB1F0214CE6A}" type="slidenum">
              <a:rPr lang="ro-RO" altLang="en-US" b="0" smtClean="0">
                <a:solidFill>
                  <a:schemeClr val="tx1"/>
                </a:solidFill>
              </a:rPr>
              <a:pPr/>
              <a:t>18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 node which does not obey P1 property. Some node (above on the branch) should take 1 black, without changing the black height</a:t>
            </a:r>
          </a:p>
        </p:txBody>
      </p:sp>
    </p:spTree>
    <p:extLst>
      <p:ext uri="{BB962C8B-B14F-4D97-AF65-F5344CB8AC3E}">
        <p14:creationId xmlns:p14="http://schemas.microsoft.com/office/powerpoint/2010/main" val="3472030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F4ED52A-1FAA-4FC6-9F49-FB1F0214CE6A}" type="slidenum">
              <a:rPr lang="ro-RO" altLang="en-US" b="0" smtClean="0">
                <a:solidFill>
                  <a:schemeClr val="tx1"/>
                </a:solidFill>
              </a:rPr>
              <a:pPr/>
              <a:t>19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 node which does not obey P1 property. Some node (above on the branch) should take 1 black, without changing the black height</a:t>
            </a:r>
          </a:p>
        </p:txBody>
      </p:sp>
    </p:spTree>
    <p:extLst>
      <p:ext uri="{BB962C8B-B14F-4D97-AF65-F5344CB8AC3E}">
        <p14:creationId xmlns:p14="http://schemas.microsoft.com/office/powerpoint/2010/main" val="389995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F4ED52A-1FAA-4FC6-9F49-FB1F0214CE6A}" type="slidenum">
              <a:rPr lang="ro-RO" altLang="en-US" b="0" smtClean="0">
                <a:solidFill>
                  <a:schemeClr val="tx1"/>
                </a:solidFill>
              </a:rPr>
              <a:pPr/>
              <a:t>20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 node which does not obey P1 property. Some node (above on the branch) should take 1 black, without changing the black height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208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042E4E8-B271-4EAB-908F-A970B3C574DE}" type="slidenum">
              <a:rPr lang="ro-RO" altLang="en-US" b="0" smtClean="0">
                <a:solidFill>
                  <a:schemeClr val="tx1"/>
                </a:solidFill>
              </a:rPr>
              <a:pPr/>
              <a:t>22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Red/Black means that a node could be either red or black; B in our case</a:t>
            </a:r>
          </a:p>
          <a:p>
            <a:pPr eaLnBrk="1" hangingPunct="1"/>
            <a:r>
              <a:rPr lang="en-US" altLang="en-US" dirty="0"/>
              <a:t>When case #2 comes after case #1, B is black, hence we enter then branch, so problem solved (no repetition of case 2 occurs)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96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784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4CFB8402-C8D6-417F-8076-6927A833839B}" type="slidenum">
              <a:rPr lang="ro-RO" altLang="ro-RO" b="0" smtClean="0">
                <a:solidFill>
                  <a:schemeClr val="tx1"/>
                </a:solidFill>
              </a:rPr>
              <a:pPr/>
              <a:t>3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/>
              <a:t>There is no symmetric property P3’ regarding a black node</a:t>
            </a:r>
          </a:p>
          <a:p>
            <a:pPr eaLnBrk="1" hangingPunct="1"/>
            <a:r>
              <a:rPr lang="en-US" altLang="ro-RO"/>
              <a:t>P4 the property refers to any node in the tree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EAC2CCA5-A194-4B65-8932-F1D1249EC2BF}" type="slidenum">
              <a:rPr lang="ro-RO" altLang="ro-RO" b="0" smtClean="0">
                <a:solidFill>
                  <a:schemeClr val="tx1"/>
                </a:solidFill>
              </a:rPr>
              <a:pPr/>
              <a:t>4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/>
              <a:t>P(0): if the black height of a node is 0, means it has no black nodes in its subtree.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FEE394D8-0428-42DD-87D3-543F10BF8C0A}" type="slidenum">
              <a:rPr lang="ro-RO" altLang="ro-RO" b="0" smtClean="0">
                <a:solidFill>
                  <a:schemeClr val="tx1"/>
                </a:solidFill>
              </a:rPr>
              <a:pPr/>
              <a:t>7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ro-RO" dirty="0"/>
              <a:t>Show picture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020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148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011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F4ED52A-1FAA-4FC6-9F49-FB1F0214CE6A}" type="slidenum">
              <a:rPr lang="ro-RO" altLang="en-US" b="0" smtClean="0">
                <a:solidFill>
                  <a:schemeClr val="tx1"/>
                </a:solidFill>
              </a:rPr>
              <a:pPr/>
              <a:t>16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 node which does not obey P1 property. Some node (above on the branch) should take 1 black, without changing the black height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F4ED52A-1FAA-4FC6-9F49-FB1F0214CE6A}" type="slidenum">
              <a:rPr lang="ro-RO" altLang="en-US" b="0" smtClean="0">
                <a:solidFill>
                  <a:schemeClr val="tx1"/>
                </a:solidFill>
              </a:rPr>
              <a:pPr/>
              <a:t>17</a:t>
            </a:fld>
            <a:endParaRPr lang="ro-RO" altLang="en-US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 node which does not obey P1 property. Some node (above on the branch) should take 1 black, without changing the black height</a:t>
            </a:r>
          </a:p>
        </p:txBody>
      </p:sp>
    </p:spTree>
    <p:extLst>
      <p:ext uri="{BB962C8B-B14F-4D97-AF65-F5344CB8AC3E}">
        <p14:creationId xmlns:p14="http://schemas.microsoft.com/office/powerpoint/2010/main" val="135145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44070A-70C7-4948-B1AA-70527B7528E0}" type="datetime1">
              <a:rPr lang="en-US" smtClean="0"/>
              <a:t>11/16/20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93D02E-6B44-441B-93E1-8B1DC0EC6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069DA-EE33-434D-868D-4C91470DF63F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2CD5-F9C3-4A70-9241-41F309CA3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040A2-6D19-4F6F-A124-CB9853C42F8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E0316-F102-4F87-8CC5-FD85F50B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3450" y="1524000"/>
            <a:ext cx="4211638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3450" y="3962400"/>
            <a:ext cx="4211638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3FDD9-E4D3-4F7B-AEB7-E2D783633C14}" type="datetime1">
              <a:rPr lang="en-US" smtClean="0"/>
              <a:t>11/16/20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630BF-0060-4149-AEB7-887CFCC5A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652CB-6A3C-4B78-AA2E-B3CD66AA8F32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CE9E-6E6B-4729-8B5F-EE763A5F0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548BC-0EE0-42C0-B812-5C255A072557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F9DCC-0F90-4842-9ED6-64173754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E7CC-CD34-4731-86E1-6A9650C15446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9C87C-6041-40FA-9486-34DDD7624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21A6-A814-497D-BB67-3601509E7A60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F78AA-4EC7-41CE-BD92-D7B45E701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FB93E-19DE-4D88-AA19-D56D963DB568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6B56-3391-4EA2-8D51-F1BE02246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05C21-8F8D-4F37-9814-AD532076C723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100E-4478-4B2D-B2D0-0BF6650B2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69B9E-C5BF-4324-9469-7FA7AFA34013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A20F-12AC-4037-A1E2-70E819523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A66F-3688-4A1F-9DFA-866C4AFE16FE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EDE5D-01A6-48F2-AFE0-891389AA2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7CAA-C808-4709-B037-0B2AC076D819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EECE5-CB61-4AD2-933E-D79AFFCD8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3D8F77B-F012-4883-BFC7-0592D49ED99E}" type="datetime1">
              <a:rPr lang="en-US" smtClean="0"/>
              <a:t>11/16/20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9A23B0F-ECC1-40EE-9716-D83A8A3EE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Cluj-Napoca</a:t>
            </a:r>
          </a:p>
          <a:p>
            <a:pPr eaLnBrk="1" hangingPunct="1"/>
            <a:r>
              <a:rPr lang="en-US" altLang="ro-RO" dirty="0"/>
              <a:t>November 13, 2019</a:t>
            </a:r>
            <a:endParaRPr lang="ro-RO" altLang="ro-RO" dirty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 dirty="0"/>
              <a:t> </a:t>
            </a:r>
            <a:br>
              <a:rPr lang="en-US" altLang="ro-RO" sz="2800"/>
            </a:br>
            <a:r>
              <a:rPr lang="en-US" altLang="ro-RO" sz="2800"/>
              <a:t>Lecture #7</a:t>
            </a:r>
            <a:endParaRPr lang="ro-RO" altLang="ro-RO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5B6F18-F7E6-4789-A0ED-757000EEEDBB}" type="datetime1">
              <a:rPr lang="en-US" smtClean="0"/>
              <a:t>11/16/20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Case#1 - eval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69325" cy="472440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P</a:t>
            </a:r>
            <a:r>
              <a:rPr lang="en-US" altLang="ro-RO" sz="2800" baseline="-25000" dirty="0"/>
              <a:t>3</a:t>
            </a:r>
            <a:r>
              <a:rPr lang="en-US" altLang="ro-RO" sz="2800" dirty="0"/>
              <a:t> may still be invalid, for the new </a:t>
            </a:r>
            <a:r>
              <a:rPr lang="en-US" altLang="ro-RO" sz="2800" dirty="0">
                <a:latin typeface="Courier" pitchFamily="2" charset="0"/>
              </a:rPr>
              <a:t>x</a:t>
            </a:r>
            <a:r>
              <a:rPr lang="en-US" altLang="ro-RO" sz="2800" dirty="0"/>
              <a:t> (i.e. C)</a:t>
            </a:r>
          </a:p>
          <a:p>
            <a:pPr eaLnBrk="1" hangingPunct="1"/>
            <a:r>
              <a:rPr lang="en-US" altLang="ro-RO" sz="2800" dirty="0"/>
              <a:t>Problem transferred 2 levels up in the tree (now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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 not empty any longer</a:t>
            </a:r>
            <a:r>
              <a:rPr lang="en-US" altLang="ro-RO" sz="2800" dirty="0"/>
              <a:t>)</a:t>
            </a:r>
          </a:p>
          <a:p>
            <a:pPr eaLnBrk="1" hangingPunct="1"/>
            <a:r>
              <a:rPr lang="en-US" altLang="ro-RO" sz="2800" dirty="0"/>
              <a:t>It takes (in the worst case) O(h) to rebalance (2lg(n+1)/2=</a:t>
            </a:r>
            <a:r>
              <a:rPr lang="en-US" altLang="ro-RO" sz="2800" dirty="0" err="1"/>
              <a:t>lgn</a:t>
            </a:r>
            <a:r>
              <a:rPr lang="en-US" altLang="ro-RO" sz="2800" dirty="0"/>
              <a:t>)</a:t>
            </a:r>
          </a:p>
        </p:txBody>
      </p:sp>
      <p:graphicFrame>
        <p:nvGraphicFramePr>
          <p:cNvPr id="1229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4852426"/>
              </p:ext>
            </p:extLst>
          </p:nvPr>
        </p:nvGraphicFramePr>
        <p:xfrm>
          <a:off x="2498130" y="4005075"/>
          <a:ext cx="41338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3" name="Picture" r:id="rId4" imgW="4152900" imgH="2428875" progId="Word.Picture.8">
                  <p:embed/>
                </p:oleObj>
              </mc:Choice>
              <mc:Fallback>
                <p:oleObj name="Picture" r:id="rId4" imgW="4152900" imgH="24288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130" y="4005075"/>
                        <a:ext cx="41338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D649E4-C010-EE42-987D-6990FEE52762}"/>
              </a:ext>
            </a:extLst>
          </p:cNvPr>
          <p:cNvCxnSpPr/>
          <p:nvPr/>
        </p:nvCxnSpPr>
        <p:spPr bwMode="auto">
          <a:xfrm>
            <a:off x="4879669" y="3774645"/>
            <a:ext cx="0" cy="23043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5499E-45AB-744A-80D1-1CA2AA09C230}"/>
              </a:ext>
            </a:extLst>
          </p:cNvPr>
          <p:cNvSpPr txBox="1"/>
          <p:nvPr/>
        </p:nvSpPr>
        <p:spPr>
          <a:xfrm>
            <a:off x="4725620" y="3516467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1600" dirty="0">
                <a:latin typeface="Courier" pitchFamily="2" charset="0"/>
              </a:rPr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86CE8F-4655-4A9B-884B-8FF809FFF6D2}" type="datetime1">
              <a:rPr lang="en-US" smtClean="0"/>
              <a:t>11/16/20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Case#2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6038"/>
            <a:ext cx="9144000" cy="4892675"/>
          </a:xfrm>
        </p:spPr>
        <p:txBody>
          <a:bodyPr/>
          <a:lstStyle/>
          <a:p>
            <a:pPr eaLnBrk="1" hangingPunct="1"/>
            <a:r>
              <a:rPr lang="en-US" altLang="ro-RO" sz="2800" b="1" dirty="0">
                <a:cs typeface="Tahoma" pitchFamily="34" charset="0"/>
                <a:sym typeface="Symbol" pitchFamily="18" charset="2"/>
              </a:rPr>
              <a:t>B – inserted node (pointed by x)</a:t>
            </a:r>
            <a:endParaRPr lang="en-US" altLang="ro-RO" sz="2800" dirty="0"/>
          </a:p>
          <a:p>
            <a:pPr eaLnBrk="1" hangingPunct="1">
              <a:defRPr/>
            </a:pPr>
            <a:r>
              <a:rPr lang="en-US" altLang="ro-RO" sz="2800" dirty="0"/>
              <a:t>Parent(</a:t>
            </a:r>
            <a:r>
              <a:rPr lang="en-US" altLang="ro-RO" sz="2800" dirty="0">
                <a:solidFill>
                  <a:srgbClr val="FF0000"/>
                </a:solidFill>
              </a:rPr>
              <a:t>A</a:t>
            </a:r>
            <a:r>
              <a:rPr lang="en-US" altLang="ro-RO" sz="2800" dirty="0"/>
              <a:t>)=</a:t>
            </a:r>
            <a:r>
              <a:rPr lang="en-US" altLang="ro-RO" sz="2800" dirty="0">
                <a:solidFill>
                  <a:srgbClr val="FF0000"/>
                </a:solidFill>
              </a:rPr>
              <a:t>RED</a:t>
            </a:r>
            <a:r>
              <a:rPr lang="en-US" altLang="ro-RO" sz="2800" dirty="0"/>
              <a:t>, uncle (</a:t>
            </a:r>
            <a:r>
              <a:rPr lang="en-US" altLang="ro-RO" sz="28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’s root</a:t>
            </a:r>
            <a:r>
              <a:rPr lang="en-US" altLang="ro-RO" sz="2800" dirty="0">
                <a:sym typeface="Symbol"/>
              </a:rPr>
              <a:t>)</a:t>
            </a:r>
            <a:r>
              <a:rPr lang="en-US" altLang="ro-RO" sz="2800" dirty="0"/>
              <a:t>=</a:t>
            </a:r>
            <a:r>
              <a:rPr lang="en-US" altLang="ro-RO" sz="2800" dirty="0">
                <a:solidFill>
                  <a:schemeClr val="tx1"/>
                </a:solidFill>
              </a:rPr>
              <a:t>BLACK</a:t>
            </a:r>
            <a:r>
              <a:rPr lang="en-US" altLang="ro-RO" sz="2800" dirty="0"/>
              <a:t> (</a:t>
            </a:r>
            <a:r>
              <a:rPr lang="en-US" altLang="ro-RO" sz="2000" dirty="0"/>
              <a:t>here is the difference compared to case #1</a:t>
            </a:r>
            <a:r>
              <a:rPr lang="en-US" altLang="ro-RO" sz="2800" dirty="0"/>
              <a:t>), grandparent (</a:t>
            </a:r>
            <a:r>
              <a:rPr lang="en-US" altLang="ro-RO" sz="2800" dirty="0">
                <a:solidFill>
                  <a:schemeClr val="tx1"/>
                </a:solidFill>
              </a:rPr>
              <a:t>C</a:t>
            </a:r>
            <a:r>
              <a:rPr lang="en-US" altLang="ro-RO" sz="2800" dirty="0"/>
              <a:t>)=</a:t>
            </a:r>
            <a:r>
              <a:rPr lang="en-US" altLang="ro-RO" sz="2800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defRPr/>
            </a:pPr>
            <a:r>
              <a:rPr lang="el-GR" altLang="ro-RO" dirty="0">
                <a:cs typeface="Tahoma" pitchFamily="34" charset="0"/>
                <a:sym typeface="Symbol" pitchFamily="18" charset="2"/>
              </a:rPr>
              <a:t></a:t>
            </a:r>
            <a:r>
              <a:rPr lang="en-US" altLang="ro-RO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dirty="0">
                <a:cs typeface="Tahoma" pitchFamily="34" charset="0"/>
                <a:sym typeface="Symbol" pitchFamily="18" charset="2"/>
              </a:rPr>
              <a:t></a:t>
            </a:r>
            <a:r>
              <a:rPr lang="en-US" altLang="ro-RO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dirty="0">
                <a:cs typeface="Tahoma" pitchFamily="34" charset="0"/>
                <a:sym typeface="Symbol" pitchFamily="18" charset="2"/>
              </a:rPr>
              <a:t></a:t>
            </a:r>
            <a:r>
              <a:rPr lang="en-US" altLang="ro-RO" dirty="0">
                <a:cs typeface="Tahoma" pitchFamily="34" charset="0"/>
                <a:sym typeface="Symbol" pitchFamily="18" charset="2"/>
              </a:rPr>
              <a:t> are RB trees; </a:t>
            </a:r>
            <a:r>
              <a:rPr lang="el-GR" altLang="ro-RO" dirty="0">
                <a:cs typeface="Tahoma" pitchFamily="34" charset="0"/>
                <a:sym typeface="Symbol" pitchFamily="18" charset="2"/>
              </a:rPr>
              <a:t></a:t>
            </a:r>
            <a:r>
              <a:rPr lang="en-US" altLang="ro-RO" dirty="0">
                <a:cs typeface="Tahoma" pitchFamily="34" charset="0"/>
                <a:sym typeface="Symbol" pitchFamily="18" charset="2"/>
              </a:rPr>
              <a:t>’s root is BLACK</a:t>
            </a:r>
          </a:p>
          <a:p>
            <a:pPr eaLnBrk="1" hangingPunct="1">
              <a:buFontTx/>
              <a:buNone/>
              <a:defRPr/>
            </a:pPr>
            <a:r>
              <a:rPr lang="en-US" altLang="ro-RO" sz="2000" i="1" dirty="0">
                <a:latin typeface="Courier New" pitchFamily="49" charset="0"/>
                <a:cs typeface="Tahoma" pitchFamily="34" charset="0"/>
                <a:sym typeface="Symbol" pitchFamily="18" charset="2"/>
              </a:rPr>
              <a:t>  </a:t>
            </a:r>
            <a:r>
              <a:rPr lang="en-US" altLang="ro-RO" sz="2000" i="1" dirty="0" err="1">
                <a:latin typeface="Courier New" pitchFamily="49" charset="0"/>
                <a:cs typeface="Tahoma" pitchFamily="34" charset="0"/>
                <a:sym typeface="Symbol" pitchFamily="18" charset="2"/>
              </a:rPr>
              <a:t>left_rotate</a:t>
            </a:r>
            <a:r>
              <a:rPr lang="en-US" altLang="ro-RO" sz="2000" i="1" dirty="0">
                <a:latin typeface="Courier New" pitchFamily="49" charset="0"/>
                <a:cs typeface="Tahoma" pitchFamily="34" charset="0"/>
                <a:sym typeface="Symbol" pitchFamily="18" charset="2"/>
              </a:rPr>
              <a:t>(p(x))</a:t>
            </a:r>
            <a:r>
              <a:rPr lang="en-US" altLang="ro-RO" sz="2000" dirty="0">
                <a:latin typeface="Courier New" pitchFamily="49" charset="0"/>
                <a:cs typeface="Tahoma" pitchFamily="34" charset="0"/>
                <a:sym typeface="Symbol" pitchFamily="18" charset="2"/>
              </a:rPr>
              <a:t> 	</a:t>
            </a:r>
            <a:r>
              <a:rPr lang="en-US" altLang="ro-RO" sz="2000" dirty="0">
                <a:cs typeface="Tahoma" pitchFamily="34" charset="0"/>
                <a:sym typeface="Symbol" pitchFamily="18" charset="2"/>
              </a:rPr>
              <a:t>//no more P3 conflict B-parent conflict</a:t>
            </a:r>
            <a:endParaRPr lang="en-US" altLang="ro-RO" sz="2400" dirty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ro-RO" sz="2000" dirty="0">
                <a:latin typeface="Courier New" pitchFamily="49" charset="0"/>
                <a:cs typeface="Tahoma" pitchFamily="34" charset="0"/>
                <a:sym typeface="Symbol" pitchFamily="18" charset="2"/>
              </a:rPr>
              <a:t>  x&lt;-left(x)			</a:t>
            </a:r>
            <a:endParaRPr lang="en-US" altLang="ro-RO" dirty="0">
              <a:cs typeface="Tahoma" pitchFamily="34" charset="0"/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ro-RO" dirty="0"/>
          </a:p>
        </p:txBody>
      </p:sp>
      <p:grpSp>
        <p:nvGrpSpPr>
          <p:cNvPr id="357381" name="Group 5"/>
          <p:cNvGrpSpPr>
            <a:grpSpLocks noChangeAspect="1"/>
          </p:cNvGrpSpPr>
          <p:nvPr/>
        </p:nvGrpSpPr>
        <p:grpSpPr bwMode="auto">
          <a:xfrm>
            <a:off x="604225" y="4049713"/>
            <a:ext cx="4135437" cy="2419350"/>
            <a:chOff x="478" y="2195"/>
            <a:chExt cx="6512" cy="3811"/>
          </a:xfrm>
        </p:grpSpPr>
        <p:sp>
          <p:nvSpPr>
            <p:cNvPr id="357382" name="AutoShape 6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512" cy="3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3368" name="Group 8"/>
            <p:cNvGrpSpPr>
              <a:grpSpLocks/>
            </p:cNvGrpSpPr>
            <p:nvPr/>
          </p:nvGrpSpPr>
          <p:grpSpPr bwMode="auto">
            <a:xfrm>
              <a:off x="4860" y="3240"/>
              <a:ext cx="1032" cy="870"/>
              <a:chOff x="4094" y="4334"/>
              <a:chExt cx="1032" cy="870"/>
            </a:xfrm>
          </p:grpSpPr>
          <p:sp>
            <p:nvSpPr>
              <p:cNvPr id="357385" name="Freeform 9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386" name="Freeform 10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387" name="Rectangle 11"/>
            <p:cNvSpPr>
              <a:spLocks noChangeArrowheads="1"/>
            </p:cNvSpPr>
            <p:nvPr/>
          </p:nvSpPr>
          <p:spPr bwMode="auto">
            <a:xfrm>
              <a:off x="4428" y="4773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5400" y="3600"/>
              <a:ext cx="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6483" y="4798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390" name="Line 14"/>
            <p:cNvSpPr>
              <a:spLocks noChangeShapeType="1"/>
            </p:cNvSpPr>
            <p:nvPr/>
          </p:nvSpPr>
          <p:spPr bwMode="auto">
            <a:xfrm flipH="1">
              <a:off x="1413" y="3503"/>
              <a:ext cx="717" cy="89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73" name="Group 15"/>
            <p:cNvGrpSpPr>
              <a:grpSpLocks/>
            </p:cNvGrpSpPr>
            <p:nvPr/>
          </p:nvGrpSpPr>
          <p:grpSpPr bwMode="auto">
            <a:xfrm>
              <a:off x="852" y="4253"/>
              <a:ext cx="1033" cy="870"/>
              <a:chOff x="852" y="4253"/>
              <a:chExt cx="1033" cy="870"/>
            </a:xfrm>
          </p:grpSpPr>
          <p:sp>
            <p:nvSpPr>
              <p:cNvPr id="357392" name="Freeform 16"/>
              <p:cNvSpPr>
                <a:spLocks/>
              </p:cNvSpPr>
              <p:nvPr/>
            </p:nvSpPr>
            <p:spPr bwMode="auto">
              <a:xfrm>
                <a:off x="853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393" name="Freeform 17"/>
              <p:cNvSpPr>
                <a:spLocks/>
              </p:cNvSpPr>
              <p:nvPr/>
            </p:nvSpPr>
            <p:spPr bwMode="auto">
              <a:xfrm>
                <a:off x="853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394" name="Rectangle 18"/>
            <p:cNvSpPr>
              <a:spLocks noChangeArrowheads="1"/>
            </p:cNvSpPr>
            <p:nvPr/>
          </p:nvSpPr>
          <p:spPr bwMode="auto">
            <a:xfrm>
              <a:off x="1188" y="4693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395" name="Rectangle 19"/>
            <p:cNvSpPr>
              <a:spLocks noChangeArrowheads="1"/>
            </p:cNvSpPr>
            <p:nvPr/>
          </p:nvSpPr>
          <p:spPr bwMode="auto">
            <a:xfrm>
              <a:off x="1320" y="469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 flipH="1">
              <a:off x="2345" y="4253"/>
              <a:ext cx="717" cy="89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77" name="Group 21"/>
            <p:cNvGrpSpPr>
              <a:grpSpLocks/>
            </p:cNvGrpSpPr>
            <p:nvPr/>
          </p:nvGrpSpPr>
          <p:grpSpPr bwMode="auto">
            <a:xfrm>
              <a:off x="1972" y="4814"/>
              <a:ext cx="1033" cy="870"/>
              <a:chOff x="1972" y="4814"/>
              <a:chExt cx="1033" cy="870"/>
            </a:xfrm>
          </p:grpSpPr>
          <p:sp>
            <p:nvSpPr>
              <p:cNvPr id="357398" name="Freeform 22"/>
              <p:cNvSpPr>
                <a:spLocks/>
              </p:cNvSpPr>
              <p:nvPr/>
            </p:nvSpPr>
            <p:spPr bwMode="auto">
              <a:xfrm>
                <a:off x="1973" y="4813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399" name="Freeform 23"/>
              <p:cNvSpPr>
                <a:spLocks/>
              </p:cNvSpPr>
              <p:nvPr/>
            </p:nvSpPr>
            <p:spPr bwMode="auto">
              <a:xfrm>
                <a:off x="1973" y="4813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00" name="Rectangle 24"/>
            <p:cNvSpPr>
              <a:spLocks noChangeArrowheads="1"/>
            </p:cNvSpPr>
            <p:nvPr/>
          </p:nvSpPr>
          <p:spPr bwMode="auto">
            <a:xfrm>
              <a:off x="2425" y="5253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01" name="Rectangle 25"/>
            <p:cNvSpPr>
              <a:spLocks noChangeArrowheads="1"/>
            </p:cNvSpPr>
            <p:nvPr/>
          </p:nvSpPr>
          <p:spPr bwMode="auto">
            <a:xfrm>
              <a:off x="2553" y="52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 flipH="1">
              <a:off x="2533" y="2570"/>
              <a:ext cx="1305" cy="7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03" name="Line 27"/>
            <p:cNvSpPr>
              <a:spLocks noChangeShapeType="1"/>
            </p:cNvSpPr>
            <p:nvPr/>
          </p:nvSpPr>
          <p:spPr bwMode="auto">
            <a:xfrm>
              <a:off x="2345" y="3318"/>
              <a:ext cx="757" cy="8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82" name="Group 28"/>
            <p:cNvGrpSpPr>
              <a:grpSpLocks/>
            </p:cNvGrpSpPr>
            <p:nvPr/>
          </p:nvGrpSpPr>
          <p:grpSpPr bwMode="auto">
            <a:xfrm>
              <a:off x="1785" y="2943"/>
              <a:ext cx="719" cy="721"/>
              <a:chOff x="1785" y="2943"/>
              <a:chExt cx="719" cy="721"/>
            </a:xfrm>
          </p:grpSpPr>
          <p:sp>
            <p:nvSpPr>
              <p:cNvPr id="357405" name="Oval 29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05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06" name="Oval 30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05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2058" y="311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09" name="Line 33"/>
            <p:cNvSpPr>
              <a:spLocks noChangeShapeType="1"/>
            </p:cNvSpPr>
            <p:nvPr/>
          </p:nvSpPr>
          <p:spPr bwMode="auto">
            <a:xfrm>
              <a:off x="3093" y="4253"/>
              <a:ext cx="757" cy="8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86" name="Group 34"/>
            <p:cNvGrpSpPr>
              <a:grpSpLocks/>
            </p:cNvGrpSpPr>
            <p:nvPr/>
          </p:nvGrpSpPr>
          <p:grpSpPr bwMode="auto">
            <a:xfrm>
              <a:off x="3278" y="4814"/>
              <a:ext cx="1033" cy="870"/>
              <a:chOff x="3278" y="4814"/>
              <a:chExt cx="1033" cy="870"/>
            </a:xfrm>
          </p:grpSpPr>
          <p:sp>
            <p:nvSpPr>
              <p:cNvPr id="357411" name="Freeform 35"/>
              <p:cNvSpPr>
                <a:spLocks/>
              </p:cNvSpPr>
              <p:nvPr/>
            </p:nvSpPr>
            <p:spPr bwMode="auto">
              <a:xfrm>
                <a:off x="3278" y="481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12" name="Freeform 36"/>
              <p:cNvSpPr>
                <a:spLocks/>
              </p:cNvSpPr>
              <p:nvPr/>
            </p:nvSpPr>
            <p:spPr bwMode="auto">
              <a:xfrm>
                <a:off x="3278" y="481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13" name="Rectangle 37"/>
            <p:cNvSpPr>
              <a:spLocks noChangeArrowheads="1"/>
            </p:cNvSpPr>
            <p:nvPr/>
          </p:nvSpPr>
          <p:spPr bwMode="auto">
            <a:xfrm>
              <a:off x="3613" y="525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14" name="Rectangle 38"/>
            <p:cNvSpPr>
              <a:spLocks noChangeArrowheads="1"/>
            </p:cNvSpPr>
            <p:nvPr/>
          </p:nvSpPr>
          <p:spPr bwMode="auto">
            <a:xfrm>
              <a:off x="3725" y="52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3389" name="Group 39"/>
            <p:cNvGrpSpPr>
              <a:grpSpLocks/>
            </p:cNvGrpSpPr>
            <p:nvPr/>
          </p:nvGrpSpPr>
          <p:grpSpPr bwMode="auto">
            <a:xfrm>
              <a:off x="2905" y="3692"/>
              <a:ext cx="719" cy="720"/>
              <a:chOff x="2905" y="3692"/>
              <a:chExt cx="719" cy="720"/>
            </a:xfrm>
          </p:grpSpPr>
          <p:sp>
            <p:nvSpPr>
              <p:cNvPr id="357416" name="Oval 40"/>
              <p:cNvSpPr>
                <a:spLocks noChangeArrowheads="1"/>
              </p:cNvSpPr>
              <p:nvPr/>
            </p:nvSpPr>
            <p:spPr bwMode="auto">
              <a:xfrm>
                <a:off x="2905" y="3693"/>
                <a:ext cx="705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17" name="Oval 41"/>
              <p:cNvSpPr>
                <a:spLocks noChangeArrowheads="1"/>
              </p:cNvSpPr>
              <p:nvPr/>
            </p:nvSpPr>
            <p:spPr bwMode="auto">
              <a:xfrm>
                <a:off x="2905" y="3693"/>
                <a:ext cx="705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3183" y="386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19" name="Rectangle 43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20" name="Line 44"/>
            <p:cNvSpPr>
              <a:spLocks noChangeShapeType="1"/>
            </p:cNvSpPr>
            <p:nvPr/>
          </p:nvSpPr>
          <p:spPr bwMode="auto">
            <a:xfrm>
              <a:off x="4398" y="2570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93" name="Group 45"/>
            <p:cNvGrpSpPr>
              <a:grpSpLocks/>
            </p:cNvGrpSpPr>
            <p:nvPr/>
          </p:nvGrpSpPr>
          <p:grpSpPr bwMode="auto">
            <a:xfrm>
              <a:off x="3838" y="2195"/>
              <a:ext cx="719" cy="720"/>
              <a:chOff x="3838" y="2195"/>
              <a:chExt cx="719" cy="720"/>
            </a:xfrm>
          </p:grpSpPr>
          <p:sp>
            <p:nvSpPr>
              <p:cNvPr id="357422" name="Oval 46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23" name="Oval 47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24" name="Rectangle 48"/>
            <p:cNvSpPr>
              <a:spLocks noChangeArrowheads="1"/>
            </p:cNvSpPr>
            <p:nvPr/>
          </p:nvSpPr>
          <p:spPr bwMode="auto">
            <a:xfrm>
              <a:off x="4110" y="2370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25" name="Rectangle 49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26" name="Rectangle 50"/>
            <p:cNvSpPr>
              <a:spLocks noChangeArrowheads="1"/>
            </p:cNvSpPr>
            <p:nvPr/>
          </p:nvSpPr>
          <p:spPr bwMode="auto">
            <a:xfrm>
              <a:off x="5568" y="29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57427" name="Group 51"/>
          <p:cNvGrpSpPr>
            <a:grpSpLocks noChangeAspect="1"/>
          </p:cNvGrpSpPr>
          <p:nvPr/>
        </p:nvGrpSpPr>
        <p:grpSpPr bwMode="auto">
          <a:xfrm>
            <a:off x="5181296" y="3972576"/>
            <a:ext cx="4135437" cy="2457450"/>
            <a:chOff x="478" y="2195"/>
            <a:chExt cx="6512" cy="3870"/>
          </a:xfrm>
        </p:grpSpPr>
        <p:sp>
          <p:nvSpPr>
            <p:cNvPr id="357428" name="AutoShape 52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512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29" name="Rectangle 53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3323" name="Group 54"/>
            <p:cNvGrpSpPr>
              <a:grpSpLocks/>
            </p:cNvGrpSpPr>
            <p:nvPr/>
          </p:nvGrpSpPr>
          <p:grpSpPr bwMode="auto">
            <a:xfrm>
              <a:off x="4860" y="3240"/>
              <a:ext cx="1032" cy="870"/>
              <a:chOff x="4094" y="4334"/>
              <a:chExt cx="1032" cy="870"/>
            </a:xfrm>
          </p:grpSpPr>
          <p:sp>
            <p:nvSpPr>
              <p:cNvPr id="357431" name="Freeform 55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32" name="Freeform 56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33" name="Rectangle 57"/>
            <p:cNvSpPr>
              <a:spLocks noChangeArrowheads="1"/>
            </p:cNvSpPr>
            <p:nvPr/>
          </p:nvSpPr>
          <p:spPr bwMode="auto">
            <a:xfrm>
              <a:off x="4428" y="4772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34" name="Rectangle 58"/>
            <p:cNvSpPr>
              <a:spLocks noChangeArrowheads="1"/>
            </p:cNvSpPr>
            <p:nvPr/>
          </p:nvSpPr>
          <p:spPr bwMode="auto">
            <a:xfrm>
              <a:off x="5400" y="3600"/>
              <a:ext cx="1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35" name="Rectangle 59"/>
            <p:cNvSpPr>
              <a:spLocks noChangeArrowheads="1"/>
            </p:cNvSpPr>
            <p:nvPr/>
          </p:nvSpPr>
          <p:spPr bwMode="auto">
            <a:xfrm>
              <a:off x="6483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36" name="Line 6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28" name="Group 6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57438" name="Freeform 6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39" name="Freeform 6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40" name="Rectangle 64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41" name="Rectangle 65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3331" name="Group 6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57443" name="Freeform 6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44" name="Freeform 6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45" name="Rectangle 69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46" name="Rectangle 70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47" name="Line 71"/>
            <p:cNvSpPr>
              <a:spLocks noChangeShapeType="1"/>
            </p:cNvSpPr>
            <p:nvPr/>
          </p:nvSpPr>
          <p:spPr bwMode="auto">
            <a:xfrm flipH="1">
              <a:off x="2533" y="2570"/>
              <a:ext cx="1305" cy="70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35" name="Group 72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57449" name="Oval 7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50" name="Oval 74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51" name="Rectangle 75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52" name="Rectangle 76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53" name="Line 77"/>
            <p:cNvSpPr>
              <a:spLocks noChangeShapeType="1"/>
            </p:cNvSpPr>
            <p:nvPr/>
          </p:nvSpPr>
          <p:spPr bwMode="auto">
            <a:xfrm>
              <a:off x="2578" y="3755"/>
              <a:ext cx="54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39" name="Group 78"/>
            <p:cNvGrpSpPr>
              <a:grpSpLocks/>
            </p:cNvGrpSpPr>
            <p:nvPr/>
          </p:nvGrpSpPr>
          <p:grpSpPr bwMode="auto">
            <a:xfrm>
              <a:off x="2578" y="4115"/>
              <a:ext cx="1033" cy="870"/>
              <a:chOff x="3278" y="4814"/>
              <a:chExt cx="1033" cy="870"/>
            </a:xfrm>
          </p:grpSpPr>
          <p:sp>
            <p:nvSpPr>
              <p:cNvPr id="357455" name="Freeform 79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56" name="Freeform 80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57" name="Rectangle 81"/>
            <p:cNvSpPr>
              <a:spLocks noChangeArrowheads="1"/>
            </p:cNvSpPr>
            <p:nvPr/>
          </p:nvSpPr>
          <p:spPr bwMode="auto">
            <a:xfrm>
              <a:off x="3118" y="4475"/>
              <a:ext cx="1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58" name="Rectangle 82"/>
            <p:cNvSpPr>
              <a:spLocks noChangeArrowheads="1"/>
            </p:cNvSpPr>
            <p:nvPr/>
          </p:nvSpPr>
          <p:spPr bwMode="auto">
            <a:xfrm>
              <a:off x="3725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3342" name="Group 83"/>
            <p:cNvGrpSpPr>
              <a:grpSpLocks/>
            </p:cNvGrpSpPr>
            <p:nvPr/>
          </p:nvGrpSpPr>
          <p:grpSpPr bwMode="auto">
            <a:xfrm>
              <a:off x="2038" y="3215"/>
              <a:ext cx="719" cy="720"/>
              <a:chOff x="2905" y="3692"/>
              <a:chExt cx="719" cy="720"/>
            </a:xfrm>
          </p:grpSpPr>
          <p:sp>
            <p:nvSpPr>
              <p:cNvPr id="357460" name="Oval 8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61" name="Oval 8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62" name="Rectangle 86"/>
            <p:cNvSpPr>
              <a:spLocks noChangeArrowheads="1"/>
            </p:cNvSpPr>
            <p:nvPr/>
          </p:nvSpPr>
          <p:spPr bwMode="auto">
            <a:xfrm>
              <a:off x="2398" y="339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63" name="Rectangle 87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64" name="Line 88"/>
            <p:cNvSpPr>
              <a:spLocks noChangeShapeType="1"/>
            </p:cNvSpPr>
            <p:nvPr/>
          </p:nvSpPr>
          <p:spPr bwMode="auto">
            <a:xfrm>
              <a:off x="4398" y="2570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346" name="Group 89"/>
            <p:cNvGrpSpPr>
              <a:grpSpLocks/>
            </p:cNvGrpSpPr>
            <p:nvPr/>
          </p:nvGrpSpPr>
          <p:grpSpPr bwMode="auto">
            <a:xfrm>
              <a:off x="3838" y="2195"/>
              <a:ext cx="719" cy="720"/>
              <a:chOff x="3838" y="2195"/>
              <a:chExt cx="719" cy="720"/>
            </a:xfrm>
          </p:grpSpPr>
          <p:sp>
            <p:nvSpPr>
              <p:cNvPr id="357466" name="Oval 90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7467" name="Oval 91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7468" name="Rectangle 92"/>
            <p:cNvSpPr>
              <a:spLocks noChangeArrowheads="1"/>
            </p:cNvSpPr>
            <p:nvPr/>
          </p:nvSpPr>
          <p:spPr bwMode="auto">
            <a:xfrm>
              <a:off x="4110" y="2370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69" name="Rectangle 93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70" name="Rectangle 94"/>
            <p:cNvSpPr>
              <a:spLocks noChangeArrowheads="1"/>
            </p:cNvSpPr>
            <p:nvPr/>
          </p:nvSpPr>
          <p:spPr bwMode="auto">
            <a:xfrm>
              <a:off x="5568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7471" name="Line 95"/>
            <p:cNvSpPr>
              <a:spLocks noChangeShapeType="1"/>
            </p:cNvSpPr>
            <p:nvPr/>
          </p:nvSpPr>
          <p:spPr bwMode="auto">
            <a:xfrm flipH="1">
              <a:off x="1678" y="37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7472" name="Line 96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8A45D5-B578-D144-B5E4-6A438A2A97B7}"/>
              </a:ext>
            </a:extLst>
          </p:cNvPr>
          <p:cNvGrpSpPr/>
          <p:nvPr/>
        </p:nvGrpSpPr>
        <p:grpSpPr>
          <a:xfrm>
            <a:off x="2219959" y="4490363"/>
            <a:ext cx="308097" cy="488608"/>
            <a:chOff x="6991515" y="3776544"/>
            <a:chExt cx="308097" cy="48860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CF62BF-0314-7145-A9D8-7F9D21A5746E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D7E7DC-83BD-6E47-8A5E-20654E15D4B6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17FA94-B35D-BB41-9082-C8F2C332353C}"/>
              </a:ext>
            </a:extLst>
          </p:cNvPr>
          <p:cNvGrpSpPr/>
          <p:nvPr/>
        </p:nvGrpSpPr>
        <p:grpSpPr>
          <a:xfrm>
            <a:off x="5765405" y="4663573"/>
            <a:ext cx="308097" cy="488608"/>
            <a:chOff x="6991515" y="3776544"/>
            <a:chExt cx="308097" cy="48860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9AE1CD8-2437-E347-8BDB-2F9A7B09E388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BF3A47-714E-4341-BB31-B437AB2A466D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78BEA9-796D-044F-9361-CE527CDB8615}"/>
              </a:ext>
            </a:extLst>
          </p:cNvPr>
          <p:cNvCxnSpPr/>
          <p:nvPr/>
        </p:nvCxnSpPr>
        <p:spPr bwMode="auto">
          <a:xfrm>
            <a:off x="4149545" y="5003605"/>
            <a:ext cx="126736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AE2967-6BAD-49FF-9AFB-1A6253F85401}" type="datetime1">
              <a:rPr lang="en-US" smtClean="0"/>
              <a:t>11/16/20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Case#2-eval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Case #2 takes just O(1) to apply, but</a:t>
            </a:r>
          </a:p>
          <a:p>
            <a:pPr eaLnBrk="1" hangingPunct="1"/>
            <a:r>
              <a:rPr lang="en-US" altLang="ro-RO" dirty="0"/>
              <a:t>P</a:t>
            </a:r>
            <a:r>
              <a:rPr lang="en-US" altLang="ro-RO" baseline="-25000" dirty="0"/>
              <a:t>3</a:t>
            </a:r>
            <a:r>
              <a:rPr lang="en-US" altLang="ro-RO" dirty="0"/>
              <a:t> is still invalid, for the new x denoted node (i.e. A-B conflict)</a:t>
            </a:r>
          </a:p>
          <a:p>
            <a:pPr eaLnBrk="1" hangingPunct="1"/>
            <a:r>
              <a:rPr lang="en-US" altLang="ro-RO" dirty="0"/>
              <a:t>=&gt; case #3 to the rescue</a:t>
            </a:r>
          </a:p>
          <a:p>
            <a:pPr eaLnBrk="1" hangingPunct="1"/>
            <a:endParaRPr lang="en-US" altLang="ro-RO" dirty="0"/>
          </a:p>
        </p:txBody>
      </p:sp>
      <p:grpSp>
        <p:nvGrpSpPr>
          <p:cNvPr id="14343" name="Group 4"/>
          <p:cNvGrpSpPr>
            <a:grpSpLocks noChangeAspect="1"/>
          </p:cNvGrpSpPr>
          <p:nvPr/>
        </p:nvGrpSpPr>
        <p:grpSpPr bwMode="auto">
          <a:xfrm>
            <a:off x="1922463" y="3736975"/>
            <a:ext cx="4135437" cy="2457450"/>
            <a:chOff x="478" y="2195"/>
            <a:chExt cx="6512" cy="3870"/>
          </a:xfrm>
        </p:grpSpPr>
        <p:sp>
          <p:nvSpPr>
            <p:cNvPr id="358405" name="AutoShape 5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512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4346" name="Group 7"/>
            <p:cNvGrpSpPr>
              <a:grpSpLocks/>
            </p:cNvGrpSpPr>
            <p:nvPr/>
          </p:nvGrpSpPr>
          <p:grpSpPr bwMode="auto">
            <a:xfrm>
              <a:off x="4860" y="3240"/>
              <a:ext cx="1032" cy="870"/>
              <a:chOff x="4094" y="4334"/>
              <a:chExt cx="1032" cy="870"/>
            </a:xfrm>
          </p:grpSpPr>
          <p:sp>
            <p:nvSpPr>
              <p:cNvPr id="358408" name="Freeform 8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9" name="Freeform 9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10" name="Rectangle 10"/>
            <p:cNvSpPr>
              <a:spLocks noChangeArrowheads="1"/>
            </p:cNvSpPr>
            <p:nvPr/>
          </p:nvSpPr>
          <p:spPr bwMode="auto">
            <a:xfrm>
              <a:off x="4428" y="4773"/>
              <a:ext cx="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5400" y="3600"/>
              <a:ext cx="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>
              <a:off x="6483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51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58415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6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17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18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4354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58420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1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24" name="Line 24"/>
            <p:cNvSpPr>
              <a:spLocks noChangeShapeType="1"/>
            </p:cNvSpPr>
            <p:nvPr/>
          </p:nvSpPr>
          <p:spPr bwMode="auto">
            <a:xfrm flipH="1">
              <a:off x="2533" y="2570"/>
              <a:ext cx="1305" cy="70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58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58426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7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28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29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30" name="Line 30"/>
            <p:cNvSpPr>
              <a:spLocks noChangeShapeType="1"/>
            </p:cNvSpPr>
            <p:nvPr/>
          </p:nvSpPr>
          <p:spPr bwMode="auto">
            <a:xfrm>
              <a:off x="2578" y="3755"/>
              <a:ext cx="54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62" name="Group 31"/>
            <p:cNvGrpSpPr>
              <a:grpSpLocks/>
            </p:cNvGrpSpPr>
            <p:nvPr/>
          </p:nvGrpSpPr>
          <p:grpSpPr bwMode="auto">
            <a:xfrm>
              <a:off x="2578" y="4115"/>
              <a:ext cx="1033" cy="870"/>
              <a:chOff x="3278" y="4814"/>
              <a:chExt cx="1033" cy="870"/>
            </a:xfrm>
          </p:grpSpPr>
          <p:sp>
            <p:nvSpPr>
              <p:cNvPr id="358432" name="Freeform 32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3" name="Freeform 33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3118" y="4475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3725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4365" name="Group 36"/>
            <p:cNvGrpSpPr>
              <a:grpSpLocks/>
            </p:cNvGrpSpPr>
            <p:nvPr/>
          </p:nvGrpSpPr>
          <p:grpSpPr bwMode="auto">
            <a:xfrm>
              <a:off x="2038" y="3215"/>
              <a:ext cx="719" cy="720"/>
              <a:chOff x="2905" y="3692"/>
              <a:chExt cx="719" cy="720"/>
            </a:xfrm>
          </p:grpSpPr>
          <p:sp>
            <p:nvSpPr>
              <p:cNvPr id="358437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8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39" name="Rectangle 39"/>
            <p:cNvSpPr>
              <a:spLocks noChangeArrowheads="1"/>
            </p:cNvSpPr>
            <p:nvPr/>
          </p:nvSpPr>
          <p:spPr bwMode="auto">
            <a:xfrm>
              <a:off x="2398" y="339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0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1" name="Line 41"/>
            <p:cNvSpPr>
              <a:spLocks noChangeShapeType="1"/>
            </p:cNvSpPr>
            <p:nvPr/>
          </p:nvSpPr>
          <p:spPr bwMode="auto">
            <a:xfrm>
              <a:off x="4398" y="2570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69" name="Group 42"/>
            <p:cNvGrpSpPr>
              <a:grpSpLocks/>
            </p:cNvGrpSpPr>
            <p:nvPr/>
          </p:nvGrpSpPr>
          <p:grpSpPr bwMode="auto">
            <a:xfrm>
              <a:off x="3838" y="2195"/>
              <a:ext cx="719" cy="720"/>
              <a:chOff x="3838" y="2195"/>
              <a:chExt cx="719" cy="720"/>
            </a:xfrm>
          </p:grpSpPr>
          <p:sp>
            <p:nvSpPr>
              <p:cNvPr id="358443" name="Oval 43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44" name="Oval 44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>
              <a:off x="4110" y="2370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6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7" name="Rectangle 47"/>
            <p:cNvSpPr>
              <a:spLocks noChangeArrowheads="1"/>
            </p:cNvSpPr>
            <p:nvPr/>
          </p:nvSpPr>
          <p:spPr bwMode="auto">
            <a:xfrm>
              <a:off x="5568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448" name="Line 48"/>
            <p:cNvSpPr>
              <a:spLocks noChangeShapeType="1"/>
            </p:cNvSpPr>
            <p:nvPr/>
          </p:nvSpPr>
          <p:spPr bwMode="auto">
            <a:xfrm flipH="1">
              <a:off x="1678" y="37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449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F5BC7E-BB73-6046-BF25-96F16716AF5A}"/>
              </a:ext>
            </a:extLst>
          </p:cNvPr>
          <p:cNvGrpSpPr/>
          <p:nvPr/>
        </p:nvGrpSpPr>
        <p:grpSpPr>
          <a:xfrm>
            <a:off x="2490733" y="4428455"/>
            <a:ext cx="308097" cy="488608"/>
            <a:chOff x="6991515" y="3776544"/>
            <a:chExt cx="308097" cy="48860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942704-DB38-F646-B0A5-0AFB0D14E6AA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8F5F01-B62B-054E-91CA-5336109B0B7E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534E9C-98C3-4802-978A-F6DFFCBF812D}" type="datetime1">
              <a:rPr lang="en-US" smtClean="0"/>
              <a:t>11/16/20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Case#3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355725"/>
            <a:ext cx="8988425" cy="4892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o-RO" sz="3000" b="1" dirty="0"/>
              <a:t>Inserted </a:t>
            </a:r>
            <a:r>
              <a:rPr lang="en-US" altLang="ro-RO" sz="3000" b="1" dirty="0">
                <a:solidFill>
                  <a:srgbClr val="FF0000"/>
                </a:solidFill>
              </a:rPr>
              <a:t>A </a:t>
            </a:r>
            <a:r>
              <a:rPr lang="en-US" altLang="ro-RO" sz="3000" dirty="0"/>
              <a:t>/coming from #2 (node pointed by x)</a:t>
            </a:r>
          </a:p>
          <a:p>
            <a:pPr eaLnBrk="1" hangingPunct="1">
              <a:defRPr/>
            </a:pPr>
            <a:r>
              <a:rPr lang="en-US" altLang="ro-RO" sz="3000" dirty="0"/>
              <a:t>Parent (</a:t>
            </a:r>
            <a:r>
              <a:rPr lang="en-US" altLang="ro-RO" sz="3000" dirty="0">
                <a:solidFill>
                  <a:srgbClr val="FF0000"/>
                </a:solidFill>
              </a:rPr>
              <a:t>B</a:t>
            </a:r>
            <a:r>
              <a:rPr lang="en-US" altLang="ro-RO" sz="3000" dirty="0"/>
              <a:t>)=</a:t>
            </a:r>
            <a:r>
              <a:rPr lang="en-US" altLang="ro-RO" sz="3000" dirty="0">
                <a:solidFill>
                  <a:srgbClr val="FF0000"/>
                </a:solidFill>
              </a:rPr>
              <a:t>RED</a:t>
            </a:r>
            <a:r>
              <a:rPr lang="en-US" altLang="ro-RO" sz="3000" dirty="0"/>
              <a:t>, uncle </a:t>
            </a:r>
            <a:r>
              <a:rPr lang="en-US" altLang="ro-RO" sz="2800" dirty="0"/>
              <a:t>(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sz="28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’s root</a:t>
            </a:r>
            <a:r>
              <a:rPr lang="en-US" altLang="ro-RO" sz="2800" dirty="0">
                <a:sym typeface="Symbol"/>
              </a:rPr>
              <a:t>)</a:t>
            </a:r>
            <a:r>
              <a:rPr lang="en-US" altLang="ro-RO" sz="2800" dirty="0"/>
              <a:t>= </a:t>
            </a:r>
            <a:r>
              <a:rPr lang="en-US" altLang="ro-RO" sz="3000" dirty="0">
                <a:solidFill>
                  <a:schemeClr val="tx1"/>
                </a:solidFill>
              </a:rPr>
              <a:t>BLACK</a:t>
            </a:r>
            <a:r>
              <a:rPr lang="en-US" altLang="ro-RO" sz="3000" dirty="0"/>
              <a:t>, grandparent (</a:t>
            </a:r>
            <a:r>
              <a:rPr lang="en-US" altLang="ro-RO" sz="3000" dirty="0">
                <a:solidFill>
                  <a:schemeClr val="tx1"/>
                </a:solidFill>
              </a:rPr>
              <a:t>C</a:t>
            </a:r>
            <a:r>
              <a:rPr lang="en-US" altLang="ro-RO" sz="3000" dirty="0"/>
              <a:t>)=</a:t>
            </a:r>
            <a:r>
              <a:rPr lang="en-US" altLang="ro-RO" sz="3000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defRPr/>
            </a:pPr>
            <a:r>
              <a:rPr lang="el-GR" altLang="ro-RO" sz="2800" dirty="0">
                <a:cs typeface="Tahoma" pitchFamily="34" charset="0"/>
                <a:sym typeface="Symbol" pitchFamily="18" charset="2"/>
              </a:rPr>
              <a:t>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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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 are RB trees</a:t>
            </a:r>
          </a:p>
          <a:p>
            <a:pPr eaLnBrk="1" hangingPunct="1">
              <a:buFontTx/>
              <a:buNone/>
              <a:defRPr/>
            </a:pPr>
            <a:r>
              <a:rPr lang="en-US" altLang="ro-RO" sz="2000" i="1" dirty="0">
                <a:latin typeface="Courier New" pitchFamily="49" charset="0"/>
                <a:cs typeface="Tahoma" pitchFamily="34" charset="0"/>
                <a:sym typeface="Symbol" pitchFamily="18" charset="2"/>
              </a:rPr>
              <a:t>parent&lt;-black</a:t>
            </a:r>
          </a:p>
          <a:p>
            <a:pPr eaLnBrk="1" hangingPunct="1">
              <a:buFontTx/>
              <a:buNone/>
              <a:defRPr/>
            </a:pPr>
            <a:r>
              <a:rPr lang="en-US" altLang="ro-RO" sz="2000" i="1" dirty="0">
                <a:latin typeface="Courier New" pitchFamily="49" charset="0"/>
                <a:cs typeface="Tahoma" pitchFamily="34" charset="0"/>
                <a:sym typeface="Symbol" pitchFamily="18" charset="2"/>
              </a:rPr>
              <a:t>grandparent&lt;-red</a:t>
            </a:r>
          </a:p>
          <a:p>
            <a:pPr eaLnBrk="1" hangingPunct="1">
              <a:buFontTx/>
              <a:buNone/>
              <a:defRPr/>
            </a:pPr>
            <a:r>
              <a:rPr lang="en-US" altLang="ro-RO" sz="2000" i="1" dirty="0" err="1">
                <a:latin typeface="Courier New" pitchFamily="49" charset="0"/>
                <a:cs typeface="Tahoma" pitchFamily="34" charset="0"/>
                <a:sym typeface="Symbol" pitchFamily="18" charset="2"/>
              </a:rPr>
              <a:t>right_rotate</a:t>
            </a:r>
            <a:r>
              <a:rPr lang="en-US" altLang="ro-RO" sz="2000" i="1" dirty="0">
                <a:latin typeface="Courier New" pitchFamily="49" charset="0"/>
                <a:cs typeface="Tahoma" pitchFamily="34" charset="0"/>
                <a:sym typeface="Symbol" pitchFamily="18" charset="2"/>
              </a:rPr>
              <a:t>(p[p[x]])</a:t>
            </a:r>
            <a:r>
              <a:rPr lang="en-US" altLang="ro-RO" sz="2000" dirty="0">
                <a:latin typeface="Courier New" pitchFamily="49" charset="0"/>
                <a:cs typeface="Tahoma" pitchFamily="34" charset="0"/>
                <a:sym typeface="Symbol" pitchFamily="18" charset="2"/>
              </a:rPr>
              <a:t>		</a:t>
            </a:r>
            <a:endParaRPr lang="en-US" altLang="ro-RO" dirty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  <a:defRPr/>
            </a:pPr>
            <a:endParaRPr lang="en-US" altLang="ro-RO" dirty="0">
              <a:cs typeface="Tahoma" pitchFamily="34" charset="0"/>
              <a:sym typeface="Symbol" pitchFamily="18" charset="2"/>
            </a:endParaRPr>
          </a:p>
        </p:txBody>
      </p:sp>
      <p:grpSp>
        <p:nvGrpSpPr>
          <p:cNvPr id="359428" name="Group 4"/>
          <p:cNvGrpSpPr>
            <a:grpSpLocks noChangeAspect="1"/>
          </p:cNvGrpSpPr>
          <p:nvPr/>
        </p:nvGrpSpPr>
        <p:grpSpPr bwMode="auto">
          <a:xfrm>
            <a:off x="1517892" y="4223544"/>
            <a:ext cx="4135437" cy="2457450"/>
            <a:chOff x="478" y="2195"/>
            <a:chExt cx="6512" cy="3870"/>
          </a:xfrm>
        </p:grpSpPr>
        <p:sp>
          <p:nvSpPr>
            <p:cNvPr id="359429" name="AutoShape 5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512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30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416" name="Group 7"/>
            <p:cNvGrpSpPr>
              <a:grpSpLocks/>
            </p:cNvGrpSpPr>
            <p:nvPr/>
          </p:nvGrpSpPr>
          <p:grpSpPr bwMode="auto">
            <a:xfrm>
              <a:off x="4860" y="3240"/>
              <a:ext cx="1032" cy="870"/>
              <a:chOff x="4094" y="4334"/>
              <a:chExt cx="1032" cy="870"/>
            </a:xfrm>
          </p:grpSpPr>
          <p:sp>
            <p:nvSpPr>
              <p:cNvPr id="359432" name="Freeform 8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33" name="Freeform 9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34" name="Rectangle 10"/>
            <p:cNvSpPr>
              <a:spLocks noChangeArrowheads="1"/>
            </p:cNvSpPr>
            <p:nvPr/>
          </p:nvSpPr>
          <p:spPr bwMode="auto">
            <a:xfrm>
              <a:off x="4428" y="4772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35" name="Rectangle 11"/>
            <p:cNvSpPr>
              <a:spLocks noChangeArrowheads="1"/>
            </p:cNvSpPr>
            <p:nvPr/>
          </p:nvSpPr>
          <p:spPr bwMode="auto">
            <a:xfrm>
              <a:off x="5400" y="3600"/>
              <a:ext cx="1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6483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21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59439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40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42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424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59444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45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46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47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48" name="Line 24"/>
            <p:cNvSpPr>
              <a:spLocks noChangeShapeType="1"/>
            </p:cNvSpPr>
            <p:nvPr/>
          </p:nvSpPr>
          <p:spPr bwMode="auto">
            <a:xfrm flipH="1">
              <a:off x="2533" y="2570"/>
              <a:ext cx="1305" cy="70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28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59450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51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52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53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54" name="Line 30"/>
            <p:cNvSpPr>
              <a:spLocks noChangeShapeType="1"/>
            </p:cNvSpPr>
            <p:nvPr/>
          </p:nvSpPr>
          <p:spPr bwMode="auto">
            <a:xfrm>
              <a:off x="2578" y="3755"/>
              <a:ext cx="54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32" name="Group 31"/>
            <p:cNvGrpSpPr>
              <a:grpSpLocks/>
            </p:cNvGrpSpPr>
            <p:nvPr/>
          </p:nvGrpSpPr>
          <p:grpSpPr bwMode="auto">
            <a:xfrm>
              <a:off x="2578" y="4115"/>
              <a:ext cx="1033" cy="870"/>
              <a:chOff x="3278" y="4814"/>
              <a:chExt cx="1033" cy="870"/>
            </a:xfrm>
          </p:grpSpPr>
          <p:sp>
            <p:nvSpPr>
              <p:cNvPr id="359456" name="Freeform 32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57" name="Freeform 33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58" name="Rectangle 34"/>
            <p:cNvSpPr>
              <a:spLocks noChangeArrowheads="1"/>
            </p:cNvSpPr>
            <p:nvPr/>
          </p:nvSpPr>
          <p:spPr bwMode="auto">
            <a:xfrm>
              <a:off x="3118" y="4475"/>
              <a:ext cx="1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59" name="Rectangle 35"/>
            <p:cNvSpPr>
              <a:spLocks noChangeArrowheads="1"/>
            </p:cNvSpPr>
            <p:nvPr/>
          </p:nvSpPr>
          <p:spPr bwMode="auto">
            <a:xfrm>
              <a:off x="3725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435" name="Group 36"/>
            <p:cNvGrpSpPr>
              <a:grpSpLocks/>
            </p:cNvGrpSpPr>
            <p:nvPr/>
          </p:nvGrpSpPr>
          <p:grpSpPr bwMode="auto">
            <a:xfrm>
              <a:off x="2038" y="3215"/>
              <a:ext cx="719" cy="720"/>
              <a:chOff x="2905" y="3692"/>
              <a:chExt cx="719" cy="720"/>
            </a:xfrm>
          </p:grpSpPr>
          <p:sp>
            <p:nvSpPr>
              <p:cNvPr id="359461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62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63" name="Rectangle 39"/>
            <p:cNvSpPr>
              <a:spLocks noChangeArrowheads="1"/>
            </p:cNvSpPr>
            <p:nvPr/>
          </p:nvSpPr>
          <p:spPr bwMode="auto">
            <a:xfrm>
              <a:off x="2398" y="339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64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65" name="Line 41"/>
            <p:cNvSpPr>
              <a:spLocks noChangeShapeType="1"/>
            </p:cNvSpPr>
            <p:nvPr/>
          </p:nvSpPr>
          <p:spPr bwMode="auto">
            <a:xfrm>
              <a:off x="4398" y="2570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39" name="Group 42"/>
            <p:cNvGrpSpPr>
              <a:grpSpLocks/>
            </p:cNvGrpSpPr>
            <p:nvPr/>
          </p:nvGrpSpPr>
          <p:grpSpPr bwMode="auto">
            <a:xfrm>
              <a:off x="3838" y="2195"/>
              <a:ext cx="719" cy="720"/>
              <a:chOff x="3838" y="2195"/>
              <a:chExt cx="719" cy="720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69" name="Rectangle 45"/>
            <p:cNvSpPr>
              <a:spLocks noChangeArrowheads="1"/>
            </p:cNvSpPr>
            <p:nvPr/>
          </p:nvSpPr>
          <p:spPr bwMode="auto">
            <a:xfrm>
              <a:off x="4110" y="2370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70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71" name="Rectangle 47"/>
            <p:cNvSpPr>
              <a:spLocks noChangeArrowheads="1"/>
            </p:cNvSpPr>
            <p:nvPr/>
          </p:nvSpPr>
          <p:spPr bwMode="auto">
            <a:xfrm>
              <a:off x="5568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72" name="Line 48"/>
            <p:cNvSpPr>
              <a:spLocks noChangeShapeType="1"/>
            </p:cNvSpPr>
            <p:nvPr/>
          </p:nvSpPr>
          <p:spPr bwMode="auto">
            <a:xfrm flipH="1">
              <a:off x="1678" y="37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73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9474" name="Group 50"/>
          <p:cNvGrpSpPr>
            <a:grpSpLocks noChangeAspect="1"/>
          </p:cNvGrpSpPr>
          <p:nvPr/>
        </p:nvGrpSpPr>
        <p:grpSpPr bwMode="auto">
          <a:xfrm>
            <a:off x="5732221" y="2972117"/>
            <a:ext cx="4087999" cy="2813527"/>
            <a:chOff x="478" y="2195"/>
            <a:chExt cx="6512" cy="3870"/>
          </a:xfrm>
        </p:grpSpPr>
        <p:sp>
          <p:nvSpPr>
            <p:cNvPr id="359475" name="AutoShape 51"/>
            <p:cNvSpPr>
              <a:spLocks noChangeAspect="1" noChangeArrowheads="1"/>
            </p:cNvSpPr>
            <p:nvPr/>
          </p:nvSpPr>
          <p:spPr bwMode="auto">
            <a:xfrm>
              <a:off x="478" y="2195"/>
              <a:ext cx="6512" cy="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76" name="Rectangle 52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371" name="Group 53"/>
            <p:cNvGrpSpPr>
              <a:grpSpLocks/>
            </p:cNvGrpSpPr>
            <p:nvPr/>
          </p:nvGrpSpPr>
          <p:grpSpPr bwMode="auto">
            <a:xfrm>
              <a:off x="4678" y="4955"/>
              <a:ext cx="1032" cy="870"/>
              <a:chOff x="4094" y="4334"/>
              <a:chExt cx="1032" cy="870"/>
            </a:xfrm>
          </p:grpSpPr>
          <p:sp>
            <p:nvSpPr>
              <p:cNvPr id="359478" name="Freeform 54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79" name="Freeform 55"/>
              <p:cNvSpPr>
                <a:spLocks/>
              </p:cNvSpPr>
              <p:nvPr/>
            </p:nvSpPr>
            <p:spPr bwMode="auto">
              <a:xfrm>
                <a:off x="4094" y="4334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80" name="Rectangle 56"/>
            <p:cNvSpPr>
              <a:spLocks noChangeArrowheads="1"/>
            </p:cNvSpPr>
            <p:nvPr/>
          </p:nvSpPr>
          <p:spPr bwMode="auto">
            <a:xfrm>
              <a:off x="4428" y="4772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81" name="Rectangle 57"/>
            <p:cNvSpPr>
              <a:spLocks noChangeArrowheads="1"/>
            </p:cNvSpPr>
            <p:nvPr/>
          </p:nvSpPr>
          <p:spPr bwMode="auto">
            <a:xfrm>
              <a:off x="5038" y="5315"/>
              <a:ext cx="11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82" name="Rectangle 58"/>
            <p:cNvSpPr>
              <a:spLocks noChangeArrowheads="1"/>
            </p:cNvSpPr>
            <p:nvPr/>
          </p:nvSpPr>
          <p:spPr bwMode="auto">
            <a:xfrm>
              <a:off x="6483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83" name="Line 59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76" name="Group 60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59485" name="Freeform 61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86" name="Freeform 6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87" name="Rectangle 63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88" name="Rectangle 64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379" name="Group 65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59490" name="Freeform 66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91" name="Freeform 6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92" name="Rectangle 68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93" name="Rectangle 69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94" name="Line 70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83" name="Group 7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59496" name="Oval 7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497" name="Oval 7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498" name="Rectangle 74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499" name="Rectangle 75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00" name="Line 76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87" name="Group 77"/>
            <p:cNvGrpSpPr>
              <a:grpSpLocks/>
            </p:cNvGrpSpPr>
            <p:nvPr/>
          </p:nvGrpSpPr>
          <p:grpSpPr bwMode="auto">
            <a:xfrm>
              <a:off x="3238" y="4955"/>
              <a:ext cx="1033" cy="870"/>
              <a:chOff x="3278" y="4814"/>
              <a:chExt cx="1033" cy="870"/>
            </a:xfrm>
          </p:grpSpPr>
          <p:sp>
            <p:nvSpPr>
              <p:cNvPr id="359502" name="Freeform 78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503" name="Freeform 79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504" name="Rectangle 80"/>
            <p:cNvSpPr>
              <a:spLocks noChangeArrowheads="1"/>
            </p:cNvSpPr>
            <p:nvPr/>
          </p:nvSpPr>
          <p:spPr bwMode="auto">
            <a:xfrm>
              <a:off x="3778" y="5315"/>
              <a:ext cx="1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05" name="Rectangle 81"/>
            <p:cNvSpPr>
              <a:spLocks noChangeArrowheads="1"/>
            </p:cNvSpPr>
            <p:nvPr/>
          </p:nvSpPr>
          <p:spPr bwMode="auto">
            <a:xfrm>
              <a:off x="3725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390" name="Group 82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59507" name="Oval 83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508" name="Oval 8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509" name="Rectangle 85"/>
            <p:cNvSpPr>
              <a:spLocks noChangeArrowheads="1"/>
            </p:cNvSpPr>
            <p:nvPr/>
          </p:nvSpPr>
          <p:spPr bwMode="auto">
            <a:xfrm>
              <a:off x="3058" y="351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latin typeface="Times New Roman" pitchFamily="18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10" name="Rectangle 86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11" name="Line 87"/>
            <p:cNvSpPr>
              <a:spLocks noChangeShapeType="1"/>
            </p:cNvSpPr>
            <p:nvPr/>
          </p:nvSpPr>
          <p:spPr bwMode="auto">
            <a:xfrm>
              <a:off x="4318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94" name="Group 88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59513" name="Oval 89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9514" name="Oval 90"/>
              <p:cNvSpPr>
                <a:spLocks noChangeArrowheads="1"/>
              </p:cNvSpPr>
              <p:nvPr/>
            </p:nvSpPr>
            <p:spPr bwMode="auto">
              <a:xfrm>
                <a:off x="3838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9515" name="Rectangle 91"/>
            <p:cNvSpPr>
              <a:spLocks noChangeArrowheads="1"/>
            </p:cNvSpPr>
            <p:nvPr/>
          </p:nvSpPr>
          <p:spPr bwMode="auto">
            <a:xfrm>
              <a:off x="4318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16" name="Rectangle 92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17" name="Rectangle 93"/>
            <p:cNvSpPr>
              <a:spLocks noChangeArrowheads="1"/>
            </p:cNvSpPr>
            <p:nvPr/>
          </p:nvSpPr>
          <p:spPr bwMode="auto">
            <a:xfrm>
              <a:off x="5568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9518" name="Line 94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519" name="Line 95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A66139-E416-F049-871E-566AE860CBBA}"/>
              </a:ext>
            </a:extLst>
          </p:cNvPr>
          <p:cNvGrpSpPr/>
          <p:nvPr/>
        </p:nvGrpSpPr>
        <p:grpSpPr>
          <a:xfrm>
            <a:off x="2072469" y="4906963"/>
            <a:ext cx="308097" cy="488608"/>
            <a:chOff x="6991515" y="3776544"/>
            <a:chExt cx="308097" cy="48860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6064E27-B523-CF48-8C70-99DB714FE917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55B74B8-41ED-C145-A3AA-A6389B4EB1A7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80608-8E23-CC49-8956-0A6886BCBDAF}"/>
              </a:ext>
            </a:extLst>
          </p:cNvPr>
          <p:cNvGrpSpPr/>
          <p:nvPr/>
        </p:nvGrpSpPr>
        <p:grpSpPr>
          <a:xfrm>
            <a:off x="6320070" y="3849205"/>
            <a:ext cx="308097" cy="488608"/>
            <a:chOff x="6991515" y="3776544"/>
            <a:chExt cx="308097" cy="48860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836335E-A66B-FC4D-98D0-989548DE351A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ACCEF-B770-CC42-A5B3-A82AE66B8243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6C8224-5A95-9548-8BA2-AABAEAAC5A9E}"/>
              </a:ext>
            </a:extLst>
          </p:cNvPr>
          <p:cNvCxnSpPr/>
          <p:nvPr/>
        </p:nvCxnSpPr>
        <p:spPr bwMode="auto">
          <a:xfrm>
            <a:off x="4808557" y="4835792"/>
            <a:ext cx="126736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6D0567-F36B-4F6D-B807-736D6BB2BF36}" type="datetime1">
              <a:rPr lang="en-US" smtClean="0"/>
              <a:t>11/16/20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Case#3 - eval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Problem solved</a:t>
            </a:r>
          </a:p>
          <a:p>
            <a:pPr eaLnBrk="1" hangingPunct="1"/>
            <a:r>
              <a:rPr lang="en-US" altLang="ro-RO" dirty="0"/>
              <a:t>Each individual case takes O(1)</a:t>
            </a:r>
          </a:p>
          <a:p>
            <a:pPr eaLnBrk="1" hangingPunct="1"/>
            <a:r>
              <a:rPr lang="en-US" altLang="ro-RO" dirty="0"/>
              <a:t>Case #1 may repeat (up in the tree)</a:t>
            </a:r>
          </a:p>
          <a:p>
            <a:pPr eaLnBrk="1" hangingPunct="1"/>
            <a:r>
              <a:rPr lang="en-US" altLang="ro-RO" dirty="0"/>
              <a:t>Case #2 is followed by #3</a:t>
            </a:r>
          </a:p>
          <a:p>
            <a:pPr eaLnBrk="1" hangingPunct="1"/>
            <a:r>
              <a:rPr lang="en-US" altLang="ro-RO" dirty="0"/>
              <a:t>Case #3 solves the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68B1A-A196-4528-BC69-918A3748B152}" type="datetime1">
              <a:rPr lang="en-US" smtClean="0"/>
              <a:t>11/16/20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RB-insert – Rebalancing eval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#1 repeats up to the root	O(h)</a:t>
            </a:r>
          </a:p>
          <a:p>
            <a:pPr eaLnBrk="1" hangingPunct="1"/>
            <a:r>
              <a:rPr lang="en-US" altLang="en-US" dirty="0"/>
              <a:t>Case #2+#3 =&gt; problem fixed	O(1)</a:t>
            </a:r>
          </a:p>
          <a:p>
            <a:pPr eaLnBrk="1" hangingPunct="1"/>
            <a:r>
              <a:rPr lang="en-US" altLang="en-US" dirty="0"/>
              <a:t>Case #3	=&gt; problem fixed	O(1)</a:t>
            </a:r>
          </a:p>
          <a:p>
            <a:pPr eaLnBrk="1" hangingPunct="1"/>
            <a:r>
              <a:rPr lang="en-US" altLang="en-US" dirty="0"/>
              <a:t>Insert O(</a:t>
            </a:r>
            <a:r>
              <a:rPr lang="en-US" altLang="en-US" dirty="0" err="1"/>
              <a:t>lgn</a:t>
            </a:r>
            <a:r>
              <a:rPr lang="en-US" altLang="en-US" dirty="0"/>
              <a:t>) + rebalancing</a:t>
            </a:r>
          </a:p>
          <a:p>
            <a:pPr lvl="1" eaLnBrk="1" hangingPunct="1"/>
            <a:r>
              <a:rPr lang="en-US" altLang="en-US" dirty="0"/>
              <a:t>Worst case: #1 repeats			O(</a:t>
            </a:r>
            <a:r>
              <a:rPr lang="en-US" altLang="en-US" dirty="0" err="1"/>
              <a:t>lgn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Best case:	#3 =&gt; 1 rotation		O(1)</a:t>
            </a:r>
          </a:p>
          <a:p>
            <a:pPr lvl="1" eaLnBrk="1" hangingPunct="1"/>
            <a:r>
              <a:rPr lang="en-US" altLang="en-US" dirty="0"/>
              <a:t>Other case:	#2+3 =&gt;2 rotations	O(1)</a:t>
            </a:r>
          </a:p>
          <a:p>
            <a:pPr eaLnBrk="1" hangingPunct="1"/>
            <a:r>
              <a:rPr lang="en-US" altLang="en-US" b="1" dirty="0"/>
              <a:t>O(</a:t>
            </a:r>
            <a:r>
              <a:rPr lang="en-US" altLang="en-US" b="1" dirty="0" err="1"/>
              <a:t>lgn</a:t>
            </a:r>
            <a:r>
              <a:rPr lang="en-US" altLang="en-US" b="1" dirty="0"/>
              <a:t>) overall worst time </a:t>
            </a:r>
            <a:r>
              <a:rPr lang="en-US" altLang="en-US" dirty="0"/>
              <a:t>(case 1 repeats), </a:t>
            </a:r>
            <a:r>
              <a:rPr lang="en-US" altLang="en-US" b="1" dirty="0"/>
              <a:t>at most 2 rotations </a:t>
            </a:r>
            <a:r>
              <a:rPr lang="en-US" altLang="en-US" dirty="0"/>
              <a:t>(case 2)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639A41-6842-4C2F-AA68-C3D0337128D5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RB-DELETE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313276"/>
            <a:ext cx="8574088" cy="520051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Del as in regular BST + properties check to rebalance, if needed (</a:t>
            </a:r>
            <a:r>
              <a:rPr lang="en-US" sz="2000" dirty="0"/>
              <a:t>RB-DELETE-FIXUP – check the textbook for the code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639A41-6842-4C2F-AA68-C3D0337128D5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RB-DELETE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313276"/>
            <a:ext cx="8574088" cy="520051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Del as in regular BST + properties check to rebalance, if needed (</a:t>
            </a:r>
            <a:r>
              <a:rPr lang="en-US" sz="2000" dirty="0"/>
              <a:t>RB-DELETE-FIXUP – check the textbook for the code</a:t>
            </a:r>
            <a:r>
              <a:rPr lang="en-US" altLang="en-US" sz="2400" dirty="0"/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P4 (black height) is an issue!!</a:t>
            </a:r>
          </a:p>
        </p:txBody>
      </p:sp>
    </p:spTree>
    <p:extLst>
      <p:ext uri="{BB962C8B-B14F-4D97-AF65-F5344CB8AC3E}">
        <p14:creationId xmlns:p14="http://schemas.microsoft.com/office/powerpoint/2010/main" val="420016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639A41-6842-4C2F-AA68-C3D0337128D5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RB-DELETE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313276"/>
            <a:ext cx="8574088" cy="520051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Del as in regular BST + properties check to rebalance, if needed (</a:t>
            </a:r>
            <a:r>
              <a:rPr lang="en-US" sz="2000" dirty="0"/>
              <a:t>RB-DELETE-FIXUP – check the textbook for the code</a:t>
            </a:r>
            <a:r>
              <a:rPr lang="en-US" altLang="en-US" sz="2400" dirty="0"/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P4 (black height) is an issue!!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 err="1">
                <a:latin typeface="Courier New" pitchFamily="49" charset="0"/>
              </a:rPr>
              <a:t>rb_delete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T,z</a:t>
            </a:r>
            <a:r>
              <a:rPr lang="en-US" altLang="en-US" sz="2400" b="1" i="1" dirty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>
                <a:latin typeface="Courier New" pitchFamily="49" charset="0"/>
              </a:rPr>
              <a:t>	</a:t>
            </a:r>
            <a:r>
              <a:rPr lang="en-US" altLang="en-US" sz="2400" b="1" i="1" dirty="0" err="1">
                <a:latin typeface="Courier New" pitchFamily="49" charset="0"/>
              </a:rPr>
              <a:t>tree_delete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T,z</a:t>
            </a:r>
            <a:r>
              <a:rPr lang="en-US" altLang="en-US" sz="2400" b="1" i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>
                <a:latin typeface="Courier New" pitchFamily="49" charset="0"/>
              </a:rPr>
              <a:t>	</a:t>
            </a:r>
            <a:r>
              <a:rPr lang="en-US" altLang="en-US" sz="2400" b="1" u="sng" dirty="0">
                <a:latin typeface="Courier New" pitchFamily="49" charset="0"/>
              </a:rPr>
              <a:t>if</a:t>
            </a:r>
            <a:r>
              <a:rPr lang="en-US" altLang="en-US" sz="2400" b="1" dirty="0">
                <a:latin typeface="Courier New" pitchFamily="49" charset="0"/>
              </a:rPr>
              <a:t> color[y]=black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altLang="en-US" sz="2400" b="1" u="sng" dirty="0">
                <a:latin typeface="Courier New" pitchFamily="49" charset="0"/>
              </a:rPr>
              <a:t>then</a:t>
            </a:r>
            <a:r>
              <a:rPr lang="en-US" altLang="en-US" sz="2400" b="1" i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RB-DELETE-FIXUP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T,x</a:t>
            </a:r>
            <a:r>
              <a:rPr lang="en-US" altLang="en-US" sz="2400" b="1" i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04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639A41-6842-4C2F-AA68-C3D0337128D5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RB-DELETE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313276"/>
            <a:ext cx="8574088" cy="520051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Del as in regular BST + properties check to rebalance, if needed (</a:t>
            </a:r>
            <a:r>
              <a:rPr lang="en-US" sz="2000" dirty="0"/>
              <a:t>RB-DELETE-FIXUP – check the textbook for the code</a:t>
            </a:r>
            <a:r>
              <a:rPr lang="en-US" altLang="en-US" sz="2400" dirty="0"/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P4 (black height) is an issue!!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 err="1">
                <a:latin typeface="Courier New" pitchFamily="49" charset="0"/>
              </a:rPr>
              <a:t>rb_delete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</a:t>
            </a:r>
            <a:r>
              <a:rPr lang="en-US" altLang="en-US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z</a:t>
            </a:r>
            <a:r>
              <a:rPr lang="en-US" altLang="en-US" sz="2400" b="1" i="1" dirty="0"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>
                <a:latin typeface="Courier New" pitchFamily="49" charset="0"/>
              </a:rPr>
              <a:t>	</a:t>
            </a:r>
            <a:r>
              <a:rPr lang="en-US" altLang="en-US" sz="2400" b="1" i="1" dirty="0" err="1">
                <a:latin typeface="Courier New" pitchFamily="49" charset="0"/>
              </a:rPr>
              <a:t>tree_delete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T,z</a:t>
            </a:r>
            <a:r>
              <a:rPr lang="en-US" altLang="en-US" sz="2400" b="1" i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 dirty="0">
                <a:latin typeface="Courier New" pitchFamily="49" charset="0"/>
              </a:rPr>
              <a:t>	</a:t>
            </a:r>
            <a:r>
              <a:rPr lang="en-US" altLang="en-US" sz="2400" b="1" u="sng" dirty="0">
                <a:latin typeface="Courier New" pitchFamily="49" charset="0"/>
              </a:rPr>
              <a:t>if</a:t>
            </a:r>
            <a:r>
              <a:rPr lang="en-US" altLang="en-US" sz="2400" b="1" dirty="0">
                <a:latin typeface="Courier New" pitchFamily="49" charset="0"/>
              </a:rPr>
              <a:t> color[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y</a:t>
            </a:r>
            <a:r>
              <a:rPr lang="en-US" altLang="en-US" sz="2400" b="1" dirty="0">
                <a:latin typeface="Courier New" pitchFamily="49" charset="0"/>
              </a:rPr>
              <a:t>]=black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altLang="en-US" sz="2400" b="1" u="sng" dirty="0">
                <a:latin typeface="Courier New" pitchFamily="49" charset="0"/>
              </a:rPr>
              <a:t>then</a:t>
            </a:r>
            <a:r>
              <a:rPr lang="en-US" altLang="en-US" sz="2400" b="1" i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RB-DELETE-FIXUP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</a:t>
            </a:r>
            <a:r>
              <a:rPr lang="en-US" altLang="en-US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x</a:t>
            </a:r>
            <a:r>
              <a:rPr lang="en-US" altLang="en-US" sz="2400" b="1" i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lang="en-US" altLang="en-US" sz="2400" dirty="0"/>
              <a:t>=node to be removed (see picture on the blackboard)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en-US" sz="2400" dirty="0"/>
              <a:t>=node actually removed (</a:t>
            </a:r>
            <a:r>
              <a:rPr lang="en-US" altLang="en-US" sz="2400" dirty="0" err="1"/>
              <a:t>y</a:t>
            </a:r>
            <a:r>
              <a:rPr lang="en-US" altLang="en-US" sz="2400" dirty="0" err="1">
                <a:sym typeface="Symbol"/>
              </a:rPr>
              <a:t></a:t>
            </a:r>
            <a:r>
              <a:rPr lang="en-US" altLang="en-US" sz="2400" dirty="0" err="1"/>
              <a:t>z</a:t>
            </a:r>
            <a:r>
              <a:rPr lang="en-US" altLang="en-US" sz="2400" dirty="0"/>
              <a:t> in case z has at most 1 child); info in y is placed in z’s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en-US" sz="2400" dirty="0"/>
              <a:t>=y’s only child before the delete process takes place (could be nil, in case y has no children). After y is deleted, x becomes the child of y’s parent (thus, x’s parent could have now both children, one being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en-US" sz="2400" dirty="0"/>
              <a:t>=x’s brother (after delete operation takes place; it’s y’s 		brother before the deletion)</a:t>
            </a:r>
          </a:p>
        </p:txBody>
      </p:sp>
    </p:spTree>
    <p:extLst>
      <p:ext uri="{BB962C8B-B14F-4D97-AF65-F5344CB8AC3E}">
        <p14:creationId xmlns:p14="http://schemas.microsoft.com/office/powerpoint/2010/main" val="14591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AD7AF4-37AB-41C2-949F-9953036B50C6}" type="datetime1">
              <a:rPr lang="en-US" smtClean="0"/>
              <a:t>11/16/20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Red-Black Trees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Disjoint Sets</a:t>
            </a:r>
          </a:p>
          <a:p>
            <a:pPr lvl="1" eaLnBrk="1" hangingPunct="1">
              <a:buClr>
                <a:schemeClr val="tx2"/>
              </a:buClr>
            </a:pPr>
            <a:endParaRPr lang="en-US" altLang="ro-RO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1819F1-9F8C-442B-8935-3530E11ECCAF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endParaRPr lang="en-US" alt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1940"/>
            <a:ext cx="8574088" cy="481646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On x’s branch check P4 property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x is y’s (the removed node) only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u="sng" dirty="0">
                <a:latin typeface="Courier New" pitchFamily="49" charset="0"/>
              </a:rPr>
              <a:t>if</a:t>
            </a:r>
            <a:r>
              <a:rPr lang="en-US" altLang="en-US" sz="2800" b="1" dirty="0">
                <a:latin typeface="Courier New" pitchFamily="49" charset="0"/>
              </a:rPr>
              <a:t> color[x]=red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		</a:t>
            </a:r>
            <a:r>
              <a:rPr lang="en-US" altLang="en-US" sz="2800" b="1" u="sng" dirty="0">
                <a:latin typeface="Courier New" pitchFamily="49" charset="0"/>
              </a:rPr>
              <a:t>then</a:t>
            </a:r>
            <a:r>
              <a:rPr lang="en-US" altLang="en-US" sz="2800" b="1" i="1" dirty="0">
                <a:latin typeface="Courier New" pitchFamily="49" charset="0"/>
              </a:rPr>
              <a:t> </a:t>
            </a:r>
            <a:r>
              <a:rPr lang="en-US" altLang="en-US" sz="2800" b="1" dirty="0">
                <a:latin typeface="Courier New" pitchFamily="49" charset="0"/>
              </a:rPr>
              <a:t>color[x]&lt;-black							</a:t>
            </a:r>
            <a:r>
              <a:rPr lang="en-US" altLang="en-US" sz="2800" dirty="0"/>
              <a:t>//problem fixed; DONE!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800" dirty="0"/>
              <a:t>				//x brings its former father color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800" b="1" u="sng" dirty="0">
                <a:latin typeface="Courier New" pitchFamily="49" charset="0"/>
              </a:rPr>
              <a:t>else </a:t>
            </a:r>
            <a:r>
              <a:rPr lang="en-US" altLang="en-US" sz="2800" b="1" dirty="0">
                <a:latin typeface="Courier New" pitchFamily="49" charset="0"/>
              </a:rPr>
              <a:t>color[x]&lt;-</a:t>
            </a:r>
            <a:r>
              <a:rPr lang="en-US" altLang="en-US" sz="2800" b="1" dirty="0" err="1">
                <a:latin typeface="Courier New" pitchFamily="49" charset="0"/>
              </a:rPr>
              <a:t>double_black</a:t>
            </a:r>
            <a:r>
              <a:rPr lang="en-US" altLang="en-US" sz="2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				</a:t>
            </a:r>
            <a:r>
              <a:rPr lang="en-US" altLang="en-US" sz="2800" dirty="0"/>
              <a:t>//P1 property issue!</a:t>
            </a:r>
          </a:p>
        </p:txBody>
      </p:sp>
    </p:spTree>
    <p:extLst>
      <p:ext uri="{BB962C8B-B14F-4D97-AF65-F5344CB8AC3E}">
        <p14:creationId xmlns:p14="http://schemas.microsoft.com/office/powerpoint/2010/main" val="3243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5BB0D3-4FE4-4962-BA46-05EC0FB8D1D8}" type="datetime1">
              <a:rPr lang="en-US" smtClean="0"/>
              <a:t>11/16/20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- Case#1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1738"/>
            <a:ext cx="8763000" cy="5260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Issue at node </a:t>
            </a:r>
            <a:r>
              <a:rPr lang="en-US" altLang="en-US" sz="2800" b="1" u="sng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en-US" sz="2400" dirty="0"/>
              <a:t> (pointed by x) which is </a:t>
            </a:r>
            <a:r>
              <a:rPr lang="en-US" altLang="en-US" sz="2400" b="1" u="sng" dirty="0">
                <a:solidFill>
                  <a:schemeClr val="tx1"/>
                </a:solidFill>
              </a:rPr>
              <a:t>double black</a:t>
            </a:r>
            <a:r>
              <a:rPr lang="en-US" altLang="en-US" sz="2400" dirty="0"/>
              <a:t>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18" charset="2"/>
              </a:rPr>
              <a:t>A = was the only child of the deleted node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Parent (</a:t>
            </a:r>
            <a:r>
              <a:rPr lang="en-US" altLang="en-US" sz="2400" b="1" dirty="0">
                <a:solidFill>
                  <a:schemeClr val="tx1"/>
                </a:solidFill>
              </a:rPr>
              <a:t>B</a:t>
            </a:r>
            <a:r>
              <a:rPr lang="en-US" altLang="en-US" sz="2400" dirty="0"/>
              <a:t>) =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  <a:r>
              <a:rPr lang="en-US" altLang="en-US" sz="2400" dirty="0"/>
              <a:t>, brother-w(</a:t>
            </a: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) =</a:t>
            </a:r>
            <a:r>
              <a:rPr lang="en-US" altLang="en-US" sz="2400" b="1" dirty="0">
                <a:solidFill>
                  <a:srgbClr val="FF0000"/>
                </a:solidFill>
              </a:rPr>
              <a:t>Red</a:t>
            </a:r>
          </a:p>
          <a:p>
            <a:pPr eaLnBrk="1" hangingPunct="1">
              <a:lnSpc>
                <a:spcPct val="80000"/>
              </a:lnSpc>
            </a:pPr>
            <a:r>
              <a:rPr lang="el-GR" altLang="en-US" sz="2400" dirty="0">
                <a:sym typeface="Symbol" pitchFamily="18" charset="2"/>
              </a:rPr>
              <a:t>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l-GR" altLang="en-US" sz="2400" dirty="0">
                <a:sym typeface="Symbol" pitchFamily="18" charset="2"/>
              </a:rPr>
              <a:t>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l-GR" altLang="en-US" sz="2400" dirty="0">
                <a:sym typeface="Symbol" pitchFamily="18" charset="2"/>
              </a:rPr>
              <a:t>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l-GR" altLang="en-US" sz="2400" dirty="0">
                <a:sym typeface="Symbol" pitchFamily="18" charset="2"/>
              </a:rPr>
              <a:t></a:t>
            </a:r>
            <a:r>
              <a:rPr lang="en-US" altLang="en-US" sz="2400" dirty="0">
                <a:sym typeface="Symbol" pitchFamily="18" charset="2"/>
              </a:rPr>
              <a:t>, </a:t>
            </a:r>
            <a:r>
              <a:rPr lang="el-GR" altLang="en-US" sz="2400" dirty="0">
                <a:sym typeface="Symbol" pitchFamily="18" charset="2"/>
              </a:rPr>
              <a:t></a:t>
            </a:r>
            <a:r>
              <a:rPr lang="en-US" altLang="en-US" sz="2400" dirty="0">
                <a:sym typeface="Symbol" pitchFamily="18" charset="2"/>
              </a:rPr>
              <a:t>,  are RB trees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itchFamily="18" charset="2"/>
              </a:rPr>
              <a:t>B&lt;-&gt;D color interchange +left rotate=&gt; case 2 or 3 or 4 (w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parent[x]&lt;-red</a:t>
            </a:r>
            <a:r>
              <a:rPr lang="en-US" altLang="en-US" sz="1600" dirty="0">
                <a:latin typeface="Courier New" pitchFamily="49" charset="0"/>
                <a:sym typeface="Symbol" pitchFamily="18" charset="2"/>
              </a:rPr>
              <a:t>				</a:t>
            </a:r>
            <a:r>
              <a:rPr lang="en-US" altLang="en-US" sz="2400" dirty="0">
                <a:sym typeface="Symbol" pitchFamily="18" charset="2"/>
              </a:rPr>
              <a:t>is black, differ w’s children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brother[x]&lt;-black</a:t>
            </a:r>
            <a:r>
              <a:rPr lang="en-US" altLang="en-US" sz="1600" dirty="0">
                <a:latin typeface="Courier New" pitchFamily="49" charset="0"/>
                <a:sym typeface="Symbol" pitchFamily="18" charset="2"/>
              </a:rPr>
              <a:t>	//colors interchanged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left_rotate</a:t>
            </a:r>
            <a:r>
              <a:rPr lang="en-US" altLang="en-US" sz="1600" b="1" i="1" dirty="0">
                <a:latin typeface="Courier New" pitchFamily="49" charset="0"/>
                <a:sym typeface="Symbol" pitchFamily="18" charset="2"/>
              </a:rPr>
              <a:t>(p[x])</a:t>
            </a:r>
            <a:endParaRPr lang="en-US" altLang="en-US" sz="2000" i="1" dirty="0"/>
          </a:p>
        </p:txBody>
      </p:sp>
      <p:grpSp>
        <p:nvGrpSpPr>
          <p:cNvPr id="19463" name="Group 4"/>
          <p:cNvGrpSpPr>
            <a:grpSpLocks noChangeAspect="1"/>
          </p:cNvGrpSpPr>
          <p:nvPr/>
        </p:nvGrpSpPr>
        <p:grpSpPr bwMode="auto">
          <a:xfrm>
            <a:off x="423863" y="663575"/>
            <a:ext cx="4457700" cy="3311525"/>
            <a:chOff x="478" y="2200"/>
            <a:chExt cx="7019" cy="5215"/>
          </a:xfrm>
        </p:grpSpPr>
        <p:sp>
          <p:nvSpPr>
            <p:cNvPr id="367621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22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533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67624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25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26" name="Rectangle 10"/>
            <p:cNvSpPr>
              <a:spLocks noChangeArrowheads="1"/>
            </p:cNvSpPr>
            <p:nvPr/>
          </p:nvSpPr>
          <p:spPr bwMode="auto">
            <a:xfrm>
              <a:off x="4427" y="4773"/>
              <a:ext cx="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27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28" name="Rectangle 12"/>
            <p:cNvSpPr>
              <a:spLocks noChangeArrowheads="1"/>
            </p:cNvSpPr>
            <p:nvPr/>
          </p:nvSpPr>
          <p:spPr bwMode="auto">
            <a:xfrm>
              <a:off x="6482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29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538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67631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32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33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34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541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67636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37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38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39" name="Rectangle 23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40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545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67642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0000"/>
                  </a:highlight>
                </a:endParaRPr>
              </a:p>
            </p:txBody>
          </p:sp>
          <p:sp>
            <p:nvSpPr>
              <p:cNvPr id="367643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44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u="sng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45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549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67648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49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50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51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552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67653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54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55" name="Rectangle 39"/>
            <p:cNvSpPr>
              <a:spLocks noChangeArrowheads="1"/>
            </p:cNvSpPr>
            <p:nvPr/>
          </p:nvSpPr>
          <p:spPr bwMode="auto">
            <a:xfrm>
              <a:off x="3178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56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57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556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67659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0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61" name="Rectangle 45"/>
            <p:cNvSpPr>
              <a:spLocks noChangeArrowheads="1"/>
            </p:cNvSpPr>
            <p:nvPr/>
          </p:nvSpPr>
          <p:spPr bwMode="auto">
            <a:xfrm>
              <a:off x="4419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FF0000"/>
                  </a:solidFill>
                </a:rPr>
                <a:t>D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62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63" name="Rectangle 47"/>
            <p:cNvSpPr>
              <a:spLocks noChangeArrowheads="1"/>
            </p:cNvSpPr>
            <p:nvPr/>
          </p:nvSpPr>
          <p:spPr bwMode="auto">
            <a:xfrm>
              <a:off x="5567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64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65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562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67667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68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563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67670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1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72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73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566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67675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6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567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67678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79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82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464" name="Group 71"/>
          <p:cNvGrpSpPr>
            <a:grpSpLocks noChangeAspect="1"/>
          </p:cNvGrpSpPr>
          <p:nvPr/>
        </p:nvGrpSpPr>
        <p:grpSpPr bwMode="auto">
          <a:xfrm>
            <a:off x="4638675" y="1239838"/>
            <a:ext cx="4505325" cy="3311525"/>
            <a:chOff x="478" y="2200"/>
            <a:chExt cx="7093" cy="5215"/>
          </a:xfrm>
        </p:grpSpPr>
        <p:sp>
          <p:nvSpPr>
            <p:cNvPr id="367688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93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689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67" name="Group 74"/>
            <p:cNvGrpSpPr>
              <a:grpSpLocks/>
            </p:cNvGrpSpPr>
            <p:nvPr/>
          </p:nvGrpSpPr>
          <p:grpSpPr bwMode="auto">
            <a:xfrm>
              <a:off x="4018" y="5321"/>
              <a:ext cx="1032" cy="870"/>
              <a:chOff x="4094" y="4334"/>
              <a:chExt cx="1032" cy="870"/>
            </a:xfrm>
          </p:grpSpPr>
          <p:sp>
            <p:nvSpPr>
              <p:cNvPr id="367691" name="Freeform 75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92" name="Freeform 76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693" name="Rectangle 77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94" name="Rectangle 78"/>
            <p:cNvSpPr>
              <a:spLocks noChangeArrowheads="1"/>
            </p:cNvSpPr>
            <p:nvPr/>
          </p:nvSpPr>
          <p:spPr bwMode="auto">
            <a:xfrm>
              <a:off x="4557" y="5680"/>
              <a:ext cx="1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95" name="Rectangle 79"/>
            <p:cNvSpPr>
              <a:spLocks noChangeArrowheads="1"/>
            </p:cNvSpPr>
            <p:nvPr/>
          </p:nvSpPr>
          <p:spPr bwMode="auto">
            <a:xfrm>
              <a:off x="6484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696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72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67698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699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00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01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75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67703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04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2397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06" name="Rectangle 90"/>
            <p:cNvSpPr>
              <a:spLocks noChangeArrowheads="1"/>
            </p:cNvSpPr>
            <p:nvPr/>
          </p:nvSpPr>
          <p:spPr bwMode="auto">
            <a:xfrm>
              <a:off x="2552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78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67708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09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10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81" name="Group 96"/>
            <p:cNvGrpSpPr>
              <a:grpSpLocks/>
            </p:cNvGrpSpPr>
            <p:nvPr/>
          </p:nvGrpSpPr>
          <p:grpSpPr bwMode="auto">
            <a:xfrm>
              <a:off x="2938" y="5321"/>
              <a:ext cx="1034" cy="870"/>
              <a:chOff x="3278" y="4814"/>
              <a:chExt cx="1033" cy="870"/>
            </a:xfrm>
          </p:grpSpPr>
          <p:sp>
            <p:nvSpPr>
              <p:cNvPr id="367713" name="Freeform 9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14" name="Freeform 98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15" name="Rectangle 99"/>
            <p:cNvSpPr>
              <a:spLocks noChangeArrowheads="1"/>
            </p:cNvSpPr>
            <p:nvPr/>
          </p:nvSpPr>
          <p:spPr bwMode="auto">
            <a:xfrm>
              <a:off x="3297" y="568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16" name="Rectangle 100"/>
            <p:cNvSpPr>
              <a:spLocks noChangeArrowheads="1"/>
            </p:cNvSpPr>
            <p:nvPr/>
          </p:nvSpPr>
          <p:spPr bwMode="auto">
            <a:xfrm>
              <a:off x="3537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84" name="Group 101"/>
            <p:cNvGrpSpPr>
              <a:grpSpLocks/>
            </p:cNvGrpSpPr>
            <p:nvPr/>
          </p:nvGrpSpPr>
          <p:grpSpPr bwMode="auto">
            <a:xfrm>
              <a:off x="2792" y="3335"/>
              <a:ext cx="725" cy="720"/>
              <a:chOff x="2819" y="3692"/>
              <a:chExt cx="725" cy="720"/>
            </a:xfrm>
          </p:grpSpPr>
          <p:sp>
            <p:nvSpPr>
              <p:cNvPr id="367718" name="Oval 102"/>
              <p:cNvSpPr>
                <a:spLocks noChangeArrowheads="1"/>
              </p:cNvSpPr>
              <p:nvPr/>
            </p:nvSpPr>
            <p:spPr bwMode="auto">
              <a:xfrm>
                <a:off x="2824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19" name="Oval 103"/>
              <p:cNvSpPr>
                <a:spLocks noChangeArrowheads="1"/>
              </p:cNvSpPr>
              <p:nvPr/>
            </p:nvSpPr>
            <p:spPr bwMode="auto">
              <a:xfrm>
                <a:off x="2819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20" name="Rectangle 104"/>
            <p:cNvSpPr>
              <a:spLocks noChangeArrowheads="1"/>
            </p:cNvSpPr>
            <p:nvPr/>
          </p:nvSpPr>
          <p:spPr bwMode="auto">
            <a:xfrm>
              <a:off x="3115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FF0000"/>
                  </a:solidFill>
                </a:rPr>
                <a:t>B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21" name="Rectangle 105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87" name="Group 106"/>
            <p:cNvGrpSpPr>
              <a:grpSpLocks/>
            </p:cNvGrpSpPr>
            <p:nvPr/>
          </p:nvGrpSpPr>
          <p:grpSpPr bwMode="auto">
            <a:xfrm>
              <a:off x="4197" y="2621"/>
              <a:ext cx="719" cy="720"/>
              <a:chOff x="3838" y="2195"/>
              <a:chExt cx="719" cy="720"/>
            </a:xfrm>
          </p:grpSpPr>
          <p:sp>
            <p:nvSpPr>
              <p:cNvPr id="367723" name="Oval 107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24" name="Oval 108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25" name="Rectangle 109"/>
            <p:cNvSpPr>
              <a:spLocks noChangeArrowheads="1"/>
            </p:cNvSpPr>
            <p:nvPr/>
          </p:nvSpPr>
          <p:spPr bwMode="auto">
            <a:xfrm>
              <a:off x="4557" y="2800"/>
              <a:ext cx="1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26" name="Rectangle 110"/>
            <p:cNvSpPr>
              <a:spLocks noChangeArrowheads="1"/>
            </p:cNvSpPr>
            <p:nvPr/>
          </p:nvSpPr>
          <p:spPr bwMode="auto">
            <a:xfrm>
              <a:off x="4284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27" name="Rectangle 111"/>
            <p:cNvSpPr>
              <a:spLocks noChangeArrowheads="1"/>
            </p:cNvSpPr>
            <p:nvPr/>
          </p:nvSpPr>
          <p:spPr bwMode="auto">
            <a:xfrm>
              <a:off x="5569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28" name="Line 112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93" name="Group 114"/>
            <p:cNvGrpSpPr>
              <a:grpSpLocks/>
            </p:cNvGrpSpPr>
            <p:nvPr/>
          </p:nvGrpSpPr>
          <p:grpSpPr bwMode="auto">
            <a:xfrm flipV="1">
              <a:off x="3658" y="4061"/>
              <a:ext cx="718" cy="780"/>
              <a:chOff x="2905" y="3692"/>
              <a:chExt cx="719" cy="720"/>
            </a:xfrm>
          </p:grpSpPr>
          <p:sp>
            <p:nvSpPr>
              <p:cNvPr id="367731" name="Oval 115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32" name="Oval 116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94" name="Group 117"/>
            <p:cNvGrpSpPr>
              <a:grpSpLocks/>
            </p:cNvGrpSpPr>
            <p:nvPr/>
          </p:nvGrpSpPr>
          <p:grpSpPr bwMode="auto">
            <a:xfrm>
              <a:off x="6177" y="3881"/>
              <a:ext cx="719" cy="720"/>
              <a:chOff x="2905" y="3692"/>
              <a:chExt cx="719" cy="720"/>
            </a:xfrm>
          </p:grpSpPr>
          <p:sp>
            <p:nvSpPr>
              <p:cNvPr id="367734" name="Oval 118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35" name="Oval 119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36" name="Rectangle 120"/>
            <p:cNvSpPr>
              <a:spLocks noChangeArrowheads="1"/>
            </p:cNvSpPr>
            <p:nvPr/>
          </p:nvSpPr>
          <p:spPr bwMode="auto">
            <a:xfrm>
              <a:off x="3837" y="424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37" name="Rectangle 121"/>
            <p:cNvSpPr>
              <a:spLocks noChangeArrowheads="1"/>
            </p:cNvSpPr>
            <p:nvPr/>
          </p:nvSpPr>
          <p:spPr bwMode="auto">
            <a:xfrm>
              <a:off x="6536" y="406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9497" name="Group 122"/>
            <p:cNvGrpSpPr>
              <a:grpSpLocks/>
            </p:cNvGrpSpPr>
            <p:nvPr/>
          </p:nvGrpSpPr>
          <p:grpSpPr bwMode="auto">
            <a:xfrm>
              <a:off x="5277" y="4961"/>
              <a:ext cx="1034" cy="870"/>
              <a:chOff x="3278" y="4814"/>
              <a:chExt cx="1033" cy="870"/>
            </a:xfrm>
          </p:grpSpPr>
          <p:sp>
            <p:nvSpPr>
              <p:cNvPr id="367739" name="Freeform 12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40" name="Freeform 124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98" name="Group 125"/>
            <p:cNvGrpSpPr>
              <a:grpSpLocks/>
            </p:cNvGrpSpPr>
            <p:nvPr/>
          </p:nvGrpSpPr>
          <p:grpSpPr bwMode="auto">
            <a:xfrm>
              <a:off x="6537" y="4961"/>
              <a:ext cx="1034" cy="870"/>
              <a:chOff x="3278" y="4814"/>
              <a:chExt cx="1033" cy="870"/>
            </a:xfrm>
          </p:grpSpPr>
          <p:sp>
            <p:nvSpPr>
              <p:cNvPr id="367742" name="Freeform 126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7743" name="Freeform 12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7744" name="Rectangle 128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45" name="Rectangle 129"/>
            <p:cNvSpPr>
              <a:spLocks noChangeArrowheads="1"/>
            </p:cNvSpPr>
            <p:nvPr/>
          </p:nvSpPr>
          <p:spPr bwMode="auto">
            <a:xfrm>
              <a:off x="5637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46" name="Rectangle 130"/>
            <p:cNvSpPr>
              <a:spLocks noChangeArrowheads="1"/>
            </p:cNvSpPr>
            <p:nvPr/>
          </p:nvSpPr>
          <p:spPr bwMode="auto">
            <a:xfrm>
              <a:off x="7076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7747" name="Line 131"/>
            <p:cNvSpPr>
              <a:spLocks noChangeShapeType="1"/>
            </p:cNvSpPr>
            <p:nvPr/>
          </p:nvSpPr>
          <p:spPr bwMode="auto">
            <a:xfrm flipH="1">
              <a:off x="347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48" name="Line 132"/>
            <p:cNvSpPr>
              <a:spLocks noChangeShapeType="1"/>
            </p:cNvSpPr>
            <p:nvPr/>
          </p:nvSpPr>
          <p:spPr bwMode="auto">
            <a:xfrm>
              <a:off x="419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49" name="Line 133"/>
            <p:cNvSpPr>
              <a:spLocks noChangeShapeType="1"/>
            </p:cNvSpPr>
            <p:nvPr/>
          </p:nvSpPr>
          <p:spPr bwMode="auto">
            <a:xfrm flipH="1">
              <a:off x="3477" y="316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50" name="Line 134"/>
            <p:cNvSpPr>
              <a:spLocks noChangeShapeType="1"/>
            </p:cNvSpPr>
            <p:nvPr/>
          </p:nvSpPr>
          <p:spPr bwMode="auto">
            <a:xfrm>
              <a:off x="3477" y="388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51" name="Line 135"/>
            <p:cNvSpPr>
              <a:spLocks noChangeShapeType="1"/>
            </p:cNvSpPr>
            <p:nvPr/>
          </p:nvSpPr>
          <p:spPr bwMode="auto">
            <a:xfrm>
              <a:off x="4917" y="316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52" name="Line 136"/>
            <p:cNvSpPr>
              <a:spLocks noChangeShapeType="1"/>
            </p:cNvSpPr>
            <p:nvPr/>
          </p:nvSpPr>
          <p:spPr bwMode="auto">
            <a:xfrm flipH="1">
              <a:off x="5816" y="442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7753" name="Line 137"/>
            <p:cNvSpPr>
              <a:spLocks noChangeShapeType="1"/>
            </p:cNvSpPr>
            <p:nvPr/>
          </p:nvSpPr>
          <p:spPr bwMode="auto">
            <a:xfrm>
              <a:off x="6716" y="46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468B808-8CBB-CD47-B896-BF4F2BE2B45E}"/>
              </a:ext>
            </a:extLst>
          </p:cNvPr>
          <p:cNvGrpSpPr/>
          <p:nvPr/>
        </p:nvGrpSpPr>
        <p:grpSpPr>
          <a:xfrm>
            <a:off x="1021912" y="1376534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7DD130A-1617-0D40-8743-EDD4482EF998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E1F00C-9F88-4642-9619-216FE4E53C52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3C4A8FC-8930-9140-9BD1-263E53F1747D}"/>
              </a:ext>
            </a:extLst>
          </p:cNvPr>
          <p:cNvGrpSpPr/>
          <p:nvPr/>
        </p:nvGrpSpPr>
        <p:grpSpPr>
          <a:xfrm>
            <a:off x="5230932" y="1917077"/>
            <a:ext cx="308097" cy="488608"/>
            <a:chOff x="6991515" y="3776544"/>
            <a:chExt cx="308097" cy="488608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980A524-C102-4E4B-ABF0-0D438E529843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6A1B4F9-9801-3146-B564-63C159EEED79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6989CE-7FC8-4910-ABCF-0D58983C1020}" type="datetime1">
              <a:rPr lang="en-US" smtClean="0"/>
              <a:t>11/16/20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- Case#2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01738"/>
            <a:ext cx="8874125" cy="5046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/>
              <a:t>Parent (</a:t>
            </a:r>
            <a:r>
              <a:rPr lang="en-US" altLang="en-US" sz="2400" b="1" dirty="0"/>
              <a:t>B</a:t>
            </a:r>
            <a:r>
              <a:rPr lang="en-US" altLang="en-US" sz="2400" dirty="0"/>
              <a:t>)=</a:t>
            </a:r>
            <a:r>
              <a:rPr lang="en-US" altLang="en-US" sz="2400" b="1" dirty="0">
                <a:solidFill>
                  <a:srgbClr val="FF0000"/>
                </a:solidFill>
              </a:rPr>
              <a:t>Red</a:t>
            </a:r>
            <a:r>
              <a:rPr lang="en-US" altLang="en-US" sz="2400" dirty="0"/>
              <a:t> </a:t>
            </a:r>
            <a:r>
              <a:rPr lang="en-US" altLang="en-US" sz="1800" dirty="0"/>
              <a:t>(if after case #1) </a:t>
            </a:r>
            <a:r>
              <a:rPr lang="en-US" altLang="en-US" sz="2400" dirty="0"/>
              <a:t>or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  <a:r>
              <a:rPr lang="en-US" altLang="en-US" sz="2400" dirty="0"/>
              <a:t>, brother-w (</a:t>
            </a:r>
            <a:r>
              <a:rPr lang="en-US" altLang="en-US" sz="2400" b="1" dirty="0">
                <a:solidFill>
                  <a:schemeClr val="tx1"/>
                </a:solidFill>
              </a:rPr>
              <a:t>D</a:t>
            </a:r>
            <a:r>
              <a:rPr lang="en-US" altLang="en-US" sz="2400" dirty="0"/>
              <a:t>)=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  <a:r>
              <a:rPr lang="en-US" altLang="en-US" sz="2400" dirty="0"/>
              <a:t>, both children of w (</a:t>
            </a:r>
            <a:r>
              <a:rPr lang="en-US" altLang="en-US" sz="2400" b="1" dirty="0">
                <a:solidFill>
                  <a:schemeClr val="tx1"/>
                </a:solidFill>
              </a:rPr>
              <a:t>C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chemeClr val="tx1"/>
                </a:solidFill>
              </a:rPr>
              <a:t>E</a:t>
            </a:r>
            <a:r>
              <a:rPr lang="en-US" altLang="en-US" sz="2400" dirty="0"/>
              <a:t>) are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brother[x]&lt;-red</a:t>
            </a:r>
            <a:r>
              <a:rPr lang="en-US" altLang="en-US" sz="2000" dirty="0">
                <a:latin typeface="Courier New" pitchFamily="49" charset="0"/>
                <a:sym typeface="Symbol" pitchFamily="18" charset="2"/>
              </a:rPr>
              <a:t>		</a:t>
            </a:r>
            <a:endParaRPr lang="en-US" alt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u="sng" dirty="0">
                <a:latin typeface="Courier New" pitchFamily="49" charset="0"/>
                <a:sym typeface="Symbol" pitchFamily="18" charset="2"/>
              </a:rPr>
              <a:t>if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p[x]=red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en-US" sz="2000" b="1" u="sng" dirty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p[x]&lt;-black</a:t>
            </a:r>
            <a:r>
              <a:rPr lang="en-US" altLang="en-US" sz="20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en-US" sz="1400" dirty="0">
                <a:sym typeface="Symbol" pitchFamily="18" charset="2"/>
              </a:rPr>
              <a:t>//when case#2 comes after case#1; problem solved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en-US" sz="2000" b="1" u="sng" dirty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 p[x]&lt;-</a:t>
            </a:r>
            <a:r>
              <a:rPr lang="en-US" altLang="en-US" sz="2000" b="1" dirty="0" err="1">
                <a:latin typeface="Courier New" pitchFamily="49" charset="0"/>
                <a:sym typeface="Symbol" pitchFamily="18" charset="2"/>
              </a:rPr>
              <a:t>double_black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		  x&lt;-p[x] </a:t>
            </a:r>
            <a:r>
              <a:rPr lang="en-US" altLang="en-US" sz="1600" dirty="0">
                <a:sym typeface="Symbol" pitchFamily="18" charset="2"/>
              </a:rPr>
              <a:t>//the same problem as at the beginning of case #2, just 1 level 				above; case 2 </a:t>
            </a:r>
            <a:r>
              <a:rPr lang="en-US" altLang="en-US" sz="1600" b="1" dirty="0">
                <a:sym typeface="Symbol" pitchFamily="18" charset="2"/>
              </a:rPr>
              <a:t>repeats</a:t>
            </a:r>
            <a:r>
              <a:rPr lang="en-US" altLang="en-US" sz="1600" dirty="0">
                <a:sym typeface="Symbol" pitchFamily="18" charset="2"/>
              </a:rPr>
              <a:t>; in </a:t>
            </a:r>
            <a:r>
              <a:rPr lang="en-US" altLang="en-US" sz="1600" dirty="0" err="1">
                <a:sym typeface="Symbol" pitchFamily="18" charset="2"/>
              </a:rPr>
              <a:t>lgn</a:t>
            </a:r>
            <a:r>
              <a:rPr lang="en-US" altLang="en-US" sz="1600" dirty="0">
                <a:sym typeface="Symbol" pitchFamily="18" charset="2"/>
              </a:rPr>
              <a:t> problem solved</a:t>
            </a:r>
          </a:p>
        </p:txBody>
      </p:sp>
      <p:grpSp>
        <p:nvGrpSpPr>
          <p:cNvPr id="20487" name="Group 4"/>
          <p:cNvGrpSpPr>
            <a:grpSpLocks noChangeAspect="1"/>
          </p:cNvGrpSpPr>
          <p:nvPr/>
        </p:nvGrpSpPr>
        <p:grpSpPr bwMode="auto">
          <a:xfrm>
            <a:off x="231775" y="741363"/>
            <a:ext cx="4457700" cy="3311525"/>
            <a:chOff x="478" y="2200"/>
            <a:chExt cx="7019" cy="5215"/>
          </a:xfrm>
        </p:grpSpPr>
        <p:sp>
          <p:nvSpPr>
            <p:cNvPr id="368645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646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57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68648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49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50" name="Rectangle 10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51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52" name="Rectangle 12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53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62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68655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56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57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58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65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68660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61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62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63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64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69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68666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67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68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 u="sng"/>
                <a:t>A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69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70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73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68672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73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74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75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76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68677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78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79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80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81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80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68683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84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85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86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87" name="Rectangle 47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88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689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86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68691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92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87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68694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695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696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697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90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68699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00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91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68702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03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04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05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06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07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08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09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10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88" name="Group 71"/>
          <p:cNvGrpSpPr>
            <a:grpSpLocks noChangeAspect="1"/>
          </p:cNvGrpSpPr>
          <p:nvPr/>
        </p:nvGrpSpPr>
        <p:grpSpPr bwMode="auto">
          <a:xfrm>
            <a:off x="4821575" y="940435"/>
            <a:ext cx="4457700" cy="3311525"/>
            <a:chOff x="478" y="2200"/>
            <a:chExt cx="7019" cy="5215"/>
          </a:xfrm>
        </p:grpSpPr>
        <p:sp>
          <p:nvSpPr>
            <p:cNvPr id="368712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13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491" name="Group 74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68715" name="Freeform 75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16" name="Freeform 76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17" name="Rectangle 77"/>
            <p:cNvSpPr>
              <a:spLocks noChangeArrowheads="1"/>
            </p:cNvSpPr>
            <p:nvPr/>
          </p:nvSpPr>
          <p:spPr bwMode="auto">
            <a:xfrm>
              <a:off x="4427" y="4773"/>
              <a:ext cx="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18" name="Rectangle 78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19" name="Rectangle 79"/>
            <p:cNvSpPr>
              <a:spLocks noChangeArrowheads="1"/>
            </p:cNvSpPr>
            <p:nvPr/>
          </p:nvSpPr>
          <p:spPr bwMode="auto">
            <a:xfrm>
              <a:off x="6482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20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496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68722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23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24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25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499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68727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28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29" name="Rectangle 89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30" name="Rectangle 90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31" name="Line 91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03" name="Group 92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68733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34" name="Oval 94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35" name="Rectangle 95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36" name="Rectangle 96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37" name="Line 97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07" name="Group 98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68739" name="Freeform 99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40" name="Freeform 100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41" name="Rectangle 101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42" name="Rectangle 102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10" name="Group 103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68744" name="Oval 10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45" name="Oval 10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46" name="Rectangle 106"/>
            <p:cNvSpPr>
              <a:spLocks noChangeArrowheads="1"/>
            </p:cNvSpPr>
            <p:nvPr/>
          </p:nvSpPr>
          <p:spPr bwMode="auto">
            <a:xfrm>
              <a:off x="2837" y="3531"/>
              <a:ext cx="66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000066"/>
                  </a:solidFill>
                </a:rPr>
                <a:t>   B/</a:t>
              </a:r>
              <a:r>
                <a:rPr lang="en-US" sz="1200" u="sng" dirty="0">
                  <a:solidFill>
                    <a:srgbClr val="000066"/>
                  </a:solidFill>
                </a:rPr>
                <a:t>B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47" name="Rectangle 107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48" name="Line 108"/>
            <p:cNvSpPr>
              <a:spLocks noChangeShapeType="1"/>
            </p:cNvSpPr>
            <p:nvPr/>
          </p:nvSpPr>
          <p:spPr bwMode="auto">
            <a:xfrm>
              <a:off x="4317" y="4235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14" name="Group 109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68750" name="Oval 110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51" name="Oval 111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52" name="Rectangle 112"/>
            <p:cNvSpPr>
              <a:spLocks noChangeArrowheads="1"/>
            </p:cNvSpPr>
            <p:nvPr/>
          </p:nvSpPr>
          <p:spPr bwMode="auto">
            <a:xfrm>
              <a:off x="4317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53" name="Rectangle 113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54" name="Rectangle 114"/>
            <p:cNvSpPr>
              <a:spLocks noChangeArrowheads="1"/>
            </p:cNvSpPr>
            <p:nvPr/>
          </p:nvSpPr>
          <p:spPr bwMode="auto">
            <a:xfrm>
              <a:off x="5567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55" name="Line 115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56" name="Line 116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20" name="Group 117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68758" name="Oval 11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59" name="Oval 119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21" name="Group 120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68761" name="Oval 12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62" name="Oval 12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63" name="Rectangle 123"/>
            <p:cNvSpPr>
              <a:spLocks noChangeArrowheads="1"/>
            </p:cNvSpPr>
            <p:nvPr/>
          </p:nvSpPr>
          <p:spPr bwMode="auto">
            <a:xfrm>
              <a:off x="3718" y="507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64" name="Rectangle 124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0524" name="Group 125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68766" name="Freeform 126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67" name="Freeform 127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525" name="Group 128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68769" name="Freeform 129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8770" name="Freeform 130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68771" name="Rectangle 131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72" name="Line 132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73" name="Rectangle 133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74" name="Rectangle 134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75" name="Line 135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76" name="Line 136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77" name="Line 137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352D8A-011B-894A-8BF8-0FCC4AD97F72}"/>
              </a:ext>
            </a:extLst>
          </p:cNvPr>
          <p:cNvGrpSpPr/>
          <p:nvPr/>
        </p:nvGrpSpPr>
        <p:grpSpPr>
          <a:xfrm>
            <a:off x="833994" y="1408284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E75B48B-03E9-9746-B9C4-97B4053EB502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6AF9F93-F16A-004A-8D68-75CBCF9C7757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4BD21B6-048D-474B-A49F-C493EDC3B178}"/>
              </a:ext>
            </a:extLst>
          </p:cNvPr>
          <p:cNvGrpSpPr/>
          <p:nvPr/>
        </p:nvGrpSpPr>
        <p:grpSpPr>
          <a:xfrm>
            <a:off x="6417385" y="1188122"/>
            <a:ext cx="308097" cy="488608"/>
            <a:chOff x="6991515" y="3776544"/>
            <a:chExt cx="308097" cy="488608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6C502A0-B9CE-2F4B-97FF-54AAAD25CB84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84FE2A0-C6A2-AC46-B117-EACA3E05A145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4CE325-9941-44E7-9EEE-F942EB30DAC9}" type="datetime1">
              <a:rPr lang="en-US" smtClean="0"/>
              <a:t>11/16/20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- Case#3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352" y="1201738"/>
            <a:ext cx="8761413" cy="5299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Parent (</a:t>
            </a:r>
            <a:r>
              <a:rPr lang="en-US" altLang="en-US" sz="2000" b="1" dirty="0"/>
              <a:t>B</a:t>
            </a:r>
            <a:r>
              <a:rPr lang="en-US" altLang="en-US" sz="2000" dirty="0"/>
              <a:t>)=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(if after case #1) or </a:t>
            </a: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  <a:r>
              <a:rPr lang="en-US" altLang="en-US" sz="2000" dirty="0"/>
              <a:t>, brother-w (</a:t>
            </a:r>
            <a:r>
              <a:rPr lang="en-US" altLang="en-US" sz="2000" b="1" dirty="0">
                <a:solidFill>
                  <a:schemeClr val="tx1"/>
                </a:solidFill>
              </a:rPr>
              <a:t>D</a:t>
            </a:r>
            <a:r>
              <a:rPr lang="en-US" altLang="en-US" sz="2000" dirty="0"/>
              <a:t>)=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  <a:r>
              <a:rPr lang="en-US" altLang="en-US" sz="2000" dirty="0"/>
              <a:t>, w’s left child (</a:t>
            </a:r>
            <a:r>
              <a:rPr lang="en-US" altLang="en-US" sz="2000" b="1" dirty="0">
                <a:solidFill>
                  <a:srgbClr val="FF0000"/>
                </a:solidFill>
              </a:rPr>
              <a:t>C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  <a:r>
              <a:rPr lang="en-US" altLang="en-US" sz="2000" dirty="0"/>
              <a:t> =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dirty="0">
                <a:solidFill>
                  <a:schemeClr val="tx2"/>
                </a:solidFill>
              </a:rPr>
              <a:t>w’s right child (</a:t>
            </a:r>
            <a:r>
              <a:rPr lang="en-US" altLang="en-US" sz="2000" b="1" dirty="0">
                <a:solidFill>
                  <a:schemeClr val="tx1"/>
                </a:solidFill>
              </a:rPr>
              <a:t>E</a:t>
            </a:r>
            <a:r>
              <a:rPr lang="en-US" altLang="en-US" sz="2000" dirty="0">
                <a:solidFill>
                  <a:schemeClr val="tx2"/>
                </a:solidFill>
              </a:rPr>
              <a:t>) = </a:t>
            </a: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lnSpc>
                <a:spcPct val="80000"/>
              </a:lnSpc>
            </a:pPr>
            <a:r>
              <a:rPr lang="el-GR" altLang="en-US" sz="2000" dirty="0">
                <a:sym typeface="Symbol" pitchFamily="18" charset="2"/>
              </a:rPr>
              <a:t>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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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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</a:t>
            </a:r>
            <a:r>
              <a:rPr lang="en-US" altLang="en-US" sz="2000" dirty="0">
                <a:sym typeface="Symbol" pitchFamily="18" charset="2"/>
              </a:rPr>
              <a:t>,  are RB trees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A=child of the deleted node (double Black </a:t>
            </a:r>
            <a:r>
              <a:rPr lang="en-US" altLang="en-US" sz="2000" u="sng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en-US" sz="2000" dirty="0">
                <a:sym typeface="Symbol" pitchFamily="18" charset="2"/>
              </a:rPr>
              <a:t> (pointed by x))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C&lt;-&gt;D color interchange +right rotate =&gt; </a:t>
            </a:r>
            <a:r>
              <a:rPr lang="en-US" altLang="en-US" sz="2000" b="1" dirty="0">
                <a:sym typeface="Symbol" pitchFamily="18" charset="2"/>
              </a:rPr>
              <a:t>case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brother[x]&lt;-red</a:t>
            </a:r>
            <a:r>
              <a:rPr lang="en-US" altLang="en-US" sz="1600" dirty="0">
                <a:latin typeface="Courier New" pitchFamily="49" charset="0"/>
                <a:sym typeface="Symbol" pitchFamily="18" charset="2"/>
              </a:rPr>
              <a:t>		</a:t>
            </a:r>
            <a:endParaRPr lang="en-US" altLang="en-U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left[brother[x]]&lt;-black</a:t>
            </a:r>
            <a:r>
              <a:rPr lang="en-US" altLang="en-US" sz="1600" dirty="0">
                <a:latin typeface="Courier New" pitchFamily="49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right_rotate</a:t>
            </a:r>
            <a:r>
              <a:rPr lang="en-US" altLang="en-US" sz="1600" b="1" i="1" dirty="0">
                <a:latin typeface="Courier New" pitchFamily="49" charset="0"/>
                <a:sym typeface="Symbol" pitchFamily="18" charset="2"/>
              </a:rPr>
              <a:t>(brother[x])</a:t>
            </a:r>
            <a:endParaRPr lang="en-US" altLang="en-US" sz="2000" dirty="0"/>
          </a:p>
        </p:txBody>
      </p:sp>
      <p:grpSp>
        <p:nvGrpSpPr>
          <p:cNvPr id="21511" name="Group 4"/>
          <p:cNvGrpSpPr>
            <a:grpSpLocks noChangeAspect="1"/>
          </p:cNvGrpSpPr>
          <p:nvPr/>
        </p:nvGrpSpPr>
        <p:grpSpPr bwMode="auto">
          <a:xfrm>
            <a:off x="231775" y="741363"/>
            <a:ext cx="4457700" cy="3311525"/>
            <a:chOff x="478" y="2200"/>
            <a:chExt cx="7019" cy="5215"/>
          </a:xfrm>
        </p:grpSpPr>
        <p:sp>
          <p:nvSpPr>
            <p:cNvPr id="371717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18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81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71720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21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22" name="Rectangle 10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24" name="Rectangle 12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86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1727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28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29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30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89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1732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33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34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35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93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1738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39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40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 u="sng" dirty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41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97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71744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45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46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47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600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1749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50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51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52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53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604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71755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56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57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58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59" name="Rectangle 47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60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61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610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71763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64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611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71766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67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68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69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614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71771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72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615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71774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75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76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77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78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79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80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81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82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12" name="Group 71"/>
          <p:cNvGrpSpPr>
            <a:grpSpLocks noChangeAspect="1"/>
          </p:cNvGrpSpPr>
          <p:nvPr/>
        </p:nvGrpSpPr>
        <p:grpSpPr bwMode="auto">
          <a:xfrm>
            <a:off x="4725620" y="779055"/>
            <a:ext cx="4457700" cy="3944937"/>
            <a:chOff x="478" y="2200"/>
            <a:chExt cx="7019" cy="6213"/>
          </a:xfrm>
        </p:grpSpPr>
        <p:sp>
          <p:nvSpPr>
            <p:cNvPr id="371784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785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15" name="Group 74"/>
            <p:cNvGrpSpPr>
              <a:grpSpLocks/>
            </p:cNvGrpSpPr>
            <p:nvPr/>
          </p:nvGrpSpPr>
          <p:grpSpPr bwMode="auto">
            <a:xfrm>
              <a:off x="4612" y="6073"/>
              <a:ext cx="1033" cy="870"/>
              <a:chOff x="4094" y="4334"/>
              <a:chExt cx="1032" cy="870"/>
            </a:xfrm>
          </p:grpSpPr>
          <p:sp>
            <p:nvSpPr>
              <p:cNvPr id="371787" name="Freeform 75"/>
              <p:cNvSpPr>
                <a:spLocks/>
              </p:cNvSpPr>
              <p:nvPr/>
            </p:nvSpPr>
            <p:spPr bwMode="auto">
              <a:xfrm>
                <a:off x="4094" y="4334"/>
                <a:ext cx="1031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88" name="Freeform 76"/>
              <p:cNvSpPr>
                <a:spLocks/>
              </p:cNvSpPr>
              <p:nvPr/>
            </p:nvSpPr>
            <p:spPr bwMode="auto">
              <a:xfrm>
                <a:off x="4094" y="4334"/>
                <a:ext cx="1031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89" name="Rectangle 77"/>
            <p:cNvSpPr>
              <a:spLocks noChangeArrowheads="1"/>
            </p:cNvSpPr>
            <p:nvPr/>
          </p:nvSpPr>
          <p:spPr bwMode="auto">
            <a:xfrm>
              <a:off x="4427" y="4773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90" name="Rectangle 78"/>
            <p:cNvSpPr>
              <a:spLocks noChangeArrowheads="1"/>
            </p:cNvSpPr>
            <p:nvPr/>
          </p:nvSpPr>
          <p:spPr bwMode="auto">
            <a:xfrm>
              <a:off x="5152" y="6433"/>
              <a:ext cx="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91" name="Rectangle 79"/>
            <p:cNvSpPr>
              <a:spLocks noChangeArrowheads="1"/>
            </p:cNvSpPr>
            <p:nvPr/>
          </p:nvSpPr>
          <p:spPr bwMode="auto">
            <a:xfrm>
              <a:off x="6482" y="4798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92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20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1794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795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796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797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23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1799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00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01" name="Rectangle 89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02" name="Rectangle 90"/>
            <p:cNvSpPr>
              <a:spLocks noChangeArrowheads="1"/>
            </p:cNvSpPr>
            <p:nvPr/>
          </p:nvSpPr>
          <p:spPr bwMode="auto">
            <a:xfrm>
              <a:off x="2553" y="52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26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1804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05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06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 u="sng"/>
                <a:t>A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07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08" name="Line 96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30" name="Group 97"/>
            <p:cNvGrpSpPr>
              <a:grpSpLocks/>
            </p:cNvGrpSpPr>
            <p:nvPr/>
          </p:nvGrpSpPr>
          <p:grpSpPr bwMode="auto">
            <a:xfrm>
              <a:off x="3353" y="5353"/>
              <a:ext cx="1033" cy="870"/>
              <a:chOff x="3278" y="4814"/>
              <a:chExt cx="1033" cy="870"/>
            </a:xfrm>
          </p:grpSpPr>
          <p:sp>
            <p:nvSpPr>
              <p:cNvPr id="371810" name="Freeform 98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11" name="Freeform 99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12" name="Rectangle 100"/>
            <p:cNvSpPr>
              <a:spLocks noChangeArrowheads="1"/>
            </p:cNvSpPr>
            <p:nvPr/>
          </p:nvSpPr>
          <p:spPr bwMode="auto">
            <a:xfrm>
              <a:off x="3713" y="571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13" name="Rectangle 101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33" name="Group 102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1815" name="Oval 103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16" name="Oval 10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17" name="Rectangle 105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18" name="Rectangle 106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36" name="Group 107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71820" name="Oval 108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21" name="Oval 109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22" name="Rectangle 110"/>
            <p:cNvSpPr>
              <a:spLocks noChangeArrowheads="1"/>
            </p:cNvSpPr>
            <p:nvPr/>
          </p:nvSpPr>
          <p:spPr bwMode="auto">
            <a:xfrm>
              <a:off x="4317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23" name="Rectangle 111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24" name="Rectangle 112"/>
            <p:cNvSpPr>
              <a:spLocks noChangeArrowheads="1"/>
            </p:cNvSpPr>
            <p:nvPr/>
          </p:nvSpPr>
          <p:spPr bwMode="auto">
            <a:xfrm>
              <a:off x="5567" y="29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25" name="Line 113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26" name="Line 114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542" name="Group 115"/>
            <p:cNvGrpSpPr>
              <a:grpSpLocks/>
            </p:cNvGrpSpPr>
            <p:nvPr/>
          </p:nvGrpSpPr>
          <p:grpSpPr bwMode="auto">
            <a:xfrm flipV="1">
              <a:off x="5332" y="4993"/>
              <a:ext cx="719" cy="780"/>
              <a:chOff x="2905" y="3692"/>
              <a:chExt cx="719" cy="720"/>
            </a:xfrm>
          </p:grpSpPr>
          <p:sp>
            <p:nvSpPr>
              <p:cNvPr id="371828" name="Oval 116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29" name="Oval 11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543" name="Group 118"/>
            <p:cNvGrpSpPr>
              <a:grpSpLocks/>
            </p:cNvGrpSpPr>
            <p:nvPr/>
          </p:nvGrpSpPr>
          <p:grpSpPr bwMode="auto">
            <a:xfrm>
              <a:off x="6052" y="6073"/>
              <a:ext cx="719" cy="720"/>
              <a:chOff x="2905" y="3692"/>
              <a:chExt cx="719" cy="720"/>
            </a:xfrm>
          </p:grpSpPr>
          <p:sp>
            <p:nvSpPr>
              <p:cNvPr id="371831" name="Oval 119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32" name="Oval 120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33" name="Rectangle 121"/>
            <p:cNvSpPr>
              <a:spLocks noChangeArrowheads="1"/>
            </p:cNvSpPr>
            <p:nvPr/>
          </p:nvSpPr>
          <p:spPr bwMode="auto">
            <a:xfrm>
              <a:off x="5692" y="517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34" name="Rectangle 122"/>
            <p:cNvSpPr>
              <a:spLocks noChangeArrowheads="1"/>
            </p:cNvSpPr>
            <p:nvPr/>
          </p:nvSpPr>
          <p:spPr bwMode="auto">
            <a:xfrm>
              <a:off x="6412" y="625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1546" name="Group 123"/>
            <p:cNvGrpSpPr>
              <a:grpSpLocks/>
            </p:cNvGrpSpPr>
            <p:nvPr/>
          </p:nvGrpSpPr>
          <p:grpSpPr bwMode="auto">
            <a:xfrm>
              <a:off x="5152" y="7333"/>
              <a:ext cx="1034" cy="870"/>
              <a:chOff x="3278" y="4814"/>
              <a:chExt cx="1033" cy="870"/>
            </a:xfrm>
          </p:grpSpPr>
          <p:sp>
            <p:nvSpPr>
              <p:cNvPr id="371836" name="Freeform 124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37" name="Freeform 125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547" name="Group 126"/>
            <p:cNvGrpSpPr>
              <a:grpSpLocks/>
            </p:cNvGrpSpPr>
            <p:nvPr/>
          </p:nvGrpSpPr>
          <p:grpSpPr bwMode="auto">
            <a:xfrm>
              <a:off x="6412" y="7333"/>
              <a:ext cx="1034" cy="870"/>
              <a:chOff x="3278" y="4814"/>
              <a:chExt cx="1033" cy="870"/>
            </a:xfrm>
          </p:grpSpPr>
          <p:sp>
            <p:nvSpPr>
              <p:cNvPr id="371839" name="Freeform 127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1840" name="Freeform 128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1841" name="Rectangle 129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42" name="Rectangle 130"/>
            <p:cNvSpPr>
              <a:spLocks noChangeArrowheads="1"/>
            </p:cNvSpPr>
            <p:nvPr/>
          </p:nvSpPr>
          <p:spPr bwMode="auto">
            <a:xfrm>
              <a:off x="5692" y="769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43" name="Rectangle 131"/>
            <p:cNvSpPr>
              <a:spLocks noChangeArrowheads="1"/>
            </p:cNvSpPr>
            <p:nvPr/>
          </p:nvSpPr>
          <p:spPr bwMode="auto">
            <a:xfrm>
              <a:off x="6952" y="769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1844" name="Line 132"/>
            <p:cNvSpPr>
              <a:spLocks noChangeShapeType="1"/>
            </p:cNvSpPr>
            <p:nvPr/>
          </p:nvSpPr>
          <p:spPr bwMode="auto">
            <a:xfrm flipH="1">
              <a:off x="3893" y="4633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45" name="Line 133"/>
            <p:cNvSpPr>
              <a:spLocks noChangeShapeType="1"/>
            </p:cNvSpPr>
            <p:nvPr/>
          </p:nvSpPr>
          <p:spPr bwMode="auto">
            <a:xfrm flipH="1">
              <a:off x="5152" y="57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46" name="Line 134"/>
            <p:cNvSpPr>
              <a:spLocks noChangeShapeType="1"/>
            </p:cNvSpPr>
            <p:nvPr/>
          </p:nvSpPr>
          <p:spPr bwMode="auto">
            <a:xfrm flipH="1">
              <a:off x="5692" y="6793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47" name="Line 135"/>
            <p:cNvSpPr>
              <a:spLocks noChangeShapeType="1"/>
            </p:cNvSpPr>
            <p:nvPr/>
          </p:nvSpPr>
          <p:spPr bwMode="auto">
            <a:xfrm>
              <a:off x="4792" y="4633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48" name="Line 136"/>
            <p:cNvSpPr>
              <a:spLocks noChangeShapeType="1"/>
            </p:cNvSpPr>
            <p:nvPr/>
          </p:nvSpPr>
          <p:spPr bwMode="auto">
            <a:xfrm>
              <a:off x="5872" y="57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1849" name="Line 137"/>
            <p:cNvSpPr>
              <a:spLocks noChangeShapeType="1"/>
            </p:cNvSpPr>
            <p:nvPr/>
          </p:nvSpPr>
          <p:spPr bwMode="auto">
            <a:xfrm>
              <a:off x="6592" y="6793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A6B304E-9D1F-914F-B42A-36D4AF49D056}"/>
              </a:ext>
            </a:extLst>
          </p:cNvPr>
          <p:cNvGrpSpPr/>
          <p:nvPr/>
        </p:nvGrpSpPr>
        <p:grpSpPr>
          <a:xfrm>
            <a:off x="833994" y="1408284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96D2C30-9BEA-0A46-8157-7074ECA10355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B2E784-BD9E-4444-A197-7ADDDC238475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33E8D40-4826-DA45-B624-D3D5622FC927}"/>
              </a:ext>
            </a:extLst>
          </p:cNvPr>
          <p:cNvGrpSpPr/>
          <p:nvPr/>
        </p:nvGrpSpPr>
        <p:grpSpPr>
          <a:xfrm>
            <a:off x="5327198" y="1454346"/>
            <a:ext cx="308097" cy="488608"/>
            <a:chOff x="6991515" y="3776544"/>
            <a:chExt cx="308097" cy="488608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89912BE-A6AA-FB46-B0AE-A9E40B6E091E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CCED80-7CC9-8F42-BCAC-5DD11F6F4460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C53E8-2787-4536-9782-00149BF4CAA8}" type="datetime1">
              <a:rPr lang="en-US" smtClean="0"/>
              <a:t>11/16/20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- Case#4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7938"/>
            <a:ext cx="8574088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Parent(</a:t>
            </a:r>
            <a:r>
              <a:rPr lang="en-US" altLang="en-US" sz="2000" b="1" dirty="0"/>
              <a:t>B</a:t>
            </a:r>
            <a:r>
              <a:rPr lang="en-US" altLang="en-US" sz="2000" dirty="0"/>
              <a:t>)=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(if after case #1) or </a:t>
            </a: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  <a:r>
              <a:rPr lang="en-US" altLang="en-US" sz="2000" dirty="0"/>
              <a:t>, brother(</a:t>
            </a:r>
            <a:r>
              <a:rPr lang="en-US" altLang="en-US" sz="2000" b="1" dirty="0">
                <a:solidFill>
                  <a:schemeClr val="tx1"/>
                </a:solidFill>
              </a:rPr>
              <a:t>D</a:t>
            </a:r>
            <a:r>
              <a:rPr lang="en-US" altLang="en-US" sz="2000" dirty="0"/>
              <a:t>)=</a:t>
            </a: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Node C is either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chemeClr val="tx1"/>
                </a:solidFill>
              </a:rPr>
              <a:t>Black</a:t>
            </a:r>
            <a:r>
              <a:rPr lang="en-US" altLang="en-US" sz="2000" dirty="0"/>
              <a:t>; node </a:t>
            </a:r>
            <a:r>
              <a:rPr lang="en-US" altLang="en-US" sz="2000" b="1" dirty="0">
                <a:solidFill>
                  <a:srgbClr val="FF0000"/>
                </a:solidFill>
              </a:rPr>
              <a:t>E</a:t>
            </a:r>
            <a:r>
              <a:rPr lang="en-US" altLang="en-US" sz="2000" dirty="0"/>
              <a:t> is </a:t>
            </a:r>
            <a:r>
              <a:rPr lang="en-US" altLang="en-US" sz="2000" b="1" dirty="0">
                <a:solidFill>
                  <a:srgbClr val="FF0000"/>
                </a:solidFill>
              </a:rPr>
              <a:t>Red</a:t>
            </a:r>
          </a:p>
          <a:p>
            <a:pPr eaLnBrk="1" hangingPunct="1">
              <a:lnSpc>
                <a:spcPct val="80000"/>
              </a:lnSpc>
            </a:pPr>
            <a:r>
              <a:rPr lang="el-GR" altLang="en-US" sz="2000" dirty="0">
                <a:sym typeface="Symbol" pitchFamily="18" charset="2"/>
              </a:rPr>
              <a:t>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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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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l-GR" altLang="en-US" sz="2000" dirty="0">
                <a:sym typeface="Symbol" pitchFamily="18" charset="2"/>
              </a:rPr>
              <a:t></a:t>
            </a:r>
            <a:r>
              <a:rPr lang="en-US" altLang="en-US" sz="2000" dirty="0">
                <a:sym typeface="Symbol" pitchFamily="18" charset="2"/>
              </a:rPr>
              <a:t>,  are RB trees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A=child of the deleted node (double Black </a:t>
            </a:r>
            <a:r>
              <a:rPr lang="en-US" altLang="en-US" sz="2000" u="sng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en-US" sz="2000" dirty="0">
                <a:sym typeface="Symbol" pitchFamily="18" charset="2"/>
              </a:rPr>
              <a:t> (pointed by x))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18" charset="2"/>
              </a:rPr>
              <a:t>B&lt;-&gt;D color interchange +left rotate, color E </a:t>
            </a:r>
            <a:r>
              <a:rPr lang="en-US" altLang="en-US" sz="2000" b="1" dirty="0">
                <a:solidFill>
                  <a:schemeClr val="tx1"/>
                </a:solidFill>
                <a:sym typeface="Symbol" pitchFamily="18" charset="2"/>
              </a:rPr>
              <a:t>Black</a:t>
            </a:r>
            <a:r>
              <a:rPr lang="en-US" altLang="en-US" sz="2000" dirty="0">
                <a:sym typeface="Symbol" pitchFamily="18" charset="2"/>
              </a:rPr>
              <a:t> =&gt; </a:t>
            </a:r>
            <a:r>
              <a:rPr lang="en-US" altLang="en-US" sz="2000" dirty="0" err="1">
                <a:sym typeface="Symbol" pitchFamily="18" charset="2"/>
              </a:rPr>
              <a:t>probl</a:t>
            </a:r>
            <a:r>
              <a:rPr lang="en-US" altLang="en-US" sz="2000" dirty="0">
                <a:sym typeface="Symbol" pitchFamily="18" charset="2"/>
              </a:rPr>
              <a:t>. solved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		brother[x]&lt;-color[parent[x]]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		</a:t>
            </a:r>
            <a:endParaRPr lang="en-US" altLang="en-US" sz="24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		parent[x]&lt;-black</a:t>
            </a:r>
            <a:r>
              <a:rPr lang="en-US" altLang="en-US" sz="1800" dirty="0">
                <a:latin typeface="Courier New" pitchFamily="49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en-US" sz="1800" b="1" i="1" dirty="0" err="1">
                <a:latin typeface="Courier New" pitchFamily="49" charset="0"/>
                <a:sym typeface="Symbol" pitchFamily="18" charset="2"/>
              </a:rPr>
              <a:t>left_rotate</a:t>
            </a:r>
            <a:r>
              <a:rPr lang="en-US" altLang="en-US" sz="1800" b="1" i="1" dirty="0">
                <a:latin typeface="Courier New" pitchFamily="49" charset="0"/>
                <a:sym typeface="Symbol" pitchFamily="18" charset="2"/>
              </a:rPr>
              <a:t>(p[x])	</a:t>
            </a:r>
            <a:r>
              <a:rPr lang="en-US" altLang="en-US" sz="1800" dirty="0">
                <a:sym typeface="Symbol" pitchFamily="18" charset="2"/>
              </a:rPr>
              <a:t>//1 more black node on x’s branch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color[right[[w]]&lt;-black</a:t>
            </a:r>
            <a:endParaRPr lang="en-US" altLang="en-U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itchFamily="49" charset="0"/>
              </a:rPr>
              <a:t>		x&lt;-root[T]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grpSp>
        <p:nvGrpSpPr>
          <p:cNvPr id="22535" name="Group 4"/>
          <p:cNvGrpSpPr>
            <a:grpSpLocks noChangeAspect="1"/>
          </p:cNvGrpSpPr>
          <p:nvPr/>
        </p:nvGrpSpPr>
        <p:grpSpPr bwMode="auto">
          <a:xfrm>
            <a:off x="231775" y="663840"/>
            <a:ext cx="4457700" cy="3311525"/>
            <a:chOff x="478" y="2200"/>
            <a:chExt cx="7019" cy="5215"/>
          </a:xfrm>
        </p:grpSpPr>
        <p:sp>
          <p:nvSpPr>
            <p:cNvPr id="372741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605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72744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45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47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48" name="Rectangle 12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610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2751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52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54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613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2756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57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59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60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617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2762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63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64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65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621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72768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69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70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71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624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2773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74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75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FF0000"/>
                  </a:solidFill>
                </a:rPr>
                <a:t>B</a:t>
              </a:r>
              <a:r>
                <a:rPr lang="en-US" sz="1200" dirty="0">
                  <a:solidFill>
                    <a:srgbClr val="000066"/>
                  </a:solidFill>
                </a:rPr>
                <a:t>/B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76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77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628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72779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80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81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000066"/>
                  </a:solidFill>
                </a:rPr>
                <a:t>D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82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83" name="Rectangle 47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84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785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634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72787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88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35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72790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91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792" name="Rectangle 56"/>
            <p:cNvSpPr>
              <a:spLocks noChangeArrowheads="1"/>
            </p:cNvSpPr>
            <p:nvPr/>
          </p:nvSpPr>
          <p:spPr bwMode="auto">
            <a:xfrm>
              <a:off x="3533" y="5172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r>
                <a:rPr lang="en-US" sz="1200">
                  <a:solidFill>
                    <a:srgbClr val="000066"/>
                  </a:solidFill>
                </a:rPr>
                <a:t>/C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793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638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72795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96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39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72798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799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00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01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02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03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04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05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06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536" name="Group 71"/>
          <p:cNvGrpSpPr>
            <a:grpSpLocks noChangeAspect="1"/>
          </p:cNvGrpSpPr>
          <p:nvPr/>
        </p:nvGrpSpPr>
        <p:grpSpPr bwMode="auto">
          <a:xfrm>
            <a:off x="4638675" y="1124700"/>
            <a:ext cx="4505325" cy="3311525"/>
            <a:chOff x="478" y="2200"/>
            <a:chExt cx="7093" cy="5215"/>
          </a:xfrm>
        </p:grpSpPr>
        <p:sp>
          <p:nvSpPr>
            <p:cNvPr id="372808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93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09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39" name="Group 74"/>
            <p:cNvGrpSpPr>
              <a:grpSpLocks/>
            </p:cNvGrpSpPr>
            <p:nvPr/>
          </p:nvGrpSpPr>
          <p:grpSpPr bwMode="auto">
            <a:xfrm>
              <a:off x="4018" y="5321"/>
              <a:ext cx="1032" cy="870"/>
              <a:chOff x="4094" y="4334"/>
              <a:chExt cx="1032" cy="870"/>
            </a:xfrm>
          </p:grpSpPr>
          <p:sp>
            <p:nvSpPr>
              <p:cNvPr id="372811" name="Freeform 75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12" name="Freeform 76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13" name="Rectangle 77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14" name="Rectangle 78"/>
            <p:cNvSpPr>
              <a:spLocks noChangeArrowheads="1"/>
            </p:cNvSpPr>
            <p:nvPr/>
          </p:nvSpPr>
          <p:spPr bwMode="auto">
            <a:xfrm>
              <a:off x="4557" y="5680"/>
              <a:ext cx="1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15" name="Rectangle 79"/>
            <p:cNvSpPr>
              <a:spLocks noChangeArrowheads="1"/>
            </p:cNvSpPr>
            <p:nvPr/>
          </p:nvSpPr>
          <p:spPr bwMode="auto">
            <a:xfrm>
              <a:off x="6484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16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544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2818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19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20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21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47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2823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24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25" name="Rectangle 89"/>
            <p:cNvSpPr>
              <a:spLocks noChangeArrowheads="1"/>
            </p:cNvSpPr>
            <p:nvPr/>
          </p:nvSpPr>
          <p:spPr bwMode="auto">
            <a:xfrm>
              <a:off x="2397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26" name="Rectangle 90"/>
            <p:cNvSpPr>
              <a:spLocks noChangeArrowheads="1"/>
            </p:cNvSpPr>
            <p:nvPr/>
          </p:nvSpPr>
          <p:spPr bwMode="auto">
            <a:xfrm>
              <a:off x="2552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50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2828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29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30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>
                  <a:solidFill>
                    <a:srgbClr val="000066"/>
                  </a:solidFill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31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53" name="Group 96"/>
            <p:cNvGrpSpPr>
              <a:grpSpLocks/>
            </p:cNvGrpSpPr>
            <p:nvPr/>
          </p:nvGrpSpPr>
          <p:grpSpPr bwMode="auto">
            <a:xfrm>
              <a:off x="2938" y="5321"/>
              <a:ext cx="1034" cy="870"/>
              <a:chOff x="3278" y="4814"/>
              <a:chExt cx="1033" cy="870"/>
            </a:xfrm>
          </p:grpSpPr>
          <p:sp>
            <p:nvSpPr>
              <p:cNvPr id="372833" name="Freeform 9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34" name="Freeform 98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35" name="Rectangle 99"/>
            <p:cNvSpPr>
              <a:spLocks noChangeArrowheads="1"/>
            </p:cNvSpPr>
            <p:nvPr/>
          </p:nvSpPr>
          <p:spPr bwMode="auto">
            <a:xfrm>
              <a:off x="3297" y="568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36" name="Rectangle 100"/>
            <p:cNvSpPr>
              <a:spLocks noChangeArrowheads="1"/>
            </p:cNvSpPr>
            <p:nvPr/>
          </p:nvSpPr>
          <p:spPr bwMode="auto">
            <a:xfrm>
              <a:off x="3537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56" name="Group 101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2838" name="Oval 102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39" name="Oval 103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40" name="Rectangle 104"/>
            <p:cNvSpPr>
              <a:spLocks noChangeArrowheads="1"/>
            </p:cNvSpPr>
            <p:nvPr/>
          </p:nvSpPr>
          <p:spPr bwMode="auto">
            <a:xfrm>
              <a:off x="3177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41" name="Rectangle 105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59" name="Group 106"/>
            <p:cNvGrpSpPr>
              <a:grpSpLocks/>
            </p:cNvGrpSpPr>
            <p:nvPr/>
          </p:nvGrpSpPr>
          <p:grpSpPr bwMode="auto">
            <a:xfrm>
              <a:off x="4197" y="2621"/>
              <a:ext cx="719" cy="720"/>
              <a:chOff x="3838" y="2195"/>
              <a:chExt cx="719" cy="720"/>
            </a:xfrm>
          </p:grpSpPr>
          <p:sp>
            <p:nvSpPr>
              <p:cNvPr id="372843" name="Oval 107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44" name="Oval 108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45" name="Rectangle 109"/>
            <p:cNvSpPr>
              <a:spLocks noChangeArrowheads="1"/>
            </p:cNvSpPr>
            <p:nvPr/>
          </p:nvSpPr>
          <p:spPr bwMode="auto">
            <a:xfrm>
              <a:off x="4257" y="280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r>
                <a:rPr lang="en-US" sz="1200">
                  <a:solidFill>
                    <a:srgbClr val="000066"/>
                  </a:solidFill>
                </a:rPr>
                <a:t>/D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46" name="Rectangle 110"/>
            <p:cNvSpPr>
              <a:spLocks noChangeArrowheads="1"/>
            </p:cNvSpPr>
            <p:nvPr/>
          </p:nvSpPr>
          <p:spPr bwMode="auto">
            <a:xfrm>
              <a:off x="4284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47" name="Rectangle 111"/>
            <p:cNvSpPr>
              <a:spLocks noChangeArrowheads="1"/>
            </p:cNvSpPr>
            <p:nvPr/>
          </p:nvSpPr>
          <p:spPr bwMode="auto">
            <a:xfrm>
              <a:off x="5569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48" name="Line 112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49" name="Line 113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2565" name="Group 114"/>
            <p:cNvGrpSpPr>
              <a:grpSpLocks/>
            </p:cNvGrpSpPr>
            <p:nvPr/>
          </p:nvGrpSpPr>
          <p:grpSpPr bwMode="auto">
            <a:xfrm flipV="1">
              <a:off x="3658" y="4061"/>
              <a:ext cx="718" cy="780"/>
              <a:chOff x="2905" y="3692"/>
              <a:chExt cx="719" cy="720"/>
            </a:xfrm>
          </p:grpSpPr>
          <p:sp>
            <p:nvSpPr>
              <p:cNvPr id="372851" name="Oval 115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52" name="Oval 116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66" name="Group 117"/>
            <p:cNvGrpSpPr>
              <a:grpSpLocks/>
            </p:cNvGrpSpPr>
            <p:nvPr/>
          </p:nvGrpSpPr>
          <p:grpSpPr bwMode="auto">
            <a:xfrm>
              <a:off x="6177" y="3881"/>
              <a:ext cx="719" cy="720"/>
              <a:chOff x="2905" y="3692"/>
              <a:chExt cx="719" cy="720"/>
            </a:xfrm>
          </p:grpSpPr>
          <p:sp>
            <p:nvSpPr>
              <p:cNvPr id="372854" name="Oval 118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55" name="Oval 119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56" name="Rectangle 120"/>
            <p:cNvSpPr>
              <a:spLocks noChangeArrowheads="1"/>
            </p:cNvSpPr>
            <p:nvPr/>
          </p:nvSpPr>
          <p:spPr bwMode="auto">
            <a:xfrm>
              <a:off x="3837" y="4240"/>
              <a:ext cx="4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r>
                <a:rPr lang="en-US" sz="1200">
                  <a:solidFill>
                    <a:srgbClr val="000066"/>
                  </a:solidFill>
                </a:rPr>
                <a:t>/C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57" name="Rectangle 121"/>
            <p:cNvSpPr>
              <a:spLocks noChangeArrowheads="1"/>
            </p:cNvSpPr>
            <p:nvPr/>
          </p:nvSpPr>
          <p:spPr bwMode="auto">
            <a:xfrm>
              <a:off x="6536" y="406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2569" name="Group 122"/>
            <p:cNvGrpSpPr>
              <a:grpSpLocks/>
            </p:cNvGrpSpPr>
            <p:nvPr/>
          </p:nvGrpSpPr>
          <p:grpSpPr bwMode="auto">
            <a:xfrm>
              <a:off x="5277" y="4961"/>
              <a:ext cx="1034" cy="870"/>
              <a:chOff x="3278" y="4814"/>
              <a:chExt cx="1033" cy="870"/>
            </a:xfrm>
          </p:grpSpPr>
          <p:sp>
            <p:nvSpPr>
              <p:cNvPr id="372859" name="Freeform 12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60" name="Freeform 124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570" name="Group 125"/>
            <p:cNvGrpSpPr>
              <a:grpSpLocks/>
            </p:cNvGrpSpPr>
            <p:nvPr/>
          </p:nvGrpSpPr>
          <p:grpSpPr bwMode="auto">
            <a:xfrm>
              <a:off x="6537" y="4961"/>
              <a:ext cx="1034" cy="870"/>
              <a:chOff x="3278" y="4814"/>
              <a:chExt cx="1033" cy="870"/>
            </a:xfrm>
          </p:grpSpPr>
          <p:sp>
            <p:nvSpPr>
              <p:cNvPr id="372862" name="Freeform 126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2863" name="Freeform 12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2864" name="Rectangle 128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65" name="Rectangle 129"/>
            <p:cNvSpPr>
              <a:spLocks noChangeArrowheads="1"/>
            </p:cNvSpPr>
            <p:nvPr/>
          </p:nvSpPr>
          <p:spPr bwMode="auto">
            <a:xfrm>
              <a:off x="5637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66" name="Rectangle 130"/>
            <p:cNvSpPr>
              <a:spLocks noChangeArrowheads="1"/>
            </p:cNvSpPr>
            <p:nvPr/>
          </p:nvSpPr>
          <p:spPr bwMode="auto">
            <a:xfrm>
              <a:off x="7076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2867" name="Line 131"/>
            <p:cNvSpPr>
              <a:spLocks noChangeShapeType="1"/>
            </p:cNvSpPr>
            <p:nvPr/>
          </p:nvSpPr>
          <p:spPr bwMode="auto">
            <a:xfrm flipH="1">
              <a:off x="347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68" name="Line 132"/>
            <p:cNvSpPr>
              <a:spLocks noChangeShapeType="1"/>
            </p:cNvSpPr>
            <p:nvPr/>
          </p:nvSpPr>
          <p:spPr bwMode="auto">
            <a:xfrm>
              <a:off x="419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69" name="Line 133"/>
            <p:cNvSpPr>
              <a:spLocks noChangeShapeType="1"/>
            </p:cNvSpPr>
            <p:nvPr/>
          </p:nvSpPr>
          <p:spPr bwMode="auto">
            <a:xfrm flipH="1">
              <a:off x="3477" y="316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70" name="Line 134"/>
            <p:cNvSpPr>
              <a:spLocks noChangeShapeType="1"/>
            </p:cNvSpPr>
            <p:nvPr/>
          </p:nvSpPr>
          <p:spPr bwMode="auto">
            <a:xfrm>
              <a:off x="3477" y="388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71" name="Line 135"/>
            <p:cNvSpPr>
              <a:spLocks noChangeShapeType="1"/>
            </p:cNvSpPr>
            <p:nvPr/>
          </p:nvSpPr>
          <p:spPr bwMode="auto">
            <a:xfrm>
              <a:off x="4917" y="316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72" name="Line 136"/>
            <p:cNvSpPr>
              <a:spLocks noChangeShapeType="1"/>
            </p:cNvSpPr>
            <p:nvPr/>
          </p:nvSpPr>
          <p:spPr bwMode="auto">
            <a:xfrm flipH="1">
              <a:off x="5816" y="442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2873" name="Line 137"/>
            <p:cNvSpPr>
              <a:spLocks noChangeShapeType="1"/>
            </p:cNvSpPr>
            <p:nvPr/>
          </p:nvSpPr>
          <p:spPr bwMode="auto">
            <a:xfrm>
              <a:off x="6716" y="46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2FDB4-12A5-AE48-A35C-79EFD089F1CB}"/>
              </a:ext>
            </a:extLst>
          </p:cNvPr>
          <p:cNvGrpSpPr/>
          <p:nvPr/>
        </p:nvGrpSpPr>
        <p:grpSpPr>
          <a:xfrm>
            <a:off x="833994" y="1355130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BB9800A-7889-A445-8E18-4EF444EB92A3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BCABBC-B24A-5849-80AD-660267F9E1FF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03E3A9B-15DC-F942-AB56-498C8BD4F168}"/>
              </a:ext>
            </a:extLst>
          </p:cNvPr>
          <p:cNvGrpSpPr/>
          <p:nvPr/>
        </p:nvGrpSpPr>
        <p:grpSpPr>
          <a:xfrm>
            <a:off x="7756434" y="16099"/>
            <a:ext cx="308097" cy="488608"/>
            <a:chOff x="6991515" y="3776544"/>
            <a:chExt cx="308097" cy="488608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5639CC6-81A5-CD41-AFDB-23547EC93166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6FC5E6-DFE6-D647-BFA5-1508F4292E72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sp>
        <p:nvSpPr>
          <p:cNvPr id="148" name="Oval 107">
            <a:extLst>
              <a:ext uri="{FF2B5EF4-FFF2-40B4-BE49-F238E27FC236}">
                <a16:creationId xmlns:a16="http://schemas.microsoft.com/office/drawing/2014/main" id="{96EAB33B-9262-AC4C-9BDB-46E0F7F0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762" y="487483"/>
            <a:ext cx="457329" cy="4572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le 45">
            <a:extLst>
              <a:ext uri="{FF2B5EF4-FFF2-40B4-BE49-F238E27FC236}">
                <a16:creationId xmlns:a16="http://schemas.microsoft.com/office/drawing/2014/main" id="{2AE1B1A6-1C51-5C45-A583-10E5F95AB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03156" y="480195"/>
            <a:ext cx="546951" cy="19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0C435EA-3186-D64F-B62F-0E5B929BC4FC}"/>
              </a:ext>
            </a:extLst>
          </p:cNvPr>
          <p:cNvGrpSpPr/>
          <p:nvPr/>
        </p:nvGrpSpPr>
        <p:grpSpPr>
          <a:xfrm>
            <a:off x="8006898" y="44671"/>
            <a:ext cx="1077786" cy="518571"/>
            <a:chOff x="6820785" y="3776280"/>
            <a:chExt cx="1077786" cy="51857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423EC5F-686D-CE42-BFE4-3308E5790283}"/>
                </a:ext>
              </a:extLst>
            </p:cNvPr>
            <p:cNvCxnSpPr/>
            <p:nvPr/>
          </p:nvCxnSpPr>
          <p:spPr bwMode="auto">
            <a:xfrm flipH="1">
              <a:off x="6820785" y="4110481"/>
              <a:ext cx="440250" cy="18437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EB864E1-D15E-1046-8883-1AC0C3281702}"/>
                </a:ext>
              </a:extLst>
            </p:cNvPr>
            <p:cNvSpPr txBox="1"/>
            <p:nvPr/>
          </p:nvSpPr>
          <p:spPr>
            <a:xfrm>
              <a:off x="6849886" y="377628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" pitchFamily="2" charset="0"/>
                </a:rPr>
                <a:t>r</a:t>
              </a:r>
              <a:r>
                <a:rPr lang="en-RO" sz="1600" dirty="0">
                  <a:latin typeface="Courier" pitchFamily="2" charset="0"/>
                </a:rPr>
                <a:t>oot[T]</a:t>
              </a:r>
            </a:p>
          </p:txBody>
        </p:sp>
      </p:grpSp>
      <p:sp>
        <p:nvSpPr>
          <p:cNvPr id="154" name="Line 133">
            <a:extLst>
              <a:ext uri="{FF2B5EF4-FFF2-40B4-BE49-F238E27FC236}">
                <a16:creationId xmlns:a16="http://schemas.microsoft.com/office/drawing/2014/main" id="{2453B4BD-65CB-124A-A202-533A38DD4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2078" y="920090"/>
            <a:ext cx="217866" cy="2046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Line 133">
            <a:extLst>
              <a:ext uri="{FF2B5EF4-FFF2-40B4-BE49-F238E27FC236}">
                <a16:creationId xmlns:a16="http://schemas.microsoft.com/office/drawing/2014/main" id="{AC63E8E6-D01B-1A48-B0F6-C4171CFDE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226" y="922250"/>
            <a:ext cx="207747" cy="2322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6A48-049E-B94D-B165-FB0F33E65B70}"/>
              </a:ext>
            </a:extLst>
          </p:cNvPr>
          <p:cNvSpPr txBox="1"/>
          <p:nvPr/>
        </p:nvSpPr>
        <p:spPr>
          <a:xfrm>
            <a:off x="7673308" y="105329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423F3B-2A69-4D9B-BC17-812DB77C44A5}" type="datetime1">
              <a:rPr lang="en-US" smtClean="0"/>
              <a:t>11/16/20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RB-del – Rebalancing eval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277938"/>
            <a:ext cx="891222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Case #1 rotation followed by any other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1+2 =&gt; problem solved					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1+3+4=&gt; problem solved				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1+4=&gt; problem solved			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Case #2 (</a:t>
            </a:r>
            <a:r>
              <a:rPr lang="en-US" altLang="en-US" sz="2400" b="1" dirty="0"/>
              <a:t>no rotation, </a:t>
            </a:r>
            <a:r>
              <a:rPr lang="en-US" altLang="en-US" sz="2400" dirty="0"/>
              <a:t>only recoloring) repeats 1 level up in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Worst case						O(</a:t>
            </a:r>
            <a:r>
              <a:rPr lang="en-US" altLang="en-US" sz="2000" dirty="0" err="1"/>
              <a:t>lgn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Best case					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Case #3	rotation followed by case #4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Case #4 rotation; solves the problem	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Delete O(</a:t>
            </a:r>
            <a:r>
              <a:rPr lang="en-US" altLang="en-US" sz="2400" dirty="0" err="1"/>
              <a:t>lgn</a:t>
            </a:r>
            <a:r>
              <a:rPr lang="en-US" altLang="en-US" sz="2400" dirty="0"/>
              <a:t>) + rebalancing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Worst case: 	#2 repeats (recoloring only)		O(</a:t>
            </a:r>
            <a:r>
              <a:rPr lang="en-US" altLang="en-US" sz="2000" dirty="0" err="1"/>
              <a:t>lgn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Best case:	#4=&gt; 1 rotation			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Other cases:	#1+2 or 1+ 3+4=&gt;2 or 3 rotations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O(</a:t>
            </a:r>
            <a:r>
              <a:rPr lang="en-US" altLang="en-US" sz="2400" dirty="0" err="1"/>
              <a:t>lgn</a:t>
            </a:r>
            <a:r>
              <a:rPr lang="en-US" altLang="en-US" sz="2400" dirty="0"/>
              <a:t>) overall, at most 3 rotations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9DCF7A-BB02-4A44-8C48-5F4BC1B9D380}" type="datetime1">
              <a:rPr lang="en-US" smtClean="0"/>
              <a:t>11/16/20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- procedure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14" y="1316725"/>
            <a:ext cx="8763000" cy="547967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RB-DELETE-FIXUP</a:t>
            </a:r>
            <a:r>
              <a:rPr lang="en-US" altLang="en-US" sz="2400" b="1" i="1" dirty="0">
                <a:latin typeface="Courier New" pitchFamily="49" charset="0"/>
              </a:rPr>
              <a:t>(</a:t>
            </a:r>
            <a:r>
              <a:rPr lang="en-US" altLang="en-US" sz="2400" b="1" i="1" dirty="0" err="1">
                <a:latin typeface="Courier New" pitchFamily="49" charset="0"/>
              </a:rPr>
              <a:t>T,x</a:t>
            </a:r>
            <a:r>
              <a:rPr lang="en-US" altLang="en-US" sz="2400" b="1" i="1" dirty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b="1" u="sng" dirty="0">
                <a:latin typeface="Courier New" pitchFamily="49" charset="0"/>
              </a:rPr>
              <a:t>while</a:t>
            </a:r>
            <a:r>
              <a:rPr lang="en-US" altLang="en-US" sz="1600" b="1" dirty="0">
                <a:latin typeface="Courier New" pitchFamily="49" charset="0"/>
              </a:rPr>
              <a:t> x&lt;&gt;root[T] </a:t>
            </a:r>
            <a:r>
              <a:rPr lang="en-US" altLang="en-US" sz="1600" b="1" u="sng" dirty="0">
                <a:latin typeface="Courier New" pitchFamily="49" charset="0"/>
              </a:rPr>
              <a:t>and</a:t>
            </a:r>
            <a:r>
              <a:rPr lang="en-US" altLang="en-US" sz="1600" b="1" dirty="0">
                <a:latin typeface="Courier New" pitchFamily="49" charset="0"/>
              </a:rPr>
              <a:t> color[x]=black</a:t>
            </a:r>
          </a:p>
          <a:p>
            <a:pPr eaLnBrk="1" hangingPunct="1">
              <a:buFontTx/>
              <a:buNone/>
            </a:pPr>
            <a:r>
              <a:rPr lang="en-US" altLang="en-US" sz="1600" b="1" u="sng" dirty="0">
                <a:latin typeface="Courier New" pitchFamily="49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sz="1200" b="1" i="1" dirty="0">
                <a:latin typeface="Courier New" pitchFamily="49" charset="0"/>
              </a:rPr>
              <a:t>	</a:t>
            </a:r>
            <a:r>
              <a:rPr lang="en-US" altLang="en-US" sz="1600" b="1" i="1" u="sng" dirty="0">
                <a:latin typeface="Courier New" pitchFamily="49" charset="0"/>
              </a:rPr>
              <a:t>if</a:t>
            </a:r>
            <a:r>
              <a:rPr lang="en-US" altLang="en-US" sz="1600" b="1" i="1" dirty="0">
                <a:latin typeface="Courier New" pitchFamily="49" charset="0"/>
              </a:rPr>
              <a:t> </a:t>
            </a:r>
            <a:r>
              <a:rPr lang="en-US" altLang="en-US" sz="1600" b="1" dirty="0">
                <a:latin typeface="Courier New" pitchFamily="49" charset="0"/>
              </a:rPr>
              <a:t>x=left[p[x]] </a:t>
            </a:r>
            <a:r>
              <a:rPr lang="en-US" altLang="en-US" sz="1200" b="1" dirty="0">
                <a:latin typeface="Courier New" pitchFamily="49" charset="0"/>
              </a:rPr>
              <a:t>		</a:t>
            </a:r>
            <a:r>
              <a:rPr lang="en-US" altLang="en-US" sz="1800" dirty="0"/>
              <a:t>//cases on the left</a:t>
            </a: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altLang="en-US" sz="1200" b="1" i="1" dirty="0">
                <a:latin typeface="Courier New" pitchFamily="49" charset="0"/>
              </a:rPr>
              <a:t>	</a:t>
            </a:r>
            <a:r>
              <a:rPr lang="en-US" altLang="en-US" sz="1600" b="1" u="sng" dirty="0">
                <a:latin typeface="Courier New" pitchFamily="49" charset="0"/>
              </a:rPr>
              <a:t>then</a:t>
            </a:r>
            <a:r>
              <a:rPr lang="en-US" altLang="en-US" sz="1600" b="1" i="1" dirty="0">
                <a:latin typeface="Courier New" pitchFamily="49" charset="0"/>
              </a:rPr>
              <a:t>				</a:t>
            </a:r>
            <a:r>
              <a:rPr lang="en-US" altLang="en-US" sz="1700" dirty="0"/>
              <a:t>//</a:t>
            </a:r>
            <a:r>
              <a:rPr lang="en-US" altLang="en-US" sz="1700" u="sng" dirty="0"/>
              <a:t>else</a:t>
            </a:r>
            <a:r>
              <a:rPr lang="en-US" altLang="en-US" sz="1700" dirty="0"/>
              <a:t> case symmetric on the right; not discussed</a:t>
            </a:r>
          </a:p>
          <a:p>
            <a:pPr eaLnBrk="1" hangingPunct="1">
              <a:buFontTx/>
              <a:buNone/>
            </a:pPr>
            <a:r>
              <a:rPr lang="en-US" altLang="en-US" sz="1050" b="1" i="1" dirty="0">
                <a:latin typeface="Courier New" pitchFamily="49" charset="0"/>
              </a:rPr>
              <a:t>		</a:t>
            </a:r>
            <a:r>
              <a:rPr lang="en-US" altLang="en-US" sz="1600" b="1" dirty="0">
                <a:latin typeface="Courier New" pitchFamily="49" charset="0"/>
              </a:rPr>
              <a:t>w&lt;-right[p[x]] </a:t>
            </a:r>
            <a:r>
              <a:rPr lang="en-US" altLang="en-US" sz="1200" b="1" dirty="0">
                <a:latin typeface="Courier New" pitchFamily="49" charset="0"/>
              </a:rPr>
              <a:t>	</a:t>
            </a:r>
            <a:r>
              <a:rPr lang="en-US" altLang="en-US" sz="1800" dirty="0"/>
              <a:t>//w=x’s brother</a:t>
            </a:r>
            <a:endParaRPr lang="en-US" altLang="en-US" sz="1600" dirty="0"/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itchFamily="49" charset="0"/>
              </a:rPr>
              <a:t>		</a:t>
            </a:r>
            <a:r>
              <a:rPr lang="en-US" altLang="en-US" sz="1600" b="1" u="sng" dirty="0">
                <a:latin typeface="Courier New" pitchFamily="49" charset="0"/>
              </a:rPr>
              <a:t>if</a:t>
            </a:r>
            <a:r>
              <a:rPr lang="en-US" altLang="en-US" sz="1600" b="1" dirty="0">
                <a:latin typeface="Courier New" pitchFamily="49" charset="0"/>
              </a:rPr>
              <a:t> color[w]=red</a:t>
            </a:r>
          </a:p>
          <a:p>
            <a:pPr eaLnBrk="1" hangingPunct="1">
              <a:buNone/>
            </a:pPr>
            <a:r>
              <a:rPr lang="en-US" altLang="en-US" sz="1600" b="1" dirty="0">
                <a:latin typeface="Courier New" pitchFamily="49" charset="0"/>
              </a:rPr>
              <a:t>		</a:t>
            </a:r>
            <a:r>
              <a:rPr lang="en-US" altLang="en-US" sz="1600" b="1" u="sng" dirty="0">
                <a:latin typeface="Courier New" pitchFamily="49" charset="0"/>
              </a:rPr>
              <a:t>then</a:t>
            </a:r>
            <a:r>
              <a:rPr lang="en-US" altLang="en-US" sz="1200" b="1" dirty="0">
                <a:latin typeface="Courier New" pitchFamily="49" charset="0"/>
              </a:rPr>
              <a:t>	</a:t>
            </a:r>
            <a:r>
              <a:rPr lang="en-US" altLang="en-US" sz="1600" b="1" dirty="0">
                <a:latin typeface="Courier New" pitchFamily="49" charset="0"/>
              </a:rPr>
              <a:t>color[w]&lt;-black	</a:t>
            </a:r>
            <a:r>
              <a:rPr lang="en-US" altLang="en-US" sz="1800" dirty="0"/>
              <a:t>//case #1 APPLY ; </a:t>
            </a:r>
            <a:r>
              <a:rPr lang="en-US" altLang="en-US" sz="1800" dirty="0" err="1"/>
              <a:t>coloring+rotation</a:t>
            </a:r>
            <a:endParaRPr lang="en-US" altLang="en-US" sz="1200" dirty="0"/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			color[p[x]]&lt;-red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			</a:t>
            </a:r>
            <a:r>
              <a:rPr lang="en-US" altLang="en-US" sz="1600" b="1" i="1" dirty="0" err="1">
                <a:latin typeface="Courier New" pitchFamily="49" charset="0"/>
              </a:rPr>
              <a:t>left_rotate</a:t>
            </a:r>
            <a:r>
              <a:rPr lang="en-US" altLang="en-US" sz="1600" b="1" i="1" dirty="0">
                <a:latin typeface="Courier New" pitchFamily="49" charset="0"/>
              </a:rPr>
              <a:t>(</a:t>
            </a:r>
            <a:r>
              <a:rPr lang="en-US" altLang="en-US" sz="1600" b="1" i="1" dirty="0" err="1">
                <a:latin typeface="Courier New" pitchFamily="49" charset="0"/>
              </a:rPr>
              <a:t>T,p</a:t>
            </a:r>
            <a:r>
              <a:rPr lang="en-US" altLang="en-US" sz="1600" b="1" i="1" dirty="0">
                <a:latin typeface="Courier New" pitchFamily="49" charset="0"/>
              </a:rPr>
              <a:t>[x])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itchFamily="49" charset="0"/>
              </a:rPr>
              <a:t>			</a:t>
            </a:r>
            <a:r>
              <a:rPr lang="en-US" altLang="en-US" sz="1600" b="1" dirty="0">
                <a:latin typeface="Courier New" pitchFamily="49" charset="0"/>
              </a:rPr>
              <a:t>w&lt;-right[p[x]]</a:t>
            </a:r>
            <a:r>
              <a:rPr lang="en-US" altLang="en-US" sz="1200" b="1" dirty="0">
                <a:latin typeface="Courier New" pitchFamily="49" charset="0"/>
              </a:rPr>
              <a:t>	 </a:t>
            </a:r>
            <a:r>
              <a:rPr lang="en-US" altLang="en-US" sz="1800" dirty="0"/>
              <a:t>//end case #1; </a:t>
            </a:r>
            <a:endParaRPr lang="en-US" altLang="en-US" sz="1600" dirty="0"/>
          </a:p>
          <a:p>
            <a:pPr eaLnBrk="1" hangingPunct="1">
              <a:buFontTx/>
              <a:buNone/>
            </a:pPr>
            <a:r>
              <a:rPr lang="en-US" altLang="en-US" sz="1600" dirty="0"/>
              <a:t>				//another case comes</a:t>
            </a:r>
            <a:endParaRPr lang="en-US" altLang="en-US" sz="1600" b="1" dirty="0"/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endParaRPr lang="en-US" altLang="en-US" b="1" u="sng" dirty="0">
              <a:latin typeface="Courier New" pitchFamily="49" charset="0"/>
            </a:endParaRPr>
          </a:p>
        </p:txBody>
      </p:sp>
      <p:grpSp>
        <p:nvGrpSpPr>
          <p:cNvPr id="24583" name="Group 4"/>
          <p:cNvGrpSpPr>
            <a:grpSpLocks noChangeAspect="1"/>
          </p:cNvGrpSpPr>
          <p:nvPr/>
        </p:nvGrpSpPr>
        <p:grpSpPr bwMode="auto">
          <a:xfrm>
            <a:off x="-128978" y="3634104"/>
            <a:ext cx="4457700" cy="3311525"/>
            <a:chOff x="478" y="2200"/>
            <a:chExt cx="7019" cy="5215"/>
          </a:xfrm>
        </p:grpSpPr>
        <p:sp>
          <p:nvSpPr>
            <p:cNvPr id="374789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790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53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74792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793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794" name="Rectangle 10"/>
            <p:cNvSpPr>
              <a:spLocks noChangeArrowheads="1"/>
            </p:cNvSpPr>
            <p:nvPr/>
          </p:nvSpPr>
          <p:spPr bwMode="auto">
            <a:xfrm>
              <a:off x="4427" y="4773"/>
              <a:ext cx="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795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796" name="Rectangle 12"/>
            <p:cNvSpPr>
              <a:spLocks noChangeArrowheads="1"/>
            </p:cNvSpPr>
            <p:nvPr/>
          </p:nvSpPr>
          <p:spPr bwMode="auto">
            <a:xfrm>
              <a:off x="6482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797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58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4799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00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01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02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61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4804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05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06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07" name="Rectangle 23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08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65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4810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11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12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13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14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69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74816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17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18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19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72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4821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22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23" name="Rectangle 39"/>
            <p:cNvSpPr>
              <a:spLocks noChangeArrowheads="1"/>
            </p:cNvSpPr>
            <p:nvPr/>
          </p:nvSpPr>
          <p:spPr bwMode="auto">
            <a:xfrm>
              <a:off x="3178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000066"/>
                  </a:solidFill>
                </a:rPr>
                <a:t>B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24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25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76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74827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28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29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30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31" name="Rectangle 47"/>
            <p:cNvSpPr>
              <a:spLocks noChangeArrowheads="1"/>
            </p:cNvSpPr>
            <p:nvPr/>
          </p:nvSpPr>
          <p:spPr bwMode="auto">
            <a:xfrm>
              <a:off x="5567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32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33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82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74835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36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683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74838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39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40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41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86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74843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44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687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74846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47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48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49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50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51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52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53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54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584" name="Group 71"/>
          <p:cNvGrpSpPr>
            <a:grpSpLocks noChangeAspect="1"/>
          </p:cNvGrpSpPr>
          <p:nvPr/>
        </p:nvGrpSpPr>
        <p:grpSpPr bwMode="auto">
          <a:xfrm>
            <a:off x="4564777" y="4203381"/>
            <a:ext cx="4505325" cy="3311525"/>
            <a:chOff x="478" y="2200"/>
            <a:chExt cx="7093" cy="5215"/>
          </a:xfrm>
        </p:grpSpPr>
        <p:sp>
          <p:nvSpPr>
            <p:cNvPr id="374856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93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57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587" name="Group 74"/>
            <p:cNvGrpSpPr>
              <a:grpSpLocks/>
            </p:cNvGrpSpPr>
            <p:nvPr/>
          </p:nvGrpSpPr>
          <p:grpSpPr bwMode="auto">
            <a:xfrm>
              <a:off x="4018" y="5321"/>
              <a:ext cx="1032" cy="870"/>
              <a:chOff x="4094" y="4334"/>
              <a:chExt cx="1032" cy="870"/>
            </a:xfrm>
          </p:grpSpPr>
          <p:sp>
            <p:nvSpPr>
              <p:cNvPr id="374859" name="Freeform 75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60" name="Freeform 76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61" name="Rectangle 77"/>
            <p:cNvSpPr>
              <a:spLocks noChangeArrowheads="1"/>
            </p:cNvSpPr>
            <p:nvPr/>
          </p:nvSpPr>
          <p:spPr bwMode="auto">
            <a:xfrm>
              <a:off x="4427" y="4773"/>
              <a:ext cx="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62" name="Rectangle 78"/>
            <p:cNvSpPr>
              <a:spLocks noChangeArrowheads="1"/>
            </p:cNvSpPr>
            <p:nvPr/>
          </p:nvSpPr>
          <p:spPr bwMode="auto">
            <a:xfrm>
              <a:off x="4557" y="5680"/>
              <a:ext cx="1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63" name="Rectangle 79"/>
            <p:cNvSpPr>
              <a:spLocks noChangeArrowheads="1"/>
            </p:cNvSpPr>
            <p:nvPr/>
          </p:nvSpPr>
          <p:spPr bwMode="auto">
            <a:xfrm>
              <a:off x="6484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64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592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4866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67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68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69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595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4871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72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73" name="Rectangle 89"/>
            <p:cNvSpPr>
              <a:spLocks noChangeArrowheads="1"/>
            </p:cNvSpPr>
            <p:nvPr/>
          </p:nvSpPr>
          <p:spPr bwMode="auto">
            <a:xfrm>
              <a:off x="2397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74" name="Rectangle 90"/>
            <p:cNvSpPr>
              <a:spLocks noChangeArrowheads="1"/>
            </p:cNvSpPr>
            <p:nvPr/>
          </p:nvSpPr>
          <p:spPr bwMode="auto">
            <a:xfrm>
              <a:off x="2552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598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4876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77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78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79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01" name="Group 96"/>
            <p:cNvGrpSpPr>
              <a:grpSpLocks/>
            </p:cNvGrpSpPr>
            <p:nvPr/>
          </p:nvGrpSpPr>
          <p:grpSpPr bwMode="auto">
            <a:xfrm>
              <a:off x="2938" y="5321"/>
              <a:ext cx="1034" cy="870"/>
              <a:chOff x="3278" y="4814"/>
              <a:chExt cx="1033" cy="870"/>
            </a:xfrm>
          </p:grpSpPr>
          <p:sp>
            <p:nvSpPr>
              <p:cNvPr id="374881" name="Freeform 9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82" name="Freeform 98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83" name="Rectangle 99"/>
            <p:cNvSpPr>
              <a:spLocks noChangeArrowheads="1"/>
            </p:cNvSpPr>
            <p:nvPr/>
          </p:nvSpPr>
          <p:spPr bwMode="auto">
            <a:xfrm>
              <a:off x="3297" y="568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84" name="Rectangle 100"/>
            <p:cNvSpPr>
              <a:spLocks noChangeArrowheads="1"/>
            </p:cNvSpPr>
            <p:nvPr/>
          </p:nvSpPr>
          <p:spPr bwMode="auto">
            <a:xfrm>
              <a:off x="3537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04" name="Group 101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4886" name="Oval 102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87" name="Oval 103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88" name="Rectangle 104"/>
            <p:cNvSpPr>
              <a:spLocks noChangeArrowheads="1"/>
            </p:cNvSpPr>
            <p:nvPr/>
          </p:nvSpPr>
          <p:spPr bwMode="auto">
            <a:xfrm>
              <a:off x="3177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89" name="Rectangle 105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07" name="Group 106"/>
            <p:cNvGrpSpPr>
              <a:grpSpLocks/>
            </p:cNvGrpSpPr>
            <p:nvPr/>
          </p:nvGrpSpPr>
          <p:grpSpPr bwMode="auto">
            <a:xfrm>
              <a:off x="4197" y="2621"/>
              <a:ext cx="719" cy="720"/>
              <a:chOff x="3838" y="2195"/>
              <a:chExt cx="719" cy="720"/>
            </a:xfrm>
          </p:grpSpPr>
          <p:sp>
            <p:nvSpPr>
              <p:cNvPr id="374891" name="Oval 107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892" name="Oval 108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893" name="Rectangle 109"/>
            <p:cNvSpPr>
              <a:spLocks noChangeArrowheads="1"/>
            </p:cNvSpPr>
            <p:nvPr/>
          </p:nvSpPr>
          <p:spPr bwMode="auto">
            <a:xfrm>
              <a:off x="4557" y="2800"/>
              <a:ext cx="1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/>
                <a:t>D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94" name="Rectangle 110"/>
            <p:cNvSpPr>
              <a:spLocks noChangeArrowheads="1"/>
            </p:cNvSpPr>
            <p:nvPr/>
          </p:nvSpPr>
          <p:spPr bwMode="auto">
            <a:xfrm>
              <a:off x="4284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95" name="Rectangle 111"/>
            <p:cNvSpPr>
              <a:spLocks noChangeArrowheads="1"/>
            </p:cNvSpPr>
            <p:nvPr/>
          </p:nvSpPr>
          <p:spPr bwMode="auto">
            <a:xfrm>
              <a:off x="5569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896" name="Line 112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897" name="Line 113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613" name="Group 114"/>
            <p:cNvGrpSpPr>
              <a:grpSpLocks/>
            </p:cNvGrpSpPr>
            <p:nvPr/>
          </p:nvGrpSpPr>
          <p:grpSpPr bwMode="auto">
            <a:xfrm flipV="1">
              <a:off x="3658" y="4061"/>
              <a:ext cx="718" cy="780"/>
              <a:chOff x="2905" y="3692"/>
              <a:chExt cx="719" cy="720"/>
            </a:xfrm>
          </p:grpSpPr>
          <p:sp>
            <p:nvSpPr>
              <p:cNvPr id="374899" name="Oval 115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900" name="Oval 116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614" name="Group 117"/>
            <p:cNvGrpSpPr>
              <a:grpSpLocks/>
            </p:cNvGrpSpPr>
            <p:nvPr/>
          </p:nvGrpSpPr>
          <p:grpSpPr bwMode="auto">
            <a:xfrm>
              <a:off x="6177" y="3881"/>
              <a:ext cx="719" cy="720"/>
              <a:chOff x="2905" y="3692"/>
              <a:chExt cx="719" cy="720"/>
            </a:xfrm>
          </p:grpSpPr>
          <p:sp>
            <p:nvSpPr>
              <p:cNvPr id="374902" name="Oval 118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903" name="Oval 119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904" name="Rectangle 120"/>
            <p:cNvSpPr>
              <a:spLocks noChangeArrowheads="1"/>
            </p:cNvSpPr>
            <p:nvPr/>
          </p:nvSpPr>
          <p:spPr bwMode="auto">
            <a:xfrm>
              <a:off x="3837" y="424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905" name="Rectangle 121"/>
            <p:cNvSpPr>
              <a:spLocks noChangeArrowheads="1"/>
            </p:cNvSpPr>
            <p:nvPr/>
          </p:nvSpPr>
          <p:spPr bwMode="auto">
            <a:xfrm>
              <a:off x="6536" y="406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4617" name="Group 122"/>
            <p:cNvGrpSpPr>
              <a:grpSpLocks/>
            </p:cNvGrpSpPr>
            <p:nvPr/>
          </p:nvGrpSpPr>
          <p:grpSpPr bwMode="auto">
            <a:xfrm>
              <a:off x="5277" y="4961"/>
              <a:ext cx="1034" cy="870"/>
              <a:chOff x="3278" y="4814"/>
              <a:chExt cx="1033" cy="870"/>
            </a:xfrm>
          </p:grpSpPr>
          <p:sp>
            <p:nvSpPr>
              <p:cNvPr id="374907" name="Freeform 12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908" name="Freeform 124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618" name="Group 125"/>
            <p:cNvGrpSpPr>
              <a:grpSpLocks/>
            </p:cNvGrpSpPr>
            <p:nvPr/>
          </p:nvGrpSpPr>
          <p:grpSpPr bwMode="auto">
            <a:xfrm>
              <a:off x="6537" y="4961"/>
              <a:ext cx="1034" cy="870"/>
              <a:chOff x="3278" y="4814"/>
              <a:chExt cx="1033" cy="870"/>
            </a:xfrm>
          </p:grpSpPr>
          <p:sp>
            <p:nvSpPr>
              <p:cNvPr id="374910" name="Freeform 126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4911" name="Freeform 12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4912" name="Rectangle 128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913" name="Rectangle 129"/>
            <p:cNvSpPr>
              <a:spLocks noChangeArrowheads="1"/>
            </p:cNvSpPr>
            <p:nvPr/>
          </p:nvSpPr>
          <p:spPr bwMode="auto">
            <a:xfrm>
              <a:off x="5637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914" name="Rectangle 130"/>
            <p:cNvSpPr>
              <a:spLocks noChangeArrowheads="1"/>
            </p:cNvSpPr>
            <p:nvPr/>
          </p:nvSpPr>
          <p:spPr bwMode="auto">
            <a:xfrm>
              <a:off x="7076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4915" name="Line 131"/>
            <p:cNvSpPr>
              <a:spLocks noChangeShapeType="1"/>
            </p:cNvSpPr>
            <p:nvPr/>
          </p:nvSpPr>
          <p:spPr bwMode="auto">
            <a:xfrm flipH="1">
              <a:off x="347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16" name="Line 132"/>
            <p:cNvSpPr>
              <a:spLocks noChangeShapeType="1"/>
            </p:cNvSpPr>
            <p:nvPr/>
          </p:nvSpPr>
          <p:spPr bwMode="auto">
            <a:xfrm>
              <a:off x="419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17" name="Line 133"/>
            <p:cNvSpPr>
              <a:spLocks noChangeShapeType="1"/>
            </p:cNvSpPr>
            <p:nvPr/>
          </p:nvSpPr>
          <p:spPr bwMode="auto">
            <a:xfrm flipH="1">
              <a:off x="3477" y="316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18" name="Line 134"/>
            <p:cNvSpPr>
              <a:spLocks noChangeShapeType="1"/>
            </p:cNvSpPr>
            <p:nvPr/>
          </p:nvSpPr>
          <p:spPr bwMode="auto">
            <a:xfrm>
              <a:off x="3477" y="388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19" name="Line 135"/>
            <p:cNvSpPr>
              <a:spLocks noChangeShapeType="1"/>
            </p:cNvSpPr>
            <p:nvPr/>
          </p:nvSpPr>
          <p:spPr bwMode="auto">
            <a:xfrm>
              <a:off x="4917" y="316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20" name="Line 136"/>
            <p:cNvSpPr>
              <a:spLocks noChangeShapeType="1"/>
            </p:cNvSpPr>
            <p:nvPr/>
          </p:nvSpPr>
          <p:spPr bwMode="auto">
            <a:xfrm flipH="1">
              <a:off x="5816" y="442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921" name="Line 137"/>
            <p:cNvSpPr>
              <a:spLocks noChangeShapeType="1"/>
            </p:cNvSpPr>
            <p:nvPr/>
          </p:nvSpPr>
          <p:spPr bwMode="auto">
            <a:xfrm>
              <a:off x="6716" y="46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AED19E-A7A6-4642-9143-F4EE1511E76A}"/>
              </a:ext>
            </a:extLst>
          </p:cNvPr>
          <p:cNvGrpSpPr/>
          <p:nvPr/>
        </p:nvGrpSpPr>
        <p:grpSpPr>
          <a:xfrm>
            <a:off x="466832" y="4310086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CB6502D-85B3-C64A-AB48-E1B91370CD87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D0EF473-C2DA-9341-906C-EB11DC6B5001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BB4A14-96CF-5C40-B80F-DC3261A22B29}"/>
              </a:ext>
            </a:extLst>
          </p:cNvPr>
          <p:cNvGrpSpPr/>
          <p:nvPr/>
        </p:nvGrpSpPr>
        <p:grpSpPr>
          <a:xfrm>
            <a:off x="5150712" y="4937452"/>
            <a:ext cx="308097" cy="488608"/>
            <a:chOff x="6991515" y="3776544"/>
            <a:chExt cx="308097" cy="488608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76976C-80D3-5D45-AD04-CEC5B274CF3C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3D8EE3E-617A-B840-B9A4-626A156C917E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A22CB4-35DF-4273-A282-B121EDF259E2}" type="datetime1">
              <a:rPr lang="en-US" smtClean="0"/>
              <a:t>11/16/20</a:t>
            </a:fld>
            <a:endParaRPr 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3825"/>
            <a:ext cx="8763000" cy="5299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2000" b="1" u="sng" dirty="0">
                <a:latin typeface="Courier New" pitchFamily="49" charset="0"/>
              </a:rPr>
              <a:t>if </a:t>
            </a:r>
            <a:r>
              <a:rPr lang="en-US" altLang="en-US" sz="2000" b="1" dirty="0">
                <a:latin typeface="Courier New" pitchFamily="49" charset="0"/>
              </a:rPr>
              <a:t>color[left[w]]=black </a:t>
            </a:r>
            <a:r>
              <a:rPr lang="en-US" altLang="en-US" sz="2000" b="1" u="sng" dirty="0">
                <a:latin typeface="Courier New" pitchFamily="49" charset="0"/>
              </a:rPr>
              <a:t>and</a:t>
            </a:r>
            <a:r>
              <a:rPr lang="en-US" altLang="en-US" sz="2000" b="1" dirty="0">
                <a:latin typeface="Courier New" pitchFamily="49" charset="0"/>
              </a:rPr>
              <a:t> color[right[w]]=black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	</a:t>
            </a:r>
            <a:r>
              <a:rPr lang="en-US" altLang="en-US" sz="2000" b="1" u="sng" dirty="0">
                <a:latin typeface="Courier New" pitchFamily="49" charset="0"/>
              </a:rPr>
              <a:t>then</a:t>
            </a:r>
            <a:r>
              <a:rPr lang="en-US" altLang="en-US" sz="2000" b="1" dirty="0">
                <a:latin typeface="Courier New" pitchFamily="49" charset="0"/>
              </a:rPr>
              <a:t> 	 			</a:t>
            </a:r>
            <a:r>
              <a:rPr lang="en-US" altLang="en-US" sz="2400" dirty="0"/>
              <a:t>//case #2</a:t>
            </a:r>
            <a:endParaRPr lang="en-US" alt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		color[w]&lt;-red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		x&lt;-p[x]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		</a:t>
            </a:r>
            <a:r>
              <a:rPr lang="en-US" altLang="en-US" sz="2000" b="1" u="sng" dirty="0">
                <a:latin typeface="Courier New" pitchFamily="49" charset="0"/>
              </a:rPr>
              <a:t>else</a:t>
            </a:r>
          </a:p>
        </p:txBody>
      </p:sp>
      <p:grpSp>
        <p:nvGrpSpPr>
          <p:cNvPr id="25607" name="Group 4"/>
          <p:cNvGrpSpPr>
            <a:grpSpLocks noChangeAspect="1"/>
          </p:cNvGrpSpPr>
          <p:nvPr/>
        </p:nvGrpSpPr>
        <p:grpSpPr bwMode="auto">
          <a:xfrm>
            <a:off x="347663" y="2890838"/>
            <a:ext cx="4457700" cy="3311525"/>
            <a:chOff x="478" y="2200"/>
            <a:chExt cx="7019" cy="5215"/>
          </a:xfrm>
        </p:grpSpPr>
        <p:sp>
          <p:nvSpPr>
            <p:cNvPr id="385029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30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77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85032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33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34" name="Rectangle 10"/>
            <p:cNvSpPr>
              <a:spLocks noChangeArrowheads="1"/>
            </p:cNvSpPr>
            <p:nvPr/>
          </p:nvSpPr>
          <p:spPr bwMode="auto">
            <a:xfrm>
              <a:off x="4427" y="4772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35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36" name="Rectangle 12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37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82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85039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40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41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42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85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85044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45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46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47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48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89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85050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51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53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54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93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85056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57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58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59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96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85061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62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63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64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65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700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85067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68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69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70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71" name="Rectangle 47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72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73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706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85075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76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707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85078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79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80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81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710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85083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84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711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85086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087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088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89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90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91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092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93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94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608" name="Group 71"/>
          <p:cNvGrpSpPr>
            <a:grpSpLocks noChangeAspect="1"/>
          </p:cNvGrpSpPr>
          <p:nvPr/>
        </p:nvGrpSpPr>
        <p:grpSpPr bwMode="auto">
          <a:xfrm>
            <a:off x="4686300" y="2814638"/>
            <a:ext cx="4457700" cy="3311525"/>
            <a:chOff x="478" y="2200"/>
            <a:chExt cx="7019" cy="5215"/>
          </a:xfrm>
        </p:grpSpPr>
        <p:sp>
          <p:nvSpPr>
            <p:cNvPr id="385096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097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11" name="Group 74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85099" name="Freeform 75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00" name="Freeform 76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01" name="Rectangle 77"/>
            <p:cNvSpPr>
              <a:spLocks noChangeArrowheads="1"/>
            </p:cNvSpPr>
            <p:nvPr/>
          </p:nvSpPr>
          <p:spPr bwMode="auto">
            <a:xfrm>
              <a:off x="4427" y="4772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02" name="Rectangle 78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03" name="Rectangle 79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04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16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85106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07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08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09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19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85111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12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13" name="Rectangle 89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14" name="Rectangle 90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15" name="Line 91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23" name="Group 92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85117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18" name="Oval 94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19" name="Rectangle 95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20" name="Rectangle 96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21" name="Line 97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27" name="Group 98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85123" name="Freeform 99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24" name="Freeform 100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25" name="Rectangle 101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26" name="Rectangle 102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30" name="Group 103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85128" name="Oval 10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29" name="Oval 10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30" name="Rectangle 106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   </a:t>
              </a:r>
              <a:r>
                <a:rPr lang="en-US" sz="1200" u="sng">
                  <a:solidFill>
                    <a:srgbClr val="000066"/>
                  </a:solidFill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31" name="Rectangle 107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32" name="Line 108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34" name="Group 109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85134" name="Oval 110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35" name="Oval 111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36" name="Rectangle 112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37" name="Rectangle 113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38" name="Rectangle 114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39" name="Line 115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140" name="Line 116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40" name="Group 117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85142" name="Oval 11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43" name="Oval 119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641" name="Group 120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85145" name="Oval 12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46" name="Oval 12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47" name="Rectangle 123"/>
            <p:cNvSpPr>
              <a:spLocks noChangeArrowheads="1"/>
            </p:cNvSpPr>
            <p:nvPr/>
          </p:nvSpPr>
          <p:spPr bwMode="auto">
            <a:xfrm>
              <a:off x="3718" y="507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48" name="Rectangle 124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5644" name="Group 125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85150" name="Freeform 126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51" name="Freeform 127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645" name="Group 128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85153" name="Freeform 129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154" name="Freeform 130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5155" name="Rectangle 131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56" name="Line 132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157" name="Rectangle 133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58" name="Rectangle 134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5159" name="Line 135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160" name="Line 136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5161" name="Line 137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19BBBFA-CC27-BF46-9314-2C0FDE41CE89}"/>
              </a:ext>
            </a:extLst>
          </p:cNvPr>
          <p:cNvGrpSpPr/>
          <p:nvPr/>
        </p:nvGrpSpPr>
        <p:grpSpPr>
          <a:xfrm>
            <a:off x="960091" y="3586505"/>
            <a:ext cx="308097" cy="488608"/>
            <a:chOff x="6991515" y="3776544"/>
            <a:chExt cx="308097" cy="488608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B52B254-7330-814A-A83E-0E9FC757E8DD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FFCF11-5204-644E-98B9-9663BC6B0429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0654EEE-3D8C-CB40-887B-6F8280AA3233}"/>
              </a:ext>
            </a:extLst>
          </p:cNvPr>
          <p:cNvGrpSpPr/>
          <p:nvPr/>
        </p:nvGrpSpPr>
        <p:grpSpPr>
          <a:xfrm>
            <a:off x="6300225" y="3005480"/>
            <a:ext cx="308097" cy="488608"/>
            <a:chOff x="6991515" y="3776544"/>
            <a:chExt cx="308097" cy="488608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6E68C7D-A3D3-D846-9FA0-CE645C9F9D90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8DBF600-34B6-4D4C-82D9-16B387DD2D31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sp>
        <p:nvSpPr>
          <p:cNvPr id="148" name="Rectangle 2">
            <a:extLst>
              <a:ext uri="{FF2B5EF4-FFF2-40B4-BE49-F238E27FC236}">
                <a16:creationId xmlns:a16="http://schemas.microsoft.com/office/drawing/2014/main" id="{AD0C54F2-1643-574C-84F6-49DE81282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– contd.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C388D4-1913-4FF2-8B50-A8128AF302CC}" type="datetime1">
              <a:rPr lang="en-US" smtClean="0"/>
              <a:t>11/16/20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 </a:t>
            </a:r>
            <a:r>
              <a:rPr lang="en-US" altLang="en-US" dirty="0"/>
              <a:t>– contd.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034" y="1176719"/>
            <a:ext cx="8645525" cy="53002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>
                <a:latin typeface="Courier New" pitchFamily="49" charset="0"/>
              </a:rPr>
              <a:t>	</a:t>
            </a:r>
            <a:r>
              <a:rPr lang="en-US" altLang="en-US" sz="1800" b="1" u="sng" dirty="0">
                <a:latin typeface="Courier New" pitchFamily="49" charset="0"/>
              </a:rPr>
              <a:t>else</a:t>
            </a: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dirty="0"/>
              <a:t>//color[left[w]]</a:t>
            </a:r>
            <a:r>
              <a:rPr lang="en-US" altLang="en-US" sz="1800" dirty="0">
                <a:sym typeface="Symbol"/>
              </a:rPr>
              <a:t> </a:t>
            </a:r>
            <a:r>
              <a:rPr lang="en-US" altLang="en-US" sz="1800" dirty="0"/>
              <a:t>black or color[right[w]] </a:t>
            </a:r>
            <a:r>
              <a:rPr lang="en-US" altLang="en-US" sz="1800" dirty="0">
                <a:sym typeface="Symbol"/>
              </a:rPr>
              <a:t></a:t>
            </a:r>
            <a:r>
              <a:rPr lang="en-US" altLang="en-US" sz="1800" dirty="0"/>
              <a:t>black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u="sng" dirty="0">
                <a:latin typeface="Courier New" pitchFamily="49" charset="0"/>
              </a:rPr>
              <a:t>if</a:t>
            </a:r>
            <a:r>
              <a:rPr lang="en-US" altLang="en-US" sz="1800" b="1" dirty="0">
                <a:latin typeface="Courier New" pitchFamily="49" charset="0"/>
              </a:rPr>
              <a:t> color[right[w]]=black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u="sng" dirty="0">
                <a:latin typeface="Courier New" pitchFamily="49" charset="0"/>
              </a:rPr>
              <a:t>then</a:t>
            </a:r>
            <a:r>
              <a:rPr lang="en-US" altLang="en-US" sz="1800" b="1" dirty="0">
                <a:latin typeface="Courier New" pitchFamily="49" charset="0"/>
              </a:rPr>
              <a:t> 		</a:t>
            </a:r>
            <a:r>
              <a:rPr lang="en-US" altLang="en-US" sz="1800" dirty="0"/>
              <a:t>//case #3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	color[left[w]]&lt;-black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	color[w]&lt;-red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</a:rPr>
              <a:t>right_rotate</a:t>
            </a:r>
            <a:r>
              <a:rPr lang="en-US" altLang="en-US" sz="1800" b="1" dirty="0">
                <a:latin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</a:rPr>
              <a:t>T,w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	w&lt;-right[p[x]] </a:t>
            </a:r>
            <a:r>
              <a:rPr lang="en-US" altLang="en-US" sz="2000" dirty="0"/>
              <a:t>//end case #3</a:t>
            </a: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3600" b="1" dirty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3600" b="1" dirty="0">
                <a:latin typeface="Courier New" pitchFamily="49" charset="0"/>
              </a:rPr>
              <a:t>		</a:t>
            </a:r>
          </a:p>
        </p:txBody>
      </p:sp>
      <p:grpSp>
        <p:nvGrpSpPr>
          <p:cNvPr id="26631" name="Group 4"/>
          <p:cNvGrpSpPr>
            <a:grpSpLocks noChangeAspect="1"/>
          </p:cNvGrpSpPr>
          <p:nvPr/>
        </p:nvGrpSpPr>
        <p:grpSpPr bwMode="auto">
          <a:xfrm>
            <a:off x="461963" y="3275013"/>
            <a:ext cx="4457700" cy="3311525"/>
            <a:chOff x="478" y="2200"/>
            <a:chExt cx="7019" cy="5215"/>
          </a:xfrm>
        </p:grpSpPr>
        <p:sp>
          <p:nvSpPr>
            <p:cNvPr id="386053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54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701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86056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4427" y="4772"/>
              <a:ext cx="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59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6482" y="47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61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06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86063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64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65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709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86068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69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553" y="52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72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13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86074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75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76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77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78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17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86080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81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720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86085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86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87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88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89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24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86091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092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093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94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95" name="Rectangle 47"/>
            <p:cNvSpPr>
              <a:spLocks noChangeArrowheads="1"/>
            </p:cNvSpPr>
            <p:nvPr/>
          </p:nvSpPr>
          <p:spPr bwMode="auto">
            <a:xfrm>
              <a:off x="5567" y="29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096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097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730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86099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00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731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86102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03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04" name="Rectangle 56"/>
            <p:cNvSpPr>
              <a:spLocks noChangeArrowheads="1"/>
            </p:cNvSpPr>
            <p:nvPr/>
          </p:nvSpPr>
          <p:spPr bwMode="auto">
            <a:xfrm>
              <a:off x="3718" y="5075"/>
              <a:ext cx="1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05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734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86107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08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735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86110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11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12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14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15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32" name="Group 71"/>
          <p:cNvGrpSpPr>
            <a:grpSpLocks noChangeAspect="1"/>
          </p:cNvGrpSpPr>
          <p:nvPr/>
        </p:nvGrpSpPr>
        <p:grpSpPr bwMode="auto">
          <a:xfrm>
            <a:off x="4715163" y="3013869"/>
            <a:ext cx="4457700" cy="3944937"/>
            <a:chOff x="478" y="2200"/>
            <a:chExt cx="7019" cy="6213"/>
          </a:xfrm>
        </p:grpSpPr>
        <p:sp>
          <p:nvSpPr>
            <p:cNvPr id="386120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35" name="Group 74"/>
            <p:cNvGrpSpPr>
              <a:grpSpLocks/>
            </p:cNvGrpSpPr>
            <p:nvPr/>
          </p:nvGrpSpPr>
          <p:grpSpPr bwMode="auto">
            <a:xfrm>
              <a:off x="4612" y="6073"/>
              <a:ext cx="1033" cy="870"/>
              <a:chOff x="4094" y="4334"/>
              <a:chExt cx="1032" cy="870"/>
            </a:xfrm>
          </p:grpSpPr>
          <p:sp>
            <p:nvSpPr>
              <p:cNvPr id="386123" name="Freeform 75"/>
              <p:cNvSpPr>
                <a:spLocks/>
              </p:cNvSpPr>
              <p:nvPr/>
            </p:nvSpPr>
            <p:spPr bwMode="auto">
              <a:xfrm>
                <a:off x="4094" y="4334"/>
                <a:ext cx="1031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24" name="Freeform 76"/>
              <p:cNvSpPr>
                <a:spLocks/>
              </p:cNvSpPr>
              <p:nvPr/>
            </p:nvSpPr>
            <p:spPr bwMode="auto">
              <a:xfrm>
                <a:off x="4094" y="4334"/>
                <a:ext cx="1031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4427" y="4773"/>
              <a:ext cx="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5152" y="6433"/>
              <a:ext cx="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6482" y="4798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28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40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86130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31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43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86135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36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38" name="Rectangle 90"/>
            <p:cNvSpPr>
              <a:spLocks noChangeArrowheads="1"/>
            </p:cNvSpPr>
            <p:nvPr/>
          </p:nvSpPr>
          <p:spPr bwMode="auto">
            <a:xfrm>
              <a:off x="2553" y="52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46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86140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41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42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43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44" name="Line 96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50" name="Group 97"/>
            <p:cNvGrpSpPr>
              <a:grpSpLocks/>
            </p:cNvGrpSpPr>
            <p:nvPr/>
          </p:nvGrpSpPr>
          <p:grpSpPr bwMode="auto">
            <a:xfrm>
              <a:off x="3353" y="5353"/>
              <a:ext cx="1033" cy="870"/>
              <a:chOff x="3278" y="4814"/>
              <a:chExt cx="1033" cy="870"/>
            </a:xfrm>
          </p:grpSpPr>
          <p:sp>
            <p:nvSpPr>
              <p:cNvPr id="386146" name="Freeform 98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47" name="Freeform 99"/>
              <p:cNvSpPr>
                <a:spLocks/>
              </p:cNvSpPr>
              <p:nvPr/>
            </p:nvSpPr>
            <p:spPr bwMode="auto">
              <a:xfrm>
                <a:off x="3278" y="4814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48" name="Rectangle 100"/>
            <p:cNvSpPr>
              <a:spLocks noChangeArrowheads="1"/>
            </p:cNvSpPr>
            <p:nvPr/>
          </p:nvSpPr>
          <p:spPr bwMode="auto">
            <a:xfrm>
              <a:off x="3713" y="571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49" name="Rectangle 101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53" name="Group 102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86151" name="Oval 103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52" name="Oval 10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53" name="Rectangle 105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54" name="Rectangle 106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56" name="Group 107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86156" name="Oval 108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57" name="Oval 109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58" name="Rectangle 110"/>
            <p:cNvSpPr>
              <a:spLocks noChangeArrowheads="1"/>
            </p:cNvSpPr>
            <p:nvPr/>
          </p:nvSpPr>
          <p:spPr bwMode="auto">
            <a:xfrm>
              <a:off x="4317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59" name="Rectangle 111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60" name="Rectangle 112"/>
            <p:cNvSpPr>
              <a:spLocks noChangeArrowheads="1"/>
            </p:cNvSpPr>
            <p:nvPr/>
          </p:nvSpPr>
          <p:spPr bwMode="auto">
            <a:xfrm>
              <a:off x="5567" y="2953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61" name="Line 113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62" name="Line 114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62" name="Group 115"/>
            <p:cNvGrpSpPr>
              <a:grpSpLocks/>
            </p:cNvGrpSpPr>
            <p:nvPr/>
          </p:nvGrpSpPr>
          <p:grpSpPr bwMode="auto">
            <a:xfrm flipV="1">
              <a:off x="5332" y="4993"/>
              <a:ext cx="719" cy="780"/>
              <a:chOff x="2905" y="3692"/>
              <a:chExt cx="719" cy="720"/>
            </a:xfrm>
          </p:grpSpPr>
          <p:sp>
            <p:nvSpPr>
              <p:cNvPr id="386164" name="Oval 116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65" name="Oval 11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663" name="Group 118"/>
            <p:cNvGrpSpPr>
              <a:grpSpLocks/>
            </p:cNvGrpSpPr>
            <p:nvPr/>
          </p:nvGrpSpPr>
          <p:grpSpPr bwMode="auto">
            <a:xfrm>
              <a:off x="6052" y="6073"/>
              <a:ext cx="719" cy="720"/>
              <a:chOff x="2905" y="3692"/>
              <a:chExt cx="719" cy="720"/>
            </a:xfrm>
          </p:grpSpPr>
          <p:sp>
            <p:nvSpPr>
              <p:cNvPr id="386167" name="Oval 119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68" name="Oval 120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69" name="Rectangle 121"/>
            <p:cNvSpPr>
              <a:spLocks noChangeArrowheads="1"/>
            </p:cNvSpPr>
            <p:nvPr/>
          </p:nvSpPr>
          <p:spPr bwMode="auto">
            <a:xfrm>
              <a:off x="5692" y="517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70" name="Rectangle 122"/>
            <p:cNvSpPr>
              <a:spLocks noChangeArrowheads="1"/>
            </p:cNvSpPr>
            <p:nvPr/>
          </p:nvSpPr>
          <p:spPr bwMode="auto">
            <a:xfrm>
              <a:off x="6412" y="6253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6666" name="Group 123"/>
            <p:cNvGrpSpPr>
              <a:grpSpLocks/>
            </p:cNvGrpSpPr>
            <p:nvPr/>
          </p:nvGrpSpPr>
          <p:grpSpPr bwMode="auto">
            <a:xfrm>
              <a:off x="5152" y="7333"/>
              <a:ext cx="1034" cy="870"/>
              <a:chOff x="3278" y="4814"/>
              <a:chExt cx="1033" cy="870"/>
            </a:xfrm>
          </p:grpSpPr>
          <p:sp>
            <p:nvSpPr>
              <p:cNvPr id="386172" name="Freeform 124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73" name="Freeform 125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667" name="Group 126"/>
            <p:cNvGrpSpPr>
              <a:grpSpLocks/>
            </p:cNvGrpSpPr>
            <p:nvPr/>
          </p:nvGrpSpPr>
          <p:grpSpPr bwMode="auto">
            <a:xfrm>
              <a:off x="6412" y="7333"/>
              <a:ext cx="1034" cy="870"/>
              <a:chOff x="3278" y="4814"/>
              <a:chExt cx="1033" cy="870"/>
            </a:xfrm>
          </p:grpSpPr>
          <p:sp>
            <p:nvSpPr>
              <p:cNvPr id="386175" name="Freeform 127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6176" name="Freeform 128"/>
              <p:cNvSpPr>
                <a:spLocks/>
              </p:cNvSpPr>
              <p:nvPr/>
            </p:nvSpPr>
            <p:spPr bwMode="auto">
              <a:xfrm>
                <a:off x="3278" y="4814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6177" name="Rectangle 129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78" name="Rectangle 130"/>
            <p:cNvSpPr>
              <a:spLocks noChangeArrowheads="1"/>
            </p:cNvSpPr>
            <p:nvPr/>
          </p:nvSpPr>
          <p:spPr bwMode="auto">
            <a:xfrm>
              <a:off x="5692" y="769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79" name="Rectangle 131"/>
            <p:cNvSpPr>
              <a:spLocks noChangeArrowheads="1"/>
            </p:cNvSpPr>
            <p:nvPr/>
          </p:nvSpPr>
          <p:spPr bwMode="auto">
            <a:xfrm>
              <a:off x="6952" y="7693"/>
              <a:ext cx="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6180" name="Line 132"/>
            <p:cNvSpPr>
              <a:spLocks noChangeShapeType="1"/>
            </p:cNvSpPr>
            <p:nvPr/>
          </p:nvSpPr>
          <p:spPr bwMode="auto">
            <a:xfrm flipH="1">
              <a:off x="3893" y="4633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H="1">
              <a:off x="5152" y="57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82" name="Line 134"/>
            <p:cNvSpPr>
              <a:spLocks noChangeShapeType="1"/>
            </p:cNvSpPr>
            <p:nvPr/>
          </p:nvSpPr>
          <p:spPr bwMode="auto">
            <a:xfrm flipH="1">
              <a:off x="5692" y="6793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4792" y="4633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872" y="571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>
              <a:off x="6592" y="6793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7A53AC9-E7DD-7041-AEC2-7CEFA5AD9EB4}"/>
              </a:ext>
            </a:extLst>
          </p:cNvPr>
          <p:cNvGrpSpPr/>
          <p:nvPr/>
        </p:nvGrpSpPr>
        <p:grpSpPr>
          <a:xfrm>
            <a:off x="1076059" y="3971926"/>
            <a:ext cx="308097" cy="488608"/>
            <a:chOff x="6991515" y="3776544"/>
            <a:chExt cx="308097" cy="488608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77F5482-F518-5E4E-B788-B52C87B0BDB0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EF05020-77C1-114A-84C7-237D68D18FFD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A897BCC-3A76-B044-B46B-6FC29AC6A780}"/>
              </a:ext>
            </a:extLst>
          </p:cNvPr>
          <p:cNvGrpSpPr/>
          <p:nvPr/>
        </p:nvGrpSpPr>
        <p:grpSpPr>
          <a:xfrm>
            <a:off x="5353708" y="3730156"/>
            <a:ext cx="308097" cy="488608"/>
            <a:chOff x="6991515" y="3776544"/>
            <a:chExt cx="308097" cy="488608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578EFB8-B6DD-2B43-B5B0-C1A274BD6098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05A7FA8-D141-7C43-8F18-83AEF175E60E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03F77D-7FFE-46E2-A010-D3EE66CF13EE}" type="datetime1">
              <a:rPr lang="en-US" smtClean="0"/>
              <a:t>11/16/20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RB-DELETE-FIXUP</a:t>
            </a:r>
            <a:r>
              <a:rPr lang="en-US" altLang="en-US" dirty="0"/>
              <a:t> – contd.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172" y="1479550"/>
            <a:ext cx="8645525" cy="5108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>
                <a:latin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</a:rPr>
              <a:t>color[w]&lt;-color[p[x]] 	</a:t>
            </a:r>
            <a:r>
              <a:rPr lang="en-US" altLang="en-US" sz="1800" dirty="0"/>
              <a:t>//case #4</a:t>
            </a:r>
            <a:r>
              <a:rPr lang="en-US" altLang="en-US" sz="2400" b="1" dirty="0">
                <a:latin typeface="Courier New" pitchFamily="49" charset="0"/>
              </a:rPr>
              <a:t> 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color[p[x]]&lt;-black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color[right[[w]]&lt;-black</a:t>
            </a:r>
          </a:p>
          <a:p>
            <a:pPr eaLnBrk="1" hangingPunct="1">
              <a:buFontTx/>
              <a:buNone/>
            </a:pPr>
            <a:r>
              <a:rPr lang="en-US" altLang="en-US" sz="1800" b="1" i="1" dirty="0">
                <a:latin typeface="Courier New" pitchFamily="49" charset="0"/>
              </a:rPr>
              <a:t>		</a:t>
            </a:r>
            <a:r>
              <a:rPr lang="en-US" altLang="en-US" sz="1800" b="1" i="1" dirty="0" err="1">
                <a:latin typeface="Courier New" pitchFamily="49" charset="0"/>
              </a:rPr>
              <a:t>left_rotate</a:t>
            </a:r>
            <a:r>
              <a:rPr lang="en-US" altLang="en-US" sz="1800" b="1" i="1" dirty="0">
                <a:latin typeface="Courier New" pitchFamily="49" charset="0"/>
              </a:rPr>
              <a:t>(</a:t>
            </a:r>
            <a:r>
              <a:rPr lang="en-US" altLang="en-US" sz="1800" b="1" i="1" dirty="0" err="1">
                <a:latin typeface="Courier New" pitchFamily="49" charset="0"/>
              </a:rPr>
              <a:t>T,p</a:t>
            </a:r>
            <a:r>
              <a:rPr lang="en-US" altLang="en-US" sz="1800" b="1" i="1" dirty="0">
                <a:latin typeface="Courier New" pitchFamily="49" charset="0"/>
              </a:rPr>
              <a:t>[x])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x&lt;-root[T]</a:t>
            </a:r>
          </a:p>
          <a:p>
            <a:pPr eaLnBrk="1" hangingPunct="1">
              <a:buFontTx/>
              <a:buNone/>
            </a:pPr>
            <a:r>
              <a:rPr lang="en-US" altLang="en-US" sz="1800" b="1" u="sng" dirty="0">
                <a:latin typeface="Courier New" pitchFamily="49" charset="0"/>
              </a:rPr>
              <a:t>else</a:t>
            </a:r>
            <a:r>
              <a:rPr lang="en-US" altLang="en-US" sz="1800" b="1" dirty="0">
                <a:latin typeface="Courier New" pitchFamily="49" charset="0"/>
              </a:rPr>
              <a:t>	…	 </a:t>
            </a:r>
            <a:r>
              <a:rPr lang="en-US" altLang="en-US" sz="1800" dirty="0"/>
              <a:t>//x=right[p[x], all 4 cases symmetric to the right</a:t>
            </a: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color[x]&lt;-black</a:t>
            </a:r>
          </a:p>
        </p:txBody>
      </p:sp>
      <p:grpSp>
        <p:nvGrpSpPr>
          <p:cNvPr id="27655" name="Group 4"/>
          <p:cNvGrpSpPr>
            <a:grpSpLocks noChangeAspect="1"/>
          </p:cNvGrpSpPr>
          <p:nvPr/>
        </p:nvGrpSpPr>
        <p:grpSpPr bwMode="auto">
          <a:xfrm>
            <a:off x="309563" y="3546475"/>
            <a:ext cx="4457700" cy="3311525"/>
            <a:chOff x="478" y="2200"/>
            <a:chExt cx="7019" cy="5215"/>
          </a:xfrm>
        </p:grpSpPr>
        <p:sp>
          <p:nvSpPr>
            <p:cNvPr id="375813" name="AutoShape 5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19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14" name="Rectangle 6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725" name="Group 7"/>
            <p:cNvGrpSpPr>
              <a:grpSpLocks/>
            </p:cNvGrpSpPr>
            <p:nvPr/>
          </p:nvGrpSpPr>
          <p:grpSpPr bwMode="auto">
            <a:xfrm>
              <a:off x="3358" y="6101"/>
              <a:ext cx="1032" cy="870"/>
              <a:chOff x="4094" y="4334"/>
              <a:chExt cx="1032" cy="870"/>
            </a:xfrm>
          </p:grpSpPr>
          <p:sp>
            <p:nvSpPr>
              <p:cNvPr id="375816" name="Freeform 8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17" name="Freeform 9"/>
              <p:cNvSpPr>
                <a:spLocks/>
              </p:cNvSpPr>
              <p:nvPr/>
            </p:nvSpPr>
            <p:spPr bwMode="auto">
              <a:xfrm>
                <a:off x="4094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18" name="Rectangle 10"/>
            <p:cNvSpPr>
              <a:spLocks noChangeArrowheads="1"/>
            </p:cNvSpPr>
            <p:nvPr/>
          </p:nvSpPr>
          <p:spPr bwMode="auto">
            <a:xfrm>
              <a:off x="4427" y="4773"/>
              <a:ext cx="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19" name="Rectangle 11"/>
            <p:cNvSpPr>
              <a:spLocks noChangeArrowheads="1"/>
            </p:cNvSpPr>
            <p:nvPr/>
          </p:nvSpPr>
          <p:spPr bwMode="auto">
            <a:xfrm>
              <a:off x="3898" y="6460"/>
              <a:ext cx="1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20" name="Rectangle 12"/>
            <p:cNvSpPr>
              <a:spLocks noChangeArrowheads="1"/>
            </p:cNvSpPr>
            <p:nvPr/>
          </p:nvSpPr>
          <p:spPr bwMode="auto">
            <a:xfrm>
              <a:off x="6482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21" name="Line 13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30" name="Group 14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5823" name="Freeform 15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4" name="Freeform 16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26" name="Rectangle 18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733" name="Group 19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5828" name="Freeform 20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29" name="Freeform 21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30" name="Rectangle 22"/>
            <p:cNvSpPr>
              <a:spLocks noChangeArrowheads="1"/>
            </p:cNvSpPr>
            <p:nvPr/>
          </p:nvSpPr>
          <p:spPr bwMode="auto">
            <a:xfrm>
              <a:off x="2398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553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32" name="Line 24"/>
            <p:cNvSpPr>
              <a:spLocks noChangeShapeType="1"/>
            </p:cNvSpPr>
            <p:nvPr/>
          </p:nvSpPr>
          <p:spPr bwMode="auto">
            <a:xfrm flipH="1">
              <a:off x="3778" y="4415"/>
              <a:ext cx="947" cy="5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37" name="Group 25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5834" name="Oval 26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35" name="Oval 27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36" name="Rectangle 28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 u="sng"/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37" name="Rectangle 29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38" name="Line 30"/>
            <p:cNvSpPr>
              <a:spLocks noChangeShapeType="1"/>
            </p:cNvSpPr>
            <p:nvPr/>
          </p:nvSpPr>
          <p:spPr bwMode="auto">
            <a:xfrm>
              <a:off x="3598" y="3875"/>
              <a:ext cx="72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41" name="Group 31"/>
            <p:cNvGrpSpPr>
              <a:grpSpLocks/>
            </p:cNvGrpSpPr>
            <p:nvPr/>
          </p:nvGrpSpPr>
          <p:grpSpPr bwMode="auto">
            <a:xfrm>
              <a:off x="2278" y="6101"/>
              <a:ext cx="1034" cy="870"/>
              <a:chOff x="3278" y="4814"/>
              <a:chExt cx="1033" cy="870"/>
            </a:xfrm>
          </p:grpSpPr>
          <p:sp>
            <p:nvSpPr>
              <p:cNvPr id="375840" name="Freeform 3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41" name="Freeform 3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42" name="Rectangle 34"/>
            <p:cNvSpPr>
              <a:spLocks noChangeArrowheads="1"/>
            </p:cNvSpPr>
            <p:nvPr/>
          </p:nvSpPr>
          <p:spPr bwMode="auto">
            <a:xfrm>
              <a:off x="2818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43" name="Rectangle 35"/>
            <p:cNvSpPr>
              <a:spLocks noChangeArrowheads="1"/>
            </p:cNvSpPr>
            <p:nvPr/>
          </p:nvSpPr>
          <p:spPr bwMode="auto">
            <a:xfrm>
              <a:off x="3538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744" name="Group 36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5845" name="Oval 37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46" name="Oval 38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998" y="3580"/>
              <a:ext cx="54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B</a:t>
              </a:r>
              <a:r>
                <a:rPr lang="en-US" sz="1200">
                  <a:solidFill>
                    <a:srgbClr val="000066"/>
                  </a:solidFill>
                </a:rPr>
                <a:t>/B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>
              <a:off x="4317" y="4235"/>
              <a:ext cx="932" cy="7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48" name="Group 42"/>
            <p:cNvGrpSpPr>
              <a:grpSpLocks/>
            </p:cNvGrpSpPr>
            <p:nvPr/>
          </p:nvGrpSpPr>
          <p:grpSpPr bwMode="auto">
            <a:xfrm>
              <a:off x="4138" y="4055"/>
              <a:ext cx="719" cy="720"/>
              <a:chOff x="3838" y="2195"/>
              <a:chExt cx="719" cy="720"/>
            </a:xfrm>
          </p:grpSpPr>
          <p:sp>
            <p:nvSpPr>
              <p:cNvPr id="375851" name="Oval 43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52" name="Oval 44"/>
              <p:cNvSpPr>
                <a:spLocks noChangeArrowheads="1"/>
              </p:cNvSpPr>
              <p:nvPr/>
            </p:nvSpPr>
            <p:spPr bwMode="auto">
              <a:xfrm>
                <a:off x="3837" y="2195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53" name="Rectangle 45"/>
            <p:cNvSpPr>
              <a:spLocks noChangeArrowheads="1"/>
            </p:cNvSpPr>
            <p:nvPr/>
          </p:nvSpPr>
          <p:spPr bwMode="auto">
            <a:xfrm>
              <a:off x="4317" y="423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auto">
            <a:xfrm>
              <a:off x="4285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55" name="Rectangle 47"/>
            <p:cNvSpPr>
              <a:spLocks noChangeArrowheads="1"/>
            </p:cNvSpPr>
            <p:nvPr/>
          </p:nvSpPr>
          <p:spPr bwMode="auto">
            <a:xfrm>
              <a:off x="5567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56" name="Line 48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57" name="Line 49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754" name="Group 50"/>
            <p:cNvGrpSpPr>
              <a:grpSpLocks/>
            </p:cNvGrpSpPr>
            <p:nvPr/>
          </p:nvGrpSpPr>
          <p:grpSpPr bwMode="auto">
            <a:xfrm flipV="1">
              <a:off x="3358" y="4895"/>
              <a:ext cx="718" cy="780"/>
              <a:chOff x="2905" y="3692"/>
              <a:chExt cx="719" cy="720"/>
            </a:xfrm>
          </p:grpSpPr>
          <p:sp>
            <p:nvSpPr>
              <p:cNvPr id="375859" name="Oval 51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60" name="Oval 52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8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755" name="Group 53"/>
            <p:cNvGrpSpPr>
              <a:grpSpLocks/>
            </p:cNvGrpSpPr>
            <p:nvPr/>
          </p:nvGrpSpPr>
          <p:grpSpPr bwMode="auto">
            <a:xfrm>
              <a:off x="4977" y="4895"/>
              <a:ext cx="719" cy="720"/>
              <a:chOff x="2905" y="3692"/>
              <a:chExt cx="719" cy="720"/>
            </a:xfrm>
          </p:grpSpPr>
          <p:sp>
            <p:nvSpPr>
              <p:cNvPr id="375862" name="Oval 54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63" name="Oval 55"/>
              <p:cNvSpPr>
                <a:spLocks noChangeArrowheads="1"/>
              </p:cNvSpPr>
              <p:nvPr/>
            </p:nvSpPr>
            <p:spPr bwMode="auto">
              <a:xfrm>
                <a:off x="2905" y="3692"/>
                <a:ext cx="712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3533" y="5173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r>
                <a:rPr lang="en-US" sz="1200">
                  <a:solidFill>
                    <a:srgbClr val="000066"/>
                  </a:solidFill>
                </a:rPr>
                <a:t>/C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65" name="Rectangle 57"/>
            <p:cNvSpPr>
              <a:spLocks noChangeArrowheads="1"/>
            </p:cNvSpPr>
            <p:nvPr/>
          </p:nvSpPr>
          <p:spPr bwMode="auto">
            <a:xfrm>
              <a:off x="5337" y="502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758" name="Group 58"/>
            <p:cNvGrpSpPr>
              <a:grpSpLocks/>
            </p:cNvGrpSpPr>
            <p:nvPr/>
          </p:nvGrpSpPr>
          <p:grpSpPr bwMode="auto">
            <a:xfrm>
              <a:off x="4437" y="6101"/>
              <a:ext cx="1034" cy="870"/>
              <a:chOff x="3278" y="4814"/>
              <a:chExt cx="1033" cy="870"/>
            </a:xfrm>
          </p:grpSpPr>
          <p:sp>
            <p:nvSpPr>
              <p:cNvPr id="375867" name="Freeform 59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68" name="Freeform 60"/>
              <p:cNvSpPr>
                <a:spLocks/>
              </p:cNvSpPr>
              <p:nvPr/>
            </p:nvSpPr>
            <p:spPr bwMode="auto">
              <a:xfrm>
                <a:off x="3278" y="4813"/>
                <a:ext cx="1026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759" name="Group 61"/>
            <p:cNvGrpSpPr>
              <a:grpSpLocks/>
            </p:cNvGrpSpPr>
            <p:nvPr/>
          </p:nvGrpSpPr>
          <p:grpSpPr bwMode="auto">
            <a:xfrm>
              <a:off x="5877" y="6101"/>
              <a:ext cx="1034" cy="870"/>
              <a:chOff x="3278" y="4814"/>
              <a:chExt cx="1033" cy="870"/>
            </a:xfrm>
          </p:grpSpPr>
          <p:sp>
            <p:nvSpPr>
              <p:cNvPr id="375870" name="Freeform 62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71" name="Freeform 6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72" name="Rectangle 64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73" name="Line 65"/>
            <p:cNvSpPr>
              <a:spLocks noChangeShapeType="1"/>
            </p:cNvSpPr>
            <p:nvPr/>
          </p:nvSpPr>
          <p:spPr bwMode="auto">
            <a:xfrm>
              <a:off x="5517" y="556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74" name="Rectangle 66"/>
            <p:cNvSpPr>
              <a:spLocks noChangeArrowheads="1"/>
            </p:cNvSpPr>
            <p:nvPr/>
          </p:nvSpPr>
          <p:spPr bwMode="auto">
            <a:xfrm>
              <a:off x="497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75" name="Rectangle 67"/>
            <p:cNvSpPr>
              <a:spLocks noChangeArrowheads="1"/>
            </p:cNvSpPr>
            <p:nvPr/>
          </p:nvSpPr>
          <p:spPr bwMode="auto">
            <a:xfrm>
              <a:off x="6417" y="646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76" name="Line 68"/>
            <p:cNvSpPr>
              <a:spLocks noChangeShapeType="1"/>
            </p:cNvSpPr>
            <p:nvPr/>
          </p:nvSpPr>
          <p:spPr bwMode="auto">
            <a:xfrm flipH="1">
              <a:off x="2818" y="5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77" name="Line 69"/>
            <p:cNvSpPr>
              <a:spLocks noChangeShapeType="1"/>
            </p:cNvSpPr>
            <p:nvPr/>
          </p:nvSpPr>
          <p:spPr bwMode="auto">
            <a:xfrm flipH="1">
              <a:off x="4977" y="556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78" name="Line 70"/>
            <p:cNvSpPr>
              <a:spLocks noChangeShapeType="1"/>
            </p:cNvSpPr>
            <p:nvPr/>
          </p:nvSpPr>
          <p:spPr bwMode="auto">
            <a:xfrm>
              <a:off x="3718" y="5740"/>
              <a:ext cx="1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656" name="Group 71"/>
          <p:cNvGrpSpPr>
            <a:grpSpLocks noChangeAspect="1"/>
          </p:cNvGrpSpPr>
          <p:nvPr/>
        </p:nvGrpSpPr>
        <p:grpSpPr bwMode="auto">
          <a:xfrm>
            <a:off x="4638675" y="3546475"/>
            <a:ext cx="4505325" cy="3311525"/>
            <a:chOff x="478" y="2200"/>
            <a:chExt cx="7093" cy="5215"/>
          </a:xfrm>
        </p:grpSpPr>
        <p:sp>
          <p:nvSpPr>
            <p:cNvPr id="375880" name="AutoShape 72"/>
            <p:cNvSpPr>
              <a:spLocks noChangeAspect="1" noChangeArrowheads="1"/>
            </p:cNvSpPr>
            <p:nvPr/>
          </p:nvSpPr>
          <p:spPr bwMode="auto">
            <a:xfrm>
              <a:off x="478" y="2200"/>
              <a:ext cx="7093" cy="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881" name="Rectangle 73"/>
            <p:cNvSpPr>
              <a:spLocks noChangeArrowheads="1"/>
            </p:cNvSpPr>
            <p:nvPr/>
          </p:nvSpPr>
          <p:spPr bwMode="auto">
            <a:xfrm>
              <a:off x="478" y="22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 i="1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59" name="Group 74"/>
            <p:cNvGrpSpPr>
              <a:grpSpLocks/>
            </p:cNvGrpSpPr>
            <p:nvPr/>
          </p:nvGrpSpPr>
          <p:grpSpPr bwMode="auto">
            <a:xfrm>
              <a:off x="4018" y="5321"/>
              <a:ext cx="1032" cy="870"/>
              <a:chOff x="4094" y="4334"/>
              <a:chExt cx="1032" cy="870"/>
            </a:xfrm>
          </p:grpSpPr>
          <p:sp>
            <p:nvSpPr>
              <p:cNvPr id="375883" name="Freeform 75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84" name="Freeform 76"/>
              <p:cNvSpPr>
                <a:spLocks/>
              </p:cNvSpPr>
              <p:nvPr/>
            </p:nvSpPr>
            <p:spPr bwMode="auto">
              <a:xfrm>
                <a:off x="4093" y="4333"/>
                <a:ext cx="1032" cy="870"/>
              </a:xfrm>
              <a:custGeom>
                <a:avLst/>
                <a:gdLst>
                  <a:gd name="T0" fmla="*/ 516 w 1032"/>
                  <a:gd name="T1" fmla="*/ 0 h 870"/>
                  <a:gd name="T2" fmla="*/ 0 w 1032"/>
                  <a:gd name="T3" fmla="*/ 870 h 870"/>
                  <a:gd name="T4" fmla="*/ 1032 w 1032"/>
                  <a:gd name="T5" fmla="*/ 870 h 870"/>
                  <a:gd name="T6" fmla="*/ 516 w 1032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2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85" name="Rectangle 77"/>
            <p:cNvSpPr>
              <a:spLocks noChangeArrowheads="1"/>
            </p:cNvSpPr>
            <p:nvPr/>
          </p:nvSpPr>
          <p:spPr bwMode="auto">
            <a:xfrm>
              <a:off x="4427" y="4773"/>
              <a:ext cx="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86" name="Rectangle 78"/>
            <p:cNvSpPr>
              <a:spLocks noChangeArrowheads="1"/>
            </p:cNvSpPr>
            <p:nvPr/>
          </p:nvSpPr>
          <p:spPr bwMode="auto">
            <a:xfrm>
              <a:off x="4557" y="5680"/>
              <a:ext cx="1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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87" name="Rectangle 79"/>
            <p:cNvSpPr>
              <a:spLocks noChangeArrowheads="1"/>
            </p:cNvSpPr>
            <p:nvPr/>
          </p:nvSpPr>
          <p:spPr bwMode="auto">
            <a:xfrm>
              <a:off x="6484" y="4798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88" name="Line 80"/>
            <p:cNvSpPr>
              <a:spLocks noChangeShapeType="1"/>
            </p:cNvSpPr>
            <p:nvPr/>
          </p:nvSpPr>
          <p:spPr bwMode="auto">
            <a:xfrm flipH="1">
              <a:off x="1138" y="4295"/>
              <a:ext cx="54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64" name="Group 81"/>
            <p:cNvGrpSpPr>
              <a:grpSpLocks/>
            </p:cNvGrpSpPr>
            <p:nvPr/>
          </p:nvGrpSpPr>
          <p:grpSpPr bwMode="auto">
            <a:xfrm>
              <a:off x="598" y="5015"/>
              <a:ext cx="1033" cy="870"/>
              <a:chOff x="852" y="4253"/>
              <a:chExt cx="1033" cy="870"/>
            </a:xfrm>
          </p:grpSpPr>
          <p:sp>
            <p:nvSpPr>
              <p:cNvPr id="375890" name="Freeform 82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1" name="Freeform 83"/>
              <p:cNvSpPr>
                <a:spLocks/>
              </p:cNvSpPr>
              <p:nvPr/>
            </p:nvSpPr>
            <p:spPr bwMode="auto">
              <a:xfrm>
                <a:off x="852" y="4253"/>
                <a:ext cx="1032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92" name="Rectangle 84"/>
            <p:cNvSpPr>
              <a:spLocks noChangeArrowheads="1"/>
            </p:cNvSpPr>
            <p:nvPr/>
          </p:nvSpPr>
          <p:spPr bwMode="auto">
            <a:xfrm>
              <a:off x="958" y="5375"/>
              <a:ext cx="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α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93" name="Rectangle 85"/>
            <p:cNvSpPr>
              <a:spLocks noChangeArrowheads="1"/>
            </p:cNvSpPr>
            <p:nvPr/>
          </p:nvSpPr>
          <p:spPr bwMode="auto">
            <a:xfrm>
              <a:off x="1320" y="469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67" name="Group 86"/>
            <p:cNvGrpSpPr>
              <a:grpSpLocks/>
            </p:cNvGrpSpPr>
            <p:nvPr/>
          </p:nvGrpSpPr>
          <p:grpSpPr bwMode="auto">
            <a:xfrm>
              <a:off x="1858" y="5015"/>
              <a:ext cx="1033" cy="870"/>
              <a:chOff x="1972" y="4814"/>
              <a:chExt cx="1033" cy="870"/>
            </a:xfrm>
          </p:grpSpPr>
          <p:sp>
            <p:nvSpPr>
              <p:cNvPr id="375895" name="Freeform 87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896" name="Freeform 88"/>
              <p:cNvSpPr>
                <a:spLocks/>
              </p:cNvSpPr>
              <p:nvPr/>
            </p:nvSpPr>
            <p:spPr bwMode="auto">
              <a:xfrm>
                <a:off x="1972" y="4814"/>
                <a:ext cx="1032" cy="870"/>
              </a:xfrm>
              <a:custGeom>
                <a:avLst/>
                <a:gdLst>
                  <a:gd name="T0" fmla="*/ 516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6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6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897" name="Rectangle 89"/>
            <p:cNvSpPr>
              <a:spLocks noChangeArrowheads="1"/>
            </p:cNvSpPr>
            <p:nvPr/>
          </p:nvSpPr>
          <p:spPr bwMode="auto">
            <a:xfrm>
              <a:off x="2397" y="53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898" name="Rectangle 90"/>
            <p:cNvSpPr>
              <a:spLocks noChangeArrowheads="1"/>
            </p:cNvSpPr>
            <p:nvPr/>
          </p:nvSpPr>
          <p:spPr bwMode="auto">
            <a:xfrm>
              <a:off x="2552" y="52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70" name="Group 91"/>
            <p:cNvGrpSpPr>
              <a:grpSpLocks/>
            </p:cNvGrpSpPr>
            <p:nvPr/>
          </p:nvGrpSpPr>
          <p:grpSpPr bwMode="auto">
            <a:xfrm>
              <a:off x="1318" y="4115"/>
              <a:ext cx="719" cy="721"/>
              <a:chOff x="1785" y="2943"/>
              <a:chExt cx="719" cy="721"/>
            </a:xfrm>
          </p:grpSpPr>
          <p:sp>
            <p:nvSpPr>
              <p:cNvPr id="375900" name="Oval 92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01" name="Oval 93"/>
              <p:cNvSpPr>
                <a:spLocks noChangeArrowheads="1"/>
              </p:cNvSpPr>
              <p:nvPr/>
            </p:nvSpPr>
            <p:spPr bwMode="auto">
              <a:xfrm>
                <a:off x="1785" y="2943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02" name="Rectangle 94"/>
            <p:cNvSpPr>
              <a:spLocks noChangeArrowheads="1"/>
            </p:cNvSpPr>
            <p:nvPr/>
          </p:nvSpPr>
          <p:spPr bwMode="auto">
            <a:xfrm>
              <a:off x="1498" y="4295"/>
              <a:ext cx="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400">
                  <a:solidFill>
                    <a:srgbClr val="000066"/>
                  </a:solidFill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03" name="Rectangle 95"/>
            <p:cNvSpPr>
              <a:spLocks noChangeArrowheads="1"/>
            </p:cNvSpPr>
            <p:nvPr/>
          </p:nvSpPr>
          <p:spPr bwMode="auto">
            <a:xfrm>
              <a:off x="2230" y="31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73" name="Group 96"/>
            <p:cNvGrpSpPr>
              <a:grpSpLocks/>
            </p:cNvGrpSpPr>
            <p:nvPr/>
          </p:nvGrpSpPr>
          <p:grpSpPr bwMode="auto">
            <a:xfrm>
              <a:off x="2938" y="5321"/>
              <a:ext cx="1034" cy="870"/>
              <a:chOff x="3278" y="4814"/>
              <a:chExt cx="1033" cy="870"/>
            </a:xfrm>
          </p:grpSpPr>
          <p:sp>
            <p:nvSpPr>
              <p:cNvPr id="375905" name="Freeform 9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06" name="Freeform 98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07" name="Rectangle 99"/>
            <p:cNvSpPr>
              <a:spLocks noChangeArrowheads="1"/>
            </p:cNvSpPr>
            <p:nvPr/>
          </p:nvSpPr>
          <p:spPr bwMode="auto">
            <a:xfrm>
              <a:off x="3297" y="568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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08" name="Rectangle 100"/>
            <p:cNvSpPr>
              <a:spLocks noChangeArrowheads="1"/>
            </p:cNvSpPr>
            <p:nvPr/>
          </p:nvSpPr>
          <p:spPr bwMode="auto">
            <a:xfrm>
              <a:off x="3537" y="6155"/>
              <a:ext cx="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76" name="Group 101"/>
            <p:cNvGrpSpPr>
              <a:grpSpLocks/>
            </p:cNvGrpSpPr>
            <p:nvPr/>
          </p:nvGrpSpPr>
          <p:grpSpPr bwMode="auto">
            <a:xfrm>
              <a:off x="2878" y="3335"/>
              <a:ext cx="719" cy="720"/>
              <a:chOff x="2905" y="3692"/>
              <a:chExt cx="719" cy="720"/>
            </a:xfrm>
          </p:grpSpPr>
          <p:sp>
            <p:nvSpPr>
              <p:cNvPr id="375910" name="Oval 102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11" name="Oval 103"/>
              <p:cNvSpPr>
                <a:spLocks noChangeArrowheads="1"/>
              </p:cNvSpPr>
              <p:nvPr/>
            </p:nvSpPr>
            <p:spPr bwMode="auto">
              <a:xfrm>
                <a:off x="2904" y="3692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12" name="Rectangle 104"/>
            <p:cNvSpPr>
              <a:spLocks noChangeArrowheads="1"/>
            </p:cNvSpPr>
            <p:nvPr/>
          </p:nvSpPr>
          <p:spPr bwMode="auto">
            <a:xfrm>
              <a:off x="3177" y="358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/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13" name="Rectangle 105"/>
            <p:cNvSpPr>
              <a:spLocks noChangeArrowheads="1"/>
            </p:cNvSpPr>
            <p:nvPr/>
          </p:nvSpPr>
          <p:spPr bwMode="auto">
            <a:xfrm>
              <a:off x="3345" y="386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79" name="Group 106"/>
            <p:cNvGrpSpPr>
              <a:grpSpLocks/>
            </p:cNvGrpSpPr>
            <p:nvPr/>
          </p:nvGrpSpPr>
          <p:grpSpPr bwMode="auto">
            <a:xfrm>
              <a:off x="4197" y="2621"/>
              <a:ext cx="719" cy="720"/>
              <a:chOff x="3838" y="2195"/>
              <a:chExt cx="719" cy="720"/>
            </a:xfrm>
          </p:grpSpPr>
          <p:sp>
            <p:nvSpPr>
              <p:cNvPr id="375915" name="Oval 107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16" name="Oval 108"/>
              <p:cNvSpPr>
                <a:spLocks noChangeArrowheads="1"/>
              </p:cNvSpPr>
              <p:nvPr/>
            </p:nvSpPr>
            <p:spPr bwMode="auto">
              <a:xfrm>
                <a:off x="3838" y="2194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17" name="Rectangle 109"/>
            <p:cNvSpPr>
              <a:spLocks noChangeArrowheads="1"/>
            </p:cNvSpPr>
            <p:nvPr/>
          </p:nvSpPr>
          <p:spPr bwMode="auto">
            <a:xfrm>
              <a:off x="4257" y="280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D</a:t>
              </a:r>
              <a:r>
                <a:rPr lang="en-US" sz="1200">
                  <a:solidFill>
                    <a:srgbClr val="000066"/>
                  </a:solidFill>
                </a:rPr>
                <a:t>/D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18" name="Rectangle 110"/>
            <p:cNvSpPr>
              <a:spLocks noChangeArrowheads="1"/>
            </p:cNvSpPr>
            <p:nvPr/>
          </p:nvSpPr>
          <p:spPr bwMode="auto">
            <a:xfrm>
              <a:off x="4284" y="237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19" name="Rectangle 111"/>
            <p:cNvSpPr>
              <a:spLocks noChangeArrowheads="1"/>
            </p:cNvSpPr>
            <p:nvPr/>
          </p:nvSpPr>
          <p:spPr bwMode="auto">
            <a:xfrm>
              <a:off x="5569" y="2953"/>
              <a:ext cx="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20" name="Line 112"/>
            <p:cNvSpPr>
              <a:spLocks noChangeShapeType="1"/>
            </p:cNvSpPr>
            <p:nvPr/>
          </p:nvSpPr>
          <p:spPr bwMode="auto">
            <a:xfrm flipH="1">
              <a:off x="1978" y="3875"/>
              <a:ext cx="90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21" name="Line 113"/>
            <p:cNvSpPr>
              <a:spLocks noChangeShapeType="1"/>
            </p:cNvSpPr>
            <p:nvPr/>
          </p:nvSpPr>
          <p:spPr bwMode="auto">
            <a:xfrm>
              <a:off x="2038" y="4655"/>
              <a:ext cx="360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85" name="Group 114"/>
            <p:cNvGrpSpPr>
              <a:grpSpLocks/>
            </p:cNvGrpSpPr>
            <p:nvPr/>
          </p:nvGrpSpPr>
          <p:grpSpPr bwMode="auto">
            <a:xfrm flipV="1">
              <a:off x="3658" y="4061"/>
              <a:ext cx="718" cy="780"/>
              <a:chOff x="2905" y="3692"/>
              <a:chExt cx="719" cy="720"/>
            </a:xfrm>
          </p:grpSpPr>
          <p:sp>
            <p:nvSpPr>
              <p:cNvPr id="375923" name="Oval 115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24" name="Oval 116"/>
              <p:cNvSpPr>
                <a:spLocks noChangeArrowheads="1"/>
              </p:cNvSpPr>
              <p:nvPr/>
            </p:nvSpPr>
            <p:spPr bwMode="auto">
              <a:xfrm>
                <a:off x="2904" y="3693"/>
                <a:ext cx="721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86" name="Group 117"/>
            <p:cNvGrpSpPr>
              <a:grpSpLocks/>
            </p:cNvGrpSpPr>
            <p:nvPr/>
          </p:nvGrpSpPr>
          <p:grpSpPr bwMode="auto">
            <a:xfrm>
              <a:off x="6177" y="3881"/>
              <a:ext cx="719" cy="720"/>
              <a:chOff x="2905" y="3692"/>
              <a:chExt cx="719" cy="720"/>
            </a:xfrm>
          </p:grpSpPr>
          <p:sp>
            <p:nvSpPr>
              <p:cNvPr id="375926" name="Oval 118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27" name="Oval 119"/>
              <p:cNvSpPr>
                <a:spLocks noChangeArrowheads="1"/>
              </p:cNvSpPr>
              <p:nvPr/>
            </p:nvSpPr>
            <p:spPr bwMode="auto">
              <a:xfrm>
                <a:off x="2904" y="3691"/>
                <a:ext cx="720" cy="72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28" name="Rectangle 120"/>
            <p:cNvSpPr>
              <a:spLocks noChangeArrowheads="1"/>
            </p:cNvSpPr>
            <p:nvPr/>
          </p:nvSpPr>
          <p:spPr bwMode="auto">
            <a:xfrm>
              <a:off x="3837" y="4240"/>
              <a:ext cx="4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FF0000"/>
                  </a:solidFill>
                </a:rPr>
                <a:t>C</a:t>
              </a:r>
              <a:r>
                <a:rPr lang="en-US" sz="1200">
                  <a:solidFill>
                    <a:srgbClr val="000066"/>
                  </a:solidFill>
                </a:rPr>
                <a:t>/C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29" name="Rectangle 121"/>
            <p:cNvSpPr>
              <a:spLocks noChangeArrowheads="1"/>
            </p:cNvSpPr>
            <p:nvPr/>
          </p:nvSpPr>
          <p:spPr bwMode="auto">
            <a:xfrm>
              <a:off x="6536" y="4060"/>
              <a:ext cx="1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66"/>
                  </a:solidFill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89" name="Group 122"/>
            <p:cNvGrpSpPr>
              <a:grpSpLocks/>
            </p:cNvGrpSpPr>
            <p:nvPr/>
          </p:nvGrpSpPr>
          <p:grpSpPr bwMode="auto">
            <a:xfrm>
              <a:off x="5277" y="4961"/>
              <a:ext cx="1034" cy="870"/>
              <a:chOff x="3278" y="4814"/>
              <a:chExt cx="1033" cy="870"/>
            </a:xfrm>
          </p:grpSpPr>
          <p:sp>
            <p:nvSpPr>
              <p:cNvPr id="375931" name="Freeform 123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32" name="Freeform 124"/>
              <p:cNvSpPr>
                <a:spLocks/>
              </p:cNvSpPr>
              <p:nvPr/>
            </p:nvSpPr>
            <p:spPr bwMode="auto">
              <a:xfrm>
                <a:off x="3278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90" name="Group 125"/>
            <p:cNvGrpSpPr>
              <a:grpSpLocks/>
            </p:cNvGrpSpPr>
            <p:nvPr/>
          </p:nvGrpSpPr>
          <p:grpSpPr bwMode="auto">
            <a:xfrm>
              <a:off x="6537" y="4961"/>
              <a:ext cx="1034" cy="870"/>
              <a:chOff x="3278" y="4814"/>
              <a:chExt cx="1033" cy="870"/>
            </a:xfrm>
          </p:grpSpPr>
          <p:sp>
            <p:nvSpPr>
              <p:cNvPr id="375934" name="Freeform 126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5935" name="Freeform 127"/>
              <p:cNvSpPr>
                <a:spLocks/>
              </p:cNvSpPr>
              <p:nvPr/>
            </p:nvSpPr>
            <p:spPr bwMode="auto">
              <a:xfrm>
                <a:off x="3277" y="4813"/>
                <a:ext cx="1034" cy="870"/>
              </a:xfrm>
              <a:custGeom>
                <a:avLst/>
                <a:gdLst>
                  <a:gd name="T0" fmla="*/ 517 w 1033"/>
                  <a:gd name="T1" fmla="*/ 0 h 870"/>
                  <a:gd name="T2" fmla="*/ 0 w 1033"/>
                  <a:gd name="T3" fmla="*/ 870 h 870"/>
                  <a:gd name="T4" fmla="*/ 1033 w 1033"/>
                  <a:gd name="T5" fmla="*/ 870 h 870"/>
                  <a:gd name="T6" fmla="*/ 517 w 1033"/>
                  <a:gd name="T7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870">
                    <a:moveTo>
                      <a:pt x="517" y="0"/>
                    </a:moveTo>
                    <a:lnTo>
                      <a:pt x="0" y="870"/>
                    </a:lnTo>
                    <a:lnTo>
                      <a:pt x="1033" y="870"/>
                    </a:lnTo>
                    <a:lnTo>
                      <a:pt x="51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5936" name="Rectangle 128"/>
            <p:cNvSpPr>
              <a:spLocks noChangeArrowheads="1"/>
            </p:cNvSpPr>
            <p:nvPr/>
          </p:nvSpPr>
          <p:spPr bwMode="auto">
            <a:xfrm>
              <a:off x="1560" y="493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37" name="Rectangle 129"/>
            <p:cNvSpPr>
              <a:spLocks noChangeArrowheads="1"/>
            </p:cNvSpPr>
            <p:nvPr/>
          </p:nvSpPr>
          <p:spPr bwMode="auto">
            <a:xfrm>
              <a:off x="5637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38" name="Rectangle 130"/>
            <p:cNvSpPr>
              <a:spLocks noChangeArrowheads="1"/>
            </p:cNvSpPr>
            <p:nvPr/>
          </p:nvSpPr>
          <p:spPr bwMode="auto">
            <a:xfrm>
              <a:off x="7076" y="5320"/>
              <a:ext cx="1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200">
                  <a:solidFill>
                    <a:srgbClr val="000000"/>
                  </a:solidFill>
                  <a:sym typeface="Symbol" pitchFamily="18" charset="2"/>
                </a:rPr>
                <a:t>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5939" name="Line 131"/>
            <p:cNvSpPr>
              <a:spLocks noChangeShapeType="1"/>
            </p:cNvSpPr>
            <p:nvPr/>
          </p:nvSpPr>
          <p:spPr bwMode="auto">
            <a:xfrm flipH="1">
              <a:off x="347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0" name="Line 132"/>
            <p:cNvSpPr>
              <a:spLocks noChangeShapeType="1"/>
            </p:cNvSpPr>
            <p:nvPr/>
          </p:nvSpPr>
          <p:spPr bwMode="auto">
            <a:xfrm>
              <a:off x="4197" y="47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1" name="Line 133"/>
            <p:cNvSpPr>
              <a:spLocks noChangeShapeType="1"/>
            </p:cNvSpPr>
            <p:nvPr/>
          </p:nvSpPr>
          <p:spPr bwMode="auto">
            <a:xfrm flipH="1">
              <a:off x="3477" y="3160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2" name="Line 134"/>
            <p:cNvSpPr>
              <a:spLocks noChangeShapeType="1"/>
            </p:cNvSpPr>
            <p:nvPr/>
          </p:nvSpPr>
          <p:spPr bwMode="auto">
            <a:xfrm>
              <a:off x="3477" y="388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3" name="Line 135"/>
            <p:cNvSpPr>
              <a:spLocks noChangeShapeType="1"/>
            </p:cNvSpPr>
            <p:nvPr/>
          </p:nvSpPr>
          <p:spPr bwMode="auto">
            <a:xfrm>
              <a:off x="4917" y="316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4" name="Line 136"/>
            <p:cNvSpPr>
              <a:spLocks noChangeShapeType="1"/>
            </p:cNvSpPr>
            <p:nvPr/>
          </p:nvSpPr>
          <p:spPr bwMode="auto">
            <a:xfrm flipH="1">
              <a:off x="5816" y="442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945" name="Line 137"/>
            <p:cNvSpPr>
              <a:spLocks noChangeShapeType="1"/>
            </p:cNvSpPr>
            <p:nvPr/>
          </p:nvSpPr>
          <p:spPr bwMode="auto">
            <a:xfrm>
              <a:off x="6716" y="46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EFB91B-855C-4879-8B61-3DE973DDB90B}" type="datetime1">
              <a:rPr lang="en-US" smtClean="0"/>
              <a:t>11/16/20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Red-Black trees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15" y="1524000"/>
            <a:ext cx="906538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Balanced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Both insert/delete operations take O(</a:t>
            </a:r>
            <a:r>
              <a:rPr lang="en-US" altLang="ro-RO" sz="2800" dirty="0" err="1"/>
              <a:t>lgn</a:t>
            </a:r>
            <a:r>
              <a:rPr lang="en-US" altLang="ro-RO" sz="2800" dirty="0"/>
              <a:t>), with constant time for rebalancing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Def: is a BST with the following properties: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P</a:t>
            </a:r>
            <a:r>
              <a:rPr lang="en-US" altLang="ro-RO" sz="2800" baseline="-25000" dirty="0"/>
              <a:t>0</a:t>
            </a:r>
            <a:r>
              <a:rPr lang="en-US" altLang="ro-RO" sz="2800" dirty="0"/>
              <a:t>: the </a:t>
            </a:r>
            <a:r>
              <a:rPr lang="en-US" altLang="ro-RO" sz="2800" u="sng" dirty="0"/>
              <a:t>root</a:t>
            </a:r>
            <a:r>
              <a:rPr lang="en-US" altLang="ro-RO" sz="2800" dirty="0"/>
              <a:t> is </a:t>
            </a:r>
            <a:r>
              <a:rPr lang="en-US" altLang="ro-RO" sz="2800" b="1" dirty="0">
                <a:solidFill>
                  <a:schemeClr val="tx1"/>
                </a:solidFill>
              </a:rPr>
              <a:t>black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P</a:t>
            </a:r>
            <a:r>
              <a:rPr lang="en-US" altLang="ro-RO" sz="2800" baseline="-25000" dirty="0"/>
              <a:t>1</a:t>
            </a:r>
            <a:r>
              <a:rPr lang="en-US" altLang="ro-RO" sz="2800" dirty="0"/>
              <a:t>: each </a:t>
            </a:r>
            <a:r>
              <a:rPr lang="en-US" altLang="ro-RO" sz="2800" u="sng" dirty="0"/>
              <a:t>node</a:t>
            </a:r>
            <a:r>
              <a:rPr lang="en-US" altLang="ro-RO" sz="2800" dirty="0"/>
              <a:t> is colored either </a:t>
            </a:r>
            <a:r>
              <a:rPr lang="en-US" altLang="ro-RO" sz="2800" b="1" dirty="0">
                <a:solidFill>
                  <a:schemeClr val="tx1"/>
                </a:solidFill>
              </a:rPr>
              <a:t>black</a:t>
            </a:r>
            <a:r>
              <a:rPr lang="en-US" altLang="ro-RO" sz="2800" dirty="0"/>
              <a:t> or </a:t>
            </a:r>
            <a:r>
              <a:rPr lang="en-US" altLang="ro-RO" sz="2800" b="1" dirty="0">
                <a:solidFill>
                  <a:srgbClr val="FF0000"/>
                </a:solidFill>
              </a:rPr>
              <a:t>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P</a:t>
            </a:r>
            <a:r>
              <a:rPr lang="en-US" altLang="ro-RO" sz="2800" baseline="-25000" dirty="0"/>
              <a:t>2</a:t>
            </a:r>
            <a:r>
              <a:rPr lang="en-US" altLang="ro-RO" sz="2800" dirty="0"/>
              <a:t>: each </a:t>
            </a:r>
            <a:r>
              <a:rPr lang="en-US" altLang="ro-RO" sz="2800" u="sng" dirty="0"/>
              <a:t>leaf</a:t>
            </a:r>
            <a:r>
              <a:rPr lang="en-US" altLang="ro-RO" sz="2800" dirty="0"/>
              <a:t> (</a:t>
            </a:r>
            <a:r>
              <a:rPr lang="en-US" altLang="ro-RO" sz="2800" u="sng" dirty="0"/>
              <a:t>nil</a:t>
            </a:r>
            <a:r>
              <a:rPr lang="en-US" altLang="ro-RO" sz="2800" dirty="0"/>
              <a:t>!) is </a:t>
            </a:r>
            <a:r>
              <a:rPr lang="en-US" altLang="ro-RO" sz="2800" b="1" dirty="0">
                <a:solidFill>
                  <a:schemeClr val="accent4"/>
                </a:solidFill>
              </a:rPr>
              <a:t>black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P</a:t>
            </a:r>
            <a:r>
              <a:rPr lang="en-US" altLang="ro-RO" sz="2800" baseline="-25000" dirty="0"/>
              <a:t>3</a:t>
            </a:r>
            <a:r>
              <a:rPr lang="en-US" altLang="ro-RO" sz="2800" dirty="0"/>
              <a:t>: </a:t>
            </a:r>
            <a:r>
              <a:rPr lang="en-US" altLang="ro-RO" sz="2800" u="sng" dirty="0"/>
              <a:t>both children of a </a:t>
            </a:r>
            <a:r>
              <a:rPr lang="en-US" altLang="ro-RO" sz="2800" b="1" u="sng" dirty="0">
                <a:solidFill>
                  <a:srgbClr val="FF0000"/>
                </a:solidFill>
              </a:rPr>
              <a:t>red</a:t>
            </a:r>
            <a:r>
              <a:rPr lang="en-US" altLang="ro-RO" sz="2800" u="sng" dirty="0"/>
              <a:t> node</a:t>
            </a:r>
            <a:r>
              <a:rPr lang="en-US" altLang="ro-RO" sz="2800" dirty="0"/>
              <a:t> are </a:t>
            </a:r>
            <a:r>
              <a:rPr lang="en-US" altLang="ro-RO" sz="2800" b="1" dirty="0">
                <a:solidFill>
                  <a:schemeClr val="accent4"/>
                </a:solidFill>
              </a:rPr>
              <a:t>black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	P</a:t>
            </a:r>
            <a:r>
              <a:rPr lang="en-US" altLang="ro-RO" sz="2800" baseline="-25000" dirty="0"/>
              <a:t>4</a:t>
            </a:r>
            <a:r>
              <a:rPr lang="en-US" altLang="ro-RO" sz="2800" dirty="0"/>
              <a:t>: every </a:t>
            </a:r>
            <a:r>
              <a:rPr lang="en-US" altLang="ro-RO" sz="2800" u="sng" dirty="0"/>
              <a:t>path</a:t>
            </a:r>
            <a:r>
              <a:rPr lang="en-US" altLang="ro-RO" sz="2800" dirty="0"/>
              <a:t> from any node to a leaf has the </a:t>
            </a:r>
            <a:r>
              <a:rPr lang="en-US" altLang="ro-RO" sz="2800" b="1" dirty="0">
                <a:solidFill>
                  <a:schemeClr val="accent4"/>
                </a:solidFill>
              </a:rPr>
              <a:t>same number of black nodes </a:t>
            </a:r>
            <a:r>
              <a:rPr lang="en-US" altLang="ro-RO" sz="2800" dirty="0">
                <a:solidFill>
                  <a:schemeClr val="tx2"/>
                </a:solidFill>
              </a:rPr>
              <a:t>(black height)</a:t>
            </a:r>
            <a:endParaRPr lang="en-US" altLang="ro-RO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E3BECB-5AAB-425B-A3EA-2EA732F35C8A}" type="datetime1">
              <a:rPr lang="en-US" smtClean="0"/>
              <a:t>11/16/20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Conclusions on balanced </a:t>
            </a:r>
            <a:br>
              <a:rPr lang="en-US" altLang="en-US" dirty="0"/>
            </a:br>
            <a:r>
              <a:rPr lang="en-US" altLang="en-US" dirty="0"/>
              <a:t>search trees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Tree		Height		Ins		Del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BST		[</a:t>
            </a:r>
            <a:r>
              <a:rPr lang="en-US" altLang="en-US" dirty="0" err="1"/>
              <a:t>lgn</a:t>
            </a:r>
            <a:r>
              <a:rPr lang="en-US" altLang="en-US" dirty="0"/>
              <a:t>, n]		O(h)		O(h)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RBT		[</a:t>
            </a:r>
            <a:r>
              <a:rPr lang="en-US" altLang="en-US" dirty="0" err="1"/>
              <a:t>lgn</a:t>
            </a:r>
            <a:r>
              <a:rPr lang="en-US" altLang="en-US" dirty="0"/>
              <a:t>, 2lgn]	2 rot		3 rot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AVL		[</a:t>
            </a:r>
            <a:r>
              <a:rPr lang="en-US" altLang="en-US" dirty="0" err="1"/>
              <a:t>lgn</a:t>
            </a:r>
            <a:r>
              <a:rPr lang="en-US" altLang="en-US" dirty="0"/>
              <a:t>, 1.45lgn]	1 rot		</a:t>
            </a:r>
            <a:r>
              <a:rPr lang="en-US" altLang="en-US" dirty="0" err="1"/>
              <a:t>lgn</a:t>
            </a:r>
            <a:r>
              <a:rPr lang="en-US" altLang="en-US" dirty="0"/>
              <a:t> rot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PBT		</a:t>
            </a:r>
            <a:r>
              <a:rPr lang="en-US" altLang="en-US" dirty="0" err="1"/>
              <a:t>lgn</a:t>
            </a:r>
            <a:r>
              <a:rPr lang="en-US" altLang="en-US" dirty="0"/>
              <a:t>			n rot		n rot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/>
              <a:t>For </a:t>
            </a:r>
            <a:r>
              <a:rPr lang="en-US" altLang="en-US" dirty="0"/>
              <a:t>RBT, at most </a:t>
            </a:r>
            <a:r>
              <a:rPr lang="en-US" altLang="en-US" dirty="0" err="1"/>
              <a:t>lgn</a:t>
            </a:r>
            <a:r>
              <a:rPr lang="en-US" altLang="en-US" dirty="0"/>
              <a:t>/2 color updates needed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158636-C4D3-4420-8CA4-66DE9825F95B}" type="datetime1">
              <a:rPr lang="en-US" smtClean="0"/>
              <a:t>11/16/20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1840"/>
            <a:ext cx="8574088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Collection of dynamic DS S={S</a:t>
            </a:r>
            <a:r>
              <a:rPr lang="en-US" altLang="ro-RO" sz="2800" baseline="-25000" dirty="0"/>
              <a:t>1</a:t>
            </a:r>
            <a:r>
              <a:rPr lang="en-US" altLang="ro-RO" sz="2800" dirty="0"/>
              <a:t>, …, </a:t>
            </a:r>
            <a:r>
              <a:rPr lang="en-US" altLang="ro-RO" sz="2800" dirty="0" err="1"/>
              <a:t>S</a:t>
            </a:r>
            <a:r>
              <a:rPr lang="en-US" altLang="ro-RO" sz="2800" baseline="-25000" dirty="0" err="1"/>
              <a:t>k</a:t>
            </a:r>
            <a:r>
              <a:rPr lang="en-US" altLang="ro-RO" sz="2800" dirty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n elements (objects) in all k sets (</a:t>
            </a:r>
            <a:r>
              <a:rPr lang="en-US" altLang="ro-RO" sz="2800" dirty="0" err="1">
                <a:sym typeface="Symbol" pitchFamily="18" charset="2"/>
              </a:rPr>
              <a:t>n</a:t>
            </a:r>
            <a:r>
              <a:rPr lang="en-US" altLang="ro-RO" sz="2800" dirty="0" err="1">
                <a:sym typeface="Symbol"/>
              </a:rPr>
              <a:t>k</a:t>
            </a:r>
            <a:r>
              <a:rPr lang="en-US" altLang="ro-RO" sz="2800" dirty="0">
                <a:sym typeface="Symbol"/>
              </a:rPr>
              <a:t>)</a:t>
            </a:r>
            <a:endParaRPr lang="en-US" altLang="ro-RO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each set </a:t>
            </a:r>
            <a:r>
              <a:rPr lang="en-US" altLang="ro-RO" sz="2800" dirty="0"/>
              <a:t>S</a:t>
            </a:r>
            <a:r>
              <a:rPr lang="en-US" altLang="ro-RO" sz="2800" baseline="-25000" dirty="0"/>
              <a:t>i</a:t>
            </a:r>
            <a:r>
              <a:rPr lang="en-US" altLang="ro-RO" sz="2800" dirty="0">
                <a:sym typeface="Symbol" pitchFamily="18" charset="2"/>
              </a:rPr>
              <a:t> is identified by its </a:t>
            </a:r>
            <a:r>
              <a:rPr lang="en-US" altLang="ro-RO" sz="2800" i="1" dirty="0">
                <a:sym typeface="Symbol" pitchFamily="18" charset="2"/>
              </a:rPr>
              <a:t>representative</a:t>
            </a:r>
            <a:r>
              <a:rPr lang="en-US" altLang="ro-RO" sz="2800" dirty="0">
                <a:sym typeface="Symbol" pitchFamily="18" charset="2"/>
              </a:rPr>
              <a:t> element, x </a:t>
            </a:r>
            <a:r>
              <a:rPr lang="en-US" altLang="ro-RO" sz="2800" dirty="0"/>
              <a:t>S</a:t>
            </a:r>
            <a:r>
              <a:rPr lang="en-US" altLang="ro-RO" sz="2800" baseline="-25000" dirty="0"/>
              <a:t>i</a:t>
            </a:r>
            <a:r>
              <a:rPr lang="en-US" altLang="ro-RO" sz="2800" dirty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Basic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MAKE-SET</a:t>
            </a:r>
            <a:r>
              <a:rPr lang="en-US" altLang="ro-RO" sz="2400" dirty="0">
                <a:sym typeface="Symbol" pitchFamily="18" charset="2"/>
              </a:rPr>
              <a:t> 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Generates a new set, with a single element =&gt; n sets initially, each object has its own set, and it is its own representative el.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UNION</a:t>
            </a:r>
            <a:r>
              <a:rPr lang="en-US" altLang="ro-RO" sz="2400" dirty="0">
                <a:sym typeface="Symbol" pitchFamily="18" charset="2"/>
              </a:rPr>
              <a:t> (x, 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 joins 2 disjoint sets, represented by x and y; builds </a:t>
            </a:r>
            <a:r>
              <a:rPr lang="en-US" altLang="ro-RO" sz="2000" dirty="0" err="1">
                <a:sym typeface="Symbol" pitchFamily="18" charset="2"/>
              </a:rPr>
              <a:t>S</a:t>
            </a:r>
            <a:r>
              <a:rPr lang="en-US" altLang="ro-RO" sz="2000" baseline="-25000" dirty="0" err="1">
                <a:sym typeface="Symbol" pitchFamily="18" charset="2"/>
              </a:rPr>
              <a:t>x</a:t>
            </a:r>
            <a:r>
              <a:rPr lang="en-US" altLang="ro-RO" sz="2000" baseline="-250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U S</a:t>
            </a:r>
            <a:r>
              <a:rPr lang="en-US" altLang="ro-RO" sz="2000" baseline="-25000" dirty="0">
                <a:sym typeface="Symbol" pitchFamily="18" charset="2"/>
              </a:rPr>
              <a:t>y </a:t>
            </a:r>
            <a:r>
              <a:rPr lang="en-US" altLang="ro-RO" sz="2000" dirty="0">
                <a:sym typeface="Symbol" pitchFamily="18" charset="2"/>
              </a:rPr>
              <a:t>(and destroys </a:t>
            </a:r>
            <a:r>
              <a:rPr lang="en-US" altLang="ro-RO" sz="2000" dirty="0" err="1">
                <a:sym typeface="Symbol" pitchFamily="18" charset="2"/>
              </a:rPr>
              <a:t>S</a:t>
            </a:r>
            <a:r>
              <a:rPr lang="en-US" altLang="ro-RO" sz="2000" baseline="-25000" dirty="0" err="1">
                <a:sym typeface="Symbol" pitchFamily="18" charset="2"/>
              </a:rPr>
              <a:t>x</a:t>
            </a:r>
            <a:r>
              <a:rPr lang="en-US" altLang="ro-RO" sz="2000" baseline="-250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and S</a:t>
            </a:r>
            <a:r>
              <a:rPr lang="en-US" altLang="ro-RO" sz="2000" baseline="-25000" dirty="0">
                <a:sym typeface="Symbol" pitchFamily="18" charset="2"/>
              </a:rPr>
              <a:t>y </a:t>
            </a:r>
            <a:r>
              <a:rPr lang="en-US" altLang="ro-RO" sz="2000" dirty="0">
                <a:sym typeface="Symbol" pitchFamily="18" charset="2"/>
              </a:rPr>
              <a:t>); the representative becomes any of the 2 representatives;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FIND-SET</a:t>
            </a:r>
            <a:r>
              <a:rPr lang="en-US" altLang="ro-RO" sz="2400" dirty="0">
                <a:sym typeface="Symbol" pitchFamily="18" charset="2"/>
              </a:rPr>
              <a:t> 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Returns a pointer to the representative element of the set containing element x.</a:t>
            </a:r>
          </a:p>
        </p:txBody>
      </p:sp>
    </p:spTree>
    <p:extLst>
      <p:ext uri="{BB962C8B-B14F-4D97-AF65-F5344CB8AC3E}">
        <p14:creationId xmlns:p14="http://schemas.microsoft.com/office/powerpoint/2010/main" val="280829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A15C35-6016-4BD0-A78E-9EB0B5050CB7}" type="datetime1">
              <a:rPr lang="en-US" smtClean="0"/>
              <a:t>11/16/20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 – contd.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dirty="0"/>
              <a:t>n = </a:t>
            </a:r>
            <a:r>
              <a:rPr lang="en-US" altLang="ro-RO" dirty="0" err="1"/>
              <a:t>nb.</a:t>
            </a:r>
            <a:r>
              <a:rPr lang="en-US" altLang="ro-RO" dirty="0"/>
              <a:t> of  objects in the whole 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m = total </a:t>
            </a:r>
            <a:r>
              <a:rPr lang="en-US" altLang="ro-RO" dirty="0" err="1"/>
              <a:t>nb.</a:t>
            </a:r>
            <a:r>
              <a:rPr lang="en-US" altLang="ro-RO" dirty="0"/>
              <a:t> of operations (</a:t>
            </a:r>
            <a:r>
              <a:rPr lang="en-US" altLang="ro-RO" dirty="0">
                <a:sym typeface="Symbol" pitchFamily="18" charset="2"/>
              </a:rPr>
              <a:t>MAKE-SET, UNION, FIND-SET</a:t>
            </a:r>
            <a:r>
              <a:rPr lang="en-US" altLang="ro-RO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m&gt;=n (as we have n </a:t>
            </a:r>
            <a:r>
              <a:rPr lang="en-US" altLang="ro-RO" dirty="0">
                <a:sym typeface="Symbol" pitchFamily="18" charset="2"/>
              </a:rPr>
              <a:t>MAKE-SET operations)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sym typeface="Symbol" pitchFamily="18" charset="2"/>
              </a:rPr>
              <a:t>Utility/Applications: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speeds up execution when we need to find/group items with similar features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graphs (connected components; MST)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many other</a:t>
            </a:r>
            <a:r>
              <a:rPr lang="en-US" altLang="ro-R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60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671322-547E-499B-BF28-AF1D1469334D}" type="datetime1">
              <a:rPr lang="en-US" smtClean="0"/>
              <a:t>11/16/20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 - implementation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400" dirty="0"/>
              <a:t>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/>
              <a:t>A set = a </a:t>
            </a:r>
            <a:r>
              <a:rPr lang="en-US" altLang="ro-RO" sz="2400" b="1" dirty="0"/>
              <a:t>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representative= the first element (head) of the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An object in such a list contains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The element from the set;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The pointer to the next element in the list (LL)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Pointer to the representative	 (ex: blackboard)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MAKE-SET(x) – </a:t>
            </a:r>
            <a:r>
              <a:rPr lang="en-US" altLang="ro-RO" sz="2000" dirty="0">
                <a:sym typeface="Symbol" pitchFamily="18" charset="2"/>
              </a:rPr>
              <a:t>builds a list with a single element</a:t>
            </a:r>
            <a:r>
              <a:rPr lang="en-US" altLang="ro-RO" sz="2800" dirty="0">
                <a:sym typeface="Symbol" pitchFamily="18" charset="2"/>
              </a:rPr>
              <a:t>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FIND-SET(x) – </a:t>
            </a:r>
            <a:r>
              <a:rPr lang="en-US" altLang="ro-RO" sz="2000" dirty="0">
                <a:sym typeface="Symbol" pitchFamily="18" charset="2"/>
              </a:rPr>
              <a:t>returns the representative </a:t>
            </a:r>
            <a:r>
              <a:rPr lang="en-US" altLang="ro-RO" sz="2800" dirty="0">
                <a:sym typeface="Symbol" pitchFamily="18" charset="2"/>
              </a:rPr>
              <a:t>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UNION(x, y) – </a:t>
            </a:r>
            <a:r>
              <a:rPr lang="en-US" altLang="ro-RO" sz="2000" dirty="0">
                <a:sym typeface="Symbol" pitchFamily="18" charset="2"/>
              </a:rPr>
              <a:t>adds x’s list at the end of y’s list;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1800" dirty="0">
                <a:sym typeface="Symbol" pitchFamily="18" charset="2"/>
              </a:rPr>
              <a:t>representative = former y’s representative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1800" dirty="0">
                <a:sym typeface="Symbol" pitchFamily="18" charset="2"/>
              </a:rPr>
              <a:t>all x’s elements have to update representative pointer</a:t>
            </a:r>
            <a:r>
              <a:rPr lang="en-US" altLang="ro-RO" sz="16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(ex: blackboard)</a:t>
            </a:r>
            <a:endParaRPr lang="en-US" altLang="ro-RO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967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0F3D79-354B-4766-B54C-620E88E4D0C0}" type="datetime1">
              <a:rPr lang="en-US" smtClean="0"/>
              <a:t>11/16/20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3" y="214313"/>
            <a:ext cx="7675562" cy="1081087"/>
          </a:xfrm>
        </p:spPr>
        <p:txBody>
          <a:bodyPr/>
          <a:lstStyle/>
          <a:p>
            <a:pPr eaLnBrk="1" hangingPunct="1"/>
            <a:r>
              <a:rPr lang="en-US" altLang="ro-RO" sz="3200" b="1"/>
              <a:t>Disjoint Sets – </a:t>
            </a:r>
            <a:r>
              <a:rPr lang="en-US" altLang="ro-RO" sz="2800" b="1"/>
              <a:t>implementation – contd.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Worst case: O(m</a:t>
            </a:r>
            <a:r>
              <a:rPr lang="en-US" altLang="ro-RO" baseline="30000" dirty="0"/>
              <a:t>2</a:t>
            </a:r>
            <a:r>
              <a:rPr lang="en-US" altLang="ro-RO" dirty="0"/>
              <a:t>) for all operations</a:t>
            </a:r>
          </a:p>
          <a:p>
            <a:pPr lvl="1" eaLnBrk="1" hangingPunct="1"/>
            <a:r>
              <a:rPr lang="en-US" altLang="ro-RO" dirty="0"/>
              <a:t>n </a:t>
            </a:r>
            <a:r>
              <a:rPr lang="en-US" altLang="ro-RO" dirty="0">
                <a:sym typeface="Symbol" pitchFamily="18" charset="2"/>
              </a:rPr>
              <a:t>MAKE-SET (1 for each element)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UNION</a:t>
            </a:r>
          </a:p>
          <a:p>
            <a:pPr lvl="2" eaLnBrk="1" hangingPunct="1"/>
            <a:r>
              <a:rPr lang="en-US" altLang="ro-RO" dirty="0">
                <a:sym typeface="Symbol" pitchFamily="18" charset="2"/>
              </a:rPr>
              <a:t>n times (to get to a single set)</a:t>
            </a:r>
          </a:p>
          <a:p>
            <a:pPr lvl="2" eaLnBrk="1" hangingPunct="1"/>
            <a:r>
              <a:rPr lang="en-US" altLang="ro-RO" dirty="0">
                <a:sym typeface="Symbol" pitchFamily="18" charset="2"/>
              </a:rPr>
              <a:t>1 + 2 + 3 + … +n-1 = O(n</a:t>
            </a:r>
            <a:r>
              <a:rPr lang="en-US" altLang="ro-RO" baseline="30000" dirty="0">
                <a:sym typeface="Symbol" pitchFamily="18" charset="2"/>
              </a:rPr>
              <a:t>2</a:t>
            </a:r>
            <a:r>
              <a:rPr lang="en-US" altLang="ro-RO" dirty="0">
                <a:sym typeface="Symbol" pitchFamily="18" charset="2"/>
              </a:rPr>
              <a:t>) (</a:t>
            </a:r>
            <a:r>
              <a:rPr lang="en-US" altLang="ro-RO" sz="1600" dirty="0">
                <a:sym typeface="Symbol" pitchFamily="18" charset="2"/>
              </a:rPr>
              <a:t>show on the blackboard</a:t>
            </a:r>
            <a:r>
              <a:rPr lang="en-US" altLang="ro-RO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ro-RO" dirty="0" err="1">
                <a:sym typeface="Symbol" pitchFamily="18" charset="2"/>
              </a:rPr>
              <a:t>n~m</a:t>
            </a:r>
            <a:r>
              <a:rPr lang="en-US" altLang="ro-RO" dirty="0">
                <a:sym typeface="Symbol" pitchFamily="18" charset="2"/>
              </a:rPr>
              <a:t> (actually m&gt;n, yet n is linear in m)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On average, O(m) for a call of UNION, m calls =&gt; O(m</a:t>
            </a:r>
            <a:r>
              <a:rPr lang="en-US" altLang="ro-RO" baseline="30000" dirty="0">
                <a:sym typeface="Symbol" pitchFamily="18" charset="2"/>
              </a:rPr>
              <a:t>2</a:t>
            </a:r>
            <a:r>
              <a:rPr lang="en-US" altLang="ro-RO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351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3BBF6B-BF93-41F1-AEBC-E5B5A843F1F3}" type="datetime1">
              <a:rPr lang="en-US" smtClean="0"/>
              <a:t>11/16/20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b="1" dirty="0"/>
              <a:t>Disjoint Sets – </a:t>
            </a:r>
            <a:r>
              <a:rPr lang="en-US" altLang="ro-RO" sz="2800" b="1" dirty="0"/>
              <a:t>implementation</a:t>
            </a:r>
            <a:br>
              <a:rPr lang="en-US" altLang="ro-RO" sz="2800" b="1" dirty="0"/>
            </a:br>
            <a:r>
              <a:rPr lang="en-US" altLang="ro-RO" sz="2800" b="1" dirty="0"/>
              <a:t>increase efficiency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Update pointers for the shorter lists</a:t>
            </a:r>
          </a:p>
          <a:p>
            <a:pPr eaLnBrk="1" hangingPunct="1"/>
            <a:r>
              <a:rPr lang="en-US" altLang="ro-RO" dirty="0"/>
              <a:t>Keep as knowledge their length (similar to Order Statistic Trees)</a:t>
            </a:r>
          </a:p>
          <a:p>
            <a:pPr eaLnBrk="1" hangingPunct="1"/>
            <a:r>
              <a:rPr lang="en-US" altLang="ro-RO" b="1" dirty="0"/>
              <a:t>Theorem</a:t>
            </a:r>
            <a:r>
              <a:rPr lang="en-US" altLang="ro-RO" dirty="0"/>
              <a:t>: For n objects in LL with weighted union, for m </a:t>
            </a:r>
            <a:r>
              <a:rPr lang="en-US" altLang="ro-RO" dirty="0">
                <a:sym typeface="Symbol" pitchFamily="18" charset="2"/>
              </a:rPr>
              <a:t>MAKE-SET, FIND-SET and UNION takes O(m + </a:t>
            </a:r>
            <a:r>
              <a:rPr lang="en-US" altLang="ro-RO" dirty="0" err="1">
                <a:sym typeface="Symbol" pitchFamily="18" charset="2"/>
              </a:rPr>
              <a:t>nlgn</a:t>
            </a:r>
            <a:r>
              <a:rPr lang="en-US" altLang="ro-RO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ro-RO" b="1" dirty="0">
                <a:sym typeface="Symbol" pitchFamily="18" charset="2"/>
              </a:rPr>
              <a:t>Proof</a:t>
            </a:r>
            <a:r>
              <a:rPr lang="en-US" altLang="ro-RO" dirty="0">
                <a:sym typeface="Symbol" pitchFamily="18" charset="2"/>
              </a:rPr>
              <a:t>: (check the textbook – identify an </a:t>
            </a:r>
            <a:r>
              <a:rPr lang="en-US" altLang="ro-RO" b="1" dirty="0">
                <a:sym typeface="Symbol" pitchFamily="18" charset="2"/>
              </a:rPr>
              <a:t>informal</a:t>
            </a:r>
            <a:r>
              <a:rPr lang="en-US" altLang="ro-RO" dirty="0">
                <a:sym typeface="Symbol" pitchFamily="18" charset="2"/>
              </a:rPr>
              <a:t> justification)</a:t>
            </a:r>
          </a:p>
        </p:txBody>
      </p:sp>
    </p:spTree>
    <p:extLst>
      <p:ext uri="{BB962C8B-B14F-4D97-AF65-F5344CB8AC3E}">
        <p14:creationId xmlns:p14="http://schemas.microsoft.com/office/powerpoint/2010/main" val="33449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1CFE59-802F-464A-94DF-EA8BD7751FF4}" type="datetime1">
              <a:rPr lang="en-US" smtClean="0"/>
              <a:t>11/16/20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Forest of Disjoint Sets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Set = </a:t>
            </a:r>
            <a:r>
              <a:rPr lang="en-US" altLang="ro-RO" b="1" dirty="0"/>
              <a:t>tree</a:t>
            </a:r>
            <a:r>
              <a:rPr lang="en-US" altLang="ro-RO" dirty="0"/>
              <a:t> with root; keep parent pointer</a:t>
            </a:r>
          </a:p>
          <a:p>
            <a:pPr eaLnBrk="1" hangingPunct="1"/>
            <a:r>
              <a:rPr lang="en-US" altLang="ro-RO" dirty="0"/>
              <a:t>1 node = 1 element (=1 </a:t>
            </a:r>
            <a:r>
              <a:rPr lang="en-US" altLang="ro-RO" dirty="0" err="1"/>
              <a:t>obj</a:t>
            </a:r>
            <a:r>
              <a:rPr lang="en-US" altLang="ro-RO" dirty="0"/>
              <a:t>) from the set</a:t>
            </a:r>
          </a:p>
          <a:p>
            <a:pPr eaLnBrk="1" hangingPunct="1"/>
            <a:r>
              <a:rPr lang="en-US" altLang="ro-RO" dirty="0"/>
              <a:t>1 tree = a set</a:t>
            </a:r>
          </a:p>
          <a:p>
            <a:pPr eaLnBrk="1" hangingPunct="1"/>
            <a:r>
              <a:rPr lang="en-US" altLang="ro-RO" dirty="0"/>
              <a:t>The root = </a:t>
            </a:r>
            <a:r>
              <a:rPr lang="en-US" altLang="ro-RO" i="1" dirty="0">
                <a:sym typeface="Symbol" pitchFamily="18" charset="2"/>
              </a:rPr>
              <a:t>representative</a:t>
            </a:r>
            <a:r>
              <a:rPr lang="en-US" altLang="ro-RO" dirty="0">
                <a:sym typeface="Symbol" pitchFamily="18" charset="2"/>
              </a:rPr>
              <a:t> el.</a:t>
            </a:r>
          </a:p>
          <a:p>
            <a:pPr eaLnBrk="1" hangingPunct="1"/>
            <a:r>
              <a:rPr lang="en-US" altLang="ro-RO" dirty="0">
                <a:sym typeface="Symbol" pitchFamily="18" charset="2"/>
              </a:rPr>
              <a:t>Basic </a:t>
            </a:r>
            <a:r>
              <a:rPr lang="en-US" altLang="ro-RO" dirty="0" err="1">
                <a:sym typeface="Symbol" pitchFamily="18" charset="2"/>
              </a:rPr>
              <a:t>Implem</a:t>
            </a:r>
            <a:r>
              <a:rPr lang="en-US" altLang="ro-RO" dirty="0">
                <a:sym typeface="Symbol" pitchFamily="18" charset="2"/>
              </a:rPr>
              <a:t>. ~ to lists (no improvement)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MAKE-SET (x) </a:t>
            </a:r>
            <a:r>
              <a:rPr lang="en-US" altLang="ro-RO" sz="2400" dirty="0">
                <a:sym typeface="Symbol" pitchFamily="18" charset="2"/>
              </a:rPr>
              <a:t>build the tree with root only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FIND-SET (x) </a:t>
            </a:r>
            <a:r>
              <a:rPr lang="en-US" altLang="ro-RO" sz="2400" dirty="0">
                <a:sym typeface="Symbol" pitchFamily="18" charset="2"/>
              </a:rPr>
              <a:t>goes up and return the representative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UNION (x, y) </a:t>
            </a:r>
            <a:r>
              <a:rPr lang="en-US" altLang="ro-RO" sz="2400" dirty="0">
                <a:sym typeface="Symbol" pitchFamily="18" charset="2"/>
              </a:rPr>
              <a:t>Ex: (blackboard)</a:t>
            </a:r>
          </a:p>
        </p:txBody>
      </p:sp>
    </p:spTree>
    <p:extLst>
      <p:ext uri="{BB962C8B-B14F-4D97-AF65-F5344CB8AC3E}">
        <p14:creationId xmlns:p14="http://schemas.microsoft.com/office/powerpoint/2010/main" val="1238030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664A65-FCF8-449D-8D07-64679F665BD8}" type="datetime1">
              <a:rPr lang="en-US" smtClean="0"/>
              <a:t>11/16/20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Forest of Disjoint Sets – Heuristics</a:t>
            </a:r>
            <a:br>
              <a:rPr lang="en-US" altLang="ro-RO" dirty="0"/>
            </a:br>
            <a:r>
              <a:rPr lang="en-US" altLang="ro-RO" sz="2400" dirty="0"/>
              <a:t>(to increase performance)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UNION by</a:t>
            </a:r>
            <a:r>
              <a:rPr lang="en-US" altLang="ro-RO" sz="2800" b="1" dirty="0"/>
              <a:t> rank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Similar to weighted unify on lists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The tree with less nodes will point to the tree with many nodes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Info kept at root level = rank = max height of the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rank </a:t>
            </a:r>
            <a:r>
              <a:rPr lang="en-US" altLang="ro-RO" sz="2400" dirty="0">
                <a:sym typeface="Symbol" pitchFamily="18" charset="2"/>
              </a:rPr>
              <a:t> </a:t>
            </a:r>
            <a:r>
              <a:rPr lang="en-US" altLang="ro-RO" sz="2400" dirty="0" err="1">
                <a:sym typeface="Symbol" pitchFamily="18" charset="2"/>
              </a:rPr>
              <a:t>lg</a:t>
            </a:r>
            <a:r>
              <a:rPr lang="en-US" altLang="ro-RO" sz="2400" dirty="0">
                <a:sym typeface="Symbol" pitchFamily="18" charset="2"/>
              </a:rPr>
              <a:t> (dim) (is an approximation, not an exact value; a guarantee that value is never exceeded)</a:t>
            </a:r>
            <a:endParaRPr lang="en-US" altLang="ro-RO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PATH </a:t>
            </a:r>
            <a:r>
              <a:rPr lang="en-US" altLang="ro-RO" sz="2800" b="1" dirty="0"/>
              <a:t>compression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Within the  </a:t>
            </a:r>
            <a:r>
              <a:rPr lang="en-US" altLang="ro-RO" sz="2400" b="1" dirty="0"/>
              <a:t>Find-Set</a:t>
            </a:r>
            <a:r>
              <a:rPr lang="en-US" altLang="ro-RO" sz="2400" dirty="0"/>
              <a:t>, each node on the </a:t>
            </a:r>
            <a:r>
              <a:rPr lang="en-US" altLang="ro-RO" sz="2400" i="1" dirty="0"/>
              <a:t>search path</a:t>
            </a:r>
            <a:r>
              <a:rPr lang="en-US" altLang="ro-RO" sz="2400" dirty="0"/>
              <a:t> will update the parent node to the </a:t>
            </a:r>
            <a:r>
              <a:rPr lang="en-US" altLang="ro-RO" sz="2400" i="1" dirty="0"/>
              <a:t>representative</a:t>
            </a:r>
            <a:r>
              <a:rPr lang="en-US" altLang="ro-RO" sz="2400" dirty="0"/>
              <a:t> (instead of parent), and leave the </a:t>
            </a:r>
            <a:r>
              <a:rPr lang="en-US" altLang="ro-RO" sz="2400" b="1" dirty="0"/>
              <a:t>rank unchanged</a:t>
            </a:r>
            <a:r>
              <a:rPr lang="en-US" altLang="ro-RO" sz="2400" dirty="0"/>
              <a:t>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b="1" dirty="0"/>
              <a:t>Shrink does NOT change rank!</a:t>
            </a:r>
            <a:r>
              <a:rPr lang="en-US" altLang="ro-RO" sz="2400" dirty="0"/>
              <a:t> Why? Ex: blackboard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dirty="0"/>
              <a:t>rank </a:t>
            </a:r>
            <a:r>
              <a:rPr lang="en-US" altLang="ro-RO" dirty="0">
                <a:sym typeface="Symbol" pitchFamily="18" charset="2"/>
              </a:rPr>
              <a:t> </a:t>
            </a:r>
            <a:r>
              <a:rPr lang="en-US" altLang="ro-RO" dirty="0" err="1">
                <a:sym typeface="Symbol" pitchFamily="18" charset="2"/>
              </a:rPr>
              <a:t>lg</a:t>
            </a:r>
            <a:r>
              <a:rPr lang="en-US" altLang="ro-RO" dirty="0">
                <a:sym typeface="Symbol" pitchFamily="18" charset="2"/>
              </a:rPr>
              <a:t> (dim) It is an approximation, ONLY</a:t>
            </a:r>
            <a:endParaRPr lang="en-US" altLang="ro-RO" b="1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365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714A3-478B-4ED6-A064-B3A6C8C54EA3}" type="datetime1">
              <a:rPr lang="en-US" smtClean="0"/>
              <a:t>11/16/20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Forest of Disjoint Sets – Heuristics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ro-RO" dirty="0"/>
              <a:t>Rank[x]</a:t>
            </a:r>
          </a:p>
          <a:p>
            <a:pPr lvl="1" eaLnBrk="1" hangingPunct="1">
              <a:buFontTx/>
              <a:buNone/>
            </a:pPr>
            <a:r>
              <a:rPr lang="en-US" altLang="ro-RO" dirty="0"/>
              <a:t>= max height of the subtree rooted by x</a:t>
            </a:r>
          </a:p>
          <a:p>
            <a:pPr lvl="1" eaLnBrk="1" hangingPunct="1">
              <a:buFontTx/>
              <a:buNone/>
            </a:pPr>
            <a:r>
              <a:rPr lang="en-US" altLang="ro-RO" dirty="0"/>
              <a:t>= </a:t>
            </a:r>
            <a:r>
              <a:rPr lang="en-US" altLang="ro-RO" dirty="0" err="1"/>
              <a:t>nb.</a:t>
            </a:r>
            <a:r>
              <a:rPr lang="en-US" altLang="ro-RO" dirty="0"/>
              <a:t> of edges on the longest path from x to a leaf</a:t>
            </a:r>
          </a:p>
          <a:p>
            <a:pPr lvl="1" eaLnBrk="1" hangingPunct="1">
              <a:buFontTx/>
              <a:buNone/>
            </a:pPr>
            <a:r>
              <a:rPr lang="en-US" altLang="ro-RO" dirty="0"/>
              <a:t>rank[leaf] = 0</a:t>
            </a:r>
          </a:p>
          <a:p>
            <a:pPr eaLnBrk="1" hangingPunct="1"/>
            <a:r>
              <a:rPr lang="en-US" altLang="ro-RO" dirty="0"/>
              <a:t>Find-Set leave ranks unchanged</a:t>
            </a:r>
          </a:p>
          <a:p>
            <a:pPr eaLnBrk="1" hangingPunct="1"/>
            <a:r>
              <a:rPr lang="en-US" altLang="ro-RO" dirty="0"/>
              <a:t>O(m*Ack(n)) -&gt; O(m)</a:t>
            </a:r>
          </a:p>
          <a:p>
            <a:pPr eaLnBrk="1" hangingPunct="1"/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61872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21A876-FCC0-49DE-AADA-EC7316C1A189}" type="datetime1">
              <a:rPr lang="en-US" smtClean="0"/>
              <a:t>11/16/20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Forest of Disjoint Sets - Implementation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77938"/>
            <a:ext cx="8799513" cy="5222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  <a:sym typeface="Symbol" pitchFamily="18" charset="2"/>
              </a:rPr>
              <a:t>MAKE-SET</a:t>
            </a:r>
            <a:r>
              <a:rPr lang="en-US" altLang="ro-RO" sz="2800" b="1" dirty="0">
                <a:latin typeface="Courier New" pitchFamily="49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p[x] &lt;- x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rank[x]&lt;-0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UNION(x, y)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LINK(FIND-SET(x), FIND-SET(y))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LINK(x, y)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rank [x] &gt; rank [y]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p[y] &lt;-x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</a:rPr>
              <a:t> p[x] &lt;-y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rank [x] = rank [y]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rank [y]= rank [y]+1	</a:t>
            </a:r>
          </a:p>
        </p:txBody>
      </p:sp>
    </p:spTree>
    <p:extLst>
      <p:ext uri="{BB962C8B-B14F-4D97-AF65-F5344CB8AC3E}">
        <p14:creationId xmlns:p14="http://schemas.microsoft.com/office/powerpoint/2010/main" val="24800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F6DC42-FE02-4372-BB8D-EBE67E0738D0}" type="datetime1">
              <a:rPr lang="en-US" smtClean="0"/>
              <a:t>11/16/20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Red-Black trees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393825"/>
            <a:ext cx="8988425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u="sng" dirty="0"/>
              <a:t>Theorem</a:t>
            </a:r>
            <a:r>
              <a:rPr lang="en-US" altLang="ro-RO" sz="2400" dirty="0"/>
              <a:t>: A RB tree with n internal nodes has height at most 2lg(n+1)</a:t>
            </a:r>
          </a:p>
          <a:p>
            <a:pPr eaLnBrk="1" hangingPunct="1">
              <a:buFontTx/>
              <a:buNone/>
            </a:pPr>
            <a:r>
              <a:rPr lang="en-US" altLang="ro-RO" sz="2400" b="1" dirty="0"/>
              <a:t>Proof</a:t>
            </a:r>
            <a:r>
              <a:rPr lang="en-US" altLang="ro-RO" sz="2400" dirty="0"/>
              <a:t>: </a:t>
            </a:r>
            <a:r>
              <a:rPr lang="en-US" altLang="ro-RO" sz="2000" dirty="0"/>
              <a:t>Denote </a:t>
            </a:r>
            <a:r>
              <a:rPr lang="en-US" altLang="ro-RO" sz="2000" b="1" dirty="0" err="1"/>
              <a:t>bh</a:t>
            </a:r>
            <a:r>
              <a:rPr lang="en-US" altLang="ro-RO" sz="2000" b="1" dirty="0"/>
              <a:t>(x) </a:t>
            </a:r>
            <a:r>
              <a:rPr lang="en-US" altLang="ro-RO" sz="2000" dirty="0"/>
              <a:t>–</a:t>
            </a:r>
            <a:r>
              <a:rPr lang="en-US" altLang="ro-RO" sz="2000" b="1" dirty="0"/>
              <a:t> </a:t>
            </a:r>
            <a:r>
              <a:rPr lang="en-US" altLang="ro-RO" sz="2000" dirty="0"/>
              <a:t>the black height (without x) of node x</a:t>
            </a:r>
          </a:p>
          <a:p>
            <a:pPr eaLnBrk="1" hangingPunct="1">
              <a:buFontTx/>
              <a:buNone/>
            </a:pPr>
            <a:r>
              <a:rPr lang="en-US" altLang="ro-RO" sz="2400" b="1" dirty="0"/>
              <a:t>Step 1</a:t>
            </a:r>
            <a:r>
              <a:rPr lang="en-US" altLang="ro-RO" sz="2400" dirty="0"/>
              <a:t>: </a:t>
            </a:r>
            <a:r>
              <a:rPr lang="en-US" altLang="ro-RO" sz="2000" dirty="0"/>
              <a:t>We will prove the following statement, denoted P(</a:t>
            </a:r>
            <a:r>
              <a:rPr lang="en-US" altLang="ro-RO" sz="2000" dirty="0" err="1"/>
              <a:t>bh</a:t>
            </a:r>
            <a:r>
              <a:rPr lang="en-US" altLang="ro-RO" sz="2000" dirty="0"/>
              <a:t>):</a:t>
            </a:r>
            <a:endParaRPr lang="en-US" altLang="ro-RO" sz="2400" dirty="0"/>
          </a:p>
          <a:p>
            <a:pPr eaLnBrk="1" hangingPunct="1">
              <a:buFontTx/>
              <a:buNone/>
            </a:pPr>
            <a:r>
              <a:rPr lang="en-US" altLang="ro-RO" sz="2400" dirty="0"/>
              <a:t>P(</a:t>
            </a:r>
            <a:r>
              <a:rPr lang="en-US" altLang="ro-RO" sz="2400" dirty="0" err="1"/>
              <a:t>bh</a:t>
            </a:r>
            <a:r>
              <a:rPr lang="en-US" altLang="ro-RO" sz="2400" dirty="0"/>
              <a:t>): </a:t>
            </a:r>
            <a:r>
              <a:rPr lang="en-US" altLang="ro-RO" sz="2400" dirty="0">
                <a:sym typeface="Symbol" pitchFamily="18" charset="2"/>
              </a:rPr>
              <a:t></a:t>
            </a:r>
            <a:r>
              <a:rPr lang="en-US" altLang="ro-RO" sz="2400" dirty="0" err="1">
                <a:sym typeface="Symbol" pitchFamily="18" charset="2"/>
              </a:rPr>
              <a:t>xRBT</a:t>
            </a:r>
            <a:r>
              <a:rPr lang="en-US" altLang="ro-RO" sz="2400" dirty="0">
                <a:sym typeface="Symbol" pitchFamily="18" charset="2"/>
              </a:rPr>
              <a:t>, the tree rooted by x has at least 2</a:t>
            </a:r>
            <a:r>
              <a:rPr lang="en-US" altLang="ro-RO" sz="2400" baseline="30000" dirty="0">
                <a:sym typeface="Symbol" pitchFamily="18" charset="2"/>
              </a:rPr>
              <a:t>bh(x)</a:t>
            </a:r>
            <a:r>
              <a:rPr lang="en-US" altLang="ro-RO" sz="2400" dirty="0">
                <a:sym typeface="Symbol" pitchFamily="18" charset="2"/>
              </a:rPr>
              <a:t>-1 nodes</a:t>
            </a:r>
          </a:p>
          <a:p>
            <a:pPr eaLnBrk="1" hangingPunct="1">
              <a:buFontTx/>
              <a:buNone/>
            </a:pPr>
            <a:r>
              <a:rPr lang="en-US" altLang="ro-RO" sz="2000" u="sng" dirty="0">
                <a:sym typeface="Symbol" pitchFamily="18" charset="2"/>
              </a:rPr>
              <a:t>Induction</a:t>
            </a:r>
            <a:r>
              <a:rPr lang="en-US" altLang="ro-RO" sz="2000" dirty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P(0) 2</a:t>
            </a:r>
            <a:r>
              <a:rPr lang="en-US" altLang="ro-RO" sz="2000" baseline="30000" dirty="0">
                <a:sym typeface="Symbol" pitchFamily="18" charset="2"/>
              </a:rPr>
              <a:t>0</a:t>
            </a:r>
            <a:r>
              <a:rPr lang="en-US" altLang="ro-RO" sz="2000" dirty="0">
                <a:sym typeface="Symbol" pitchFamily="18" charset="2"/>
              </a:rPr>
              <a:t>-1=1 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Assume P(</a:t>
            </a:r>
            <a:r>
              <a:rPr lang="en-US" altLang="ro-RO" sz="2000" dirty="0" err="1">
                <a:sym typeface="Symbol" pitchFamily="18" charset="2"/>
              </a:rPr>
              <a:t>bh</a:t>
            </a:r>
            <a:r>
              <a:rPr lang="en-US" altLang="ro-RO" sz="2000" dirty="0">
                <a:sym typeface="Symbol" pitchFamily="18" charset="2"/>
              </a:rPr>
              <a:t>) true =&gt;P(bh+1) true?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x has 2 children; each has the black height </a:t>
            </a:r>
            <a:r>
              <a:rPr lang="en-US" altLang="ro-RO" sz="2000" dirty="0" err="1">
                <a:sym typeface="Symbol" pitchFamily="18" charset="2"/>
              </a:rPr>
              <a:t>bh</a:t>
            </a:r>
            <a:r>
              <a:rPr lang="en-US" altLang="ro-RO" sz="2000" dirty="0">
                <a:sym typeface="Symbol" pitchFamily="18" charset="2"/>
              </a:rPr>
              <a:t>(x) (if x is red) or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                                                              </a:t>
            </a:r>
            <a:r>
              <a:rPr lang="en-US" altLang="ro-RO" sz="2000" dirty="0" err="1">
                <a:sym typeface="Symbol" pitchFamily="18" charset="2"/>
              </a:rPr>
              <a:t>bh</a:t>
            </a:r>
            <a:r>
              <a:rPr lang="en-US" altLang="ro-RO" sz="2000" dirty="0">
                <a:sym typeface="Symbol" pitchFamily="18" charset="2"/>
              </a:rPr>
              <a:t>(x)-1 (if x is black)</a:t>
            </a:r>
          </a:p>
          <a:p>
            <a:pPr eaLnBrk="1" hangingPunct="1">
              <a:buFontTx/>
              <a:buNone/>
            </a:pPr>
            <a:r>
              <a:rPr lang="en-US" altLang="ro-RO" sz="2000" dirty="0" err="1">
                <a:sym typeface="Symbol" pitchFamily="18" charset="2"/>
              </a:rPr>
              <a:t>nb</a:t>
            </a:r>
            <a:r>
              <a:rPr lang="en-US" altLang="ro-RO" sz="2000" dirty="0">
                <a:sym typeface="Symbol" pitchFamily="18" charset="2"/>
              </a:rPr>
              <a:t> of internal nodes of x= </a:t>
            </a:r>
            <a:r>
              <a:rPr lang="en-US" altLang="ro-RO" sz="2000" dirty="0" err="1">
                <a:sym typeface="Symbol" pitchFamily="18" charset="2"/>
              </a:rPr>
              <a:t>nb</a:t>
            </a:r>
            <a:r>
              <a:rPr lang="en-US" altLang="ro-RO" sz="2000" dirty="0">
                <a:sym typeface="Symbol" pitchFamily="18" charset="2"/>
              </a:rPr>
              <a:t> of internal nodes of children(x) +1 (itself) =&gt; 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=&gt; at least (2</a:t>
            </a:r>
            <a:r>
              <a:rPr lang="en-US" altLang="ro-RO" sz="2000" baseline="30000" dirty="0">
                <a:sym typeface="Symbol" pitchFamily="18" charset="2"/>
              </a:rPr>
              <a:t>bh(x)-1</a:t>
            </a:r>
            <a:r>
              <a:rPr lang="en-US" altLang="ro-RO" sz="2000" dirty="0">
                <a:sym typeface="Symbol" pitchFamily="18" charset="2"/>
              </a:rPr>
              <a:t>-1)+(2</a:t>
            </a:r>
            <a:r>
              <a:rPr lang="en-US" altLang="ro-RO" sz="2000" baseline="30000" dirty="0">
                <a:sym typeface="Symbol" pitchFamily="18" charset="2"/>
              </a:rPr>
              <a:t>bh(x)-1</a:t>
            </a:r>
            <a:r>
              <a:rPr lang="en-US" altLang="ro-RO" sz="2000" dirty="0">
                <a:sym typeface="Symbol" pitchFamily="18" charset="2"/>
              </a:rPr>
              <a:t>-1)+1= 2</a:t>
            </a:r>
            <a:r>
              <a:rPr lang="en-US" altLang="ro-RO" sz="2000" baseline="30000" dirty="0">
                <a:sym typeface="Symbol" pitchFamily="18" charset="2"/>
              </a:rPr>
              <a:t>bh(x)</a:t>
            </a:r>
            <a:r>
              <a:rPr lang="en-US" altLang="ro-RO" sz="2000" dirty="0">
                <a:sym typeface="Symbol" pitchFamily="18" charset="2"/>
              </a:rPr>
              <a:t>-1 nodes 	</a:t>
            </a:r>
            <a:r>
              <a:rPr lang="en-US" altLang="ro-RO" sz="2000" i="1" dirty="0" err="1">
                <a:sym typeface="Symbol" pitchFamily="18" charset="2"/>
              </a:rPr>
              <a:t>q.e.d</a:t>
            </a:r>
            <a:r>
              <a:rPr lang="en-US" altLang="ro-RO" sz="2000" dirty="0">
                <a:sym typeface="Symbol" pitchFamily="18" charset="2"/>
              </a:rPr>
              <a:t> (end of step 1)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21A876-FCC0-49DE-AADA-EC7316C1A189}" type="datetime1">
              <a:rPr lang="en-US" smtClean="0"/>
              <a:t>11/18/20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Forest of Disjoint Sets - Implementation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77938"/>
            <a:ext cx="8799513" cy="5222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FIND-SET(x)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 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x!=p[x]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p[x] &lt;- FIND-SET(p[x])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return</a:t>
            </a:r>
            <a:r>
              <a:rPr lang="en-US" altLang="ro-RO" sz="2400" dirty="0">
                <a:latin typeface="Courier New" pitchFamily="49" charset="0"/>
              </a:rPr>
              <a:t> p[x]	</a:t>
            </a:r>
          </a:p>
        </p:txBody>
      </p:sp>
    </p:spTree>
    <p:extLst>
      <p:ext uri="{BB962C8B-B14F-4D97-AF65-F5344CB8AC3E}">
        <p14:creationId xmlns:p14="http://schemas.microsoft.com/office/powerpoint/2010/main" val="38383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F1DE-8363-7148-8008-A656EF28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E96-5F04-1347-949C-9496269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13 (Red Black Trees), Chapter 21 (</a:t>
            </a:r>
            <a:r>
              <a:rPr lang="en-GB" dirty="0"/>
              <a:t>Data Structures for Disjoint Sets)</a:t>
            </a:r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5C33-9CC8-8546-BDA6-3BE83940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548BC-0EE0-42C0-B812-5C255A072557}" type="datetime1">
              <a:rPr lang="en-US" smtClean="0"/>
              <a:t>11/16/20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F808EE-CCA4-49E6-AE1A-0B028C4B55F0}" type="datetime1">
              <a:rPr lang="en-US" smtClean="0"/>
              <a:t>11/16/20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Red-Black trees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/>
              <a:t>Step 2</a:t>
            </a:r>
            <a:r>
              <a:rPr lang="en-US" altLang="ro-RO" sz="2800" dirty="0"/>
              <a:t>: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We know P(</a:t>
            </a:r>
            <a:r>
              <a:rPr lang="en-US" altLang="ro-RO" sz="2400" dirty="0" err="1"/>
              <a:t>bh</a:t>
            </a:r>
            <a:r>
              <a:rPr lang="en-US" altLang="ro-RO" sz="2400" dirty="0"/>
              <a:t>) is true, </a:t>
            </a:r>
            <a:r>
              <a:rPr lang="en-US" altLang="ro-RO" sz="2400" dirty="0" err="1"/>
              <a:t>ie</a:t>
            </a:r>
            <a:r>
              <a:rPr lang="en-US" altLang="ro-RO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ro-RO" sz="2000" dirty="0"/>
              <a:t>P(</a:t>
            </a:r>
            <a:r>
              <a:rPr lang="en-US" altLang="ro-RO" sz="2000" dirty="0" err="1"/>
              <a:t>bh</a:t>
            </a:r>
            <a:r>
              <a:rPr lang="en-US" altLang="ro-RO" sz="2000" dirty="0"/>
              <a:t>): </a:t>
            </a:r>
            <a:r>
              <a:rPr lang="en-US" altLang="ro-RO" sz="2000" dirty="0">
                <a:sym typeface="Symbol" pitchFamily="18" charset="2"/>
              </a:rPr>
              <a:t></a:t>
            </a:r>
            <a:r>
              <a:rPr lang="en-US" altLang="ro-RO" sz="2000" dirty="0" err="1">
                <a:sym typeface="Symbol" pitchFamily="18" charset="2"/>
              </a:rPr>
              <a:t>xRBT</a:t>
            </a:r>
            <a:r>
              <a:rPr lang="en-US" altLang="ro-RO" sz="2000" dirty="0">
                <a:sym typeface="Symbol" pitchFamily="18" charset="2"/>
              </a:rPr>
              <a:t>, the tree rooted by x has at least 2</a:t>
            </a:r>
            <a:r>
              <a:rPr lang="en-US" altLang="ro-RO" sz="2000" baseline="30000" dirty="0">
                <a:sym typeface="Symbol" pitchFamily="18" charset="2"/>
              </a:rPr>
              <a:t>bh(x)</a:t>
            </a:r>
            <a:r>
              <a:rPr lang="en-US" altLang="ro-RO" sz="2000" dirty="0">
                <a:sym typeface="Symbol" pitchFamily="18" charset="2"/>
              </a:rPr>
              <a:t>-1 nodes		(1)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By P</a:t>
            </a:r>
            <a:r>
              <a:rPr lang="en-US" altLang="ro-RO" sz="2000" baseline="-25000" dirty="0">
                <a:sym typeface="Symbol" pitchFamily="18" charset="2"/>
              </a:rPr>
              <a:t>3</a:t>
            </a:r>
            <a:r>
              <a:rPr lang="en-US" altLang="ro-RO" sz="2000" dirty="0">
                <a:sym typeface="Symbol" pitchFamily="18" charset="2"/>
              </a:rPr>
              <a:t> of RBT def </a:t>
            </a:r>
            <a:r>
              <a:rPr lang="en-US" altLang="ro-RO" sz="1800" dirty="0">
                <a:cs typeface="Tahoma" pitchFamily="34" charset="0"/>
                <a:sym typeface="Symbol" pitchFamily="18" charset="2"/>
              </a:rPr>
              <a:t>(use contradiction to prove</a:t>
            </a:r>
            <a:r>
              <a:rPr lang="en-US" altLang="ro-RO" sz="1600" dirty="0">
                <a:cs typeface="Tahoma" pitchFamily="34" charset="0"/>
                <a:sym typeface="Symbol" pitchFamily="18" charset="2"/>
              </a:rPr>
              <a:t>) </a:t>
            </a:r>
            <a:r>
              <a:rPr lang="en-US" altLang="ro-RO" sz="2000" dirty="0" err="1">
                <a:sym typeface="Symbol" pitchFamily="18" charset="2"/>
              </a:rPr>
              <a:t>bh</a:t>
            </a:r>
            <a:r>
              <a:rPr lang="en-US" altLang="ro-RO" sz="2000" dirty="0">
                <a:sym typeface="Symbol" pitchFamily="18" charset="2"/>
              </a:rPr>
              <a:t>(x)</a:t>
            </a:r>
            <a:r>
              <a:rPr lang="en-US" altLang="ro-RO" sz="2000" dirty="0">
                <a:cs typeface="Tahoma" pitchFamily="34" charset="0"/>
                <a:sym typeface="Symbol" pitchFamily="18" charset="2"/>
              </a:rPr>
              <a:t>≥ h/2 </a:t>
            </a:r>
            <a:r>
              <a:rPr lang="en-US" altLang="ro-RO" sz="1800" dirty="0">
                <a:cs typeface="Tahoma" pitchFamily="34" charset="0"/>
                <a:sym typeface="Symbol" pitchFamily="18" charset="2"/>
              </a:rPr>
              <a:t>			(2)</a:t>
            </a:r>
          </a:p>
          <a:p>
            <a:pPr eaLnBrk="1" hangingPunct="1">
              <a:buFontTx/>
              <a:buNone/>
            </a:pPr>
            <a:r>
              <a:rPr lang="en-US" altLang="ro-RO" sz="1600" dirty="0">
                <a:sym typeface="Symbol" pitchFamily="18" charset="2"/>
              </a:rPr>
              <a:t>//since after each red node comes a black one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cs typeface="Tahoma" pitchFamily="34" charset="0"/>
                <a:sym typeface="Symbol" pitchFamily="18" charset="2"/>
              </a:rPr>
              <a:t>=&gt;n	≥ </a:t>
            </a:r>
            <a:r>
              <a:rPr lang="en-US" altLang="ro-RO" sz="2000" dirty="0">
                <a:sym typeface="Symbol" pitchFamily="18" charset="2"/>
              </a:rPr>
              <a:t>2</a:t>
            </a:r>
            <a:r>
              <a:rPr lang="en-US" altLang="ro-RO" sz="2000" baseline="30000" dirty="0">
                <a:sym typeface="Symbol" pitchFamily="18" charset="2"/>
              </a:rPr>
              <a:t>bh(x)</a:t>
            </a:r>
            <a:r>
              <a:rPr lang="en-US" altLang="ro-RO" sz="2000" dirty="0">
                <a:sym typeface="Symbol" pitchFamily="18" charset="2"/>
              </a:rPr>
              <a:t>-1 	(from (1))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		</a:t>
            </a:r>
            <a:r>
              <a:rPr lang="en-US" altLang="ro-RO" sz="2000" dirty="0">
                <a:cs typeface="Tahoma" pitchFamily="34" charset="0"/>
                <a:sym typeface="Symbol" pitchFamily="18" charset="2"/>
              </a:rPr>
              <a:t>≥ </a:t>
            </a:r>
            <a:r>
              <a:rPr lang="en-US" altLang="ro-RO" sz="2000" dirty="0">
                <a:sym typeface="Symbol" pitchFamily="18" charset="2"/>
              </a:rPr>
              <a:t>2</a:t>
            </a:r>
            <a:r>
              <a:rPr lang="en-US" altLang="ro-RO" sz="2000" baseline="30000" dirty="0">
                <a:sym typeface="Symbol" pitchFamily="18" charset="2"/>
              </a:rPr>
              <a:t>h/2 </a:t>
            </a:r>
            <a:r>
              <a:rPr lang="en-US" altLang="ro-RO" sz="2000" dirty="0">
                <a:sym typeface="Symbol" pitchFamily="18" charset="2"/>
              </a:rPr>
              <a:t>-1 	(from (2))</a:t>
            </a:r>
          </a:p>
          <a:p>
            <a:pPr eaLnBrk="1" hangingPunct="1">
              <a:buFontTx/>
              <a:buNone/>
            </a:pPr>
            <a:r>
              <a:rPr lang="en-US" altLang="ro-RO" sz="2000" dirty="0"/>
              <a:t> </a:t>
            </a:r>
            <a:r>
              <a:rPr lang="en-US" altLang="ro-RO" sz="2000" dirty="0">
                <a:cs typeface="Tahoma" pitchFamily="34" charset="0"/>
                <a:sym typeface="Symbol" pitchFamily="18" charset="2"/>
              </a:rPr>
              <a:t>n ≥ </a:t>
            </a:r>
            <a:r>
              <a:rPr lang="en-US" altLang="ro-RO" sz="2000" dirty="0">
                <a:sym typeface="Symbol" pitchFamily="18" charset="2"/>
              </a:rPr>
              <a:t>2</a:t>
            </a:r>
            <a:r>
              <a:rPr lang="en-US" altLang="ro-RO" sz="2000" baseline="30000" dirty="0">
                <a:sym typeface="Symbol" pitchFamily="18" charset="2"/>
              </a:rPr>
              <a:t>h/2 </a:t>
            </a:r>
            <a:r>
              <a:rPr lang="en-US" altLang="ro-RO" sz="2000" dirty="0">
                <a:sym typeface="Symbol" pitchFamily="18" charset="2"/>
              </a:rPr>
              <a:t>-1 </a:t>
            </a:r>
            <a:r>
              <a:rPr lang="en-US" altLang="ro-RO" sz="2000" dirty="0">
                <a:sym typeface="Wingdings" pitchFamily="2" charset="2"/>
              </a:rPr>
              <a:t> n+1 </a:t>
            </a:r>
            <a:r>
              <a:rPr lang="en-US" altLang="ro-RO" sz="2000" dirty="0">
                <a:cs typeface="Tahoma" pitchFamily="34" charset="0"/>
                <a:sym typeface="Symbol" pitchFamily="18" charset="2"/>
              </a:rPr>
              <a:t>≥ </a:t>
            </a:r>
            <a:r>
              <a:rPr lang="en-US" altLang="ro-RO" sz="2000" dirty="0">
                <a:sym typeface="Symbol" pitchFamily="18" charset="2"/>
              </a:rPr>
              <a:t>2</a:t>
            </a:r>
            <a:r>
              <a:rPr lang="en-US" altLang="ro-RO" sz="2000" baseline="30000" dirty="0">
                <a:sym typeface="Symbol" pitchFamily="18" charset="2"/>
              </a:rPr>
              <a:t>h/2 </a:t>
            </a:r>
            <a:r>
              <a:rPr lang="en-US" altLang="ro-RO" sz="2000" dirty="0">
                <a:sym typeface="Wingdings" pitchFamily="2" charset="2"/>
              </a:rPr>
              <a:t>h/2</a:t>
            </a:r>
            <a:r>
              <a:rPr lang="en-US" altLang="ro-RO" sz="2000" dirty="0">
                <a:sym typeface="Symbol" pitchFamily="18" charset="2"/>
              </a:rPr>
              <a:t>lg(n+1) </a:t>
            </a:r>
            <a:r>
              <a:rPr lang="en-US" altLang="ro-RO" sz="2000" dirty="0">
                <a:sym typeface="Wingdings" pitchFamily="2" charset="2"/>
              </a:rPr>
              <a:t> h</a:t>
            </a:r>
            <a:r>
              <a:rPr lang="en-US" altLang="ro-RO" sz="2000" dirty="0">
                <a:sym typeface="Symbol" pitchFamily="18" charset="2"/>
              </a:rPr>
              <a:t>2lg(n+1)</a:t>
            </a:r>
          </a:p>
          <a:p>
            <a:pPr eaLnBrk="1" hangingPunct="1"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(</a:t>
            </a:r>
            <a:r>
              <a:rPr lang="en-US" altLang="ro-RO" sz="2000" dirty="0" err="1">
                <a:sym typeface="Symbol" pitchFamily="18" charset="2"/>
              </a:rPr>
              <a:t>q.e.d.</a:t>
            </a:r>
            <a:r>
              <a:rPr lang="en-US" altLang="ro-RO" sz="2000" dirty="0">
                <a:sym typeface="Symbol" pitchFamily="18" charset="2"/>
              </a:rPr>
              <a:t>, end of Theorem proof)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683224-44F1-4DCC-AA93-423D76536628}" type="datetime1">
              <a:rPr lang="en-US" smtClean="0"/>
              <a:t>11/16/20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Red-Black trees - rotations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74088" cy="10223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Similar to single rotations for AVL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dirty="0"/>
              <a:t>They are symmetric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81D60A-5843-D54B-AB00-1902C1086DBC}"/>
              </a:ext>
            </a:extLst>
          </p:cNvPr>
          <p:cNvGrpSpPr/>
          <p:nvPr/>
        </p:nvGrpSpPr>
        <p:grpSpPr>
          <a:xfrm>
            <a:off x="731500" y="3004787"/>
            <a:ext cx="2571753" cy="1744220"/>
            <a:chOff x="6118985" y="1327047"/>
            <a:chExt cx="2571753" cy="1744220"/>
          </a:xfrm>
        </p:grpSpPr>
        <p:sp>
          <p:nvSpPr>
            <p:cNvPr id="7" name="Shape 830">
              <a:extLst>
                <a:ext uri="{FF2B5EF4-FFF2-40B4-BE49-F238E27FC236}">
                  <a16:creationId xmlns:a16="http://schemas.microsoft.com/office/drawing/2014/main" id="{DAF94DC1-8BB0-964E-9A1F-4CD4B4589202}"/>
                </a:ext>
              </a:extLst>
            </p:cNvPr>
            <p:cNvSpPr/>
            <p:nvPr/>
          </p:nvSpPr>
          <p:spPr>
            <a:xfrm>
              <a:off x="7130459" y="1816290"/>
              <a:ext cx="388069" cy="24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tailEnd type="triangle"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8" name="Group 772">
              <a:extLst>
                <a:ext uri="{FF2B5EF4-FFF2-40B4-BE49-F238E27FC236}">
                  <a16:creationId xmlns:a16="http://schemas.microsoft.com/office/drawing/2014/main" id="{8A1D877B-527E-C444-B8CE-4CC5430D5B1F}"/>
                </a:ext>
              </a:extLst>
            </p:cNvPr>
            <p:cNvGrpSpPr/>
            <p:nvPr/>
          </p:nvGrpSpPr>
          <p:grpSpPr>
            <a:xfrm>
              <a:off x="7458438" y="1593626"/>
              <a:ext cx="428626" cy="249586"/>
              <a:chOff x="0" y="5581"/>
              <a:chExt cx="428625" cy="249585"/>
            </a:xfrm>
          </p:grpSpPr>
          <p:sp>
            <p:nvSpPr>
              <p:cNvPr id="25" name="Shape 770">
                <a:extLst>
                  <a:ext uri="{FF2B5EF4-FFF2-40B4-BE49-F238E27FC236}">
                    <a16:creationId xmlns:a16="http://schemas.microsoft.com/office/drawing/2014/main" id="{40630764-3366-7D49-8877-49BDB77BEC48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 dirty="0">
                  <a:highlight>
                    <a:srgbClr val="000000"/>
                  </a:highlight>
                </a:endParaRPr>
              </a:p>
            </p:txBody>
          </p:sp>
          <p:sp>
            <p:nvSpPr>
              <p:cNvPr id="26" name="Shape 771">
                <a:extLst>
                  <a:ext uri="{FF2B5EF4-FFF2-40B4-BE49-F238E27FC236}">
                    <a16:creationId xmlns:a16="http://schemas.microsoft.com/office/drawing/2014/main" id="{14F242F5-C02E-DE4A-9A22-A19D1FFC7025}"/>
                  </a:ext>
                </a:extLst>
              </p:cNvPr>
              <p:cNvSpPr/>
              <p:nvPr/>
            </p:nvSpPr>
            <p:spPr>
              <a:xfrm>
                <a:off x="76055" y="5581"/>
                <a:ext cx="276515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solidFill>
                      <a:srgbClr val="FF000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>
                    <a:solidFill>
                      <a:schemeClr val="tx2"/>
                    </a:solidFill>
                  </a:rPr>
                  <a:t>k2</a:t>
                </a:r>
              </a:p>
            </p:txBody>
          </p:sp>
        </p:grpSp>
        <p:sp>
          <p:nvSpPr>
            <p:cNvPr id="9" name="Shape 831">
              <a:extLst>
                <a:ext uri="{FF2B5EF4-FFF2-40B4-BE49-F238E27FC236}">
                  <a16:creationId xmlns:a16="http://schemas.microsoft.com/office/drawing/2014/main" id="{F02F87F9-43E4-A943-A719-3A5C925537DC}"/>
                </a:ext>
              </a:extLst>
            </p:cNvPr>
            <p:cNvSpPr/>
            <p:nvPr/>
          </p:nvSpPr>
          <p:spPr>
            <a:xfrm>
              <a:off x="7768447" y="1846013"/>
              <a:ext cx="367613" cy="49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3175">
              <a:solidFill>
                <a:srgbClr val="000000"/>
              </a:solidFill>
              <a:tailEnd type="triangle"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10" name="Group 776">
              <a:extLst>
                <a:ext uri="{FF2B5EF4-FFF2-40B4-BE49-F238E27FC236}">
                  <a16:creationId xmlns:a16="http://schemas.microsoft.com/office/drawing/2014/main" id="{6522C495-A705-D84B-AF3C-16E6E373F938}"/>
                </a:ext>
              </a:extLst>
            </p:cNvPr>
            <p:cNvGrpSpPr/>
            <p:nvPr/>
          </p:nvGrpSpPr>
          <p:grpSpPr>
            <a:xfrm>
              <a:off x="7887064" y="2120253"/>
              <a:ext cx="803674" cy="629545"/>
              <a:chOff x="62164" y="0"/>
              <a:chExt cx="803673" cy="629543"/>
            </a:xfrm>
          </p:grpSpPr>
          <p:sp>
            <p:nvSpPr>
              <p:cNvPr id="23" name="Shape 774">
                <a:extLst>
                  <a:ext uri="{FF2B5EF4-FFF2-40B4-BE49-F238E27FC236}">
                    <a16:creationId xmlns:a16="http://schemas.microsoft.com/office/drawing/2014/main" id="{EE5EE6FF-2528-2840-816B-C794CDD727E8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4" name="Shape 775">
                <a:extLst>
                  <a:ext uri="{FF2B5EF4-FFF2-40B4-BE49-F238E27FC236}">
                    <a16:creationId xmlns:a16="http://schemas.microsoft.com/office/drawing/2014/main" id="{940F3E91-7DF5-CD48-8644-B0042F6B9D5C}"/>
                  </a:ext>
                </a:extLst>
              </p:cNvPr>
              <p:cNvSpPr/>
              <p:nvPr/>
            </p:nvSpPr>
            <p:spPr>
              <a:xfrm>
                <a:off x="388259" y="347365"/>
                <a:ext cx="151482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 err="1">
                    <a:latin typeface="Courier" pitchFamily="2" charset="0"/>
                  </a:rPr>
                  <a:t>γ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11" name="Group 779">
              <a:extLst>
                <a:ext uri="{FF2B5EF4-FFF2-40B4-BE49-F238E27FC236}">
                  <a16:creationId xmlns:a16="http://schemas.microsoft.com/office/drawing/2014/main" id="{23CEA3DF-40FF-F743-9C48-F1DEB74F7494}"/>
                </a:ext>
              </a:extLst>
            </p:cNvPr>
            <p:cNvGrpSpPr/>
            <p:nvPr/>
          </p:nvGrpSpPr>
          <p:grpSpPr>
            <a:xfrm>
              <a:off x="7047673" y="2441722"/>
              <a:ext cx="625081" cy="629545"/>
              <a:chOff x="48349" y="0"/>
              <a:chExt cx="625080" cy="629543"/>
            </a:xfrm>
          </p:grpSpPr>
          <p:sp>
            <p:nvSpPr>
              <p:cNvPr id="21" name="Shape 777">
                <a:extLst>
                  <a:ext uri="{FF2B5EF4-FFF2-40B4-BE49-F238E27FC236}">
                    <a16:creationId xmlns:a16="http://schemas.microsoft.com/office/drawing/2014/main" id="{4DAC263A-09D9-414D-BDB2-71C2438D605A}"/>
                  </a:ext>
                </a:extLst>
              </p:cNvPr>
              <p:cNvSpPr/>
              <p:nvPr/>
            </p:nvSpPr>
            <p:spPr>
              <a:xfrm>
                <a:off x="48349" y="0"/>
                <a:ext cx="625080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2" name="Shape 778">
                <a:extLst>
                  <a:ext uri="{FF2B5EF4-FFF2-40B4-BE49-F238E27FC236}">
                    <a16:creationId xmlns:a16="http://schemas.microsoft.com/office/drawing/2014/main" id="{0B3A20C0-09FD-EA4C-BA32-DEEA5D5AACEA}"/>
                  </a:ext>
                </a:extLst>
              </p:cNvPr>
              <p:cNvSpPr/>
              <p:nvPr/>
            </p:nvSpPr>
            <p:spPr>
              <a:xfrm>
                <a:off x="281942" y="347365"/>
                <a:ext cx="157894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>
                    <a:latin typeface="Courier" pitchFamily="2" charset="0"/>
                  </a:rPr>
                  <a:t>β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12" name="Group 782">
              <a:extLst>
                <a:ext uri="{FF2B5EF4-FFF2-40B4-BE49-F238E27FC236}">
                  <a16:creationId xmlns:a16="http://schemas.microsoft.com/office/drawing/2014/main" id="{C34703EA-577C-F046-8B21-15F730D25E7C}"/>
                </a:ext>
              </a:extLst>
            </p:cNvPr>
            <p:cNvGrpSpPr/>
            <p:nvPr/>
          </p:nvGrpSpPr>
          <p:grpSpPr>
            <a:xfrm>
              <a:off x="6761922" y="2033040"/>
              <a:ext cx="428626" cy="254797"/>
              <a:chOff x="0" y="2976"/>
              <a:chExt cx="428625" cy="254795"/>
            </a:xfrm>
          </p:grpSpPr>
          <p:sp>
            <p:nvSpPr>
              <p:cNvPr id="19" name="Shape 780">
                <a:extLst>
                  <a:ext uri="{FF2B5EF4-FFF2-40B4-BE49-F238E27FC236}">
                    <a16:creationId xmlns:a16="http://schemas.microsoft.com/office/drawing/2014/main" id="{23D41CB0-B2AF-E147-8802-F5DB385E9F2D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0" name="Shape 781">
                <a:extLst>
                  <a:ext uri="{FF2B5EF4-FFF2-40B4-BE49-F238E27FC236}">
                    <a16:creationId xmlns:a16="http://schemas.microsoft.com/office/drawing/2014/main" id="{C4C459ED-8C42-0442-9030-77F139085E6E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k1</a:t>
                </a:r>
              </a:p>
            </p:txBody>
          </p:sp>
        </p:grpSp>
        <p:sp>
          <p:nvSpPr>
            <p:cNvPr id="13" name="Shape 832">
              <a:extLst>
                <a:ext uri="{FF2B5EF4-FFF2-40B4-BE49-F238E27FC236}">
                  <a16:creationId xmlns:a16="http://schemas.microsoft.com/office/drawing/2014/main" id="{3A8E1B29-4BB8-BF49-A2B0-952DA12C0BCB}"/>
                </a:ext>
              </a:extLst>
            </p:cNvPr>
            <p:cNvSpPr/>
            <p:nvPr/>
          </p:nvSpPr>
          <p:spPr>
            <a:xfrm>
              <a:off x="7046128" y="2288032"/>
              <a:ext cx="197397" cy="36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3175">
              <a:solidFill>
                <a:srgbClr val="FF0000"/>
              </a:solidFill>
              <a:tailEnd type="triangle"/>
            </a:ln>
          </p:spPr>
          <p:txBody>
            <a:bodyPr/>
            <a:lstStyle/>
            <a:p>
              <a:endParaRPr dirty="0"/>
            </a:p>
          </p:txBody>
        </p:sp>
        <p:grpSp>
          <p:nvGrpSpPr>
            <p:cNvPr id="14" name="Group 786">
              <a:extLst>
                <a:ext uri="{FF2B5EF4-FFF2-40B4-BE49-F238E27FC236}">
                  <a16:creationId xmlns:a16="http://schemas.microsoft.com/office/drawing/2014/main" id="{291CA936-A99F-B649-B2ED-06032C10125C}"/>
                </a:ext>
              </a:extLst>
            </p:cNvPr>
            <p:cNvGrpSpPr/>
            <p:nvPr/>
          </p:nvGrpSpPr>
          <p:grpSpPr>
            <a:xfrm>
              <a:off x="6118985" y="2441722"/>
              <a:ext cx="803675" cy="629545"/>
              <a:chOff x="62164" y="0"/>
              <a:chExt cx="803673" cy="629543"/>
            </a:xfrm>
          </p:grpSpPr>
          <p:sp>
            <p:nvSpPr>
              <p:cNvPr id="17" name="Shape 784">
                <a:extLst>
                  <a:ext uri="{FF2B5EF4-FFF2-40B4-BE49-F238E27FC236}">
                    <a16:creationId xmlns:a16="http://schemas.microsoft.com/office/drawing/2014/main" id="{FB003C66-7D68-1745-B750-B8E1A7F16896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18" name="Shape 785">
                <a:extLst>
                  <a:ext uri="{FF2B5EF4-FFF2-40B4-BE49-F238E27FC236}">
                    <a16:creationId xmlns:a16="http://schemas.microsoft.com/office/drawing/2014/main" id="{3ACDA87E-D1AC-6746-ADC3-67DDA6AAC4B0}"/>
                  </a:ext>
                </a:extLst>
              </p:cNvPr>
              <p:cNvSpPr/>
              <p:nvPr/>
            </p:nvSpPr>
            <p:spPr>
              <a:xfrm>
                <a:off x="362881" y="331977"/>
                <a:ext cx="165910" cy="280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sz="1400" b="1" dirty="0">
                    <a:latin typeface="Times New Roman" pitchFamily="18" charset="0"/>
                  </a:rPr>
                  <a:t>α</a:t>
                </a:r>
                <a:endPara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5" name="Shape 833">
              <a:extLst>
                <a:ext uri="{FF2B5EF4-FFF2-40B4-BE49-F238E27FC236}">
                  <a16:creationId xmlns:a16="http://schemas.microsoft.com/office/drawing/2014/main" id="{B403DBF7-4B09-704D-B9EB-3DA282CE0F1F}"/>
                </a:ext>
              </a:extLst>
            </p:cNvPr>
            <p:cNvSpPr/>
            <p:nvPr/>
          </p:nvSpPr>
          <p:spPr>
            <a:xfrm>
              <a:off x="6663544" y="2288032"/>
              <a:ext cx="229796" cy="35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3175">
              <a:solidFill>
                <a:srgbClr val="000000"/>
              </a:solidFill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Shape 793">
              <a:extLst>
                <a:ext uri="{FF2B5EF4-FFF2-40B4-BE49-F238E27FC236}">
                  <a16:creationId xmlns:a16="http://schemas.microsoft.com/office/drawing/2014/main" id="{04C349CB-E6CD-6445-BDC0-E9C7FFD70E77}"/>
                </a:ext>
              </a:extLst>
            </p:cNvPr>
            <p:cNvSpPr/>
            <p:nvPr/>
          </p:nvSpPr>
          <p:spPr>
            <a:xfrm>
              <a:off x="7662098" y="1327047"/>
              <a:ext cx="1460" cy="244031"/>
            </a:xfrm>
            <a:prstGeom prst="line">
              <a:avLst/>
            </a:prstGeom>
            <a:ln w="3175">
              <a:solidFill>
                <a:srgbClr val="FF0000"/>
              </a:solidFill>
              <a:tailEnd type="triangle"/>
            </a:ln>
          </p:spPr>
          <p:txBody>
            <a:bodyPr lIns="32146" tIns="32146" rIns="32146" bIns="32146"/>
            <a:lstStyle/>
            <a:p>
              <a:pPr defTabSz="642937">
                <a:defRPr sz="1200" b="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27" name="Group 824">
            <a:extLst>
              <a:ext uri="{FF2B5EF4-FFF2-40B4-BE49-F238E27FC236}">
                <a16:creationId xmlns:a16="http://schemas.microsoft.com/office/drawing/2014/main" id="{F5DA192B-D85D-AC45-A5D4-3BF14A130AF2}"/>
              </a:ext>
            </a:extLst>
          </p:cNvPr>
          <p:cNvGrpSpPr/>
          <p:nvPr/>
        </p:nvGrpSpPr>
        <p:grpSpPr>
          <a:xfrm>
            <a:off x="4952789" y="2890930"/>
            <a:ext cx="2303862" cy="1784406"/>
            <a:chOff x="267891" y="-29720"/>
            <a:chExt cx="2303861" cy="1784404"/>
          </a:xfrm>
        </p:grpSpPr>
        <p:sp>
          <p:nvSpPr>
            <p:cNvPr id="28" name="Shape 834">
              <a:extLst>
                <a:ext uri="{FF2B5EF4-FFF2-40B4-BE49-F238E27FC236}">
                  <a16:creationId xmlns:a16="http://schemas.microsoft.com/office/drawing/2014/main" id="{8D917B3B-A1DF-F949-8C69-A43B1A799E48}"/>
                </a:ext>
              </a:extLst>
            </p:cNvPr>
            <p:cNvSpPr/>
            <p:nvPr/>
          </p:nvSpPr>
          <p:spPr>
            <a:xfrm>
              <a:off x="1565698" y="489246"/>
              <a:ext cx="137240" cy="1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85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29" name="Group 799">
              <a:extLst>
                <a:ext uri="{FF2B5EF4-FFF2-40B4-BE49-F238E27FC236}">
                  <a16:creationId xmlns:a16="http://schemas.microsoft.com/office/drawing/2014/main" id="{A11CEA9D-33C3-E24C-B563-50DE78437E34}"/>
                </a:ext>
              </a:extLst>
            </p:cNvPr>
            <p:cNvGrpSpPr/>
            <p:nvPr/>
          </p:nvGrpSpPr>
          <p:grpSpPr>
            <a:xfrm>
              <a:off x="1232296" y="234254"/>
              <a:ext cx="428626" cy="254796"/>
              <a:chOff x="0" y="2976"/>
              <a:chExt cx="428625" cy="254795"/>
            </a:xfrm>
          </p:grpSpPr>
          <p:sp>
            <p:nvSpPr>
              <p:cNvPr id="46" name="Shape 797">
                <a:extLst>
                  <a:ext uri="{FF2B5EF4-FFF2-40B4-BE49-F238E27FC236}">
                    <a16:creationId xmlns:a16="http://schemas.microsoft.com/office/drawing/2014/main" id="{89E55E99-3C0E-684A-A8F1-F94DC6A9209B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7" name="Shape 798">
                <a:extLst>
                  <a:ext uri="{FF2B5EF4-FFF2-40B4-BE49-F238E27FC236}">
                    <a16:creationId xmlns:a16="http://schemas.microsoft.com/office/drawing/2014/main" id="{E28289E3-8FE2-6A47-8127-7EF7F22D4AD3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k1</a:t>
                </a:r>
              </a:p>
            </p:txBody>
          </p:sp>
        </p:grpSp>
        <p:sp>
          <p:nvSpPr>
            <p:cNvPr id="30" name="Shape 835">
              <a:extLst>
                <a:ext uri="{FF2B5EF4-FFF2-40B4-BE49-F238E27FC236}">
                  <a16:creationId xmlns:a16="http://schemas.microsoft.com/office/drawing/2014/main" id="{B201B2B8-7426-EC49-B228-A1CC330F449F}"/>
                </a:ext>
              </a:extLst>
            </p:cNvPr>
            <p:cNvSpPr/>
            <p:nvPr/>
          </p:nvSpPr>
          <p:spPr>
            <a:xfrm>
              <a:off x="1878528" y="891084"/>
              <a:ext cx="193882" cy="44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31" name="Group 803">
              <a:extLst>
                <a:ext uri="{FF2B5EF4-FFF2-40B4-BE49-F238E27FC236}">
                  <a16:creationId xmlns:a16="http://schemas.microsoft.com/office/drawing/2014/main" id="{FB3A6041-CABB-B248-B989-17ED78AA04BA}"/>
                </a:ext>
              </a:extLst>
            </p:cNvPr>
            <p:cNvGrpSpPr/>
            <p:nvPr/>
          </p:nvGrpSpPr>
          <p:grpSpPr>
            <a:xfrm>
              <a:off x="1768077" y="1125139"/>
              <a:ext cx="803675" cy="629545"/>
              <a:chOff x="62164" y="0"/>
              <a:chExt cx="803673" cy="629543"/>
            </a:xfrm>
          </p:grpSpPr>
          <p:sp>
            <p:nvSpPr>
              <p:cNvPr id="44" name="Shape 801">
                <a:extLst>
                  <a:ext uri="{FF2B5EF4-FFF2-40B4-BE49-F238E27FC236}">
                    <a16:creationId xmlns:a16="http://schemas.microsoft.com/office/drawing/2014/main" id="{CD43D714-E821-FF4D-A114-73D93A699757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5" name="Shape 802">
                <a:extLst>
                  <a:ext uri="{FF2B5EF4-FFF2-40B4-BE49-F238E27FC236}">
                    <a16:creationId xmlns:a16="http://schemas.microsoft.com/office/drawing/2014/main" id="{A7AC8BA1-018E-E24A-8AED-3EFD9032CD62}"/>
                  </a:ext>
                </a:extLst>
              </p:cNvPr>
              <p:cNvSpPr/>
              <p:nvPr/>
            </p:nvSpPr>
            <p:spPr>
              <a:xfrm>
                <a:off x="388260" y="347365"/>
                <a:ext cx="151482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 err="1">
                    <a:latin typeface="Courier" pitchFamily="2" charset="0"/>
                  </a:rPr>
                  <a:t>γ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32" name="Group 806">
              <a:extLst>
                <a:ext uri="{FF2B5EF4-FFF2-40B4-BE49-F238E27FC236}">
                  <a16:creationId xmlns:a16="http://schemas.microsoft.com/office/drawing/2014/main" id="{0AF47C8F-0B0D-524A-B352-2D802ACCBC40}"/>
                </a:ext>
              </a:extLst>
            </p:cNvPr>
            <p:cNvGrpSpPr/>
            <p:nvPr/>
          </p:nvGrpSpPr>
          <p:grpSpPr>
            <a:xfrm>
              <a:off x="1071562" y="1125139"/>
              <a:ext cx="625081" cy="629545"/>
              <a:chOff x="48349" y="0"/>
              <a:chExt cx="625079" cy="629543"/>
            </a:xfrm>
          </p:grpSpPr>
          <p:sp>
            <p:nvSpPr>
              <p:cNvPr id="42" name="Shape 804">
                <a:extLst>
                  <a:ext uri="{FF2B5EF4-FFF2-40B4-BE49-F238E27FC236}">
                    <a16:creationId xmlns:a16="http://schemas.microsoft.com/office/drawing/2014/main" id="{0CE5C6AF-B11B-E343-8E51-21CD8333C68D}"/>
                  </a:ext>
                </a:extLst>
              </p:cNvPr>
              <p:cNvSpPr/>
              <p:nvPr/>
            </p:nvSpPr>
            <p:spPr>
              <a:xfrm>
                <a:off x="48349" y="0"/>
                <a:ext cx="625079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3" name="Shape 805">
                <a:extLst>
                  <a:ext uri="{FF2B5EF4-FFF2-40B4-BE49-F238E27FC236}">
                    <a16:creationId xmlns:a16="http://schemas.microsoft.com/office/drawing/2014/main" id="{5CBD2391-CD3F-4648-96B9-D2A447E87570}"/>
                  </a:ext>
                </a:extLst>
              </p:cNvPr>
              <p:cNvSpPr/>
              <p:nvPr/>
            </p:nvSpPr>
            <p:spPr>
              <a:xfrm>
                <a:off x="281943" y="347365"/>
                <a:ext cx="157893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>
                    <a:latin typeface="Courier" pitchFamily="2" charset="0"/>
                  </a:rPr>
                  <a:t>β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33" name="Group 809">
              <a:extLst>
                <a:ext uri="{FF2B5EF4-FFF2-40B4-BE49-F238E27FC236}">
                  <a16:creationId xmlns:a16="http://schemas.microsoft.com/office/drawing/2014/main" id="{2759E02D-8180-D34D-AA0B-089B608917C0}"/>
                </a:ext>
              </a:extLst>
            </p:cNvPr>
            <p:cNvGrpSpPr/>
            <p:nvPr/>
          </p:nvGrpSpPr>
          <p:grpSpPr>
            <a:xfrm>
              <a:off x="1607343" y="636090"/>
              <a:ext cx="428626" cy="254795"/>
              <a:chOff x="0" y="2976"/>
              <a:chExt cx="428625" cy="254793"/>
            </a:xfrm>
          </p:grpSpPr>
          <p:sp>
            <p:nvSpPr>
              <p:cNvPr id="40" name="Shape 807">
                <a:extLst>
                  <a:ext uri="{FF2B5EF4-FFF2-40B4-BE49-F238E27FC236}">
                    <a16:creationId xmlns:a16="http://schemas.microsoft.com/office/drawing/2014/main" id="{95F46E3A-05AA-FC46-8218-BEE4C71E14C9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1" name="Shape 808">
                <a:extLst>
                  <a:ext uri="{FF2B5EF4-FFF2-40B4-BE49-F238E27FC236}">
                    <a16:creationId xmlns:a16="http://schemas.microsoft.com/office/drawing/2014/main" id="{83871D61-61CF-534A-8C91-E3055729BA27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k2</a:t>
                </a:r>
              </a:p>
            </p:txBody>
          </p:sp>
        </p:grpSp>
        <p:sp>
          <p:nvSpPr>
            <p:cNvPr id="34" name="Shape 815">
              <a:extLst>
                <a:ext uri="{FF2B5EF4-FFF2-40B4-BE49-F238E27FC236}">
                  <a16:creationId xmlns:a16="http://schemas.microsoft.com/office/drawing/2014/main" id="{2C3F53F8-AECE-5D40-A6F9-91A14CDC10AD}"/>
                </a:ext>
              </a:extLst>
            </p:cNvPr>
            <p:cNvSpPr/>
            <p:nvPr/>
          </p:nvSpPr>
          <p:spPr>
            <a:xfrm>
              <a:off x="1435955" y="-29720"/>
              <a:ext cx="1461" cy="244031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642937">
                <a:defRPr sz="1200" b="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grpSp>
          <p:nvGrpSpPr>
            <p:cNvPr id="35" name="Group 818">
              <a:extLst>
                <a:ext uri="{FF2B5EF4-FFF2-40B4-BE49-F238E27FC236}">
                  <a16:creationId xmlns:a16="http://schemas.microsoft.com/office/drawing/2014/main" id="{B4E0D9EF-BC0E-1541-A350-5797CC1DAA8D}"/>
                </a:ext>
              </a:extLst>
            </p:cNvPr>
            <p:cNvGrpSpPr/>
            <p:nvPr/>
          </p:nvGrpSpPr>
          <p:grpSpPr>
            <a:xfrm>
              <a:off x="267891" y="910827"/>
              <a:ext cx="803675" cy="629545"/>
              <a:chOff x="62164" y="0"/>
              <a:chExt cx="803673" cy="629543"/>
            </a:xfrm>
          </p:grpSpPr>
          <p:sp>
            <p:nvSpPr>
              <p:cNvPr id="38" name="Shape 816">
                <a:extLst>
                  <a:ext uri="{FF2B5EF4-FFF2-40B4-BE49-F238E27FC236}">
                    <a16:creationId xmlns:a16="http://schemas.microsoft.com/office/drawing/2014/main" id="{590B2422-57D9-3240-A3AF-5A5B851B5D7F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9" name="Shape 817">
                <a:extLst>
                  <a:ext uri="{FF2B5EF4-FFF2-40B4-BE49-F238E27FC236}">
                    <a16:creationId xmlns:a16="http://schemas.microsoft.com/office/drawing/2014/main" id="{E31AC6E6-03FA-5145-BE2F-AEF090EEA344}"/>
                  </a:ext>
                </a:extLst>
              </p:cNvPr>
              <p:cNvSpPr/>
              <p:nvPr/>
            </p:nvSpPr>
            <p:spPr>
              <a:xfrm>
                <a:off x="421088" y="331977"/>
                <a:ext cx="165910" cy="280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sz="1400" b="1" dirty="0">
                    <a:latin typeface="Times New Roman" pitchFamily="18" charset="0"/>
                  </a:rPr>
                  <a:t>α</a:t>
                </a:r>
                <a:endPara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6" name="Shape 836">
              <a:extLst>
                <a:ext uri="{FF2B5EF4-FFF2-40B4-BE49-F238E27FC236}">
                  <a16:creationId xmlns:a16="http://schemas.microsoft.com/office/drawing/2014/main" id="{556AD94D-F619-144E-93EC-4727FF826D8E}"/>
                </a:ext>
              </a:extLst>
            </p:cNvPr>
            <p:cNvSpPr/>
            <p:nvPr/>
          </p:nvSpPr>
          <p:spPr>
            <a:xfrm>
              <a:off x="1502015" y="891083"/>
              <a:ext cx="248188" cy="443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dirty="0"/>
            </a:p>
          </p:txBody>
        </p:sp>
        <p:sp>
          <p:nvSpPr>
            <p:cNvPr id="37" name="Shape 823">
              <a:extLst>
                <a:ext uri="{FF2B5EF4-FFF2-40B4-BE49-F238E27FC236}">
                  <a16:creationId xmlns:a16="http://schemas.microsoft.com/office/drawing/2014/main" id="{1176D9DB-ECE8-9F47-8CD8-732A4FF1C11F}"/>
                </a:ext>
              </a:extLst>
            </p:cNvPr>
            <p:cNvSpPr/>
            <p:nvPr/>
          </p:nvSpPr>
          <p:spPr>
            <a:xfrm flipH="1">
              <a:off x="696515" y="446892"/>
              <a:ext cx="598553" cy="46393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642937">
                <a:defRPr sz="1200" b="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369FF7-5D7C-004F-8550-5775F392749F}"/>
              </a:ext>
            </a:extLst>
          </p:cNvPr>
          <p:cNvCxnSpPr/>
          <p:nvPr/>
        </p:nvCxnSpPr>
        <p:spPr bwMode="auto">
          <a:xfrm>
            <a:off x="3151015" y="3556741"/>
            <a:ext cx="195865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23ED35-3A3E-784E-92F0-615BF791DD0C}"/>
              </a:ext>
            </a:extLst>
          </p:cNvPr>
          <p:cNvSpPr txBox="1"/>
          <p:nvPr/>
        </p:nvSpPr>
        <p:spPr>
          <a:xfrm>
            <a:off x="2979482" y="3194255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Right-Rotate(T, k2)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D25B94-0427-F742-9729-8A24587C3B7A}"/>
              </a:ext>
            </a:extLst>
          </p:cNvPr>
          <p:cNvCxnSpPr/>
          <p:nvPr/>
        </p:nvCxnSpPr>
        <p:spPr bwMode="auto">
          <a:xfrm flipH="1">
            <a:off x="3102404" y="3739694"/>
            <a:ext cx="1966733" cy="6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C3E5C22-511E-BC4E-B123-88B71D09285E}"/>
              </a:ext>
            </a:extLst>
          </p:cNvPr>
          <p:cNvSpPr txBox="1"/>
          <p:nvPr/>
        </p:nvSpPr>
        <p:spPr>
          <a:xfrm>
            <a:off x="3077439" y="3734562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Left-Rotate(T, k1)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5E529B-D0AE-45FF-B009-3C9D6AACA26D}" type="datetime1">
              <a:rPr lang="en-US" sz="1200" smtClean="0"/>
              <a:t>11/16/20</a:t>
            </a:fld>
            <a:endParaRPr lang="en-US" sz="1200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609600"/>
            <a:ext cx="7407275" cy="685800"/>
          </a:xfrm>
        </p:spPr>
        <p:txBody>
          <a:bodyPr/>
          <a:lstStyle/>
          <a:p>
            <a:pPr eaLnBrk="1" hangingPunct="1"/>
            <a:r>
              <a:rPr lang="en-US" altLang="ro-RO" dirty="0"/>
              <a:t>Red-Black trees – </a:t>
            </a:r>
            <a:br>
              <a:rPr lang="en-US" altLang="ro-RO" dirty="0"/>
            </a:br>
            <a:r>
              <a:rPr lang="en-US" altLang="ro-RO" dirty="0"/>
              <a:t>rotations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6038"/>
            <a:ext cx="8574088" cy="4932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800" b="1" i="1" dirty="0">
                <a:latin typeface="Courier New" pitchFamily="49" charset="0"/>
              </a:rPr>
              <a:t>Left-Rotate(T,</a:t>
            </a:r>
            <a:r>
              <a:rPr lang="en-US" altLang="ro-RO" sz="700" b="1" i="1" dirty="0">
                <a:latin typeface="Courier New" pitchFamily="49" charset="0"/>
              </a:rPr>
              <a:t> </a:t>
            </a:r>
            <a:r>
              <a:rPr lang="en-US" altLang="ro-RO" sz="2800" b="1" i="1" dirty="0">
                <a:latin typeface="Courier New" pitchFamily="49" charset="0"/>
              </a:rPr>
              <a:t>x)</a:t>
            </a:r>
            <a:endParaRPr lang="en-US" altLang="ro-RO" sz="2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o-RO" sz="1600" dirty="0">
                <a:latin typeface="Courier New" pitchFamily="49" charset="0"/>
              </a:rPr>
              <a:t>//x root of rotation (points on k1)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y&lt;-right[x] 	</a:t>
            </a:r>
            <a:r>
              <a:rPr lang="en-US" altLang="ro-RO" sz="1600" dirty="0">
                <a:latin typeface="Courier New" pitchFamily="49" charset="0"/>
              </a:rPr>
              <a:t>//y saves k2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right[x]&lt;-left[y]	</a:t>
            </a:r>
            <a:r>
              <a:rPr lang="en-US" altLang="ro-RO" sz="1600" dirty="0">
                <a:latin typeface="Courier New" pitchFamily="49" charset="0"/>
              </a:rPr>
              <a:t>//right of k1 goes on </a:t>
            </a:r>
            <a:r>
              <a:rPr lang="en-US" sz="1600" dirty="0">
                <a:latin typeface="Courier" pitchFamily="2" charset="0"/>
              </a:rPr>
              <a:t>β</a:t>
            </a:r>
            <a:endParaRPr lang="en-US" altLang="ro-RO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u="sng" dirty="0">
                <a:latin typeface="Courier New" pitchFamily="49" charset="0"/>
              </a:rPr>
              <a:t>if</a:t>
            </a:r>
            <a:r>
              <a:rPr lang="en-US" altLang="ro-RO" sz="2000" b="1" dirty="0">
                <a:latin typeface="Courier New" pitchFamily="49" charset="0"/>
              </a:rPr>
              <a:t> left[y]&lt;&gt;nil 	</a:t>
            </a:r>
            <a:r>
              <a:rPr lang="en-US" altLang="ro-RO" sz="1600" dirty="0">
                <a:latin typeface="Courier New" pitchFamily="49" charset="0"/>
              </a:rPr>
              <a:t>//if </a:t>
            </a:r>
            <a:r>
              <a:rPr lang="en-US" sz="1600" dirty="0">
                <a:latin typeface="Courier" pitchFamily="2" charset="0"/>
              </a:rPr>
              <a:t>β</a:t>
            </a:r>
            <a:r>
              <a:rPr lang="en-US" altLang="ro-RO" sz="1600" dirty="0">
                <a:latin typeface="Courier New" pitchFamily="49" charset="0"/>
              </a:rPr>
              <a:t> exists = is not nil</a:t>
            </a:r>
            <a:r>
              <a:rPr lang="en-US" altLang="ro-RO" sz="2000" b="1" dirty="0">
                <a:latin typeface="Courier New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b="1" u="sng" dirty="0">
                <a:latin typeface="Courier New" pitchFamily="49" charset="0"/>
              </a:rPr>
              <a:t>then</a:t>
            </a:r>
            <a:r>
              <a:rPr lang="en-US" altLang="ro-RO" sz="2000" b="1" dirty="0">
                <a:latin typeface="Courier New" pitchFamily="49" charset="0"/>
              </a:rPr>
              <a:t> p[left[y]]&lt;-x</a:t>
            </a:r>
            <a:r>
              <a:rPr lang="en-US" altLang="ro-RO" sz="1600" b="1" dirty="0">
                <a:latin typeface="Courier New" pitchFamily="49" charset="0"/>
              </a:rPr>
              <a:t> </a:t>
            </a:r>
            <a:r>
              <a:rPr lang="en-US" altLang="ro-RO" sz="1600" dirty="0">
                <a:latin typeface="Courier New" pitchFamily="49" charset="0"/>
              </a:rPr>
              <a:t>//</a:t>
            </a:r>
            <a:r>
              <a:rPr lang="en-US" sz="1600" dirty="0">
                <a:latin typeface="Courier" pitchFamily="2" charset="0"/>
              </a:rPr>
              <a:t> β</a:t>
            </a:r>
            <a:r>
              <a:rPr lang="en-US" altLang="ro-RO" sz="1600" dirty="0">
                <a:latin typeface="Courier New" pitchFamily="49" charset="0"/>
              </a:rPr>
              <a:t>’s parent becomes k1</a:t>
            </a:r>
            <a:endParaRPr lang="en-US" altLang="ro-RO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p[y]&lt;-p[x] 		</a:t>
            </a:r>
            <a:r>
              <a:rPr lang="en-US" altLang="ro-RO" sz="1600" dirty="0">
                <a:latin typeface="Courier New" pitchFamily="49" charset="0"/>
              </a:rPr>
              <a:t>//k2’s parent what was k1’s parent</a:t>
            </a:r>
            <a:endParaRPr lang="en-US" altLang="ro-RO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u="sng" dirty="0">
                <a:latin typeface="Courier New" pitchFamily="49" charset="0"/>
              </a:rPr>
              <a:t>if</a:t>
            </a:r>
            <a:r>
              <a:rPr lang="en-US" altLang="ro-RO" sz="2000" b="1" dirty="0">
                <a:latin typeface="Courier New" pitchFamily="49" charset="0"/>
              </a:rPr>
              <a:t> p[y]=nil	</a:t>
            </a:r>
            <a:r>
              <a:rPr lang="en-US" altLang="ro-RO" sz="1600" dirty="0">
                <a:latin typeface="Courier New" pitchFamily="49" charset="0"/>
              </a:rPr>
              <a:t>//k1 used to be the root of the 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2000" dirty="0"/>
              <a:t>	</a:t>
            </a:r>
            <a:r>
              <a:rPr lang="en-US" altLang="ro-RO" sz="2000" b="1" u="sng" dirty="0">
                <a:latin typeface="Courier New" pitchFamily="49" charset="0"/>
              </a:rPr>
              <a:t>then</a:t>
            </a:r>
            <a:r>
              <a:rPr lang="en-US" altLang="ro-RO" sz="2000" b="1" dirty="0">
                <a:latin typeface="Courier New" pitchFamily="49" charset="0"/>
              </a:rPr>
              <a:t> root[T]&lt;-y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 		</a:t>
            </a:r>
            <a:r>
              <a:rPr lang="en-US" altLang="ro-RO" sz="2000" b="1" u="sng" dirty="0">
                <a:latin typeface="Courier New" pitchFamily="49" charset="0"/>
              </a:rPr>
              <a:t>else</a:t>
            </a:r>
            <a:r>
              <a:rPr lang="en-US" altLang="ro-RO" sz="2000" b="1" dirty="0">
                <a:latin typeface="Courier New" pitchFamily="49" charset="0"/>
              </a:rPr>
              <a:t> </a:t>
            </a:r>
            <a:r>
              <a:rPr lang="en-US" altLang="ro-RO" sz="2000" b="1" u="sng" dirty="0">
                <a:latin typeface="Courier New" pitchFamily="49" charset="0"/>
              </a:rPr>
              <a:t>if</a:t>
            </a:r>
            <a:r>
              <a:rPr lang="en-US" altLang="ro-RO" sz="2000" b="1" dirty="0">
                <a:latin typeface="Courier New" pitchFamily="49" charset="0"/>
              </a:rPr>
              <a:t> x=left[p[x]]</a:t>
            </a:r>
            <a:r>
              <a:rPr lang="en-US" altLang="ro-RO" sz="2000" dirty="0"/>
              <a:t>	</a:t>
            </a:r>
            <a:r>
              <a:rPr lang="en-US" altLang="ro-RO" sz="1400" dirty="0"/>
              <a:t> // the parent of k1 becomes the parent of k2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		</a:t>
            </a:r>
            <a:r>
              <a:rPr lang="en-US" altLang="ro-RO" sz="2000" b="1" u="sng" dirty="0">
                <a:latin typeface="Courier New" pitchFamily="49" charset="0"/>
              </a:rPr>
              <a:t>then</a:t>
            </a:r>
            <a:r>
              <a:rPr lang="en-US" altLang="ro-RO" sz="2000" b="1" dirty="0">
                <a:latin typeface="Courier New" pitchFamily="49" charset="0"/>
              </a:rPr>
              <a:t>	left[p[x]]&lt;-y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 		</a:t>
            </a:r>
            <a:r>
              <a:rPr lang="en-US" altLang="ro-RO" sz="2000" b="1" u="sng" dirty="0">
                <a:latin typeface="Courier New" pitchFamily="49" charset="0"/>
              </a:rPr>
              <a:t>else</a:t>
            </a:r>
            <a:r>
              <a:rPr lang="en-US" altLang="ro-RO" sz="2000" b="1" dirty="0">
                <a:latin typeface="Courier New" pitchFamily="49" charset="0"/>
              </a:rPr>
              <a:t>	right[p[x]]&lt;-y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left[y]&lt;-x		</a:t>
            </a:r>
            <a:r>
              <a:rPr lang="en-US" altLang="ro-RO" sz="1600" dirty="0">
                <a:latin typeface="Courier New" pitchFamily="49" charset="0"/>
              </a:rPr>
              <a:t>//k1 goes the left child of k2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p[x]&lt;-y		</a:t>
            </a:r>
            <a:r>
              <a:rPr lang="en-US" altLang="ro-RO" sz="1600" dirty="0">
                <a:latin typeface="Courier New" pitchFamily="49" charset="0"/>
              </a:rPr>
              <a:t>//k2 becomes the parent of k1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o-RO" sz="2000" b="1" dirty="0">
              <a:latin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5DF256-F83B-C548-A962-FCD9745C1CC2}"/>
              </a:ext>
            </a:extLst>
          </p:cNvPr>
          <p:cNvGrpSpPr/>
          <p:nvPr/>
        </p:nvGrpSpPr>
        <p:grpSpPr>
          <a:xfrm>
            <a:off x="4454404" y="26088"/>
            <a:ext cx="1949298" cy="1385926"/>
            <a:chOff x="6118985" y="1327047"/>
            <a:chExt cx="2571753" cy="1744220"/>
          </a:xfrm>
        </p:grpSpPr>
        <p:grpSp>
          <p:nvGrpSpPr>
            <p:cNvPr id="8" name="Group 772">
              <a:extLst>
                <a:ext uri="{FF2B5EF4-FFF2-40B4-BE49-F238E27FC236}">
                  <a16:creationId xmlns:a16="http://schemas.microsoft.com/office/drawing/2014/main" id="{49454B78-C683-6641-865A-4CA01513DBB2}"/>
                </a:ext>
              </a:extLst>
            </p:cNvPr>
            <p:cNvGrpSpPr/>
            <p:nvPr/>
          </p:nvGrpSpPr>
          <p:grpSpPr>
            <a:xfrm>
              <a:off x="7458438" y="1593626"/>
              <a:ext cx="428626" cy="249586"/>
              <a:chOff x="0" y="5581"/>
              <a:chExt cx="428625" cy="249585"/>
            </a:xfrm>
          </p:grpSpPr>
          <p:sp>
            <p:nvSpPr>
              <p:cNvPr id="25" name="Shape 770">
                <a:extLst>
                  <a:ext uri="{FF2B5EF4-FFF2-40B4-BE49-F238E27FC236}">
                    <a16:creationId xmlns:a16="http://schemas.microsoft.com/office/drawing/2014/main" id="{E962C291-3BE2-684E-9B0C-27B6C3F4EB47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 dirty="0">
                  <a:highlight>
                    <a:srgbClr val="000000"/>
                  </a:highlight>
                </a:endParaRPr>
              </a:p>
            </p:txBody>
          </p:sp>
          <p:sp>
            <p:nvSpPr>
              <p:cNvPr id="26" name="Shape 771">
                <a:extLst>
                  <a:ext uri="{FF2B5EF4-FFF2-40B4-BE49-F238E27FC236}">
                    <a16:creationId xmlns:a16="http://schemas.microsoft.com/office/drawing/2014/main" id="{0494376D-B3EC-C84F-A979-2BEEE45311D7}"/>
                  </a:ext>
                </a:extLst>
              </p:cNvPr>
              <p:cNvSpPr/>
              <p:nvPr/>
            </p:nvSpPr>
            <p:spPr>
              <a:xfrm>
                <a:off x="76055" y="5581"/>
                <a:ext cx="276515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solidFill>
                      <a:srgbClr val="FF0000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>
                    <a:solidFill>
                      <a:schemeClr val="tx2"/>
                    </a:solidFill>
                  </a:rPr>
                  <a:t>k2</a:t>
                </a:r>
              </a:p>
            </p:txBody>
          </p:sp>
        </p:grpSp>
        <p:grpSp>
          <p:nvGrpSpPr>
            <p:cNvPr id="10" name="Group 776">
              <a:extLst>
                <a:ext uri="{FF2B5EF4-FFF2-40B4-BE49-F238E27FC236}">
                  <a16:creationId xmlns:a16="http://schemas.microsoft.com/office/drawing/2014/main" id="{8AE6EC75-3217-1740-907C-291092AC719F}"/>
                </a:ext>
              </a:extLst>
            </p:cNvPr>
            <p:cNvGrpSpPr/>
            <p:nvPr/>
          </p:nvGrpSpPr>
          <p:grpSpPr>
            <a:xfrm>
              <a:off x="7887064" y="2120253"/>
              <a:ext cx="803674" cy="629545"/>
              <a:chOff x="62164" y="0"/>
              <a:chExt cx="803673" cy="629543"/>
            </a:xfrm>
          </p:grpSpPr>
          <p:sp>
            <p:nvSpPr>
              <p:cNvPr id="23" name="Shape 774">
                <a:extLst>
                  <a:ext uri="{FF2B5EF4-FFF2-40B4-BE49-F238E27FC236}">
                    <a16:creationId xmlns:a16="http://schemas.microsoft.com/office/drawing/2014/main" id="{06149A34-E72A-B34E-AC12-AFB69A08721B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4" name="Shape 775">
                <a:extLst>
                  <a:ext uri="{FF2B5EF4-FFF2-40B4-BE49-F238E27FC236}">
                    <a16:creationId xmlns:a16="http://schemas.microsoft.com/office/drawing/2014/main" id="{38914D64-A2C9-CB4E-B66A-D9EB10877ACF}"/>
                  </a:ext>
                </a:extLst>
              </p:cNvPr>
              <p:cNvSpPr/>
              <p:nvPr/>
            </p:nvSpPr>
            <p:spPr>
              <a:xfrm>
                <a:off x="388259" y="347365"/>
                <a:ext cx="151482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 err="1">
                    <a:latin typeface="Courier" pitchFamily="2" charset="0"/>
                  </a:rPr>
                  <a:t>γ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11" name="Group 779">
              <a:extLst>
                <a:ext uri="{FF2B5EF4-FFF2-40B4-BE49-F238E27FC236}">
                  <a16:creationId xmlns:a16="http://schemas.microsoft.com/office/drawing/2014/main" id="{7E5C8B8F-1353-4D46-BC68-CA9C3219DE79}"/>
                </a:ext>
              </a:extLst>
            </p:cNvPr>
            <p:cNvGrpSpPr/>
            <p:nvPr/>
          </p:nvGrpSpPr>
          <p:grpSpPr>
            <a:xfrm>
              <a:off x="7047673" y="2441722"/>
              <a:ext cx="625081" cy="629545"/>
              <a:chOff x="48349" y="0"/>
              <a:chExt cx="625080" cy="629543"/>
            </a:xfrm>
          </p:grpSpPr>
          <p:sp>
            <p:nvSpPr>
              <p:cNvPr id="21" name="Shape 777">
                <a:extLst>
                  <a:ext uri="{FF2B5EF4-FFF2-40B4-BE49-F238E27FC236}">
                    <a16:creationId xmlns:a16="http://schemas.microsoft.com/office/drawing/2014/main" id="{FF4CFDA5-E8B0-7E45-A112-A9562A8EE2CF}"/>
                  </a:ext>
                </a:extLst>
              </p:cNvPr>
              <p:cNvSpPr/>
              <p:nvPr/>
            </p:nvSpPr>
            <p:spPr>
              <a:xfrm>
                <a:off x="48349" y="0"/>
                <a:ext cx="625080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2" name="Shape 778">
                <a:extLst>
                  <a:ext uri="{FF2B5EF4-FFF2-40B4-BE49-F238E27FC236}">
                    <a16:creationId xmlns:a16="http://schemas.microsoft.com/office/drawing/2014/main" id="{B59F70E6-74CA-4F4F-A030-F4F65AE770C7}"/>
                  </a:ext>
                </a:extLst>
              </p:cNvPr>
              <p:cNvSpPr/>
              <p:nvPr/>
            </p:nvSpPr>
            <p:spPr>
              <a:xfrm>
                <a:off x="281942" y="347365"/>
                <a:ext cx="157894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>
                    <a:latin typeface="Courier" pitchFamily="2" charset="0"/>
                  </a:rPr>
                  <a:t>β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12" name="Group 782">
              <a:extLst>
                <a:ext uri="{FF2B5EF4-FFF2-40B4-BE49-F238E27FC236}">
                  <a16:creationId xmlns:a16="http://schemas.microsoft.com/office/drawing/2014/main" id="{FADCCF09-515B-FA4C-B3CB-3C445000E9CC}"/>
                </a:ext>
              </a:extLst>
            </p:cNvPr>
            <p:cNvGrpSpPr/>
            <p:nvPr/>
          </p:nvGrpSpPr>
          <p:grpSpPr>
            <a:xfrm>
              <a:off x="6761922" y="2033040"/>
              <a:ext cx="428626" cy="254797"/>
              <a:chOff x="0" y="2976"/>
              <a:chExt cx="428625" cy="254795"/>
            </a:xfrm>
          </p:grpSpPr>
          <p:sp>
            <p:nvSpPr>
              <p:cNvPr id="19" name="Shape 780">
                <a:extLst>
                  <a:ext uri="{FF2B5EF4-FFF2-40B4-BE49-F238E27FC236}">
                    <a16:creationId xmlns:a16="http://schemas.microsoft.com/office/drawing/2014/main" id="{5B1B9058-AAE1-A54E-9873-ED07192788B3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0" name="Shape 781">
                <a:extLst>
                  <a:ext uri="{FF2B5EF4-FFF2-40B4-BE49-F238E27FC236}">
                    <a16:creationId xmlns:a16="http://schemas.microsoft.com/office/drawing/2014/main" id="{72CEDC3B-3398-504B-9B2F-581BC4A13DFB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k1</a:t>
                </a:r>
              </a:p>
            </p:txBody>
          </p:sp>
        </p:grpSp>
        <p:grpSp>
          <p:nvGrpSpPr>
            <p:cNvPr id="14" name="Group 786">
              <a:extLst>
                <a:ext uri="{FF2B5EF4-FFF2-40B4-BE49-F238E27FC236}">
                  <a16:creationId xmlns:a16="http://schemas.microsoft.com/office/drawing/2014/main" id="{172167D1-D38A-EA44-A474-47957E94D301}"/>
                </a:ext>
              </a:extLst>
            </p:cNvPr>
            <p:cNvGrpSpPr/>
            <p:nvPr/>
          </p:nvGrpSpPr>
          <p:grpSpPr>
            <a:xfrm>
              <a:off x="6118985" y="2441722"/>
              <a:ext cx="803675" cy="629545"/>
              <a:chOff x="62164" y="0"/>
              <a:chExt cx="803673" cy="629543"/>
            </a:xfrm>
          </p:grpSpPr>
          <p:sp>
            <p:nvSpPr>
              <p:cNvPr id="17" name="Shape 784">
                <a:extLst>
                  <a:ext uri="{FF2B5EF4-FFF2-40B4-BE49-F238E27FC236}">
                    <a16:creationId xmlns:a16="http://schemas.microsoft.com/office/drawing/2014/main" id="{4CBAD8D5-A10A-2144-B986-65A979DD6D93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18" name="Shape 785">
                <a:extLst>
                  <a:ext uri="{FF2B5EF4-FFF2-40B4-BE49-F238E27FC236}">
                    <a16:creationId xmlns:a16="http://schemas.microsoft.com/office/drawing/2014/main" id="{6F0B018D-DB2D-6542-86A5-1BB50348F87B}"/>
                  </a:ext>
                </a:extLst>
              </p:cNvPr>
              <p:cNvSpPr/>
              <p:nvPr/>
            </p:nvSpPr>
            <p:spPr>
              <a:xfrm>
                <a:off x="362881" y="331977"/>
                <a:ext cx="165910" cy="280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sz="1400" b="1" dirty="0">
                    <a:latin typeface="Times New Roman" pitchFamily="18" charset="0"/>
                  </a:rPr>
                  <a:t>α</a:t>
                </a:r>
                <a:endPara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6" name="Shape 793">
              <a:extLst>
                <a:ext uri="{FF2B5EF4-FFF2-40B4-BE49-F238E27FC236}">
                  <a16:creationId xmlns:a16="http://schemas.microsoft.com/office/drawing/2014/main" id="{C1193EC4-4276-524C-A18E-62853E97A4BA}"/>
                </a:ext>
              </a:extLst>
            </p:cNvPr>
            <p:cNvSpPr/>
            <p:nvPr/>
          </p:nvSpPr>
          <p:spPr>
            <a:xfrm>
              <a:off x="7662098" y="1327047"/>
              <a:ext cx="1460" cy="244031"/>
            </a:xfrm>
            <a:prstGeom prst="line">
              <a:avLst/>
            </a:prstGeom>
            <a:ln w="3175">
              <a:solidFill>
                <a:srgbClr val="FF0000"/>
              </a:solidFill>
              <a:tailEnd type="triangle"/>
            </a:ln>
          </p:spPr>
          <p:txBody>
            <a:bodyPr lIns="32146" tIns="32146" rIns="32146" bIns="32146"/>
            <a:lstStyle/>
            <a:p>
              <a:pPr defTabSz="642937">
                <a:defRPr sz="1200" b="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27" name="Group 824">
            <a:extLst>
              <a:ext uri="{FF2B5EF4-FFF2-40B4-BE49-F238E27FC236}">
                <a16:creationId xmlns:a16="http://schemas.microsoft.com/office/drawing/2014/main" id="{6022CB66-3A69-5F40-ADD1-723FD825FCE3}"/>
              </a:ext>
            </a:extLst>
          </p:cNvPr>
          <p:cNvGrpSpPr/>
          <p:nvPr/>
        </p:nvGrpSpPr>
        <p:grpSpPr>
          <a:xfrm>
            <a:off x="7420160" y="17333"/>
            <a:ext cx="1717539" cy="1475220"/>
            <a:chOff x="267891" y="-29720"/>
            <a:chExt cx="2303861" cy="1784404"/>
          </a:xfrm>
        </p:grpSpPr>
        <p:grpSp>
          <p:nvGrpSpPr>
            <p:cNvPr id="29" name="Group 799">
              <a:extLst>
                <a:ext uri="{FF2B5EF4-FFF2-40B4-BE49-F238E27FC236}">
                  <a16:creationId xmlns:a16="http://schemas.microsoft.com/office/drawing/2014/main" id="{B1E0B544-83D9-7648-8CB2-2D008FF7B832}"/>
                </a:ext>
              </a:extLst>
            </p:cNvPr>
            <p:cNvGrpSpPr/>
            <p:nvPr/>
          </p:nvGrpSpPr>
          <p:grpSpPr>
            <a:xfrm>
              <a:off x="1232296" y="234254"/>
              <a:ext cx="428626" cy="254796"/>
              <a:chOff x="0" y="2976"/>
              <a:chExt cx="428625" cy="254795"/>
            </a:xfrm>
          </p:grpSpPr>
          <p:sp>
            <p:nvSpPr>
              <p:cNvPr id="46" name="Shape 797">
                <a:extLst>
                  <a:ext uri="{FF2B5EF4-FFF2-40B4-BE49-F238E27FC236}">
                    <a16:creationId xmlns:a16="http://schemas.microsoft.com/office/drawing/2014/main" id="{435B1837-3879-FF42-9F0B-4AC1D04E160E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7" name="Shape 798">
                <a:extLst>
                  <a:ext uri="{FF2B5EF4-FFF2-40B4-BE49-F238E27FC236}">
                    <a16:creationId xmlns:a16="http://schemas.microsoft.com/office/drawing/2014/main" id="{9033E85D-DFCF-394C-8CD8-007C525C9C0F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k1</a:t>
                </a:r>
              </a:p>
            </p:txBody>
          </p:sp>
        </p:grpSp>
        <p:grpSp>
          <p:nvGrpSpPr>
            <p:cNvPr id="31" name="Group 803">
              <a:extLst>
                <a:ext uri="{FF2B5EF4-FFF2-40B4-BE49-F238E27FC236}">
                  <a16:creationId xmlns:a16="http://schemas.microsoft.com/office/drawing/2014/main" id="{69B21538-31D7-AB48-A2DD-3A6BBD1C4C3B}"/>
                </a:ext>
              </a:extLst>
            </p:cNvPr>
            <p:cNvGrpSpPr/>
            <p:nvPr/>
          </p:nvGrpSpPr>
          <p:grpSpPr>
            <a:xfrm>
              <a:off x="1768077" y="1125139"/>
              <a:ext cx="803675" cy="629545"/>
              <a:chOff x="62164" y="0"/>
              <a:chExt cx="803673" cy="629543"/>
            </a:xfrm>
          </p:grpSpPr>
          <p:sp>
            <p:nvSpPr>
              <p:cNvPr id="44" name="Shape 801">
                <a:extLst>
                  <a:ext uri="{FF2B5EF4-FFF2-40B4-BE49-F238E27FC236}">
                    <a16:creationId xmlns:a16="http://schemas.microsoft.com/office/drawing/2014/main" id="{94CB6535-E97F-6A4A-8FF5-69D14347417E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5" name="Shape 802">
                <a:extLst>
                  <a:ext uri="{FF2B5EF4-FFF2-40B4-BE49-F238E27FC236}">
                    <a16:creationId xmlns:a16="http://schemas.microsoft.com/office/drawing/2014/main" id="{0030D253-B564-B644-B547-D99A742BC32B}"/>
                  </a:ext>
                </a:extLst>
              </p:cNvPr>
              <p:cNvSpPr/>
              <p:nvPr/>
            </p:nvSpPr>
            <p:spPr>
              <a:xfrm>
                <a:off x="388260" y="347365"/>
                <a:ext cx="151482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 err="1">
                    <a:latin typeface="Courier" pitchFamily="2" charset="0"/>
                  </a:rPr>
                  <a:t>γ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32" name="Group 806">
              <a:extLst>
                <a:ext uri="{FF2B5EF4-FFF2-40B4-BE49-F238E27FC236}">
                  <a16:creationId xmlns:a16="http://schemas.microsoft.com/office/drawing/2014/main" id="{F837EE5D-E160-DF41-BFD7-297EB1A1C88E}"/>
                </a:ext>
              </a:extLst>
            </p:cNvPr>
            <p:cNvGrpSpPr/>
            <p:nvPr/>
          </p:nvGrpSpPr>
          <p:grpSpPr>
            <a:xfrm>
              <a:off x="1071562" y="1125139"/>
              <a:ext cx="625081" cy="629545"/>
              <a:chOff x="48349" y="0"/>
              <a:chExt cx="625079" cy="629543"/>
            </a:xfrm>
          </p:grpSpPr>
          <p:sp>
            <p:nvSpPr>
              <p:cNvPr id="42" name="Shape 804">
                <a:extLst>
                  <a:ext uri="{FF2B5EF4-FFF2-40B4-BE49-F238E27FC236}">
                    <a16:creationId xmlns:a16="http://schemas.microsoft.com/office/drawing/2014/main" id="{42AFD4CA-A288-2846-A618-98560C583ABC}"/>
                  </a:ext>
                </a:extLst>
              </p:cNvPr>
              <p:cNvSpPr/>
              <p:nvPr/>
            </p:nvSpPr>
            <p:spPr>
              <a:xfrm>
                <a:off x="48349" y="0"/>
                <a:ext cx="625079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3" name="Shape 805">
                <a:extLst>
                  <a:ext uri="{FF2B5EF4-FFF2-40B4-BE49-F238E27FC236}">
                    <a16:creationId xmlns:a16="http://schemas.microsoft.com/office/drawing/2014/main" id="{EE3DD46F-6872-0443-A48F-9F5FB15717F8}"/>
                  </a:ext>
                </a:extLst>
              </p:cNvPr>
              <p:cNvSpPr/>
              <p:nvPr/>
            </p:nvSpPr>
            <p:spPr>
              <a:xfrm>
                <a:off x="281943" y="347365"/>
                <a:ext cx="157893" cy="249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b="1" dirty="0">
                    <a:latin typeface="Courier" pitchFamily="2" charset="0"/>
                  </a:rPr>
                  <a:t>β</a:t>
                </a:r>
                <a:endParaRPr lang="en-RO" dirty="0">
                  <a:latin typeface="Courier" pitchFamily="2" charset="0"/>
                </a:endParaRPr>
              </a:p>
            </p:txBody>
          </p:sp>
        </p:grpSp>
        <p:grpSp>
          <p:nvGrpSpPr>
            <p:cNvPr id="33" name="Group 809">
              <a:extLst>
                <a:ext uri="{FF2B5EF4-FFF2-40B4-BE49-F238E27FC236}">
                  <a16:creationId xmlns:a16="http://schemas.microsoft.com/office/drawing/2014/main" id="{5442B793-121A-3743-8326-2CA6CD0AC4E8}"/>
                </a:ext>
              </a:extLst>
            </p:cNvPr>
            <p:cNvGrpSpPr/>
            <p:nvPr/>
          </p:nvGrpSpPr>
          <p:grpSpPr>
            <a:xfrm>
              <a:off x="1607343" y="636090"/>
              <a:ext cx="428626" cy="254795"/>
              <a:chOff x="0" y="2976"/>
              <a:chExt cx="428625" cy="254793"/>
            </a:xfrm>
          </p:grpSpPr>
          <p:sp>
            <p:nvSpPr>
              <p:cNvPr id="40" name="Shape 807">
                <a:extLst>
                  <a:ext uri="{FF2B5EF4-FFF2-40B4-BE49-F238E27FC236}">
                    <a16:creationId xmlns:a16="http://schemas.microsoft.com/office/drawing/2014/main" id="{F2FF5D82-3EF0-4346-81F3-DB403592E7A8}"/>
                  </a:ext>
                </a:extLst>
              </p:cNvPr>
              <p:cNvSpPr/>
              <p:nvPr/>
            </p:nvSpPr>
            <p:spPr>
              <a:xfrm>
                <a:off x="0" y="9822"/>
                <a:ext cx="428625" cy="24110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1" name="Shape 808">
                <a:extLst>
                  <a:ext uri="{FF2B5EF4-FFF2-40B4-BE49-F238E27FC236}">
                    <a16:creationId xmlns:a16="http://schemas.microsoft.com/office/drawing/2014/main" id="{7FE21D39-5096-F44A-9873-88B9C4EA31F6}"/>
                  </a:ext>
                </a:extLst>
              </p:cNvPr>
              <p:cNvSpPr/>
              <p:nvPr/>
            </p:nvSpPr>
            <p:spPr>
              <a:xfrm>
                <a:off x="70519" y="2976"/>
                <a:ext cx="287587" cy="254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k2</a:t>
                </a:r>
              </a:p>
            </p:txBody>
          </p:sp>
        </p:grpSp>
        <p:sp>
          <p:nvSpPr>
            <p:cNvPr id="34" name="Shape 815">
              <a:extLst>
                <a:ext uri="{FF2B5EF4-FFF2-40B4-BE49-F238E27FC236}">
                  <a16:creationId xmlns:a16="http://schemas.microsoft.com/office/drawing/2014/main" id="{CC0B2183-5627-8344-BF8B-32377BD52F15}"/>
                </a:ext>
              </a:extLst>
            </p:cNvPr>
            <p:cNvSpPr/>
            <p:nvPr/>
          </p:nvSpPr>
          <p:spPr>
            <a:xfrm>
              <a:off x="1435955" y="-29720"/>
              <a:ext cx="1461" cy="244031"/>
            </a:xfrm>
            <a:prstGeom prst="line">
              <a:avLst/>
            </a:prstGeom>
            <a:noFill/>
            <a:ln w="3175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642937">
                <a:defRPr sz="1200" b="0"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grpSp>
          <p:nvGrpSpPr>
            <p:cNvPr id="35" name="Group 818">
              <a:extLst>
                <a:ext uri="{FF2B5EF4-FFF2-40B4-BE49-F238E27FC236}">
                  <a16:creationId xmlns:a16="http://schemas.microsoft.com/office/drawing/2014/main" id="{647C137D-DA87-0A40-914A-02C82D429F32}"/>
                </a:ext>
              </a:extLst>
            </p:cNvPr>
            <p:cNvGrpSpPr/>
            <p:nvPr/>
          </p:nvGrpSpPr>
          <p:grpSpPr>
            <a:xfrm>
              <a:off x="267891" y="910827"/>
              <a:ext cx="803675" cy="629545"/>
              <a:chOff x="62164" y="0"/>
              <a:chExt cx="803673" cy="629543"/>
            </a:xfrm>
          </p:grpSpPr>
          <p:sp>
            <p:nvSpPr>
              <p:cNvPr id="38" name="Shape 816">
                <a:extLst>
                  <a:ext uri="{FF2B5EF4-FFF2-40B4-BE49-F238E27FC236}">
                    <a16:creationId xmlns:a16="http://schemas.microsoft.com/office/drawing/2014/main" id="{C064E21E-6C94-1F4D-8E68-9D707535BF67}"/>
                  </a:ext>
                </a:extLst>
              </p:cNvPr>
              <p:cNvSpPr/>
              <p:nvPr/>
            </p:nvSpPr>
            <p:spPr>
              <a:xfrm>
                <a:off x="62164" y="0"/>
                <a:ext cx="803673" cy="629543"/>
              </a:xfrm>
              <a:prstGeom prst="triangl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9" name="Shape 817">
                <a:extLst>
                  <a:ext uri="{FF2B5EF4-FFF2-40B4-BE49-F238E27FC236}">
                    <a16:creationId xmlns:a16="http://schemas.microsoft.com/office/drawing/2014/main" id="{EF48AFC4-4D7B-C94B-8944-E50792900705}"/>
                  </a:ext>
                </a:extLst>
              </p:cNvPr>
              <p:cNvSpPr/>
              <p:nvPr/>
            </p:nvSpPr>
            <p:spPr>
              <a:xfrm>
                <a:off x="421088" y="331977"/>
                <a:ext cx="165910" cy="280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2146" tIns="32146" rIns="32146" bIns="32146" numCol="1" anchor="ctr">
                <a:spAutoFit/>
              </a:bodyPr>
              <a:lstStyle>
                <a:lvl1pPr algn="ctr" defTabSz="642937">
                  <a:defRPr sz="1200" b="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lang="en-US" sz="1400" b="1" dirty="0">
                    <a:latin typeface="Times New Roman" pitchFamily="18" charset="0"/>
                  </a:rPr>
                  <a:t>α</a:t>
                </a:r>
                <a:endPara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04B08A-3345-6B46-9B76-AD8C4C0673D5}"/>
              </a:ext>
            </a:extLst>
          </p:cNvPr>
          <p:cNvCxnSpPr>
            <a:cxnSpLocks/>
          </p:cNvCxnSpPr>
          <p:nvPr/>
        </p:nvCxnSpPr>
        <p:spPr bwMode="auto">
          <a:xfrm>
            <a:off x="6403702" y="639011"/>
            <a:ext cx="110652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2C1B99-64A0-384A-8573-47D7963FD230}"/>
              </a:ext>
            </a:extLst>
          </p:cNvPr>
          <p:cNvSpPr txBox="1"/>
          <p:nvPr/>
        </p:nvSpPr>
        <p:spPr>
          <a:xfrm>
            <a:off x="5973025" y="314037"/>
            <a:ext cx="222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Right-Rotate(T, k2)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4A2838-99AA-2C43-B246-BB08F3420B11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9063" y="954334"/>
            <a:ext cx="1128491" cy="62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486DD1-F7B3-8548-98C6-FBA09A736899}"/>
              </a:ext>
            </a:extLst>
          </p:cNvPr>
          <p:cNvSpPr txBox="1"/>
          <p:nvPr/>
        </p:nvSpPr>
        <p:spPr>
          <a:xfrm>
            <a:off x="6021088" y="661812"/>
            <a:ext cx="20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Left-Rotate(T, k1)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CB4834-56F8-5C4C-A087-CE6677FA3BC5}"/>
              </a:ext>
            </a:extLst>
          </p:cNvPr>
          <p:cNvCxnSpPr>
            <a:endCxn id="26" idx="2"/>
          </p:cNvCxnSpPr>
          <p:nvPr/>
        </p:nvCxnSpPr>
        <p:spPr bwMode="auto">
          <a:xfrm flipV="1">
            <a:off x="5216002" y="436224"/>
            <a:ext cx="416102" cy="1814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58BCF1-48C0-A643-83B7-BD87F1B29789}"/>
              </a:ext>
            </a:extLst>
          </p:cNvPr>
          <p:cNvCxnSpPr>
            <a:endCxn id="21" idx="0"/>
          </p:cNvCxnSpPr>
          <p:nvPr/>
        </p:nvCxnSpPr>
        <p:spPr bwMode="auto">
          <a:xfrm>
            <a:off x="5189655" y="769626"/>
            <a:ext cx="205557" cy="1421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68242E-FEDE-4A4F-B5F7-867088429119}"/>
              </a:ext>
            </a:extLst>
          </p:cNvPr>
          <p:cNvCxnSpPr>
            <a:endCxn id="41" idx="2"/>
          </p:cNvCxnSpPr>
          <p:nvPr/>
        </p:nvCxnSpPr>
        <p:spPr bwMode="auto">
          <a:xfrm flipV="1">
            <a:off x="8263767" y="778427"/>
            <a:ext cx="314732" cy="2697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07E421-5FB8-D043-8D22-E6C3757A089C}"/>
              </a:ext>
            </a:extLst>
          </p:cNvPr>
          <p:cNvCxnSpPr>
            <a:endCxn id="41" idx="0"/>
          </p:cNvCxnSpPr>
          <p:nvPr/>
        </p:nvCxnSpPr>
        <p:spPr bwMode="auto">
          <a:xfrm>
            <a:off x="8395733" y="414226"/>
            <a:ext cx="182766" cy="15355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5DB147-C766-4841-9BFC-15F209529942}"/>
              </a:ext>
            </a:extLst>
          </p:cNvPr>
          <p:cNvCxnSpPr/>
          <p:nvPr/>
        </p:nvCxnSpPr>
        <p:spPr bwMode="auto">
          <a:xfrm flipV="1">
            <a:off x="7753700" y="415188"/>
            <a:ext cx="429088" cy="3944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015987-B89E-9045-9617-07952D1DC4A6}"/>
              </a:ext>
            </a:extLst>
          </p:cNvPr>
          <p:cNvCxnSpPr>
            <a:endCxn id="20" idx="2"/>
          </p:cNvCxnSpPr>
          <p:nvPr/>
        </p:nvCxnSpPr>
        <p:spPr bwMode="auto">
          <a:xfrm flipV="1">
            <a:off x="4766523" y="789514"/>
            <a:ext cx="337647" cy="16149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E61930-0804-024C-BD23-6DC65ADF3D8D}"/>
              </a:ext>
            </a:extLst>
          </p:cNvPr>
          <p:cNvCxnSpPr>
            <a:endCxn id="44" idx="0"/>
          </p:cNvCxnSpPr>
          <p:nvPr/>
        </p:nvCxnSpPr>
        <p:spPr bwMode="auto">
          <a:xfrm>
            <a:off x="8629816" y="757904"/>
            <a:ext cx="208312" cy="2141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615ED8-CC76-CA45-9972-68F0B09F8A99}"/>
              </a:ext>
            </a:extLst>
          </p:cNvPr>
          <p:cNvCxnSpPr>
            <a:stCxn id="25" idx="5"/>
          </p:cNvCxnSpPr>
          <p:nvPr/>
        </p:nvCxnSpPr>
        <p:spPr bwMode="auto">
          <a:xfrm>
            <a:off x="5746967" y="404798"/>
            <a:ext cx="323471" cy="2590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A66581-25D6-426B-A52F-A15A9CD4E41B}" type="datetime1">
              <a:rPr lang="en-US" smtClean="0"/>
              <a:t>11/16/20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48932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b="1" dirty="0"/>
              <a:t>Insert</a:t>
            </a:r>
            <a:r>
              <a:rPr lang="en-US" altLang="ro-RO" sz="2800" dirty="0"/>
              <a:t> like in ANY other BST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As a LEAF, as for any other BST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b="1" dirty="0"/>
              <a:t>Assign</a:t>
            </a:r>
            <a:r>
              <a:rPr lang="en-US" altLang="ro-RO" sz="2800" dirty="0"/>
              <a:t> it a color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>
                <a:solidFill>
                  <a:srgbClr val="FF0000"/>
                </a:solidFill>
              </a:rPr>
              <a:t>RED </a:t>
            </a:r>
            <a:r>
              <a:rPr lang="en-US" altLang="ro-RO" sz="2400" dirty="0">
                <a:solidFill>
                  <a:schemeClr val="tx2"/>
                </a:solidFill>
              </a:rPr>
              <a:t>(why?)</a:t>
            </a:r>
            <a:endParaRPr lang="en-US" altLang="ro-RO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Check the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Re-balance if needed (</a:t>
            </a:r>
            <a:r>
              <a:rPr lang="en-US" sz="2800" b="1" dirty="0"/>
              <a:t>RB-INSERT-FIXUP</a:t>
            </a:r>
            <a:r>
              <a:rPr lang="en-US" sz="2800" dirty="0"/>
              <a:t> – check the textbook for the complete code</a:t>
            </a:r>
            <a:r>
              <a:rPr lang="en-US" altLang="ro-RO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P</a:t>
            </a:r>
            <a:r>
              <a:rPr lang="en-US" altLang="ro-RO" sz="2800" baseline="-25000" dirty="0"/>
              <a:t>3</a:t>
            </a:r>
            <a:r>
              <a:rPr lang="en-US" altLang="ro-RO" sz="2800" dirty="0"/>
              <a:t> both children of a red node are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True for the children (</a:t>
            </a:r>
            <a:r>
              <a:rPr lang="en-US" altLang="ro-RO" sz="2400" i="1" dirty="0" err="1"/>
              <a:t>nils</a:t>
            </a:r>
            <a:r>
              <a:rPr lang="en-US" altLang="ro-RO" sz="2400" dirty="0"/>
              <a:t>) of the inserted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Not true for the inserted node in case its parent is </a:t>
            </a:r>
            <a:r>
              <a:rPr lang="en-US" altLang="ro-RO" sz="2400" dirty="0">
                <a:solidFill>
                  <a:srgbClr val="FF0000"/>
                </a:solidFill>
              </a:rPr>
              <a:t>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3 cases to analyze and remove inconsistencies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381000" y="6351440"/>
            <a:ext cx="1905000" cy="457200"/>
          </a:xfrm>
        </p:spPr>
        <p:txBody>
          <a:bodyPr/>
          <a:lstStyle/>
          <a:p>
            <a:pPr>
              <a:defRPr/>
            </a:pPr>
            <a:fld id="{86EDE79E-0197-4D0F-B7A0-4997BF671FAE}" type="datetime1">
              <a:rPr lang="en-US" smtClean="0"/>
              <a:t>11/16/20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RB-INSERT-FIXUP - Case#1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425" y="1316640"/>
            <a:ext cx="8641126" cy="5376785"/>
          </a:xfrm>
        </p:spPr>
        <p:txBody>
          <a:bodyPr/>
          <a:lstStyle/>
          <a:p>
            <a:pPr eaLnBrk="1" hangingPunct="1"/>
            <a:r>
              <a:rPr lang="en-US" altLang="ro-RO" sz="2400" b="1" dirty="0">
                <a:cs typeface="Tahoma" pitchFamily="34" charset="0"/>
                <a:sym typeface="Symbol" pitchFamily="18" charset="2"/>
              </a:rPr>
              <a:t>B – inserted node (pointed by x)</a:t>
            </a:r>
            <a:endParaRPr lang="en-US" altLang="ro-RO" sz="2400" dirty="0"/>
          </a:p>
          <a:p>
            <a:pPr eaLnBrk="1" hangingPunct="1"/>
            <a:r>
              <a:rPr lang="en-US" altLang="ro-RO" sz="2400" dirty="0"/>
              <a:t>Parent (</a:t>
            </a:r>
            <a:r>
              <a:rPr lang="en-US" altLang="ro-RO" sz="2400" dirty="0">
                <a:solidFill>
                  <a:srgbClr val="FF0000"/>
                </a:solidFill>
              </a:rPr>
              <a:t>A</a:t>
            </a:r>
            <a:r>
              <a:rPr lang="en-US" altLang="ro-RO" sz="2400" dirty="0"/>
              <a:t>)=</a:t>
            </a:r>
            <a:r>
              <a:rPr lang="en-US" altLang="ro-RO" sz="2400" dirty="0">
                <a:solidFill>
                  <a:srgbClr val="FF0000"/>
                </a:solidFill>
              </a:rPr>
              <a:t>RED</a:t>
            </a:r>
            <a:r>
              <a:rPr lang="en-US" altLang="ro-RO" sz="2400" dirty="0"/>
              <a:t>, uncle (</a:t>
            </a:r>
            <a:r>
              <a:rPr lang="en-US" altLang="ro-RO" sz="2400" dirty="0">
                <a:solidFill>
                  <a:srgbClr val="FF0000"/>
                </a:solidFill>
              </a:rPr>
              <a:t>D</a:t>
            </a:r>
            <a:r>
              <a:rPr lang="en-US" altLang="ro-RO" sz="2400" dirty="0"/>
              <a:t>)=</a:t>
            </a:r>
            <a:r>
              <a:rPr lang="en-US" altLang="ro-RO" sz="2400" dirty="0">
                <a:solidFill>
                  <a:srgbClr val="FF0000"/>
                </a:solidFill>
              </a:rPr>
              <a:t>RED</a:t>
            </a:r>
            <a:r>
              <a:rPr lang="en-US" altLang="ro-RO" sz="2400" dirty="0"/>
              <a:t>, grandparent (</a:t>
            </a:r>
            <a:r>
              <a:rPr lang="en-US" altLang="ro-RO" sz="2400" dirty="0">
                <a:solidFill>
                  <a:schemeClr val="tx1"/>
                </a:solidFill>
              </a:rPr>
              <a:t>C</a:t>
            </a:r>
            <a:r>
              <a:rPr lang="en-US" altLang="ro-RO" sz="2400" dirty="0"/>
              <a:t>)=</a:t>
            </a:r>
            <a:r>
              <a:rPr lang="en-US" altLang="ro-RO" sz="2400" dirty="0">
                <a:solidFill>
                  <a:schemeClr val="tx1"/>
                </a:solidFill>
              </a:rPr>
              <a:t>BLACK</a:t>
            </a:r>
          </a:p>
          <a:p>
            <a:pPr eaLnBrk="1" hangingPunct="1"/>
            <a:r>
              <a:rPr lang="el-GR" altLang="ro-RO" sz="2800" dirty="0">
                <a:cs typeface="Tahoma" pitchFamily="34" charset="0"/>
                <a:sym typeface="Symbol" pitchFamily="18" charset="2"/>
              </a:rPr>
              <a:t>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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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800" dirty="0">
                <a:cs typeface="Tahoma" pitchFamily="34" charset="0"/>
                <a:sym typeface="Symbol" pitchFamily="18" charset="2"/>
              </a:rPr>
              <a:t></a:t>
            </a:r>
            <a:r>
              <a:rPr lang="en-US" altLang="ro-RO" sz="2800" dirty="0">
                <a:cs typeface="Tahoma" pitchFamily="34" charset="0"/>
                <a:sym typeface="Symbol" pitchFamily="18" charset="2"/>
              </a:rPr>
              <a:t> </a:t>
            </a:r>
            <a:r>
              <a:rPr lang="en-US" altLang="ro-RO" sz="2400" dirty="0">
                <a:cs typeface="Tahoma" pitchFamily="34" charset="0"/>
                <a:sym typeface="Symbol" pitchFamily="18" charset="2"/>
              </a:rPr>
              <a:t>are RB trees (</a:t>
            </a:r>
            <a:r>
              <a:rPr lang="el-GR" altLang="ro-RO" sz="2400" dirty="0">
                <a:cs typeface="Tahoma" pitchFamily="34" charset="0"/>
                <a:sym typeface="Symbol" pitchFamily="18" charset="2"/>
              </a:rPr>
              <a:t></a:t>
            </a:r>
            <a:r>
              <a:rPr lang="en-US" altLang="ro-RO" sz="2400" dirty="0">
                <a:cs typeface="Tahoma" pitchFamily="34" charset="0"/>
                <a:sym typeface="Symbol" pitchFamily="18" charset="2"/>
              </a:rPr>
              <a:t>, </a:t>
            </a:r>
            <a:r>
              <a:rPr lang="el-GR" altLang="ro-RO" sz="2400" dirty="0">
                <a:cs typeface="Tahoma" pitchFamily="34" charset="0"/>
                <a:sym typeface="Symbol" pitchFamily="18" charset="2"/>
              </a:rPr>
              <a:t></a:t>
            </a:r>
            <a:r>
              <a:rPr lang="en-US" altLang="ro-RO" sz="2400" dirty="0">
                <a:cs typeface="Tahoma" pitchFamily="34" charset="0"/>
                <a:sym typeface="Symbol" pitchFamily="18" charset="2"/>
              </a:rPr>
              <a:t> empty at first)</a:t>
            </a:r>
          </a:p>
          <a:p>
            <a:pPr eaLnBrk="1" hangingPunct="1">
              <a:spcBef>
                <a:spcPts val="0"/>
              </a:spcBef>
            </a:pPr>
            <a:r>
              <a:rPr lang="en-US" altLang="ro-RO" sz="2400" dirty="0">
                <a:cs typeface="Tahoma" pitchFamily="34" charset="0"/>
                <a:sym typeface="Symbol" pitchFamily="18" charset="2"/>
              </a:rPr>
              <a:t>Swap colors between grandparent (C) and parent/uncle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ro-RO" sz="1000" dirty="0">
              <a:cs typeface="Tahoma" pitchFamily="34" charset="0"/>
              <a:sym typeface="Symbol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o-RO" sz="1800" dirty="0">
                <a:latin typeface="Courier New" pitchFamily="49" charset="0"/>
                <a:cs typeface="Tahoma" pitchFamily="34" charset="0"/>
                <a:sym typeface="Symbol" pitchFamily="18" charset="2"/>
              </a:rPr>
              <a:t>parent&lt;-black 	</a:t>
            </a:r>
            <a:r>
              <a:rPr lang="en-US" altLang="ro-RO" sz="1800" dirty="0">
                <a:cs typeface="Tahoma" pitchFamily="34" charset="0"/>
                <a:sym typeface="Symbol" pitchFamily="18" charset="2"/>
              </a:rPr>
              <a:t>//no more P3 conflict A-B</a:t>
            </a:r>
            <a:endParaRPr lang="en-US" altLang="ro-RO" sz="2400" dirty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ro-RO" sz="1800" dirty="0">
                <a:latin typeface="Courier New" pitchFamily="49" charset="0"/>
                <a:cs typeface="Tahoma" pitchFamily="34" charset="0"/>
                <a:sym typeface="Symbol" pitchFamily="18" charset="2"/>
              </a:rPr>
              <a:t>uncle&lt;-black		</a:t>
            </a:r>
            <a:r>
              <a:rPr lang="en-US" altLang="ro-RO" sz="1800" dirty="0">
                <a:cs typeface="Tahoma" pitchFamily="34" charset="0"/>
                <a:sym typeface="Symbol" pitchFamily="18" charset="2"/>
              </a:rPr>
              <a:t>//to preserve P4</a:t>
            </a:r>
            <a:endParaRPr lang="en-US" altLang="ro-RO" sz="2400" dirty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ro-RO" sz="1800" dirty="0">
                <a:latin typeface="Courier New" pitchFamily="49" charset="0"/>
                <a:cs typeface="Tahoma" pitchFamily="34" charset="0"/>
                <a:sym typeface="Symbol" pitchFamily="18" charset="2"/>
              </a:rPr>
              <a:t>grandparent&lt;-red	</a:t>
            </a:r>
            <a:r>
              <a:rPr lang="en-US" altLang="ro-RO" sz="1800" dirty="0">
                <a:cs typeface="Tahoma" pitchFamily="34" charset="0"/>
                <a:sym typeface="Symbol" pitchFamily="18" charset="2"/>
              </a:rPr>
              <a:t>//to preserve P4</a:t>
            </a:r>
            <a:endParaRPr lang="en-US" altLang="ro-RO" sz="1800" dirty="0">
              <a:latin typeface="Courier New" pitchFamily="49" charset="0"/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ro-RO" sz="1800" dirty="0">
                <a:latin typeface="Courier New" pitchFamily="49" charset="0"/>
                <a:cs typeface="Tahoma" pitchFamily="34" charset="0"/>
                <a:sym typeface="Symbol" pitchFamily="18" charset="2"/>
              </a:rPr>
              <a:t>x&lt;-grandparent</a:t>
            </a:r>
            <a:endParaRPr lang="el-GR" altLang="ro-RO" sz="1800" dirty="0">
              <a:latin typeface="Courier New" pitchFamily="49" charset="0"/>
              <a:cs typeface="Tahoma" pitchFamily="34" charset="0"/>
              <a:sym typeface="Symbol" pitchFamily="18" charset="2"/>
            </a:endParaRPr>
          </a:p>
        </p:txBody>
      </p:sp>
      <p:graphicFrame>
        <p:nvGraphicFramePr>
          <p:cNvPr id="351238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45147888"/>
              </p:ext>
            </p:extLst>
          </p:nvPr>
        </p:nvGraphicFramePr>
        <p:xfrm>
          <a:off x="422275" y="4357688"/>
          <a:ext cx="41402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9" name="Picture" r:id="rId3" imgW="4140200" imgH="2425700" progId="Word.Picture.8">
                  <p:embed/>
                </p:oleObj>
              </mc:Choice>
              <mc:Fallback>
                <p:oleObj name="Picture" r:id="rId3" imgW="4140200" imgH="24257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4357688"/>
                        <a:ext cx="41402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01825972"/>
              </p:ext>
            </p:extLst>
          </p:nvPr>
        </p:nvGraphicFramePr>
        <p:xfrm>
          <a:off x="4762500" y="4203700"/>
          <a:ext cx="41402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0" name="Picture" r:id="rId5" imgW="4140200" imgH="2425700" progId="Word.Picture.8">
                  <p:embed/>
                </p:oleObj>
              </mc:Choice>
              <mc:Fallback>
                <p:oleObj name="Picture" r:id="rId5" imgW="4140200" imgH="24257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203700"/>
                        <a:ext cx="41402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D2C064-13E9-D84D-91CE-1C63ECD326AF}"/>
              </a:ext>
            </a:extLst>
          </p:cNvPr>
          <p:cNvCxnSpPr/>
          <p:nvPr/>
        </p:nvCxnSpPr>
        <p:spPr bwMode="auto">
          <a:xfrm>
            <a:off x="4149545" y="5003605"/>
            <a:ext cx="126736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EBEEC1-1571-A54F-82CC-A084E660A7D3}"/>
              </a:ext>
            </a:extLst>
          </p:cNvPr>
          <p:cNvGrpSpPr/>
          <p:nvPr/>
        </p:nvGrpSpPr>
        <p:grpSpPr>
          <a:xfrm>
            <a:off x="2075246" y="4860642"/>
            <a:ext cx="308097" cy="488608"/>
            <a:chOff x="2075246" y="4860642"/>
            <a:chExt cx="308097" cy="4886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3C1FA3-4B11-854E-A5AE-B47FC189B29F}"/>
                </a:ext>
              </a:extLst>
            </p:cNvPr>
            <p:cNvCxnSpPr/>
            <p:nvPr/>
          </p:nvCxnSpPr>
          <p:spPr bwMode="auto">
            <a:xfrm>
              <a:off x="2229295" y="5118820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26435C-0F89-094C-99CD-D95456064468}"/>
                </a:ext>
              </a:extLst>
            </p:cNvPr>
            <p:cNvSpPr txBox="1"/>
            <p:nvPr/>
          </p:nvSpPr>
          <p:spPr>
            <a:xfrm>
              <a:off x="2075246" y="4860642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2CCB2-7C7D-3F45-99F8-A482FFB34546}"/>
              </a:ext>
            </a:extLst>
          </p:cNvPr>
          <p:cNvGrpSpPr/>
          <p:nvPr/>
        </p:nvGrpSpPr>
        <p:grpSpPr>
          <a:xfrm>
            <a:off x="6991515" y="3776544"/>
            <a:ext cx="308097" cy="488608"/>
            <a:chOff x="6991515" y="3776544"/>
            <a:chExt cx="308097" cy="48860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824AAF-5C74-A144-A318-9252B28142CD}"/>
                </a:ext>
              </a:extLst>
            </p:cNvPr>
            <p:cNvCxnSpPr/>
            <p:nvPr/>
          </p:nvCxnSpPr>
          <p:spPr bwMode="auto">
            <a:xfrm>
              <a:off x="7145564" y="4034722"/>
              <a:ext cx="0" cy="2304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014CA-8EBB-F14B-BD91-BBF7F901F0C2}"/>
                </a:ext>
              </a:extLst>
            </p:cNvPr>
            <p:cNvSpPr txBox="1"/>
            <p:nvPr/>
          </p:nvSpPr>
          <p:spPr>
            <a:xfrm>
              <a:off x="6991515" y="3776544"/>
              <a:ext cx="308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O" sz="1600" dirty="0">
                  <a:latin typeface="Courier" pitchFamily="2" charset="0"/>
                </a:rPr>
                <a:t>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30193F-393B-3D4F-817B-D6E01F2675D6}"/>
              </a:ext>
            </a:extLst>
          </p:cNvPr>
          <p:cNvSpPr txBox="1"/>
          <p:nvPr/>
        </p:nvSpPr>
        <p:spPr>
          <a:xfrm>
            <a:off x="11324935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14381</TotalTime>
  <Words>4466</Words>
  <Application>Microsoft Macintosh PowerPoint</Application>
  <PresentationFormat>On-screen Show (4:3)</PresentationFormat>
  <Paragraphs>898</Paragraphs>
  <Slides>41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Courier</vt:lpstr>
      <vt:lpstr>Courier New</vt:lpstr>
      <vt:lpstr>Tahoma</vt:lpstr>
      <vt:lpstr>Times New Roman</vt:lpstr>
      <vt:lpstr>Verdana</vt:lpstr>
      <vt:lpstr>OOP</vt:lpstr>
      <vt:lpstr>Picture</vt:lpstr>
      <vt:lpstr>Fundamental Algorithms  Lecture #7</vt:lpstr>
      <vt:lpstr>Agenda</vt:lpstr>
      <vt:lpstr>Red-Black trees</vt:lpstr>
      <vt:lpstr>Red-Black trees</vt:lpstr>
      <vt:lpstr>Red-Black trees</vt:lpstr>
      <vt:lpstr>Red-Black trees - rotations</vt:lpstr>
      <vt:lpstr>Red-Black trees –  rotations</vt:lpstr>
      <vt:lpstr>RB-INSERT</vt:lpstr>
      <vt:lpstr>RB-INSERT-FIXUP - Case#1</vt:lpstr>
      <vt:lpstr>RB-INSERT-FIXUP - Case#1 - eval</vt:lpstr>
      <vt:lpstr>RB-INSERT-FIXUP - Case#2</vt:lpstr>
      <vt:lpstr>RB-INSERT-FIXUP - Case#2-eval</vt:lpstr>
      <vt:lpstr>RB-INSERT-FIXUP - Case#3</vt:lpstr>
      <vt:lpstr>RB-INSERT-FIXUP - Case#3 - eval</vt:lpstr>
      <vt:lpstr>RB-insert – Rebalancing eval</vt:lpstr>
      <vt:lpstr>RB-DELETE</vt:lpstr>
      <vt:lpstr>RB-DELETE</vt:lpstr>
      <vt:lpstr>RB-DELETE</vt:lpstr>
      <vt:lpstr>RB-DELETE</vt:lpstr>
      <vt:lpstr>RB-DELETE-FIXUP</vt:lpstr>
      <vt:lpstr>RB-DELETE-FIXUP - Case#1</vt:lpstr>
      <vt:lpstr>RB-DELETE-FIXUP - Case#2</vt:lpstr>
      <vt:lpstr>RB-DELETE-FIXUP - Case#3</vt:lpstr>
      <vt:lpstr>RB-DELETE-FIXUP - Case#4</vt:lpstr>
      <vt:lpstr>RB-del – Rebalancing eval</vt:lpstr>
      <vt:lpstr>RB-DELETE-FIXUP - procedure</vt:lpstr>
      <vt:lpstr>RB-DELETE-FIXUP – contd.</vt:lpstr>
      <vt:lpstr>RB-DELETE-FIXUP – contd.</vt:lpstr>
      <vt:lpstr>RB-DELETE-FIXUP – contd.</vt:lpstr>
      <vt:lpstr>Conclusions on balanced  search trees</vt:lpstr>
      <vt:lpstr>Disjoint Sets</vt:lpstr>
      <vt:lpstr>Disjoint Sets – contd.</vt:lpstr>
      <vt:lpstr>Disjoint Sets - implementation</vt:lpstr>
      <vt:lpstr>Disjoint Sets – implementation – contd.</vt:lpstr>
      <vt:lpstr>Disjoint Sets – implementation increase efficiency</vt:lpstr>
      <vt:lpstr>Forest of Disjoint Sets</vt:lpstr>
      <vt:lpstr>Forest of Disjoint Sets – Heuristics (to increase performance)</vt:lpstr>
      <vt:lpstr>Forest of Disjoint Sets – Heuristics</vt:lpstr>
      <vt:lpstr>Forest of Disjoint Sets - Implementation</vt:lpstr>
      <vt:lpstr>Forest of Disjoint Sets - Implementation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814</cp:revision>
  <dcterms:created xsi:type="dcterms:W3CDTF">2006-03-10T20:05:58Z</dcterms:created>
  <dcterms:modified xsi:type="dcterms:W3CDTF">2020-11-18T06:52:39Z</dcterms:modified>
</cp:coreProperties>
</file>