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4" r:id="rId9"/>
    <p:sldId id="291" r:id="rId10"/>
    <p:sldId id="292" r:id="rId11"/>
    <p:sldId id="266" r:id="rId12"/>
    <p:sldId id="265" r:id="rId13"/>
    <p:sldId id="267" r:id="rId14"/>
    <p:sldId id="268" r:id="rId15"/>
    <p:sldId id="294" r:id="rId16"/>
    <p:sldId id="269" r:id="rId17"/>
    <p:sldId id="270" r:id="rId18"/>
    <p:sldId id="271" r:id="rId19"/>
    <p:sldId id="272" r:id="rId20"/>
    <p:sldId id="273" r:id="rId21"/>
    <p:sldId id="274" r:id="rId22"/>
    <p:sldId id="279" r:id="rId23"/>
    <p:sldId id="280" r:id="rId24"/>
    <p:sldId id="281" r:id="rId25"/>
    <p:sldId id="282" r:id="rId26"/>
    <p:sldId id="283" r:id="rId27"/>
    <p:sldId id="284" r:id="rId28"/>
    <p:sldId id="285" r:id="rId29"/>
    <p:sldId id="275" r:id="rId30"/>
    <p:sldId id="276" r:id="rId31"/>
    <p:sldId id="277" r:id="rId32"/>
    <p:sldId id="278" r:id="rId33"/>
    <p:sldId id="286" r:id="rId34"/>
    <p:sldId id="287"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51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DF6F00-9409-4CF0-8623-15057E296BC5}"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94BFD-B356-435C-9FC4-7511A8C15D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49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F6F00-9409-4CF0-8623-15057E296BC5}"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245519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F6F00-9409-4CF0-8623-15057E296BC5}"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287110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DF6F00-9409-4CF0-8623-15057E296BC5}"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177308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DF6F00-9409-4CF0-8623-15057E296BC5}" type="datetimeFigureOut">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94BFD-B356-435C-9FC4-7511A8C15D6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9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F6F00-9409-4CF0-8623-15057E296BC5}"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179541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F6F00-9409-4CF0-8623-15057E296BC5}" type="datetimeFigureOut">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399499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F6F00-9409-4CF0-8623-15057E296BC5}" type="datetimeFigureOut">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275160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6DF6F00-9409-4CF0-8623-15057E296BC5}" type="datetimeFigureOut">
              <a:rPr lang="en-US" smtClean="0"/>
              <a:t>3/1/2021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3432481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6DF6F00-9409-4CF0-8623-15057E296BC5}" type="datetimeFigureOut">
              <a:rPr lang="en-US" smtClean="0"/>
              <a:t>3/1/2021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594BFD-B356-435C-9FC4-7511A8C15D61}" type="slidenum">
              <a:rPr lang="en-US" smtClean="0"/>
              <a:t>‹#›</a:t>
            </a:fld>
            <a:endParaRPr lang="en-US"/>
          </a:p>
        </p:txBody>
      </p:sp>
    </p:spTree>
    <p:extLst>
      <p:ext uri="{BB962C8B-B14F-4D97-AF65-F5344CB8AC3E}">
        <p14:creationId xmlns:p14="http://schemas.microsoft.com/office/powerpoint/2010/main" val="106621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DF6F00-9409-4CF0-8623-15057E296BC5}" type="datetimeFigureOut">
              <a:rPr lang="en-US" smtClean="0"/>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94BFD-B356-435C-9FC4-7511A8C15D61}" type="slidenum">
              <a:rPr lang="en-US" smtClean="0"/>
              <a:t>‹#›</a:t>
            </a:fld>
            <a:endParaRPr lang="en-US"/>
          </a:p>
        </p:txBody>
      </p:sp>
    </p:spTree>
    <p:extLst>
      <p:ext uri="{BB962C8B-B14F-4D97-AF65-F5344CB8AC3E}">
        <p14:creationId xmlns:p14="http://schemas.microsoft.com/office/powerpoint/2010/main" val="37113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70230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79" y="1302993"/>
            <a:ext cx="10957871" cy="491119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6DF6F00-9409-4CF0-8623-15057E296BC5}" type="datetimeFigureOut">
              <a:rPr lang="en-US" smtClean="0"/>
              <a:t>3/1/2021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594BFD-B356-435C-9FC4-7511A8C15D61}" type="slidenum">
              <a:rPr lang="en-US" smtClean="0"/>
              <a:t>‹#›</a:t>
            </a:fld>
            <a:endParaRPr lang="en-US"/>
          </a:p>
        </p:txBody>
      </p:sp>
      <p:cxnSp>
        <p:nvCxnSpPr>
          <p:cNvPr id="10" name="Straight Connector 9"/>
          <p:cNvCxnSpPr/>
          <p:nvPr/>
        </p:nvCxnSpPr>
        <p:spPr>
          <a:xfrm>
            <a:off x="1112520" y="117800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59112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csfaculty.tcu.edu/comer/20803/MVCDemo.pdf"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s://www.oracle.com/technical-resources/articles/javase/mvc.html" TargetMode="Externa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vogella.com/tutorials/JUnit/artic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unit.org/junit5/docs/current/user-guid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junit.org/junit5/docs/current/api/org.junit.jupiter.api/org/junit/jupiter/api/Assertions.html"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baeldung.com/parameterized-tests-junit-5"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ocratic.org/calculus/introduction-to-integration-/integrals-of-polynomial-functions"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docs.oracle.com/javase/tutorial/uisw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hyperlink" Target="https://docs.oracle.com/javase/tutorial/uiswing/"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oracle.com/javase/tutorial/uisw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oracle.com/javase/tutorial/essential/regex/index.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hyperlink" Target="https://docs.oracle.com/javase/tutorial/essential/regex/quant.html" TargetMode="Externa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hyperlink" Target="https://regex101.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tutorials.jenkov.com/java-regex/matcher.html" TargetMode="Externa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hyperlink" Target="https://docs.oracle.com/javase/tutorial/essential/regex/group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wiley.com/en-us/Pattern+Oriented+Software+Architecture%2C+Volume+1%2C+A+System+of+Patterns-p-978047195869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A09C-275F-4542-8D1F-8FE07810135D}"/>
              </a:ext>
            </a:extLst>
          </p:cNvPr>
          <p:cNvSpPr>
            <a:spLocks noGrp="1"/>
          </p:cNvSpPr>
          <p:nvPr>
            <p:ph type="ctrTitle"/>
          </p:nvPr>
        </p:nvSpPr>
        <p:spPr/>
        <p:txBody>
          <a:bodyPr>
            <a:normAutofit/>
          </a:bodyPr>
          <a:lstStyle/>
          <a:p>
            <a:r>
              <a:rPr lang="en-US" sz="3600" b="1" dirty="0"/>
              <a:t>FUNDAMENTAL PROGRAMMING TECHNIQUES</a:t>
            </a:r>
          </a:p>
        </p:txBody>
      </p:sp>
      <p:sp>
        <p:nvSpPr>
          <p:cNvPr id="3" name="Subtitle 2">
            <a:extLst>
              <a:ext uri="{FF2B5EF4-FFF2-40B4-BE49-F238E27FC236}">
                <a16:creationId xmlns:a16="http://schemas.microsoft.com/office/drawing/2014/main" id="{B178CE05-90E4-43A7-9B99-2423D07DD0CB}"/>
              </a:ext>
            </a:extLst>
          </p:cNvPr>
          <p:cNvSpPr>
            <a:spLocks noGrp="1"/>
          </p:cNvSpPr>
          <p:nvPr>
            <p:ph type="subTitle" idx="1"/>
          </p:nvPr>
        </p:nvSpPr>
        <p:spPr/>
        <p:txBody>
          <a:bodyPr/>
          <a:lstStyle/>
          <a:p>
            <a:r>
              <a:rPr lang="en-US" dirty="0"/>
              <a:t>ASSIGNMENT 1 – SUPPORT PRESENTATION</a:t>
            </a:r>
          </a:p>
        </p:txBody>
      </p:sp>
    </p:spTree>
    <p:extLst>
      <p:ext uri="{BB962C8B-B14F-4D97-AF65-F5344CB8AC3E}">
        <p14:creationId xmlns:p14="http://schemas.microsoft.com/office/powerpoint/2010/main" val="2776869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Design</a:t>
            </a:r>
            <a:br>
              <a:rPr lang="en-US" sz="3600" dirty="0"/>
            </a:br>
            <a:r>
              <a:rPr lang="en-US" sz="2800" dirty="0"/>
              <a:t>Level 2: Division into sub-systems/packages</a:t>
            </a:r>
            <a:endParaRPr lang="en-US" sz="3600" dirty="0"/>
          </a:p>
        </p:txBody>
      </p:sp>
      <p:sp>
        <p:nvSpPr>
          <p:cNvPr id="6" name="Content Placeholder 2">
            <a:extLst>
              <a:ext uri="{FF2B5EF4-FFF2-40B4-BE49-F238E27FC236}">
                <a16:creationId xmlns:a16="http://schemas.microsoft.com/office/drawing/2014/main" id="{F7AE56E8-9BDB-4D00-9CA6-EF4E63EDC926}"/>
              </a:ext>
            </a:extLst>
          </p:cNvPr>
          <p:cNvSpPr>
            <a:spLocks noGrp="1"/>
          </p:cNvSpPr>
          <p:nvPr>
            <p:ph idx="1"/>
          </p:nvPr>
        </p:nvSpPr>
        <p:spPr>
          <a:xfrm>
            <a:off x="1097279" y="1302993"/>
            <a:ext cx="10957871" cy="4911194"/>
          </a:xfrm>
        </p:spPr>
        <p:txBody>
          <a:bodyPr/>
          <a:lstStyle/>
          <a:p>
            <a:pPr>
              <a:buClr>
                <a:schemeClr val="bg2">
                  <a:lumMod val="90000"/>
                </a:schemeClr>
              </a:buClr>
              <a:buFont typeface="Arial" panose="020B0604020202020204" pitchFamily="34" charset="0"/>
              <a:buChar char="•"/>
            </a:pPr>
            <a:r>
              <a:rPr lang="en-US" sz="2400" dirty="0"/>
              <a:t> Model View Controller Architectural Pattern</a:t>
            </a:r>
          </a:p>
        </p:txBody>
      </p:sp>
      <p:pic>
        <p:nvPicPr>
          <p:cNvPr id="10" name="Picture 9"/>
          <p:cNvPicPr>
            <a:picLocks noChangeAspect="1"/>
          </p:cNvPicPr>
          <p:nvPr/>
        </p:nvPicPr>
        <p:blipFill>
          <a:blip r:embed="rId2"/>
          <a:stretch>
            <a:fillRect/>
          </a:stretch>
        </p:blipFill>
        <p:spPr>
          <a:xfrm>
            <a:off x="6964846" y="1965074"/>
            <a:ext cx="4381500" cy="3305175"/>
          </a:xfrm>
          <a:prstGeom prst="rect">
            <a:avLst/>
          </a:prstGeom>
        </p:spPr>
      </p:pic>
      <p:sp>
        <p:nvSpPr>
          <p:cNvPr id="11" name="TextBox 10"/>
          <p:cNvSpPr txBox="1"/>
          <p:nvPr/>
        </p:nvSpPr>
        <p:spPr>
          <a:xfrm>
            <a:off x="902125" y="5932332"/>
            <a:ext cx="6177944" cy="307777"/>
          </a:xfrm>
          <a:prstGeom prst="rect">
            <a:avLst/>
          </a:prstGeom>
          <a:noFill/>
        </p:spPr>
        <p:txBody>
          <a:bodyPr wrap="square" rtlCol="0">
            <a:spAutoFit/>
          </a:bodyPr>
          <a:lstStyle/>
          <a:p>
            <a:r>
              <a:rPr lang="en-US" sz="1400" i="1" dirty="0"/>
              <a:t>Check this </a:t>
            </a:r>
            <a:r>
              <a:rPr lang="en-US" sz="1400" i="1" dirty="0">
                <a:hlinkClick r:id="rId3"/>
              </a:rPr>
              <a:t>link</a:t>
            </a:r>
            <a:r>
              <a:rPr lang="en-US" sz="1400" i="1" dirty="0"/>
              <a:t> for an example of applying the Model View Controller Pattern</a:t>
            </a:r>
          </a:p>
        </p:txBody>
      </p:sp>
      <p:pic>
        <p:nvPicPr>
          <p:cNvPr id="2050" name="Picture 2">
            <a:extLst>
              <a:ext uri="{FF2B5EF4-FFF2-40B4-BE49-F238E27FC236}">
                <a16:creationId xmlns:a16="http://schemas.microsoft.com/office/drawing/2014/main" id="{80869B7C-2337-43F0-82B3-DB5C6A1EF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654" y="1819908"/>
            <a:ext cx="4949239" cy="34644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98EC9F6-5571-406B-ACE2-C24834BF554A}"/>
              </a:ext>
            </a:extLst>
          </p:cNvPr>
          <p:cNvSpPr txBox="1"/>
          <p:nvPr/>
        </p:nvSpPr>
        <p:spPr>
          <a:xfrm>
            <a:off x="3320273" y="4849454"/>
            <a:ext cx="1380765" cy="261610"/>
          </a:xfrm>
          <a:prstGeom prst="rect">
            <a:avLst/>
          </a:prstGeom>
          <a:noFill/>
        </p:spPr>
        <p:txBody>
          <a:bodyPr wrap="square" rtlCol="0">
            <a:spAutoFit/>
          </a:bodyPr>
          <a:lstStyle/>
          <a:p>
            <a:r>
              <a:rPr lang="en-US" sz="1100" i="1" dirty="0"/>
              <a:t>Source </a:t>
            </a:r>
            <a:r>
              <a:rPr lang="en-US" sz="1100" i="1" dirty="0">
                <a:hlinkClick r:id="rId5"/>
              </a:rPr>
              <a:t>link</a:t>
            </a:r>
            <a:endParaRPr lang="en-US" sz="1100" i="1" dirty="0"/>
          </a:p>
        </p:txBody>
      </p:sp>
    </p:spTree>
    <p:extLst>
      <p:ext uri="{BB962C8B-B14F-4D97-AF65-F5344CB8AC3E}">
        <p14:creationId xmlns:p14="http://schemas.microsoft.com/office/powerpoint/2010/main" val="3157004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Design</a:t>
            </a:r>
            <a:br>
              <a:rPr lang="en-US" sz="3600" dirty="0"/>
            </a:br>
            <a:r>
              <a:rPr lang="en-US" sz="2800" dirty="0"/>
              <a:t>Level 3: Division into classes</a:t>
            </a:r>
            <a:endParaRPr lang="en-US" sz="3600" dirty="0"/>
          </a:p>
        </p:txBody>
      </p:sp>
      <p:pic>
        <p:nvPicPr>
          <p:cNvPr id="4" name="Picture 3">
            <a:extLst>
              <a:ext uri="{FF2B5EF4-FFF2-40B4-BE49-F238E27FC236}">
                <a16:creationId xmlns:a16="http://schemas.microsoft.com/office/drawing/2014/main" id="{F2996689-814F-4289-9F24-E7F7D4904FF9}"/>
              </a:ext>
            </a:extLst>
          </p:cNvPr>
          <p:cNvPicPr>
            <a:picLocks noChangeAspect="1"/>
          </p:cNvPicPr>
          <p:nvPr/>
        </p:nvPicPr>
        <p:blipFill>
          <a:blip r:embed="rId2"/>
          <a:stretch>
            <a:fillRect/>
          </a:stretch>
        </p:blipFill>
        <p:spPr>
          <a:xfrm>
            <a:off x="2238375" y="1971675"/>
            <a:ext cx="7715250" cy="2914650"/>
          </a:xfrm>
          <a:prstGeom prst="rect">
            <a:avLst/>
          </a:prstGeom>
        </p:spPr>
      </p:pic>
      <p:sp>
        <p:nvSpPr>
          <p:cNvPr id="5" name="Rectangle 4">
            <a:extLst>
              <a:ext uri="{FF2B5EF4-FFF2-40B4-BE49-F238E27FC236}">
                <a16:creationId xmlns:a16="http://schemas.microsoft.com/office/drawing/2014/main" id="{8A357608-A8AF-4529-AFF0-6D84106EE66B}"/>
              </a:ext>
            </a:extLst>
          </p:cNvPr>
          <p:cNvSpPr/>
          <p:nvPr/>
        </p:nvSpPr>
        <p:spPr>
          <a:xfrm>
            <a:off x="1790946" y="5059652"/>
            <a:ext cx="8162679" cy="1001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sz="1400" dirty="0">
              <a:solidFill>
                <a:schemeClr val="tx1"/>
              </a:solidFill>
            </a:endParaRPr>
          </a:p>
        </p:txBody>
      </p:sp>
      <p:sp>
        <p:nvSpPr>
          <p:cNvPr id="6" name="AutoShape 2" descr="The joy of exclamation marks! | Written language | The Guardia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2238375" y="5336812"/>
            <a:ext cx="144232" cy="461544"/>
          </a:xfrm>
          <a:prstGeom prst="rect">
            <a:avLst/>
          </a:prstGeom>
        </p:spPr>
      </p:pic>
      <p:sp>
        <p:nvSpPr>
          <p:cNvPr id="8" name="Rectangle 7">
            <a:extLst>
              <a:ext uri="{FF2B5EF4-FFF2-40B4-BE49-F238E27FC236}">
                <a16:creationId xmlns:a16="http://schemas.microsoft.com/office/drawing/2014/main" id="{8A357608-A8AF-4529-AFF0-6D84106EE66B}"/>
              </a:ext>
            </a:extLst>
          </p:cNvPr>
          <p:cNvSpPr/>
          <p:nvPr/>
        </p:nvSpPr>
        <p:spPr>
          <a:xfrm>
            <a:off x="2475300" y="5446035"/>
            <a:ext cx="7478325" cy="32042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When defining the classes think about </a:t>
            </a:r>
            <a:r>
              <a:rPr lang="en-US" sz="1400" b="1" dirty="0">
                <a:solidFill>
                  <a:schemeClr val="tx1"/>
                </a:solidFill>
              </a:rPr>
              <a:t>ABSTRACTION, INHERITANCE, </a:t>
            </a:r>
            <a:r>
              <a:rPr lang="en-US" sz="1400" dirty="0">
                <a:solidFill>
                  <a:schemeClr val="tx1"/>
                </a:solidFill>
              </a:rPr>
              <a:t>and </a:t>
            </a:r>
            <a:r>
              <a:rPr lang="en-US" sz="1400" b="1" dirty="0">
                <a:solidFill>
                  <a:schemeClr val="tx1"/>
                </a:solidFill>
              </a:rPr>
              <a:t>ENCAPSULATION</a:t>
            </a:r>
            <a:endParaRPr lang="en-US" sz="1400" dirty="0">
              <a:solidFill>
                <a:schemeClr val="tx1"/>
              </a:solidFill>
            </a:endParaRPr>
          </a:p>
        </p:txBody>
      </p:sp>
    </p:spTree>
    <p:extLst>
      <p:ext uri="{BB962C8B-B14F-4D97-AF65-F5344CB8AC3E}">
        <p14:creationId xmlns:p14="http://schemas.microsoft.com/office/powerpoint/2010/main" val="49297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Design</a:t>
            </a:r>
            <a:br>
              <a:rPr lang="en-US" sz="3600" dirty="0"/>
            </a:br>
            <a:r>
              <a:rPr lang="en-US" sz="2800" dirty="0"/>
              <a:t>Level 4: Division into routines (i.e. methods)</a:t>
            </a:r>
            <a:endParaRPr lang="en-US" sz="3600" dirty="0"/>
          </a:p>
        </p:txBody>
      </p:sp>
      <p:pic>
        <p:nvPicPr>
          <p:cNvPr id="8" name="Picture 7">
            <a:extLst>
              <a:ext uri="{FF2B5EF4-FFF2-40B4-BE49-F238E27FC236}">
                <a16:creationId xmlns:a16="http://schemas.microsoft.com/office/drawing/2014/main" id="{27996E24-2DAC-43B5-A943-2D07629EA1C5}"/>
              </a:ext>
            </a:extLst>
          </p:cNvPr>
          <p:cNvPicPr>
            <a:picLocks noChangeAspect="1"/>
          </p:cNvPicPr>
          <p:nvPr/>
        </p:nvPicPr>
        <p:blipFill>
          <a:blip r:embed="rId2"/>
          <a:stretch>
            <a:fillRect/>
          </a:stretch>
        </p:blipFill>
        <p:spPr>
          <a:xfrm>
            <a:off x="3224212" y="1816347"/>
            <a:ext cx="5743575" cy="1228725"/>
          </a:xfrm>
          <a:prstGeom prst="rect">
            <a:avLst/>
          </a:prstGeom>
        </p:spPr>
      </p:pic>
    </p:spTree>
    <p:extLst>
      <p:ext uri="{BB962C8B-B14F-4D97-AF65-F5344CB8AC3E}">
        <p14:creationId xmlns:p14="http://schemas.microsoft.com/office/powerpoint/2010/main" val="331074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a:t>Design</a:t>
            </a:r>
            <a:br>
              <a:rPr lang="en-US" sz="3600"/>
            </a:br>
            <a:r>
              <a:rPr lang="en-US" sz="2800"/>
              <a:t>Level 5: Internal routine design</a:t>
            </a:r>
            <a:endParaRPr lang="en-US" sz="3600" dirty="0"/>
          </a:p>
        </p:txBody>
      </p:sp>
      <p:pic>
        <p:nvPicPr>
          <p:cNvPr id="3" name="Picture 2">
            <a:extLst>
              <a:ext uri="{FF2B5EF4-FFF2-40B4-BE49-F238E27FC236}">
                <a16:creationId xmlns:a16="http://schemas.microsoft.com/office/drawing/2014/main" id="{5FD54AD2-5CA3-4D0E-B4BD-E9DC12E7363F}"/>
              </a:ext>
            </a:extLst>
          </p:cNvPr>
          <p:cNvPicPr>
            <a:picLocks noChangeAspect="1"/>
          </p:cNvPicPr>
          <p:nvPr/>
        </p:nvPicPr>
        <p:blipFill>
          <a:blip r:embed="rId2"/>
          <a:stretch>
            <a:fillRect/>
          </a:stretch>
        </p:blipFill>
        <p:spPr>
          <a:xfrm>
            <a:off x="2165976" y="1350241"/>
            <a:ext cx="8296275" cy="2476500"/>
          </a:xfrm>
          <a:prstGeom prst="rect">
            <a:avLst/>
          </a:prstGeom>
        </p:spPr>
      </p:pic>
      <p:sp>
        <p:nvSpPr>
          <p:cNvPr id="13" name="Content Placeholder 2">
            <a:extLst>
              <a:ext uri="{FF2B5EF4-FFF2-40B4-BE49-F238E27FC236}">
                <a16:creationId xmlns:a16="http://schemas.microsoft.com/office/drawing/2014/main" id="{A20807D9-3FF9-4F90-AC00-EE188AD266A8}"/>
              </a:ext>
            </a:extLst>
          </p:cNvPr>
          <p:cNvSpPr>
            <a:spLocks noGrp="1"/>
          </p:cNvSpPr>
          <p:nvPr>
            <p:ph idx="1"/>
          </p:nvPr>
        </p:nvSpPr>
        <p:spPr>
          <a:xfrm>
            <a:off x="617064" y="5780015"/>
            <a:ext cx="10957871" cy="494950"/>
          </a:xfrm>
        </p:spPr>
        <p:txBody>
          <a:bodyPr>
            <a:normAutofit/>
          </a:bodyPr>
          <a:lstStyle/>
          <a:p>
            <a:pPr>
              <a:buClr>
                <a:schemeClr val="bg2">
                  <a:lumMod val="90000"/>
                </a:schemeClr>
              </a:buClr>
              <a:buFont typeface="Arial" panose="020B0604020202020204" pitchFamily="34" charset="0"/>
              <a:buChar char="•"/>
            </a:pPr>
            <a:r>
              <a:rPr lang="en-US" sz="2400" dirty="0"/>
              <a:t> </a:t>
            </a:r>
            <a:r>
              <a:rPr lang="en-US" sz="2400" b="1" dirty="0"/>
              <a:t>Implementation</a:t>
            </a:r>
            <a:r>
              <a:rPr lang="en-US" sz="2400" dirty="0"/>
              <a:t>…</a:t>
            </a:r>
            <a:endParaRPr lang="en-US" sz="2000" dirty="0"/>
          </a:p>
        </p:txBody>
      </p:sp>
    </p:spTree>
    <p:extLst>
      <p:ext uri="{BB962C8B-B14F-4D97-AF65-F5344CB8AC3E}">
        <p14:creationId xmlns:p14="http://schemas.microsoft.com/office/powerpoint/2010/main" val="315722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a:buClr>
                <a:schemeClr val="bg2">
                  <a:lumMod val="90000"/>
                </a:schemeClr>
              </a:buClr>
              <a:buFont typeface="Arial" panose="020B0604020202020204" pitchFamily="34" charset="0"/>
              <a:buChar char="•"/>
            </a:pPr>
            <a:r>
              <a:rPr lang="en-US" sz="2400" dirty="0"/>
              <a:t> Software testing</a:t>
            </a:r>
          </a:p>
          <a:p>
            <a:pPr lvl="1">
              <a:buClr>
                <a:schemeClr val="bg2">
                  <a:lumMod val="90000"/>
                </a:schemeClr>
              </a:buClr>
              <a:buFont typeface="Arial" panose="020B0604020202020204" pitchFamily="34" charset="0"/>
              <a:buChar char="•"/>
            </a:pPr>
            <a:r>
              <a:rPr lang="en-US" sz="2000" dirty="0"/>
              <a:t>The process of executing a piece of software to identify any gaps, errors, or missing requirements in contrary to the actual requirements</a:t>
            </a:r>
          </a:p>
          <a:p>
            <a:pPr>
              <a:buClr>
                <a:schemeClr val="bg2">
                  <a:lumMod val="90000"/>
                </a:schemeClr>
              </a:buClr>
              <a:buFont typeface="Arial" panose="020B0604020202020204" pitchFamily="34" charset="0"/>
              <a:buChar char="•"/>
            </a:pPr>
            <a:r>
              <a:rPr lang="en-US" sz="2400" dirty="0"/>
              <a:t> Software test</a:t>
            </a:r>
          </a:p>
          <a:p>
            <a:pPr lvl="1">
              <a:buClr>
                <a:schemeClr val="bg2">
                  <a:lumMod val="90000"/>
                </a:schemeClr>
              </a:buClr>
              <a:buFont typeface="Arial" panose="020B0604020202020204" pitchFamily="34" charset="0"/>
              <a:buChar char="•"/>
            </a:pPr>
            <a:r>
              <a:rPr lang="en-US" sz="2000" dirty="0"/>
              <a:t>Piece of software which validates whether the execution of another piece of software</a:t>
            </a:r>
            <a:endParaRPr lang="en-US" sz="2200" dirty="0"/>
          </a:p>
          <a:p>
            <a:pPr lvl="2">
              <a:buClr>
                <a:schemeClr val="bg2">
                  <a:lumMod val="90000"/>
                </a:schemeClr>
              </a:buClr>
              <a:buFont typeface="Arial" panose="020B0604020202020204" pitchFamily="34" charset="0"/>
              <a:buChar char="•"/>
            </a:pPr>
            <a:r>
              <a:rPr lang="en-US" sz="1800" dirty="0"/>
              <a:t>Results in the expected state (state testing) – result validation</a:t>
            </a:r>
          </a:p>
          <a:p>
            <a:pPr lvl="2">
              <a:buClr>
                <a:schemeClr val="bg2">
                  <a:lumMod val="90000"/>
                </a:schemeClr>
              </a:buClr>
              <a:buFont typeface="Arial" panose="020B0604020202020204" pitchFamily="34" charset="0"/>
              <a:buChar char="•"/>
            </a:pPr>
            <a:r>
              <a:rPr lang="en-US" sz="1800" dirty="0"/>
              <a:t>Is done according to the expected sequence of events (behavior testing)</a:t>
            </a:r>
          </a:p>
          <a:p>
            <a:pPr>
              <a:buClr>
                <a:schemeClr val="bg2">
                  <a:lumMod val="90000"/>
                </a:schemeClr>
              </a:buClr>
              <a:buFont typeface="Arial" panose="020B0604020202020204" pitchFamily="34" charset="0"/>
              <a:buChar char="•"/>
            </a:pPr>
            <a:r>
              <a:rPr lang="en-US" sz="2400" dirty="0"/>
              <a:t> Types of testing</a:t>
            </a:r>
          </a:p>
          <a:p>
            <a:pPr lvl="1">
              <a:buClr>
                <a:schemeClr val="bg2">
                  <a:lumMod val="90000"/>
                </a:schemeClr>
              </a:buClr>
              <a:buFont typeface="Arial" panose="020B0604020202020204" pitchFamily="34" charset="0"/>
              <a:buChar char="•"/>
            </a:pPr>
            <a:r>
              <a:rPr lang="en-US" sz="2000" dirty="0"/>
              <a:t>Unit testing – targets small units of code</a:t>
            </a:r>
          </a:p>
          <a:p>
            <a:pPr lvl="1">
              <a:buClr>
                <a:schemeClr val="bg2">
                  <a:lumMod val="90000"/>
                </a:schemeClr>
              </a:buClr>
              <a:buFont typeface="Arial" panose="020B0604020202020204" pitchFamily="34" charset="0"/>
              <a:buChar char="•"/>
            </a:pPr>
            <a:r>
              <a:rPr lang="en-US" sz="2000" dirty="0"/>
              <a:t>Integration testing</a:t>
            </a:r>
          </a:p>
          <a:p>
            <a:pPr>
              <a:buClr>
                <a:schemeClr val="bg2">
                  <a:lumMod val="90000"/>
                </a:schemeClr>
              </a:buClr>
              <a:buFont typeface="Arial" panose="020B0604020202020204" pitchFamily="34" charset="0"/>
              <a:buChar char="•"/>
            </a:pPr>
            <a:r>
              <a:rPr lang="en-US" sz="2400" dirty="0"/>
              <a:t> Testing frameworks for Java</a:t>
            </a:r>
          </a:p>
          <a:p>
            <a:pPr lvl="1">
              <a:buClr>
                <a:schemeClr val="bg2">
                  <a:lumMod val="90000"/>
                </a:schemeClr>
              </a:buClr>
              <a:buFont typeface="Arial" panose="020B0604020202020204" pitchFamily="34" charset="0"/>
              <a:buChar char="•"/>
            </a:pPr>
            <a:r>
              <a:rPr lang="en-US" sz="2000" dirty="0"/>
              <a:t>Junit, TestNG</a:t>
            </a:r>
          </a:p>
        </p:txBody>
      </p:sp>
      <p:sp>
        <p:nvSpPr>
          <p:cNvPr id="6" name="TextBox 5">
            <a:extLst>
              <a:ext uri="{FF2B5EF4-FFF2-40B4-BE49-F238E27FC236}">
                <a16:creationId xmlns:a16="http://schemas.microsoft.com/office/drawing/2014/main" id="{B1CFDE1A-0379-4002-B086-9642C85F3EBE}"/>
              </a:ext>
            </a:extLst>
          </p:cNvPr>
          <p:cNvSpPr txBox="1"/>
          <p:nvPr/>
        </p:nvSpPr>
        <p:spPr>
          <a:xfrm>
            <a:off x="9713956" y="5780632"/>
            <a:ext cx="1380765" cy="261610"/>
          </a:xfrm>
          <a:prstGeom prst="rect">
            <a:avLst/>
          </a:prstGeom>
          <a:noFill/>
        </p:spPr>
        <p:txBody>
          <a:bodyPr wrap="square" rtlCol="0">
            <a:spAutoFit/>
          </a:bodyPr>
          <a:lstStyle/>
          <a:p>
            <a:r>
              <a:rPr lang="en-US" sz="1100" i="1" dirty="0"/>
              <a:t>Source </a:t>
            </a:r>
            <a:r>
              <a:rPr lang="en-US" sz="1100" i="1" dirty="0">
                <a:hlinkClick r:id="rId2"/>
              </a:rPr>
              <a:t>link</a:t>
            </a:r>
            <a:endParaRPr lang="en-US" sz="1100" i="1" dirty="0"/>
          </a:p>
        </p:txBody>
      </p:sp>
    </p:spTree>
    <p:extLst>
      <p:ext uri="{BB962C8B-B14F-4D97-AF65-F5344CB8AC3E}">
        <p14:creationId xmlns:p14="http://schemas.microsoft.com/office/powerpoint/2010/main" val="129439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a:buClr>
                <a:schemeClr val="bg2">
                  <a:lumMod val="90000"/>
                </a:schemeClr>
              </a:buClr>
              <a:buFont typeface="Arial" panose="020B0604020202020204" pitchFamily="34" charset="0"/>
              <a:buChar char="•"/>
            </a:pPr>
            <a:r>
              <a:rPr lang="en-US" sz="2400" dirty="0"/>
              <a:t> Configure Maven to work with Junit – add the Junit dependency in pom.xml</a:t>
            </a:r>
          </a:p>
          <a:p>
            <a:pPr>
              <a:buClr>
                <a:schemeClr val="bg2">
                  <a:lumMod val="90000"/>
                </a:schemeClr>
              </a:buClr>
              <a:buFont typeface="Arial" panose="020B0604020202020204" pitchFamily="34" charset="0"/>
              <a:buChar char="•"/>
            </a:pPr>
            <a:endParaRPr lang="en-US" sz="2400" dirty="0"/>
          </a:p>
          <a:p>
            <a:pPr marL="0" indent="0">
              <a:buClr>
                <a:schemeClr val="bg2">
                  <a:lumMod val="90000"/>
                </a:schemeClr>
              </a:buClr>
              <a:buNone/>
            </a:pPr>
            <a:endParaRPr lang="en-US" sz="2400" dirty="0"/>
          </a:p>
          <a:p>
            <a:pPr marL="0" indent="0">
              <a:buClr>
                <a:schemeClr val="bg2">
                  <a:lumMod val="90000"/>
                </a:schemeClr>
              </a:buClr>
              <a:buNone/>
            </a:pPr>
            <a:r>
              <a:rPr lang="en-US" sz="2400" dirty="0"/>
              <a:t> </a:t>
            </a:r>
          </a:p>
          <a:p>
            <a:pPr>
              <a:buClr>
                <a:schemeClr val="bg2">
                  <a:lumMod val="90000"/>
                </a:schemeClr>
              </a:buClr>
              <a:buFont typeface="Arial" panose="020B0604020202020204" pitchFamily="34" charset="0"/>
              <a:buChar char="•"/>
            </a:pPr>
            <a:r>
              <a:rPr lang="en-US" sz="2400" dirty="0"/>
              <a:t> Consider the class </a:t>
            </a:r>
            <a:r>
              <a:rPr lang="en-US" sz="2400" i="1" dirty="0" err="1"/>
              <a:t>AddOperation</a:t>
            </a:r>
            <a:r>
              <a:rPr lang="en-US" sz="2400" dirty="0"/>
              <a:t> that defines a single method for adding two numbers </a:t>
            </a:r>
          </a:p>
          <a:p>
            <a:pPr lvl="1">
              <a:buClr>
                <a:schemeClr val="bg2">
                  <a:lumMod val="90000"/>
                </a:schemeClr>
              </a:buClr>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3485B768-542E-4D85-A0CB-877B9DA17251}"/>
              </a:ext>
            </a:extLst>
          </p:cNvPr>
          <p:cNvPicPr>
            <a:picLocks noChangeAspect="1"/>
          </p:cNvPicPr>
          <p:nvPr/>
        </p:nvPicPr>
        <p:blipFill>
          <a:blip r:embed="rId2"/>
          <a:stretch>
            <a:fillRect/>
          </a:stretch>
        </p:blipFill>
        <p:spPr>
          <a:xfrm>
            <a:off x="4791075" y="3946598"/>
            <a:ext cx="2609850" cy="990600"/>
          </a:xfrm>
          <a:prstGeom prst="rect">
            <a:avLst/>
          </a:prstGeom>
        </p:spPr>
      </p:pic>
      <p:pic>
        <p:nvPicPr>
          <p:cNvPr id="9" name="Picture 8">
            <a:extLst>
              <a:ext uri="{FF2B5EF4-FFF2-40B4-BE49-F238E27FC236}">
                <a16:creationId xmlns:a16="http://schemas.microsoft.com/office/drawing/2014/main" id="{01E9A556-07D9-462F-892B-6797DF45671F}"/>
              </a:ext>
            </a:extLst>
          </p:cNvPr>
          <p:cNvPicPr>
            <a:picLocks noChangeAspect="1"/>
          </p:cNvPicPr>
          <p:nvPr/>
        </p:nvPicPr>
        <p:blipFill>
          <a:blip r:embed="rId3"/>
          <a:stretch>
            <a:fillRect/>
          </a:stretch>
        </p:blipFill>
        <p:spPr>
          <a:xfrm>
            <a:off x="4200525" y="1829447"/>
            <a:ext cx="3790950" cy="1181100"/>
          </a:xfrm>
          <a:prstGeom prst="rect">
            <a:avLst/>
          </a:prstGeom>
        </p:spPr>
      </p:pic>
    </p:spTree>
    <p:extLst>
      <p:ext uri="{BB962C8B-B14F-4D97-AF65-F5344CB8AC3E}">
        <p14:creationId xmlns:p14="http://schemas.microsoft.com/office/powerpoint/2010/main" val="285222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lstStyle/>
          <a:p>
            <a:pPr>
              <a:buClr>
                <a:schemeClr val="bg2">
                  <a:lumMod val="90000"/>
                </a:schemeClr>
              </a:buClr>
              <a:buFont typeface="Arial" panose="020B0604020202020204" pitchFamily="34" charset="0"/>
              <a:buChar char="•"/>
            </a:pPr>
            <a:r>
              <a:rPr lang="en-US" sz="2400" dirty="0"/>
              <a:t> Create the test class</a:t>
            </a:r>
          </a:p>
          <a:p>
            <a:pPr lvl="1">
              <a:buClr>
                <a:schemeClr val="bg2">
                  <a:lumMod val="90000"/>
                </a:schemeClr>
              </a:buClr>
              <a:buFont typeface="Arial" panose="020B0604020202020204" pitchFamily="34" charset="0"/>
              <a:buChar char="•"/>
            </a:pPr>
            <a:r>
              <a:rPr lang="en-US" sz="2200" dirty="0"/>
              <a:t>Create a java test class named </a:t>
            </a:r>
            <a:r>
              <a:rPr lang="en-US" sz="2200" i="1" dirty="0"/>
              <a:t>AddOperationTest.java </a:t>
            </a:r>
            <a:r>
              <a:rPr lang="en-US" sz="2200" dirty="0"/>
              <a:t>and place it in </a:t>
            </a:r>
            <a:r>
              <a:rPr lang="en-US" sz="2200" dirty="0" err="1"/>
              <a:t>src</a:t>
            </a:r>
            <a:r>
              <a:rPr lang="en-US" sz="2200" dirty="0"/>
              <a:t>/main/test</a:t>
            </a:r>
          </a:p>
          <a:p>
            <a:pPr lvl="1">
              <a:buClr>
                <a:schemeClr val="bg2">
                  <a:lumMod val="90000"/>
                </a:schemeClr>
              </a:buClr>
              <a:buFont typeface="Arial" panose="020B0604020202020204" pitchFamily="34" charset="0"/>
              <a:buChar char="•"/>
            </a:pPr>
            <a:r>
              <a:rPr lang="en-US" sz="2200" dirty="0"/>
              <a:t>Implement a test method named </a:t>
            </a:r>
            <a:r>
              <a:rPr lang="en-US" sz="2200" i="1" dirty="0" err="1"/>
              <a:t>addTest</a:t>
            </a:r>
            <a:r>
              <a:rPr lang="en-US" sz="2200" i="1" dirty="0"/>
              <a:t> </a:t>
            </a:r>
            <a:r>
              <a:rPr lang="en-US" sz="2200" dirty="0"/>
              <a:t>in your test class</a:t>
            </a:r>
          </a:p>
          <a:p>
            <a:pPr lvl="1">
              <a:buClr>
                <a:schemeClr val="bg2">
                  <a:lumMod val="90000"/>
                </a:schemeClr>
              </a:buClr>
              <a:buFont typeface="Arial" panose="020B0604020202020204" pitchFamily="34" charset="0"/>
              <a:buChar char="•"/>
            </a:pPr>
            <a:r>
              <a:rPr lang="en-US" sz="2200" dirty="0"/>
              <a:t>Specify the annotation @Test to the method </a:t>
            </a:r>
            <a:r>
              <a:rPr lang="en-US" sz="2200" i="1" dirty="0" err="1"/>
              <a:t>addTest</a:t>
            </a:r>
            <a:r>
              <a:rPr lang="en-US" sz="2200" dirty="0"/>
              <a:t>()</a:t>
            </a:r>
          </a:p>
          <a:p>
            <a:pPr lvl="1">
              <a:buClr>
                <a:schemeClr val="bg2">
                  <a:lumMod val="90000"/>
                </a:schemeClr>
              </a:buClr>
              <a:buFont typeface="Arial" panose="020B0604020202020204" pitchFamily="34" charset="0"/>
              <a:buChar char="•"/>
            </a:pPr>
            <a:r>
              <a:rPr lang="en-US" sz="2200" dirty="0"/>
              <a:t>Implement the test condition and check the condition using </a:t>
            </a:r>
            <a:r>
              <a:rPr lang="en-US" sz="2200" i="1" dirty="0" err="1"/>
              <a:t>assertEquals</a:t>
            </a:r>
            <a:r>
              <a:rPr lang="en-US" sz="2200" i="1" dirty="0"/>
              <a:t> </a:t>
            </a:r>
            <a:r>
              <a:rPr lang="en-US" sz="2200" dirty="0"/>
              <a:t>API of JUnit</a:t>
            </a:r>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lvl="1">
              <a:buClr>
                <a:schemeClr val="bg2">
                  <a:lumMod val="90000"/>
                </a:schemeClr>
              </a:buClr>
              <a:buFont typeface="Arial" panose="020B0604020202020204" pitchFamily="34" charset="0"/>
              <a:buChar char="•"/>
            </a:pPr>
            <a:endParaRPr lang="en-US" sz="2000" dirty="0"/>
          </a:p>
        </p:txBody>
      </p:sp>
      <p:cxnSp>
        <p:nvCxnSpPr>
          <p:cNvPr id="9" name="Straight Connector 8">
            <a:extLst>
              <a:ext uri="{FF2B5EF4-FFF2-40B4-BE49-F238E27FC236}">
                <a16:creationId xmlns:a16="http://schemas.microsoft.com/office/drawing/2014/main" id="{FC91AEF2-67AF-4023-AD00-4C7759025A09}"/>
              </a:ext>
            </a:extLst>
          </p:cNvPr>
          <p:cNvCxnSpPr/>
          <p:nvPr/>
        </p:nvCxnSpPr>
        <p:spPr>
          <a:xfrm flipV="1">
            <a:off x="4040155" y="4683967"/>
            <a:ext cx="1819469" cy="513184"/>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1920239" y="3104728"/>
            <a:ext cx="2119915" cy="3208013"/>
          </a:xfrm>
          <a:prstGeom prst="rect">
            <a:avLst/>
          </a:prstGeom>
        </p:spPr>
      </p:pic>
      <p:pic>
        <p:nvPicPr>
          <p:cNvPr id="7" name="Picture 6"/>
          <p:cNvPicPr>
            <a:picLocks noChangeAspect="1"/>
          </p:cNvPicPr>
          <p:nvPr/>
        </p:nvPicPr>
        <p:blipFill>
          <a:blip r:embed="rId3"/>
          <a:stretch>
            <a:fillRect/>
          </a:stretch>
        </p:blipFill>
        <p:spPr>
          <a:xfrm>
            <a:off x="5933803" y="3320143"/>
            <a:ext cx="4286250" cy="2438400"/>
          </a:xfrm>
          <a:prstGeom prst="rect">
            <a:avLst/>
          </a:prstGeom>
        </p:spPr>
      </p:pic>
    </p:spTree>
    <p:extLst>
      <p:ext uri="{BB962C8B-B14F-4D97-AF65-F5344CB8AC3E}">
        <p14:creationId xmlns:p14="http://schemas.microsoft.com/office/powerpoint/2010/main" val="1440133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lstStyle/>
          <a:p>
            <a:pPr>
              <a:buClr>
                <a:schemeClr val="bg2">
                  <a:lumMod val="90000"/>
                </a:schemeClr>
              </a:buClr>
              <a:buFont typeface="Arial" panose="020B0604020202020204" pitchFamily="34" charset="0"/>
              <a:buChar char="•"/>
            </a:pPr>
            <a:r>
              <a:rPr lang="en-US" sz="2400" dirty="0"/>
              <a:t> Run the test</a:t>
            </a:r>
          </a:p>
          <a:p>
            <a:pPr marL="0" indent="0">
              <a:buClr>
                <a:schemeClr val="bg2">
                  <a:lumMod val="90000"/>
                </a:schemeClr>
              </a:buClr>
              <a:buNone/>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lvl="1">
              <a:buClr>
                <a:schemeClr val="bg2">
                  <a:lumMod val="90000"/>
                </a:schemeClr>
              </a:buClr>
              <a:buFont typeface="Arial" panose="020B0604020202020204" pitchFamily="34" charset="0"/>
              <a:buChar char="•"/>
            </a:pPr>
            <a:endParaRPr lang="en-US" sz="2000" dirty="0"/>
          </a:p>
        </p:txBody>
      </p:sp>
      <p:pic>
        <p:nvPicPr>
          <p:cNvPr id="3" name="Picture 2"/>
          <p:cNvPicPr>
            <a:picLocks noChangeAspect="1"/>
          </p:cNvPicPr>
          <p:nvPr/>
        </p:nvPicPr>
        <p:blipFill>
          <a:blip r:embed="rId2"/>
          <a:stretch>
            <a:fillRect/>
          </a:stretch>
        </p:blipFill>
        <p:spPr>
          <a:xfrm>
            <a:off x="209005" y="2036852"/>
            <a:ext cx="2390775" cy="3019425"/>
          </a:xfrm>
          <a:prstGeom prst="rect">
            <a:avLst/>
          </a:prstGeom>
        </p:spPr>
      </p:pic>
      <p:pic>
        <p:nvPicPr>
          <p:cNvPr id="8" name="Picture 7"/>
          <p:cNvPicPr>
            <a:picLocks noChangeAspect="1"/>
          </p:cNvPicPr>
          <p:nvPr/>
        </p:nvPicPr>
        <p:blipFill>
          <a:blip r:embed="rId3"/>
          <a:stretch>
            <a:fillRect/>
          </a:stretch>
        </p:blipFill>
        <p:spPr>
          <a:xfrm>
            <a:off x="2893503" y="2498270"/>
            <a:ext cx="9220200" cy="1714500"/>
          </a:xfrm>
          <a:prstGeom prst="rect">
            <a:avLst/>
          </a:prstGeom>
        </p:spPr>
      </p:pic>
    </p:spTree>
    <p:extLst>
      <p:ext uri="{BB962C8B-B14F-4D97-AF65-F5344CB8AC3E}">
        <p14:creationId xmlns:p14="http://schemas.microsoft.com/office/powerpoint/2010/main" val="227851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lstStyle/>
          <a:p>
            <a:pPr>
              <a:buClr>
                <a:schemeClr val="bg2">
                  <a:lumMod val="90000"/>
                </a:schemeClr>
              </a:buClr>
              <a:buFont typeface="Arial" panose="020B0604020202020204" pitchFamily="34" charset="0"/>
              <a:buChar char="•"/>
            </a:pPr>
            <a:r>
              <a:rPr lang="en-US" sz="2400" b="1" dirty="0"/>
              <a:t> Basic Annotations</a:t>
            </a:r>
            <a:r>
              <a:rPr lang="en-US" sz="2400" dirty="0"/>
              <a:t> </a:t>
            </a:r>
            <a:r>
              <a:rPr lang="en-US" sz="2400" dirty="0">
                <a:hlinkClick r:id="rId2"/>
              </a:rPr>
              <a:t>(Link)</a:t>
            </a:r>
            <a:endParaRPr lang="en-US" sz="2400" dirty="0"/>
          </a:p>
          <a:p>
            <a:pPr marL="0" indent="0">
              <a:buClr>
                <a:schemeClr val="bg2">
                  <a:lumMod val="90000"/>
                </a:schemeClr>
              </a:buClr>
              <a:buNone/>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lvl="1">
              <a:buClr>
                <a:schemeClr val="bg2">
                  <a:lumMod val="90000"/>
                </a:schemeClr>
              </a:buClr>
              <a:buFont typeface="Arial" panose="020B0604020202020204" pitchFamily="34" charset="0"/>
              <a:buChar char="•"/>
            </a:pPr>
            <a:endParaRPr lang="en-US" sz="2000" dirty="0"/>
          </a:p>
        </p:txBody>
      </p:sp>
      <p:graphicFrame>
        <p:nvGraphicFramePr>
          <p:cNvPr id="6" name="Table 5"/>
          <p:cNvGraphicFramePr>
            <a:graphicFrameLocks noGrp="1"/>
          </p:cNvGraphicFramePr>
          <p:nvPr>
            <p:extLst>
              <p:ext uri="{D42A27DB-BD31-4B8C-83A1-F6EECF244321}">
                <p14:modId xmlns:p14="http://schemas.microsoft.com/office/powerpoint/2010/main" val="2446292228"/>
              </p:ext>
            </p:extLst>
          </p:nvPr>
        </p:nvGraphicFramePr>
        <p:xfrm>
          <a:off x="1097279" y="1689825"/>
          <a:ext cx="9575075" cy="4414520"/>
        </p:xfrm>
        <a:graphic>
          <a:graphicData uri="http://schemas.openxmlformats.org/drawingml/2006/table">
            <a:tbl>
              <a:tblPr firstRow="1" bandRow="1">
                <a:tableStyleId>{5940675A-B579-460E-94D1-54222C63F5DA}</a:tableStyleId>
              </a:tblPr>
              <a:tblGrid>
                <a:gridCol w="2708102">
                  <a:extLst>
                    <a:ext uri="{9D8B030D-6E8A-4147-A177-3AD203B41FA5}">
                      <a16:colId xmlns:a16="http://schemas.microsoft.com/office/drawing/2014/main" val="593362361"/>
                    </a:ext>
                  </a:extLst>
                </a:gridCol>
                <a:gridCol w="6866973">
                  <a:extLst>
                    <a:ext uri="{9D8B030D-6E8A-4147-A177-3AD203B41FA5}">
                      <a16:colId xmlns:a16="http://schemas.microsoft.com/office/drawing/2014/main" val="3272383910"/>
                    </a:ext>
                  </a:extLst>
                </a:gridCol>
              </a:tblGrid>
              <a:tr h="370840">
                <a:tc>
                  <a:txBody>
                    <a:bodyPr/>
                    <a:lstStyle/>
                    <a:p>
                      <a:r>
                        <a:rPr lang="en-US" sz="1600" b="1" dirty="0"/>
                        <a:t>Annotation</a:t>
                      </a:r>
                    </a:p>
                  </a:txBody>
                  <a:tcPr>
                    <a:solidFill>
                      <a:schemeClr val="bg1">
                        <a:lumMod val="85000"/>
                      </a:schemeClr>
                    </a:solidFill>
                  </a:tcPr>
                </a:tc>
                <a:tc>
                  <a:txBody>
                    <a:bodyPr/>
                    <a:lstStyle/>
                    <a:p>
                      <a:r>
                        <a:rPr lang="en-US" sz="1600" b="1" dirty="0"/>
                        <a:t>Description</a:t>
                      </a:r>
                    </a:p>
                  </a:txBody>
                  <a:tcPr>
                    <a:solidFill>
                      <a:schemeClr val="bg1">
                        <a:lumMod val="85000"/>
                      </a:schemeClr>
                    </a:solidFill>
                  </a:tcPr>
                </a:tc>
                <a:extLst>
                  <a:ext uri="{0D108BD9-81ED-4DB2-BD59-A6C34878D82A}">
                    <a16:rowId xmlns:a16="http://schemas.microsoft.com/office/drawing/2014/main" val="3654675406"/>
                  </a:ext>
                </a:extLst>
              </a:tr>
              <a:tr h="370840">
                <a:tc>
                  <a:txBody>
                    <a:bodyPr/>
                    <a:lstStyle/>
                    <a:p>
                      <a:r>
                        <a:rPr lang="en-US" sz="1600" dirty="0"/>
                        <a:t>@Test</a:t>
                      </a:r>
                    </a:p>
                  </a:txBody>
                  <a:tcPr/>
                </a:tc>
                <a:tc>
                  <a:txBody>
                    <a:bodyPr/>
                    <a:lstStyle/>
                    <a:p>
                      <a:r>
                        <a:rPr lang="en-US" sz="1600" dirty="0"/>
                        <a:t>Denotes that a method is a test method. </a:t>
                      </a:r>
                    </a:p>
                  </a:txBody>
                  <a:tcPr/>
                </a:tc>
                <a:extLst>
                  <a:ext uri="{0D108BD9-81ED-4DB2-BD59-A6C34878D82A}">
                    <a16:rowId xmlns:a16="http://schemas.microsoft.com/office/drawing/2014/main" val="524433392"/>
                  </a:ext>
                </a:extLst>
              </a:tr>
              <a:tr h="370840">
                <a:tc>
                  <a:txBody>
                    <a:bodyPr/>
                    <a:lstStyle/>
                    <a:p>
                      <a:r>
                        <a:rPr lang="en-US" sz="1600" dirty="0"/>
                        <a:t>@</a:t>
                      </a:r>
                      <a:r>
                        <a:rPr lang="en-US" sz="1600" dirty="0" err="1"/>
                        <a:t>ParameterizedTest</a:t>
                      </a:r>
                      <a:endParaRPr lang="en-US" sz="1600" dirty="0"/>
                    </a:p>
                  </a:txBody>
                  <a:tcPr/>
                </a:tc>
                <a:tc>
                  <a:txBody>
                    <a:bodyPr/>
                    <a:lstStyle/>
                    <a:p>
                      <a:r>
                        <a:rPr lang="en-US" sz="1600" dirty="0"/>
                        <a:t>Denotes that a method is a parameterized test.</a:t>
                      </a:r>
                    </a:p>
                  </a:txBody>
                  <a:tcPr/>
                </a:tc>
                <a:extLst>
                  <a:ext uri="{0D108BD9-81ED-4DB2-BD59-A6C34878D82A}">
                    <a16:rowId xmlns:a16="http://schemas.microsoft.com/office/drawing/2014/main" val="318011908"/>
                  </a:ext>
                </a:extLst>
              </a:tr>
              <a:tr h="370840">
                <a:tc>
                  <a:txBody>
                    <a:bodyPr/>
                    <a:lstStyle/>
                    <a:p>
                      <a:r>
                        <a:rPr lang="en-US" sz="1600" dirty="0"/>
                        <a:t>@</a:t>
                      </a:r>
                      <a:r>
                        <a:rPr lang="en-US" sz="1600" dirty="0" err="1"/>
                        <a:t>RepeatedTest</a:t>
                      </a:r>
                      <a:endParaRPr lang="en-US" sz="1600" dirty="0"/>
                    </a:p>
                  </a:txBody>
                  <a:tcPr/>
                </a:tc>
                <a:tc>
                  <a:txBody>
                    <a:bodyPr/>
                    <a:lstStyle/>
                    <a:p>
                      <a:r>
                        <a:rPr lang="en-US" sz="1600" dirty="0"/>
                        <a:t>Denotes that a method is a test template for a repeated test.</a:t>
                      </a:r>
                    </a:p>
                  </a:txBody>
                  <a:tcPr/>
                </a:tc>
                <a:extLst>
                  <a:ext uri="{0D108BD9-81ED-4DB2-BD59-A6C34878D82A}">
                    <a16:rowId xmlns:a16="http://schemas.microsoft.com/office/drawing/2014/main" val="4221696645"/>
                  </a:ext>
                </a:extLst>
              </a:tr>
              <a:tr h="370840">
                <a:tc>
                  <a:txBody>
                    <a:bodyPr/>
                    <a:lstStyle/>
                    <a:p>
                      <a:r>
                        <a:rPr lang="en-US" sz="1600" dirty="0"/>
                        <a:t>@</a:t>
                      </a:r>
                      <a:r>
                        <a:rPr lang="en-US" sz="1600" dirty="0" err="1"/>
                        <a:t>BeforeEach</a:t>
                      </a:r>
                      <a:endParaRPr lang="en-US" sz="1600" dirty="0"/>
                    </a:p>
                  </a:txBody>
                  <a:tcPr/>
                </a:tc>
                <a:tc>
                  <a:txBody>
                    <a:bodyPr/>
                    <a:lstStyle/>
                    <a:p>
                      <a:r>
                        <a:rPr lang="en-US" sz="1600" dirty="0"/>
                        <a:t>Denotes that the annotated method should be executed before each @Test, @</a:t>
                      </a:r>
                      <a:r>
                        <a:rPr lang="en-US" sz="1600" dirty="0" err="1"/>
                        <a:t>RepeatedTest</a:t>
                      </a:r>
                      <a:r>
                        <a:rPr lang="en-US" sz="1600" dirty="0"/>
                        <a:t>, @</a:t>
                      </a:r>
                      <a:r>
                        <a:rPr lang="en-US" sz="1600" dirty="0" err="1"/>
                        <a:t>ParameterizedTest</a:t>
                      </a:r>
                      <a:r>
                        <a:rPr lang="en-US" sz="1600" dirty="0"/>
                        <a:t>, method in the current class.</a:t>
                      </a:r>
                    </a:p>
                  </a:txBody>
                  <a:tcPr/>
                </a:tc>
                <a:extLst>
                  <a:ext uri="{0D108BD9-81ED-4DB2-BD59-A6C34878D82A}">
                    <a16:rowId xmlns:a16="http://schemas.microsoft.com/office/drawing/2014/main" val="2365194745"/>
                  </a:ext>
                </a:extLst>
              </a:tr>
              <a:tr h="370840">
                <a:tc>
                  <a:txBody>
                    <a:bodyPr/>
                    <a:lstStyle/>
                    <a:p>
                      <a:r>
                        <a:rPr lang="en-US" sz="1600" dirty="0"/>
                        <a:t>@</a:t>
                      </a:r>
                      <a:r>
                        <a:rPr lang="en-US" sz="1600" dirty="0" err="1"/>
                        <a:t>AfterEach</a:t>
                      </a:r>
                      <a:endParaRPr lang="en-US" sz="1600" dirty="0"/>
                    </a:p>
                  </a:txBody>
                  <a:tcPr/>
                </a:tc>
                <a:tc>
                  <a:txBody>
                    <a:bodyPr/>
                    <a:lstStyle/>
                    <a:p>
                      <a:r>
                        <a:rPr lang="en-US" sz="1600" dirty="0"/>
                        <a:t>Denotes that the annotated method should be executed after each @Test, @</a:t>
                      </a:r>
                      <a:r>
                        <a:rPr lang="en-US" sz="1600" dirty="0" err="1"/>
                        <a:t>RepeatedTest</a:t>
                      </a:r>
                      <a:r>
                        <a:rPr lang="en-US" sz="1600" dirty="0"/>
                        <a:t>, @</a:t>
                      </a:r>
                      <a:r>
                        <a:rPr lang="en-US" sz="1600" dirty="0" err="1"/>
                        <a:t>ParameterizedTest</a:t>
                      </a:r>
                      <a:r>
                        <a:rPr lang="en-US" sz="1600" dirty="0"/>
                        <a:t> method in the current class.</a:t>
                      </a:r>
                    </a:p>
                  </a:txBody>
                  <a:tcPr/>
                </a:tc>
                <a:extLst>
                  <a:ext uri="{0D108BD9-81ED-4DB2-BD59-A6C34878D82A}">
                    <a16:rowId xmlns:a16="http://schemas.microsoft.com/office/drawing/2014/main" val="251270923"/>
                  </a:ext>
                </a:extLst>
              </a:tr>
              <a:tr h="370840">
                <a:tc>
                  <a:txBody>
                    <a:bodyPr/>
                    <a:lstStyle/>
                    <a:p>
                      <a:r>
                        <a:rPr lang="en-US" sz="1600" dirty="0"/>
                        <a:t>@</a:t>
                      </a:r>
                      <a:r>
                        <a:rPr lang="en-US" sz="1600" dirty="0" err="1"/>
                        <a:t>BeforeAll</a:t>
                      </a:r>
                      <a:endParaRPr lang="en-US" sz="1600" dirty="0"/>
                    </a:p>
                  </a:txBody>
                  <a:tcPr/>
                </a:tc>
                <a:tc>
                  <a:txBody>
                    <a:bodyPr/>
                    <a:lstStyle/>
                    <a:p>
                      <a:r>
                        <a:rPr lang="en-US" sz="1600" dirty="0"/>
                        <a:t>Denotes that the annotated method should be executed before all @Test, @</a:t>
                      </a:r>
                      <a:r>
                        <a:rPr lang="en-US" sz="1600" dirty="0" err="1"/>
                        <a:t>RepeatedTest</a:t>
                      </a:r>
                      <a:r>
                        <a:rPr lang="en-US" sz="1600" dirty="0"/>
                        <a:t>, @</a:t>
                      </a:r>
                      <a:r>
                        <a:rPr lang="en-US" sz="1600" dirty="0" err="1"/>
                        <a:t>ParameterizedTest</a:t>
                      </a:r>
                      <a:r>
                        <a:rPr lang="en-US" sz="1600" dirty="0"/>
                        <a:t> methods in the current class;</a:t>
                      </a:r>
                    </a:p>
                  </a:txBody>
                  <a:tcPr/>
                </a:tc>
                <a:extLst>
                  <a:ext uri="{0D108BD9-81ED-4DB2-BD59-A6C34878D82A}">
                    <a16:rowId xmlns:a16="http://schemas.microsoft.com/office/drawing/2014/main" val="1128559157"/>
                  </a:ext>
                </a:extLst>
              </a:tr>
              <a:tr h="370840">
                <a:tc>
                  <a:txBody>
                    <a:bodyPr/>
                    <a:lstStyle/>
                    <a:p>
                      <a:r>
                        <a:rPr lang="en-US" sz="1600" dirty="0"/>
                        <a:t>@</a:t>
                      </a:r>
                      <a:r>
                        <a:rPr lang="en-US" sz="1600" dirty="0" err="1"/>
                        <a:t>AfterAll</a:t>
                      </a:r>
                      <a:endParaRPr lang="en-US" sz="1600" dirty="0"/>
                    </a:p>
                  </a:txBody>
                  <a:tcPr/>
                </a:tc>
                <a:tc>
                  <a:txBody>
                    <a:bodyPr/>
                    <a:lstStyle/>
                    <a:p>
                      <a:r>
                        <a:rPr lang="en-US" sz="1600" dirty="0"/>
                        <a:t>Denotes that the annotated method should be executed after all @Test, @</a:t>
                      </a:r>
                      <a:r>
                        <a:rPr lang="en-US" sz="1600" dirty="0" err="1"/>
                        <a:t>RepeatedTest</a:t>
                      </a:r>
                      <a:r>
                        <a:rPr lang="en-US" sz="1600" dirty="0"/>
                        <a:t>, @</a:t>
                      </a:r>
                      <a:r>
                        <a:rPr lang="en-US" sz="1600" dirty="0" err="1"/>
                        <a:t>ParameterizedTest</a:t>
                      </a:r>
                      <a:r>
                        <a:rPr lang="en-US" sz="1600" dirty="0"/>
                        <a:t>, and @</a:t>
                      </a:r>
                      <a:r>
                        <a:rPr lang="en-US" sz="1600" dirty="0" err="1"/>
                        <a:t>TestFactory</a:t>
                      </a:r>
                      <a:r>
                        <a:rPr lang="en-US" sz="1600" dirty="0"/>
                        <a:t> methods in the current class.</a:t>
                      </a:r>
                    </a:p>
                  </a:txBody>
                  <a:tcPr/>
                </a:tc>
                <a:extLst>
                  <a:ext uri="{0D108BD9-81ED-4DB2-BD59-A6C34878D82A}">
                    <a16:rowId xmlns:a16="http://schemas.microsoft.com/office/drawing/2014/main" val="2164512072"/>
                  </a:ext>
                </a:extLst>
              </a:tr>
              <a:tr h="370840">
                <a:tc>
                  <a:txBody>
                    <a:bodyPr/>
                    <a:lstStyle/>
                    <a:p>
                      <a:r>
                        <a:rPr lang="en-US" sz="1600" dirty="0"/>
                        <a:t>…</a:t>
                      </a:r>
                    </a:p>
                  </a:txBody>
                  <a:tcPr/>
                </a:tc>
                <a:tc>
                  <a:txBody>
                    <a:bodyPr/>
                    <a:lstStyle/>
                    <a:p>
                      <a:r>
                        <a:rPr lang="en-US" sz="1600" dirty="0"/>
                        <a:t>…</a:t>
                      </a:r>
                    </a:p>
                  </a:txBody>
                  <a:tcPr/>
                </a:tc>
                <a:extLst>
                  <a:ext uri="{0D108BD9-81ED-4DB2-BD59-A6C34878D82A}">
                    <a16:rowId xmlns:a16="http://schemas.microsoft.com/office/drawing/2014/main" val="1985157918"/>
                  </a:ext>
                </a:extLst>
              </a:tr>
            </a:tbl>
          </a:graphicData>
        </a:graphic>
      </p:graphicFrame>
    </p:spTree>
    <p:extLst>
      <p:ext uri="{BB962C8B-B14F-4D97-AF65-F5344CB8AC3E}">
        <p14:creationId xmlns:p14="http://schemas.microsoft.com/office/powerpoint/2010/main" val="92262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lstStyle/>
          <a:p>
            <a:pPr>
              <a:buClr>
                <a:schemeClr val="bg2">
                  <a:lumMod val="90000"/>
                </a:schemeClr>
              </a:buClr>
              <a:buFont typeface="Arial" panose="020B0604020202020204" pitchFamily="34" charset="0"/>
              <a:buChar char="•"/>
            </a:pPr>
            <a:r>
              <a:rPr lang="en-US" sz="2400" dirty="0"/>
              <a:t> </a:t>
            </a:r>
            <a:r>
              <a:rPr lang="en-US" sz="2400" b="1" dirty="0"/>
              <a:t>Assertions</a:t>
            </a:r>
            <a:r>
              <a:rPr lang="en-US" sz="2400" dirty="0"/>
              <a:t> are static methods defined in the </a:t>
            </a:r>
            <a:r>
              <a:rPr lang="en-US" sz="2400" dirty="0" err="1"/>
              <a:t>org.junit.jupiter.api.Assertions</a:t>
            </a:r>
            <a:r>
              <a:rPr lang="en-US" sz="2400" dirty="0"/>
              <a:t> class: </a:t>
            </a:r>
            <a:r>
              <a:rPr lang="en-US" sz="2400" dirty="0" err="1"/>
              <a:t>assertEquals</a:t>
            </a:r>
            <a:r>
              <a:rPr lang="en-US" sz="2400" dirty="0"/>
              <a:t>,  </a:t>
            </a:r>
            <a:r>
              <a:rPr lang="en-US" sz="2400" dirty="0" err="1"/>
              <a:t>assertAll</a:t>
            </a:r>
            <a:r>
              <a:rPr lang="en-US" sz="2400" dirty="0"/>
              <a:t>, </a:t>
            </a:r>
            <a:r>
              <a:rPr lang="en-US" sz="2400" dirty="0" err="1"/>
              <a:t>assertNotEquals</a:t>
            </a:r>
            <a:r>
              <a:rPr lang="en-US" sz="2400" dirty="0"/>
              <a:t>, </a:t>
            </a:r>
            <a:r>
              <a:rPr lang="en-US" sz="2400" dirty="0" err="1"/>
              <a:t>assertTrue</a:t>
            </a:r>
            <a:r>
              <a:rPr lang="en-US" sz="2400" dirty="0"/>
              <a:t>, etc. - check  </a:t>
            </a:r>
            <a:r>
              <a:rPr lang="en-US" sz="2400" dirty="0">
                <a:hlinkClick r:id="rId2"/>
              </a:rPr>
              <a:t>(Link)</a:t>
            </a:r>
            <a:r>
              <a:rPr lang="en-US" sz="2400" dirty="0"/>
              <a:t> for more examples</a:t>
            </a:r>
          </a:p>
          <a:p>
            <a:pPr lvl="1">
              <a:buClr>
                <a:schemeClr val="bg2">
                  <a:lumMod val="90000"/>
                </a:schemeClr>
              </a:buClr>
              <a:buFont typeface="Arial" panose="020B0604020202020204" pitchFamily="34" charset="0"/>
              <a:buChar char="•"/>
            </a:pPr>
            <a:r>
              <a:rPr lang="en-US" sz="2000" dirty="0"/>
              <a:t>In case the assertion facilities provided by JUnit Jupiter are not sufficient enough, third party libraries can be used (e.g. </a:t>
            </a:r>
            <a:r>
              <a:rPr lang="en-US" sz="2000" dirty="0" err="1"/>
              <a:t>AssertJ</a:t>
            </a:r>
            <a:r>
              <a:rPr lang="en-US" sz="2000" dirty="0"/>
              <a:t>, </a:t>
            </a:r>
            <a:r>
              <a:rPr lang="en-US" sz="2000" dirty="0" err="1"/>
              <a:t>Hamcrest</a:t>
            </a:r>
            <a:r>
              <a:rPr lang="en-US" sz="2000" dirty="0"/>
              <a:t>, etc.)</a:t>
            </a:r>
          </a:p>
          <a:p>
            <a:pPr>
              <a:buClr>
                <a:schemeClr val="bg2">
                  <a:lumMod val="90000"/>
                </a:schemeClr>
              </a:buClr>
              <a:buFont typeface="Arial" panose="020B0604020202020204" pitchFamily="34" charset="0"/>
              <a:buChar char="•"/>
            </a:pPr>
            <a:r>
              <a:rPr lang="en-US" sz="2600" b="1" dirty="0"/>
              <a:t> </a:t>
            </a:r>
            <a:r>
              <a:rPr lang="en-US" sz="2400" b="1" dirty="0"/>
              <a:t>Test suites</a:t>
            </a:r>
            <a:r>
              <a:rPr lang="en-US" sz="2400" dirty="0"/>
              <a:t> – aggregate multiple test classes in a suite so that they can be run together</a:t>
            </a:r>
          </a:p>
          <a:p>
            <a:pPr>
              <a:buClr>
                <a:schemeClr val="bg2">
                  <a:lumMod val="90000"/>
                </a:schemeClr>
              </a:buClr>
              <a:buFont typeface="Arial" panose="020B0604020202020204" pitchFamily="34" charset="0"/>
              <a:buChar char="•"/>
            </a:pPr>
            <a:endParaRPr lang="en-US" sz="2600" dirty="0"/>
          </a:p>
          <a:p>
            <a:pPr>
              <a:buClr>
                <a:schemeClr val="bg2">
                  <a:lumMod val="90000"/>
                </a:schemeClr>
              </a:buClr>
              <a:buFont typeface="Arial" panose="020B0604020202020204" pitchFamily="34" charset="0"/>
              <a:buChar char="•"/>
            </a:pPr>
            <a:endParaRPr lang="en-US" sz="2600" dirty="0"/>
          </a:p>
          <a:p>
            <a:pPr marL="0" indent="0">
              <a:buClr>
                <a:schemeClr val="bg2">
                  <a:lumMod val="90000"/>
                </a:schemeClr>
              </a:buClr>
              <a:buNone/>
            </a:pPr>
            <a:endParaRPr lang="en-US" sz="2600" i="1" dirty="0"/>
          </a:p>
          <a:p>
            <a:pPr marL="0" indent="0">
              <a:buClr>
                <a:schemeClr val="bg2">
                  <a:lumMod val="90000"/>
                </a:schemeClr>
              </a:buClr>
              <a:buNone/>
            </a:pPr>
            <a:r>
              <a:rPr lang="en-US" i="1" dirty="0"/>
              <a:t>Note: in order to run test suites add dependencies for </a:t>
            </a:r>
            <a:r>
              <a:rPr lang="en-US" i="1" dirty="0" err="1"/>
              <a:t>junit</a:t>
            </a:r>
            <a:r>
              <a:rPr lang="en-US" i="1" dirty="0"/>
              <a:t>-platform-runner, junit-4.13, </a:t>
            </a:r>
            <a:r>
              <a:rPr lang="en-US" i="1" dirty="0" err="1"/>
              <a:t>junit-jupiter-api</a:t>
            </a:r>
            <a:r>
              <a:rPr lang="en-US" i="1" dirty="0"/>
              <a:t> and </a:t>
            </a:r>
            <a:r>
              <a:rPr lang="en-US" i="1" dirty="0" err="1"/>
              <a:t>junit</a:t>
            </a:r>
            <a:r>
              <a:rPr lang="en-US" i="1" dirty="0"/>
              <a:t>-</a:t>
            </a:r>
            <a:r>
              <a:rPr lang="en-US" i="1" dirty="0" err="1"/>
              <a:t>jupiter</a:t>
            </a:r>
            <a:r>
              <a:rPr lang="en-US" i="1" dirty="0"/>
              <a:t>-engine</a:t>
            </a:r>
            <a:endParaRPr lang="en-US" sz="1800" i="1"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lvl="1">
              <a:buClr>
                <a:schemeClr val="bg2">
                  <a:lumMod val="90000"/>
                </a:schemeClr>
              </a:buClr>
              <a:buFont typeface="Arial" panose="020B0604020202020204" pitchFamily="34" charset="0"/>
              <a:buChar char="•"/>
            </a:pPr>
            <a:endParaRPr lang="en-US" sz="2000" dirty="0"/>
          </a:p>
        </p:txBody>
      </p:sp>
      <p:pic>
        <p:nvPicPr>
          <p:cNvPr id="3" name="Picture 2"/>
          <p:cNvPicPr>
            <a:picLocks noChangeAspect="1"/>
          </p:cNvPicPr>
          <p:nvPr/>
        </p:nvPicPr>
        <p:blipFill>
          <a:blip r:embed="rId3"/>
          <a:stretch>
            <a:fillRect/>
          </a:stretch>
        </p:blipFill>
        <p:spPr>
          <a:xfrm>
            <a:off x="1097279" y="3645146"/>
            <a:ext cx="3396221" cy="1035913"/>
          </a:xfrm>
          <a:prstGeom prst="rect">
            <a:avLst/>
          </a:prstGeom>
        </p:spPr>
      </p:pic>
      <p:pic>
        <p:nvPicPr>
          <p:cNvPr id="4" name="Picture 3"/>
          <p:cNvPicPr>
            <a:picLocks noChangeAspect="1"/>
          </p:cNvPicPr>
          <p:nvPr/>
        </p:nvPicPr>
        <p:blipFill>
          <a:blip r:embed="rId4"/>
          <a:stretch>
            <a:fillRect/>
          </a:stretch>
        </p:blipFill>
        <p:spPr>
          <a:xfrm>
            <a:off x="6475390" y="3567485"/>
            <a:ext cx="3811632" cy="1035914"/>
          </a:xfrm>
          <a:prstGeom prst="rect">
            <a:avLst/>
          </a:prstGeom>
        </p:spPr>
      </p:pic>
    </p:spTree>
    <p:extLst>
      <p:ext uri="{BB962C8B-B14F-4D97-AF65-F5344CB8AC3E}">
        <p14:creationId xmlns:p14="http://schemas.microsoft.com/office/powerpoint/2010/main" val="252474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F7AE56E8-9BDB-4D00-9CA6-EF4E63EDC926}"/>
              </a:ext>
            </a:extLst>
          </p:cNvPr>
          <p:cNvSpPr>
            <a:spLocks noGrp="1"/>
          </p:cNvSpPr>
          <p:nvPr>
            <p:ph idx="1"/>
          </p:nvPr>
        </p:nvSpPr>
        <p:spPr/>
        <p:txBody>
          <a:bodyPr/>
          <a:lstStyle/>
          <a:p>
            <a:pPr>
              <a:buClr>
                <a:schemeClr val="bg2">
                  <a:lumMod val="90000"/>
                </a:schemeClr>
              </a:buClr>
              <a:buFont typeface="Arial" panose="020B0604020202020204" pitchFamily="34" charset="0"/>
              <a:buChar char="•"/>
            </a:pPr>
            <a:r>
              <a:rPr lang="en-US" sz="2400" dirty="0"/>
              <a:t> Software development process in the context of Assignment 1</a:t>
            </a:r>
          </a:p>
          <a:p>
            <a:pPr lvl="1">
              <a:buClr>
                <a:schemeClr val="bg2">
                  <a:lumMod val="90000"/>
                </a:schemeClr>
              </a:buClr>
              <a:buFont typeface="Arial" panose="020B0604020202020204" pitchFamily="34" charset="0"/>
              <a:buChar char="•"/>
            </a:pPr>
            <a:r>
              <a:rPr lang="en-US" sz="2000" dirty="0"/>
              <a:t>Problem and Solution</a:t>
            </a:r>
          </a:p>
          <a:p>
            <a:pPr lvl="1">
              <a:buClr>
                <a:schemeClr val="bg2">
                  <a:lumMod val="90000"/>
                </a:schemeClr>
              </a:buClr>
              <a:buFont typeface="Arial" panose="020B0604020202020204" pitchFamily="34" charset="0"/>
              <a:buChar char="•"/>
            </a:pPr>
            <a:r>
              <a:rPr lang="en-US" sz="2000" dirty="0"/>
              <a:t>Objectives</a:t>
            </a:r>
          </a:p>
          <a:p>
            <a:pPr lvl="1">
              <a:buClr>
                <a:schemeClr val="bg2">
                  <a:lumMod val="90000"/>
                </a:schemeClr>
              </a:buClr>
              <a:buFont typeface="Arial" panose="020B0604020202020204" pitchFamily="34" charset="0"/>
              <a:buChar char="•"/>
            </a:pPr>
            <a:r>
              <a:rPr lang="en-US" sz="2000" dirty="0"/>
              <a:t>Analysis</a:t>
            </a:r>
          </a:p>
          <a:p>
            <a:pPr lvl="1">
              <a:buClr>
                <a:schemeClr val="bg2">
                  <a:lumMod val="90000"/>
                </a:schemeClr>
              </a:buClr>
              <a:buFont typeface="Arial" panose="020B0604020202020204" pitchFamily="34" charset="0"/>
              <a:buChar char="•"/>
            </a:pPr>
            <a:r>
              <a:rPr lang="en-US" sz="2000" dirty="0"/>
              <a:t>Design</a:t>
            </a:r>
          </a:p>
          <a:p>
            <a:pPr lvl="1">
              <a:buClr>
                <a:schemeClr val="bg2">
                  <a:lumMod val="90000"/>
                </a:schemeClr>
              </a:buClr>
              <a:buFont typeface="Arial" panose="020B0604020202020204" pitchFamily="34" charset="0"/>
              <a:buChar char="•"/>
            </a:pPr>
            <a:r>
              <a:rPr lang="en-US" sz="2000" dirty="0"/>
              <a:t>Unit Testing with Junit</a:t>
            </a:r>
          </a:p>
          <a:p>
            <a:pPr lvl="1">
              <a:buClr>
                <a:schemeClr val="bg2">
                  <a:lumMod val="90000"/>
                </a:schemeClr>
              </a:buClr>
              <a:buFont typeface="Arial" panose="020B0604020202020204" pitchFamily="34" charset="0"/>
              <a:buChar char="•"/>
            </a:pPr>
            <a:endParaRPr lang="en-US" sz="2000" dirty="0"/>
          </a:p>
          <a:p>
            <a:pPr>
              <a:buClr>
                <a:schemeClr val="bg2">
                  <a:lumMod val="90000"/>
                </a:schemeClr>
              </a:buClr>
              <a:buFont typeface="Arial" panose="020B0604020202020204" pitchFamily="34" charset="0"/>
              <a:buChar char="•"/>
            </a:pPr>
            <a:r>
              <a:rPr lang="en-US" sz="2400" dirty="0"/>
              <a:t> Theoretical Background</a:t>
            </a:r>
          </a:p>
          <a:p>
            <a:pPr lvl="1">
              <a:buClr>
                <a:schemeClr val="bg2">
                  <a:lumMod val="90000"/>
                </a:schemeClr>
              </a:buClr>
              <a:buFont typeface="Arial" panose="020B0604020202020204" pitchFamily="34" charset="0"/>
              <a:buChar char="•"/>
            </a:pPr>
            <a:r>
              <a:rPr lang="en-US" sz="2000" dirty="0"/>
              <a:t>Basics of polynomial arithmetic</a:t>
            </a:r>
          </a:p>
          <a:p>
            <a:pPr lvl="1">
              <a:buClr>
                <a:schemeClr val="bg2">
                  <a:lumMod val="90000"/>
                </a:schemeClr>
              </a:buClr>
              <a:buFont typeface="Arial" panose="020B0604020202020204" pitchFamily="34" charset="0"/>
              <a:buChar char="•"/>
            </a:pPr>
            <a:r>
              <a:rPr lang="en-US" sz="2000" dirty="0"/>
              <a:t>Graphical User Interfaces Development using Swing</a:t>
            </a:r>
          </a:p>
          <a:p>
            <a:pPr lvl="1">
              <a:buClr>
                <a:schemeClr val="bg2">
                  <a:lumMod val="90000"/>
                </a:schemeClr>
              </a:buClr>
              <a:buFont typeface="Arial" panose="020B0604020202020204" pitchFamily="34" charset="0"/>
              <a:buChar char="•"/>
            </a:pPr>
            <a:r>
              <a:rPr lang="en-US" sz="2000" dirty="0"/>
              <a:t>Regular expressions and pattern matching</a:t>
            </a:r>
          </a:p>
        </p:txBody>
      </p:sp>
    </p:spTree>
    <p:extLst>
      <p:ext uri="{BB962C8B-B14F-4D97-AF65-F5344CB8AC3E}">
        <p14:creationId xmlns:p14="http://schemas.microsoft.com/office/powerpoint/2010/main" val="407112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a:t>Unit Testing with JUnit</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lstStyle/>
          <a:p>
            <a:pPr>
              <a:buClr>
                <a:schemeClr val="bg2">
                  <a:lumMod val="90000"/>
                </a:schemeClr>
              </a:buClr>
              <a:buFont typeface="Arial" panose="020B0604020202020204" pitchFamily="34" charset="0"/>
              <a:buChar char="•"/>
            </a:pPr>
            <a:r>
              <a:rPr lang="en-US" sz="2400" dirty="0"/>
              <a:t> </a:t>
            </a:r>
            <a:r>
              <a:rPr lang="en-US" sz="2400" b="1" dirty="0"/>
              <a:t>Parameterized Tests </a:t>
            </a:r>
            <a:r>
              <a:rPr lang="en-US" sz="2400" b="1" dirty="0">
                <a:hlinkClick r:id="rId2"/>
              </a:rPr>
              <a:t>[Link]</a:t>
            </a:r>
            <a:r>
              <a:rPr lang="en-US" sz="2400" b="1" dirty="0"/>
              <a:t> </a:t>
            </a:r>
            <a:r>
              <a:rPr lang="en-US" sz="2400" dirty="0"/>
              <a:t>- make it possible to run a test multiple times with different arguments</a:t>
            </a:r>
          </a:p>
          <a:p>
            <a:pPr lvl="1">
              <a:buClr>
                <a:schemeClr val="bg2">
                  <a:lumMod val="90000"/>
                </a:schemeClr>
              </a:buClr>
              <a:buFont typeface="Arial" panose="020B0604020202020204" pitchFamily="34" charset="0"/>
              <a:buChar char="•"/>
            </a:pPr>
            <a:r>
              <a:rPr lang="en-US" sz="2000" dirty="0"/>
              <a:t>Must declare at least one source that will provide the arguments for each invocation and then consume the arguments in the test method</a:t>
            </a:r>
          </a:p>
          <a:p>
            <a:pPr marL="0" indent="0">
              <a:buClr>
                <a:schemeClr val="bg2">
                  <a:lumMod val="90000"/>
                </a:schemeClr>
              </a:buClr>
              <a:buNone/>
            </a:pPr>
            <a:endParaRPr lang="en-US" sz="26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a:buClr>
                <a:schemeClr val="bg2">
                  <a:lumMod val="90000"/>
                </a:schemeClr>
              </a:buClr>
              <a:buFont typeface="Arial" panose="020B0604020202020204" pitchFamily="34" charset="0"/>
              <a:buChar char="•"/>
            </a:pPr>
            <a:endParaRPr lang="en-US" sz="2400" dirty="0"/>
          </a:p>
          <a:p>
            <a:pPr lvl="1">
              <a:buClr>
                <a:schemeClr val="bg2">
                  <a:lumMod val="90000"/>
                </a:schemeClr>
              </a:buClr>
              <a:buFont typeface="Arial" panose="020B0604020202020204" pitchFamily="34" charset="0"/>
              <a:buChar char="•"/>
            </a:pPr>
            <a:endParaRPr lang="en-US" sz="2000" dirty="0"/>
          </a:p>
        </p:txBody>
      </p:sp>
      <p:pic>
        <p:nvPicPr>
          <p:cNvPr id="6" name="Picture 5"/>
          <p:cNvPicPr>
            <a:picLocks noChangeAspect="1"/>
          </p:cNvPicPr>
          <p:nvPr/>
        </p:nvPicPr>
        <p:blipFill>
          <a:blip r:embed="rId3"/>
          <a:stretch>
            <a:fillRect/>
          </a:stretch>
        </p:blipFill>
        <p:spPr>
          <a:xfrm>
            <a:off x="1097279" y="2619645"/>
            <a:ext cx="4743817" cy="3688426"/>
          </a:xfrm>
          <a:prstGeom prst="rect">
            <a:avLst/>
          </a:prstGeom>
        </p:spPr>
      </p:pic>
      <p:sp>
        <p:nvSpPr>
          <p:cNvPr id="7" name="TextBox 6"/>
          <p:cNvSpPr txBox="1"/>
          <p:nvPr/>
        </p:nvSpPr>
        <p:spPr>
          <a:xfrm>
            <a:off x="6936378" y="3213463"/>
            <a:ext cx="5177326" cy="2862322"/>
          </a:xfrm>
          <a:prstGeom prst="rect">
            <a:avLst/>
          </a:prstGeom>
          <a:noFill/>
        </p:spPr>
        <p:txBody>
          <a:bodyPr wrap="square" rtlCol="0">
            <a:spAutoFit/>
          </a:bodyPr>
          <a:lstStyle/>
          <a:p>
            <a:r>
              <a:rPr lang="en-US" dirty="0"/>
              <a:t>Note:</a:t>
            </a:r>
          </a:p>
          <a:p>
            <a:pPr marL="342900" indent="-342900">
              <a:buAutoNum type="arabicParenR"/>
            </a:pPr>
            <a:r>
              <a:rPr lang="en-US" dirty="0"/>
              <a:t>Add the following dependency</a:t>
            </a:r>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endParaRPr lang="en-US" dirty="0"/>
          </a:p>
          <a:p>
            <a:pPr marL="342900" indent="-342900">
              <a:buAutoNum type="arabicParenR"/>
            </a:pPr>
            <a:r>
              <a:rPr lang="en-US" dirty="0"/>
              <a:t>The method providing the arguments must be static</a:t>
            </a:r>
          </a:p>
          <a:p>
            <a:endParaRPr lang="en-US" dirty="0"/>
          </a:p>
        </p:txBody>
      </p:sp>
      <p:pic>
        <p:nvPicPr>
          <p:cNvPr id="8" name="Picture 7"/>
          <p:cNvPicPr>
            <a:picLocks noChangeAspect="1"/>
          </p:cNvPicPr>
          <p:nvPr/>
        </p:nvPicPr>
        <p:blipFill>
          <a:blip r:embed="rId4"/>
          <a:stretch>
            <a:fillRect/>
          </a:stretch>
        </p:blipFill>
        <p:spPr>
          <a:xfrm>
            <a:off x="7636737" y="3911408"/>
            <a:ext cx="3267075" cy="1104900"/>
          </a:xfrm>
          <a:prstGeom prst="rect">
            <a:avLst/>
          </a:prstGeom>
        </p:spPr>
      </p:pic>
    </p:spTree>
    <p:extLst>
      <p:ext uri="{BB962C8B-B14F-4D97-AF65-F5344CB8AC3E}">
        <p14:creationId xmlns:p14="http://schemas.microsoft.com/office/powerpoint/2010/main" val="2587819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957319" y="2015413"/>
            <a:ext cx="10058400" cy="1101012"/>
          </a:xfrm>
        </p:spPr>
        <p:txBody>
          <a:bodyPr>
            <a:normAutofit fontScale="90000"/>
          </a:bodyPr>
          <a:lstStyle/>
          <a:p>
            <a:br>
              <a:rPr lang="en-US" sz="4000" dirty="0"/>
            </a:br>
            <a:br>
              <a:rPr lang="en-US" sz="4000" dirty="0"/>
            </a:br>
            <a:r>
              <a:rPr lang="en-US" sz="4000" dirty="0"/>
              <a:t>Theoretical Background</a:t>
            </a:r>
            <a:endParaRPr lang="en-US" b="1" dirty="0"/>
          </a:p>
        </p:txBody>
      </p:sp>
    </p:spTree>
    <p:extLst>
      <p:ext uri="{BB962C8B-B14F-4D97-AF65-F5344CB8AC3E}">
        <p14:creationId xmlns:p14="http://schemas.microsoft.com/office/powerpoint/2010/main" val="2688372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r>
                  <a:rPr lang="en-GB" dirty="0"/>
                  <a:t>A </a:t>
                </a:r>
                <a:r>
                  <a:rPr lang="en-GB" i="1" dirty="0"/>
                  <a:t>polynomial P</a:t>
                </a:r>
                <a:r>
                  <a:rPr lang="en-GB" dirty="0"/>
                  <a:t> in an indeterminate </a:t>
                </a:r>
                <a:r>
                  <a:rPr lang="en-GB" i="1" dirty="0"/>
                  <a:t>X</a:t>
                </a:r>
                <a:r>
                  <a:rPr lang="en-GB" dirty="0"/>
                  <a:t> is formally defined as:</a:t>
                </a:r>
                <a:endParaRPr lang="en-US" sz="1800"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𝑛</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−1</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 </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0</m:t>
                        </m:r>
                      </m:sub>
                    </m:sSub>
                  </m:oMath>
                </a14:m>
                <a:endParaRPr lang="en-US" sz="1800" dirty="0"/>
              </a:p>
              <a:p>
                <a:r>
                  <a:rPr lang="en-GB" dirty="0"/>
                  <a:t>where:</a:t>
                </a:r>
                <a:endParaRPr lang="en-US" sz="1800" dirty="0"/>
              </a:p>
              <a:p>
                <a:pPr lvl="1">
                  <a:buFont typeface="Arial" panose="020B0604020202020204" pitchFamily="34" charset="0"/>
                  <a:buChar char="•"/>
                </a:pPr>
                <a:r>
                  <a:rPr lang="en-GB" i="1" dirty="0"/>
                  <a:t>a</a:t>
                </a:r>
                <a:r>
                  <a:rPr lang="en-GB" i="1" baseline="-25000" dirty="0"/>
                  <a:t>1</a:t>
                </a:r>
                <a:r>
                  <a:rPr lang="en-GB" dirty="0"/>
                  <a:t>, </a:t>
                </a:r>
                <a:r>
                  <a:rPr lang="en-GB" i="1" dirty="0"/>
                  <a:t>a</a:t>
                </a:r>
                <a:r>
                  <a:rPr lang="en-GB" i="1" baseline="-25000" dirty="0"/>
                  <a:t>2</a:t>
                </a:r>
                <a:r>
                  <a:rPr lang="en-GB" dirty="0"/>
                  <a:t>, …, </a:t>
                </a:r>
                <a:r>
                  <a:rPr lang="en-GB" i="1" dirty="0"/>
                  <a:t>a</a:t>
                </a:r>
                <a:r>
                  <a:rPr lang="en-GB" i="1" baseline="-25000" dirty="0"/>
                  <a:t>n </a:t>
                </a:r>
                <a:r>
                  <a:rPr lang="en-GB" dirty="0"/>
                  <a:t>represent the polynomial’s coefficients</a:t>
                </a:r>
                <a:endParaRPr lang="en-US" sz="1600" dirty="0"/>
              </a:p>
              <a:p>
                <a:pPr lvl="1">
                  <a:buFont typeface="Arial" panose="020B0604020202020204" pitchFamily="34" charset="0"/>
                  <a:buChar char="•"/>
                </a:pPr>
                <a:r>
                  <a:rPr lang="en-GB" i="1" dirty="0"/>
                  <a:t>n </a:t>
                </a:r>
                <a:r>
                  <a:rPr lang="en-GB" dirty="0"/>
                  <a:t>represents the polynomial degree</a:t>
                </a:r>
                <a:endParaRPr lang="en-US" sz="1600" dirty="0"/>
              </a:p>
              <a:p>
                <a:r>
                  <a:rPr lang="en-GB" dirty="0"/>
                  <a:t>A </a:t>
                </a:r>
                <a:r>
                  <a:rPr lang="en-GB" i="1" dirty="0"/>
                  <a:t>monomial</a:t>
                </a:r>
                <a:r>
                  <a:rPr lang="en-GB" dirty="0"/>
                  <a:t> is a special type of polynomial with only one term.</a:t>
                </a:r>
                <a:endParaRPr lang="en-US" sz="1800" dirty="0"/>
              </a:p>
              <a:p>
                <a:r>
                  <a:rPr lang="en-GB" dirty="0"/>
                  <a:t>Consider another </a:t>
                </a:r>
                <a:r>
                  <a:rPr lang="en-GB" i="1" dirty="0"/>
                  <a:t>polynomial Q</a:t>
                </a:r>
                <a:r>
                  <a:rPr lang="en-GB" dirty="0"/>
                  <a:t> in the indeterminate </a:t>
                </a:r>
                <a:r>
                  <a:rPr lang="en-GB" i="1" dirty="0"/>
                  <a:t>X</a:t>
                </a:r>
                <a:r>
                  <a:rPr lang="en-GB" dirty="0"/>
                  <a:t> which is formally defined as:</a:t>
                </a:r>
                <a:endParaRPr lang="en-US" sz="1800" dirty="0"/>
              </a:p>
              <a:p>
                <a14:m>
                  <m:oMath xmlns:m="http://schemas.openxmlformats.org/officeDocument/2006/math">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𝑛</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−1</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 </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0</m:t>
                        </m:r>
                      </m:sub>
                    </m:sSub>
                  </m:oMath>
                </a14:m>
                <a:endParaRPr lang="en-US"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1384" t="-1366"/>
                </a:stretch>
              </a:blipFill>
            </p:spPr>
            <p:txBody>
              <a:bodyPr/>
              <a:lstStyle/>
              <a:p>
                <a:r>
                  <a:rPr lang="en-US">
                    <a:noFill/>
                  </a:rPr>
                  <a:t> </a:t>
                </a:r>
              </a:p>
            </p:txBody>
          </p:sp>
        </mc:Fallback>
      </mc:AlternateContent>
    </p:spTree>
    <p:extLst>
      <p:ext uri="{BB962C8B-B14F-4D97-AF65-F5344CB8AC3E}">
        <p14:creationId xmlns:p14="http://schemas.microsoft.com/office/powerpoint/2010/main" val="3841972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lvl="0"/>
                <a:r>
                  <a:rPr lang="en-GB" b="1" dirty="0"/>
                  <a:t>Addition of two polynomials: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𝑎</m:t>
                        </m:r>
                      </m:e>
                      <m:sub>
                        <m:r>
                          <a:rPr lang="en-GB" i="1">
                            <a:latin typeface="Cambria Math" panose="02040503050406030204" pitchFamily="18" charset="0"/>
                          </a:rPr>
                          <m:t>𝑛</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𝑛</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𝑎</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−1</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0</m:t>
                        </m:r>
                      </m:sub>
                    </m:sSub>
                    <m:r>
                      <a:rPr lang="en-GB" i="1">
                        <a:latin typeface="Cambria Math" panose="02040503050406030204" pitchFamily="18" charset="0"/>
                      </a:rPr>
                      <m:t>)</m:t>
                    </m:r>
                  </m:oMath>
                </a14:m>
                <a:endParaRPr lang="en-US" dirty="0"/>
              </a:p>
              <a:p>
                <a:r>
                  <a:rPr lang="en-GB" b="1" dirty="0"/>
                  <a:t>Example:</a:t>
                </a:r>
                <a:endParaRPr lang="en-US" dirty="0"/>
              </a:p>
              <a:p>
                <a:r>
                  <a:rPr lang="en-GB" dirty="0"/>
                  <a:t>Consider the following two polynomials: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=4∗</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5</m:t>
                        </m:r>
                      </m:sup>
                    </m:sSup>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4</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−8∗</m:t>
                    </m:r>
                    <m:r>
                      <a:rPr lang="en-GB" i="1">
                        <a:latin typeface="Cambria Math" panose="02040503050406030204" pitchFamily="18" charset="0"/>
                      </a:rPr>
                      <m:t>𝑋</m:t>
                    </m:r>
                    <m:r>
                      <a:rPr lang="en-GB" i="1">
                        <a:latin typeface="Cambria Math" panose="02040503050406030204" pitchFamily="18" charset="0"/>
                      </a:rPr>
                      <m:t>+1</m:t>
                    </m:r>
                  </m:oMath>
                </a14:m>
                <a:endParaRPr lang="en-US" dirty="0"/>
              </a:p>
              <a:p>
                <a:r>
                  <a:rPr lang="en-GB" dirty="0"/>
                  <a:t> </a:t>
                </a:r>
                <a:endParaRPr lang="en-US" dirty="0"/>
              </a:p>
              <a:p>
                <a14:m>
                  <m:oMath xmlns:m="http://schemas.openxmlformats.org/officeDocument/2006/math">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4</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+2∗</m:t>
                    </m:r>
                    <m:r>
                      <a:rPr lang="en-GB" i="1">
                        <a:latin typeface="Cambria Math" panose="02040503050406030204" pitchFamily="18" charset="0"/>
                      </a:rPr>
                      <m:t>𝑋</m:t>
                    </m:r>
                    <m:r>
                      <a:rPr lang="en-GB" i="1">
                        <a:latin typeface="Cambria Math" panose="02040503050406030204" pitchFamily="18" charset="0"/>
                      </a:rPr>
                      <m:t>−1</m:t>
                    </m:r>
                  </m:oMath>
                </a14:m>
                <a:endParaRPr lang="en-US" dirty="0"/>
              </a:p>
              <a:p>
                <a:r>
                  <a:rPr lang="en-GB" dirty="0"/>
                  <a:t> </a:t>
                </a:r>
                <a:endParaRPr lang="en-US" dirty="0"/>
              </a:p>
              <a:p>
                <a:r>
                  <a:rPr lang="en-GB" dirty="0"/>
                  <a:t>The result of adding the two polynomials is: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=4∗</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5</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+2∗</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−6∗</m:t>
                    </m:r>
                    <m:r>
                      <a:rPr lang="en-GB" i="1">
                        <a:latin typeface="Cambria Math" panose="02040503050406030204" pitchFamily="18" charset="0"/>
                      </a:rPr>
                      <m:t>𝑋</m:t>
                    </m:r>
                  </m:oMath>
                </a14:m>
                <a:endParaRPr lang="en-US"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1384" t="-1366"/>
                </a:stretch>
              </a:blipFill>
            </p:spPr>
            <p:txBody>
              <a:bodyPr/>
              <a:lstStyle/>
              <a:p>
                <a:r>
                  <a:rPr lang="en-US">
                    <a:noFill/>
                  </a:rPr>
                  <a:t> </a:t>
                </a:r>
              </a:p>
            </p:txBody>
          </p:sp>
        </mc:Fallback>
      </mc:AlternateContent>
    </p:spTree>
    <p:extLst>
      <p:ext uri="{BB962C8B-B14F-4D97-AF65-F5344CB8AC3E}">
        <p14:creationId xmlns:p14="http://schemas.microsoft.com/office/powerpoint/2010/main" val="75405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lvl="0"/>
                <a:r>
                  <a:rPr lang="en-GB" b="1" dirty="0"/>
                  <a:t>Subtraction of two polynomials: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𝑎</m:t>
                        </m:r>
                      </m:e>
                      <m:sub>
                        <m:r>
                          <a:rPr lang="en-GB" i="1">
                            <a:latin typeface="Cambria Math" panose="02040503050406030204" pitchFamily="18" charset="0"/>
                          </a:rPr>
                          <m:t>𝑛</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𝑛</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𝑎</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−1</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0</m:t>
                        </m:r>
                      </m:sub>
                    </m:sSub>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0</m:t>
                        </m:r>
                      </m:sub>
                    </m:sSub>
                    <m:r>
                      <a:rPr lang="en-GB" i="1">
                        <a:latin typeface="Cambria Math" panose="02040503050406030204" pitchFamily="18" charset="0"/>
                      </a:rPr>
                      <m:t>)</m:t>
                    </m:r>
                  </m:oMath>
                </a14:m>
                <a:endParaRPr lang="en-US" dirty="0"/>
              </a:p>
              <a:p>
                <a:r>
                  <a:rPr lang="en-GB" b="1" dirty="0"/>
                  <a:t> </a:t>
                </a:r>
                <a:endParaRPr lang="en-US" dirty="0"/>
              </a:p>
              <a:p>
                <a:r>
                  <a:rPr lang="en-GB" b="1" dirty="0"/>
                  <a:t>Example</a:t>
                </a:r>
                <a:r>
                  <a:rPr lang="en-GB" dirty="0"/>
                  <a:t>:</a:t>
                </a:r>
                <a:endParaRPr lang="en-US" dirty="0"/>
              </a:p>
              <a:p>
                <a:r>
                  <a:rPr lang="en-GB" dirty="0"/>
                  <a:t>Consider the following two polynomials: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=4∗</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5</m:t>
                        </m:r>
                      </m:sup>
                    </m:sSup>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4</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−8∗</m:t>
                    </m:r>
                    <m:r>
                      <a:rPr lang="en-GB" i="1">
                        <a:latin typeface="Cambria Math" panose="02040503050406030204" pitchFamily="18" charset="0"/>
                      </a:rPr>
                      <m:t>𝑋</m:t>
                    </m:r>
                    <m:r>
                      <a:rPr lang="en-GB" i="1">
                        <a:latin typeface="Cambria Math" panose="02040503050406030204" pitchFamily="18" charset="0"/>
                      </a:rPr>
                      <m:t>+1</m:t>
                    </m:r>
                  </m:oMath>
                </a14:m>
                <a:endParaRPr lang="en-US" dirty="0"/>
              </a:p>
              <a:p>
                <a:r>
                  <a:rPr lang="en-GB" dirty="0"/>
                  <a:t> </a:t>
                </a:r>
                <a:endParaRPr lang="en-US" dirty="0"/>
              </a:p>
              <a:p>
                <a14:m>
                  <m:oMath xmlns:m="http://schemas.openxmlformats.org/officeDocument/2006/math">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4</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+2∗</m:t>
                    </m:r>
                    <m:r>
                      <a:rPr lang="en-GB" i="1">
                        <a:latin typeface="Cambria Math" panose="02040503050406030204" pitchFamily="18" charset="0"/>
                      </a:rPr>
                      <m:t>𝑋</m:t>
                    </m:r>
                    <m:r>
                      <a:rPr lang="en-GB" i="1">
                        <a:latin typeface="Cambria Math" panose="02040503050406030204" pitchFamily="18" charset="0"/>
                      </a:rPr>
                      <m:t>−1</m:t>
                    </m:r>
                  </m:oMath>
                </a14:m>
                <a:endParaRPr lang="en-US" dirty="0"/>
              </a:p>
              <a:p>
                <a:r>
                  <a:rPr lang="en-GB" dirty="0"/>
                  <a:t>The result of subtracting the polynomials is: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=4∗</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5</m:t>
                        </m:r>
                      </m:sup>
                    </m:sSup>
                    <m:r>
                      <a:rPr lang="en-GB" i="1">
                        <a:latin typeface="Cambria Math" panose="02040503050406030204" pitchFamily="18" charset="0"/>
                      </a:rPr>
                      <m:t>−6∗</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4</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−10∗</m:t>
                    </m:r>
                    <m:r>
                      <a:rPr lang="en-GB" i="1">
                        <a:latin typeface="Cambria Math" panose="02040503050406030204" pitchFamily="18" charset="0"/>
                      </a:rPr>
                      <m:t>𝑋</m:t>
                    </m:r>
                    <m:r>
                      <a:rPr lang="en-GB" i="1">
                        <a:latin typeface="Cambria Math" panose="02040503050406030204" pitchFamily="18" charset="0"/>
                      </a:rPr>
                      <m:t>+2</m:t>
                    </m:r>
                  </m:oMath>
                </a14:m>
                <a:endParaRPr lang="en-US"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1384" t="-1366"/>
                </a:stretch>
              </a:blipFill>
            </p:spPr>
            <p:txBody>
              <a:bodyPr/>
              <a:lstStyle/>
              <a:p>
                <a:r>
                  <a:rPr lang="en-US">
                    <a:noFill/>
                  </a:rPr>
                  <a:t> </a:t>
                </a:r>
              </a:p>
            </p:txBody>
          </p:sp>
        </mc:Fallback>
      </mc:AlternateContent>
    </p:spTree>
    <p:extLst>
      <p:ext uri="{BB962C8B-B14F-4D97-AF65-F5344CB8AC3E}">
        <p14:creationId xmlns:p14="http://schemas.microsoft.com/office/powerpoint/2010/main" val="417516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lvl="0"/>
                <a:r>
                  <a:rPr lang="en-GB" b="1" dirty="0"/>
                  <a:t>Multiplication of two polynomials</a:t>
                </a:r>
                <a:endParaRPr lang="en-US" dirty="0"/>
              </a:p>
              <a:p>
                <a:r>
                  <a:rPr lang="en-GB" dirty="0"/>
                  <a:t>To multiply two polynomials, multiply each monomial in one polynomial by each monomial in the other polynomial, add the results and simplify if necessary.</a:t>
                </a:r>
                <a:endParaRPr lang="en-US" dirty="0"/>
              </a:p>
              <a:p>
                <a:r>
                  <a:rPr lang="en-GB" b="1" dirty="0"/>
                  <a:t>Example: </a:t>
                </a:r>
                <a:r>
                  <a:rPr lang="en-GB" dirty="0"/>
                  <a:t>Consider the following two polynomials: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+1</m:t>
                    </m:r>
                  </m:oMath>
                </a14:m>
                <a:endParaRPr lang="en-US" dirty="0"/>
              </a:p>
              <a:p>
                <a14:m>
                  <m:oMath xmlns:m="http://schemas.openxmlformats.org/officeDocument/2006/math">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−2</m:t>
                    </m:r>
                  </m:oMath>
                </a14:m>
                <a:endParaRPr lang="en-US" dirty="0"/>
              </a:p>
              <a:p>
                <a:r>
                  <a:rPr lang="en-GB" dirty="0"/>
                  <a:t>The result of multiplying the two polynomials is:</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r>
                      <a:rPr lang="en-GB" i="1">
                        <a:latin typeface="Cambria Math" panose="02040503050406030204" pitchFamily="18" charset="0"/>
                      </a:rPr>
                      <m:t>𝑄</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−6∗</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+2∗</m:t>
                    </m:r>
                    <m:r>
                      <a:rPr lang="en-GB" i="1">
                        <a:latin typeface="Cambria Math" panose="02040503050406030204" pitchFamily="18" charset="0"/>
                      </a:rPr>
                      <m:t>𝑋</m:t>
                    </m:r>
                    <m:r>
                      <a:rPr lang="en-GB" i="1">
                        <a:latin typeface="Cambria Math" panose="02040503050406030204" pitchFamily="18" charset="0"/>
                      </a:rPr>
                      <m:t>−2=3∗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−7∗</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+3∗</m:t>
                    </m:r>
                    <m:r>
                      <a:rPr lang="en-GB" i="1">
                        <a:latin typeface="Cambria Math" panose="02040503050406030204" pitchFamily="18" charset="0"/>
                      </a:rPr>
                      <m:t>𝑋</m:t>
                    </m:r>
                    <m:r>
                      <a:rPr lang="en-GB" i="1">
                        <a:latin typeface="Cambria Math" panose="02040503050406030204" pitchFamily="18" charset="0"/>
                      </a:rPr>
                      <m:t>−2</m:t>
                    </m:r>
                  </m:oMath>
                </a14:m>
                <a:endParaRPr lang="en-US"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1384" t="-1366"/>
                </a:stretch>
              </a:blipFill>
            </p:spPr>
            <p:txBody>
              <a:bodyPr/>
              <a:lstStyle/>
              <a:p>
                <a:r>
                  <a:rPr lang="en-US">
                    <a:noFill/>
                  </a:rPr>
                  <a:t> </a:t>
                </a:r>
              </a:p>
            </p:txBody>
          </p:sp>
        </mc:Fallback>
      </mc:AlternateContent>
    </p:spTree>
    <p:extLst>
      <p:ext uri="{BB962C8B-B14F-4D97-AF65-F5344CB8AC3E}">
        <p14:creationId xmlns:p14="http://schemas.microsoft.com/office/powerpoint/2010/main" val="331681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Autofit/>
              </a:bodyPr>
              <a:lstStyle/>
              <a:p>
                <a:pPr lvl="0">
                  <a:spcBef>
                    <a:spcPts val="0"/>
                  </a:spcBef>
                  <a:spcAft>
                    <a:spcPts val="0"/>
                  </a:spcAft>
                </a:pPr>
                <a:r>
                  <a:rPr lang="en-GB" sz="1800" b="1" dirty="0"/>
                  <a:t>Division of two polynomials</a:t>
                </a:r>
                <a:endParaRPr lang="en-US" sz="1800" dirty="0"/>
              </a:p>
              <a:p>
                <a:pPr>
                  <a:spcBef>
                    <a:spcPts val="0"/>
                  </a:spcBef>
                  <a:spcAft>
                    <a:spcPts val="0"/>
                  </a:spcAft>
                </a:pPr>
                <a:r>
                  <a:rPr lang="en-GB" sz="1800" dirty="0"/>
                  <a:t>To divide two polynomials </a:t>
                </a:r>
                <a:r>
                  <a:rPr lang="en-GB" sz="1800" i="1" dirty="0"/>
                  <a:t>P </a:t>
                </a:r>
                <a:r>
                  <a:rPr lang="en-GB" sz="1800" dirty="0"/>
                  <a:t>and </a:t>
                </a:r>
                <a:r>
                  <a:rPr lang="en-GB" sz="1800" i="1" dirty="0"/>
                  <a:t>Q</a:t>
                </a:r>
                <a:r>
                  <a:rPr lang="en-GB" sz="1800" dirty="0"/>
                  <a:t>, the following steps should be performed:</a:t>
                </a:r>
                <a:endParaRPr lang="en-US" sz="1800" dirty="0"/>
              </a:p>
              <a:p>
                <a:pPr lvl="0">
                  <a:spcBef>
                    <a:spcPts val="0"/>
                  </a:spcBef>
                  <a:spcAft>
                    <a:spcPts val="0"/>
                  </a:spcAft>
                </a:pPr>
                <a:r>
                  <a:rPr lang="en-GB" sz="1800" b="1" dirty="0"/>
                  <a:t>Step 1</a:t>
                </a:r>
                <a:r>
                  <a:rPr lang="en-GB" sz="1800" dirty="0"/>
                  <a:t> - Order the monomials of the two polynomials </a:t>
                </a:r>
                <a:r>
                  <a:rPr lang="en-GB" sz="1800" i="1" dirty="0"/>
                  <a:t>P </a:t>
                </a:r>
                <a:r>
                  <a:rPr lang="en-GB" sz="1800" dirty="0"/>
                  <a:t>and </a:t>
                </a:r>
                <a:r>
                  <a:rPr lang="en-GB" sz="1800" i="1" dirty="0"/>
                  <a:t>Q</a:t>
                </a:r>
                <a:r>
                  <a:rPr lang="en-GB" sz="1800" dirty="0"/>
                  <a:t> in descending order according to their degree. </a:t>
                </a:r>
                <a:endParaRPr lang="en-US" sz="1800" dirty="0"/>
              </a:p>
              <a:p>
                <a:pPr lvl="0">
                  <a:spcBef>
                    <a:spcPts val="0"/>
                  </a:spcBef>
                  <a:spcAft>
                    <a:spcPts val="0"/>
                  </a:spcAft>
                </a:pPr>
                <a:r>
                  <a:rPr lang="en-GB" sz="1800" b="1" dirty="0"/>
                  <a:t>Step 2</a:t>
                </a:r>
                <a:r>
                  <a:rPr lang="en-GB" sz="1800" dirty="0"/>
                  <a:t> - Divide the polynomial with the highest degree to the other polynomial having a lower degree (let’s consider that </a:t>
                </a:r>
                <a:r>
                  <a:rPr lang="en-GB" sz="1800" i="1" dirty="0"/>
                  <a:t>P</a:t>
                </a:r>
                <a:r>
                  <a:rPr lang="en-GB" sz="1800" dirty="0"/>
                  <a:t> has the highest degree)</a:t>
                </a:r>
                <a:endParaRPr lang="en-US" sz="1800" dirty="0"/>
              </a:p>
              <a:p>
                <a:pPr lvl="0">
                  <a:spcBef>
                    <a:spcPts val="0"/>
                  </a:spcBef>
                  <a:spcAft>
                    <a:spcPts val="0"/>
                  </a:spcAft>
                </a:pPr>
                <a:r>
                  <a:rPr lang="en-GB" sz="1800" b="1" dirty="0"/>
                  <a:t>Step 3</a:t>
                </a:r>
                <a:r>
                  <a:rPr lang="en-GB" sz="1800" dirty="0"/>
                  <a:t> – Divide the first monomial of </a:t>
                </a:r>
                <a:r>
                  <a:rPr lang="en-GB" sz="1800" i="1" dirty="0"/>
                  <a:t>P </a:t>
                </a:r>
                <a:r>
                  <a:rPr lang="en-GB" sz="1800" dirty="0"/>
                  <a:t>to the first monomial of </a:t>
                </a:r>
                <a:r>
                  <a:rPr lang="en-GB" sz="1800" i="1" dirty="0"/>
                  <a:t>Q </a:t>
                </a:r>
                <a:r>
                  <a:rPr lang="en-GB" sz="1800" dirty="0"/>
                  <a:t>and obtain the first term of the quotient</a:t>
                </a:r>
                <a:endParaRPr lang="en-US" sz="1800" dirty="0"/>
              </a:p>
              <a:p>
                <a:pPr lvl="0">
                  <a:spcBef>
                    <a:spcPts val="0"/>
                  </a:spcBef>
                  <a:spcAft>
                    <a:spcPts val="0"/>
                  </a:spcAft>
                </a:pPr>
                <a:r>
                  <a:rPr lang="en-GB" sz="1800" b="1" dirty="0"/>
                  <a:t>Step 4 </a:t>
                </a:r>
                <a:r>
                  <a:rPr lang="en-GB" sz="1800" dirty="0"/>
                  <a:t>– Multiply the quotient with </a:t>
                </a:r>
                <a:r>
                  <a:rPr lang="en-GB" sz="1800" i="1" dirty="0"/>
                  <a:t>Q </a:t>
                </a:r>
                <a:r>
                  <a:rPr lang="en-GB" sz="1800" dirty="0"/>
                  <a:t>and subtract the result of the multiplication from </a:t>
                </a:r>
                <a:r>
                  <a:rPr lang="en-GB" sz="1800" i="1" dirty="0"/>
                  <a:t>P </a:t>
                </a:r>
                <a:r>
                  <a:rPr lang="en-GB" sz="1800" dirty="0"/>
                  <a:t>obtaining the remainder of the division</a:t>
                </a:r>
                <a:endParaRPr lang="en-US" sz="1800" dirty="0"/>
              </a:p>
              <a:p>
                <a:pPr lvl="0">
                  <a:spcBef>
                    <a:spcPts val="0"/>
                  </a:spcBef>
                  <a:spcAft>
                    <a:spcPts val="0"/>
                  </a:spcAft>
                </a:pPr>
                <a:r>
                  <a:rPr lang="en-GB" sz="1800" b="1" dirty="0"/>
                  <a:t>Step 5 </a:t>
                </a:r>
                <a:r>
                  <a:rPr lang="en-GB" sz="1800" dirty="0"/>
                  <a:t>– Repeat the procedure from step 2 considering the remainder as the new dividend of the division, until the degree of the remainder is lower than </a:t>
                </a:r>
                <a:r>
                  <a:rPr lang="en-GB" sz="1800" i="1" dirty="0"/>
                  <a:t>Q</a:t>
                </a:r>
                <a:r>
                  <a:rPr lang="en-GB" sz="1800" dirty="0"/>
                  <a:t>.</a:t>
                </a:r>
                <a:endParaRPr lang="en-US" sz="1800" dirty="0"/>
              </a:p>
              <a:p>
                <a:pPr>
                  <a:spcBef>
                    <a:spcPts val="0"/>
                  </a:spcBef>
                  <a:spcAft>
                    <a:spcPts val="0"/>
                  </a:spcAft>
                </a:pPr>
                <a:r>
                  <a:rPr lang="en-GB" sz="1800" b="1" dirty="0"/>
                  <a:t>Example: </a:t>
                </a:r>
                <a:r>
                  <a:rPr lang="en-GB" sz="1800" dirty="0"/>
                  <a:t>Consider the following two polynomials:</a:t>
                </a:r>
                <a:endParaRPr lang="en-US" sz="1800" dirty="0"/>
              </a:p>
              <a:p>
                <a:pPr>
                  <a:spcBef>
                    <a:spcPts val="0"/>
                  </a:spcBef>
                  <a:spcAft>
                    <a:spcPts val="0"/>
                  </a:spcAft>
                </a:pPr>
                <a14:m>
                  <m:oMath xmlns:m="http://schemas.openxmlformats.org/officeDocument/2006/math">
                    <m:r>
                      <a:rPr lang="en-GB" sz="1800" i="1">
                        <a:latin typeface="Cambria Math" panose="02040503050406030204" pitchFamily="18" charset="0"/>
                      </a:rPr>
                      <m:t>𝑃</m:t>
                    </m:r>
                    <m:d>
                      <m:dPr>
                        <m:ctrlPr>
                          <a:rPr lang="en-US" sz="1800" i="1">
                            <a:latin typeface="Cambria Math" panose="02040503050406030204" pitchFamily="18" charset="0"/>
                          </a:rPr>
                        </m:ctrlPr>
                      </m:dPr>
                      <m:e>
                        <m:r>
                          <a:rPr lang="en-GB" sz="1800" i="1">
                            <a:latin typeface="Cambria Math" panose="02040503050406030204" pitchFamily="18" charset="0"/>
                          </a:rPr>
                          <m:t>𝑋</m:t>
                        </m:r>
                      </m:e>
                    </m:d>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3</m:t>
                        </m:r>
                      </m:sup>
                    </m:sSup>
                    <m:r>
                      <a:rPr lang="en-GB" sz="1800" i="1">
                        <a:latin typeface="Cambria Math" panose="02040503050406030204" pitchFamily="18" charset="0"/>
                      </a:rPr>
                      <m:t>−2∗</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2</m:t>
                        </m:r>
                      </m:sup>
                    </m:sSup>
                    <m:r>
                      <a:rPr lang="en-GB" sz="1800" i="1">
                        <a:latin typeface="Cambria Math" panose="02040503050406030204" pitchFamily="18" charset="0"/>
                      </a:rPr>
                      <m:t>+6∗</m:t>
                    </m:r>
                    <m:r>
                      <a:rPr lang="en-GB" sz="1800" i="1">
                        <a:latin typeface="Cambria Math" panose="02040503050406030204" pitchFamily="18" charset="0"/>
                      </a:rPr>
                      <m:t>𝑋</m:t>
                    </m:r>
                    <m:r>
                      <a:rPr lang="en-GB" sz="1800" i="1">
                        <a:latin typeface="Cambria Math" panose="02040503050406030204" pitchFamily="18" charset="0"/>
                      </a:rPr>
                      <m:t>−5</m:t>
                    </m:r>
                  </m:oMath>
                </a14:m>
                <a:endParaRPr lang="en-US" sz="1800" dirty="0"/>
              </a:p>
              <a:p>
                <a:pPr>
                  <a:spcBef>
                    <a:spcPts val="0"/>
                  </a:spcBef>
                  <a:spcAft>
                    <a:spcPts val="0"/>
                  </a:spcAft>
                </a:pPr>
                <a14:m>
                  <m:oMath xmlns:m="http://schemas.openxmlformats.org/officeDocument/2006/math">
                    <m:r>
                      <a:rPr lang="en-GB" sz="1800" i="1">
                        <a:latin typeface="Cambria Math" panose="02040503050406030204" pitchFamily="18" charset="0"/>
                      </a:rPr>
                      <m:t>𝑄</m:t>
                    </m:r>
                    <m:d>
                      <m:dPr>
                        <m:ctrlPr>
                          <a:rPr lang="en-US" sz="1800" i="1">
                            <a:latin typeface="Cambria Math" panose="02040503050406030204" pitchFamily="18" charset="0"/>
                          </a:rPr>
                        </m:ctrlPr>
                      </m:dPr>
                      <m:e>
                        <m:r>
                          <a:rPr lang="en-GB" sz="1800" i="1">
                            <a:latin typeface="Cambria Math" panose="02040503050406030204" pitchFamily="18" charset="0"/>
                          </a:rPr>
                          <m:t>𝑋</m:t>
                        </m:r>
                      </m:e>
                    </m:d>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2</m:t>
                        </m:r>
                      </m:sup>
                    </m:sSup>
                    <m:r>
                      <a:rPr lang="en-GB" sz="1800" i="1">
                        <a:latin typeface="Cambria Math" panose="02040503050406030204" pitchFamily="18" charset="0"/>
                      </a:rPr>
                      <m:t>−1</m:t>
                    </m:r>
                  </m:oMath>
                </a14:m>
                <a:endParaRPr lang="en-US" sz="1800" dirty="0"/>
              </a:p>
              <a:p>
                <a:pPr>
                  <a:spcBef>
                    <a:spcPts val="0"/>
                  </a:spcBef>
                  <a:spcAft>
                    <a:spcPts val="0"/>
                  </a:spcAft>
                </a:pPr>
                <a:r>
                  <a:rPr lang="en-GB" sz="1800" dirty="0"/>
                  <a:t> </a:t>
                </a:r>
                <a:endParaRPr lang="en-US" sz="1800" dirty="0"/>
              </a:p>
              <a:p>
                <a:pPr>
                  <a:spcBef>
                    <a:spcPts val="0"/>
                  </a:spcBef>
                  <a:spcAft>
                    <a:spcPts val="0"/>
                  </a:spcAft>
                </a:pPr>
                <a:r>
                  <a:rPr lang="en-GB" sz="1800" dirty="0"/>
                  <a:t>The result of dividing the two polynomials is:</a:t>
                </a:r>
                <a:endParaRPr lang="en-US" sz="1800" dirty="0"/>
              </a:p>
              <a:p>
                <a:pPr>
                  <a:spcBef>
                    <a:spcPts val="0"/>
                  </a:spcBef>
                  <a:spcAft>
                    <a:spcPts val="0"/>
                  </a:spcAft>
                </a:pPr>
                <a:r>
                  <a:rPr lang="en-GB" sz="1800" u="sng" dirty="0"/>
                  <a:t>(X</a:t>
                </a:r>
                <a:r>
                  <a:rPr lang="en-GB" sz="1800" u="sng" baseline="30000" dirty="0"/>
                  <a:t>3 </a:t>
                </a:r>
                <a:r>
                  <a:rPr lang="en-GB" sz="1800" u="sng" dirty="0"/>
                  <a:t>- 2*X</a:t>
                </a:r>
                <a:r>
                  <a:rPr lang="en-GB" sz="1800" u="sng" baseline="30000" dirty="0"/>
                  <a:t>2 </a:t>
                </a:r>
                <a:r>
                  <a:rPr lang="en-GB" sz="1800" u="sng" dirty="0"/>
                  <a:t>+ 6*X – 5)</a:t>
                </a:r>
                <a:r>
                  <a:rPr lang="en-GB" sz="1800" dirty="0"/>
                  <a:t> : (X</a:t>
                </a:r>
                <a:r>
                  <a:rPr lang="en-GB" sz="1800" baseline="30000" dirty="0"/>
                  <a:t>2</a:t>
                </a:r>
                <a:r>
                  <a:rPr lang="en-GB" sz="1800" dirty="0"/>
                  <a:t> – 1) = X – 2</a:t>
                </a:r>
                <a:endParaRPr lang="en-US" sz="1800" dirty="0"/>
              </a:p>
              <a:p>
                <a:pPr>
                  <a:spcBef>
                    <a:spcPts val="0"/>
                  </a:spcBef>
                  <a:spcAft>
                    <a:spcPts val="0"/>
                  </a:spcAft>
                </a:pPr>
                <a:r>
                  <a:rPr lang="en-GB" sz="1800" u="sng" dirty="0"/>
                  <a:t>-X</a:t>
                </a:r>
                <a:r>
                  <a:rPr lang="en-GB" sz="1800" u="sng" baseline="30000" dirty="0"/>
                  <a:t>3</a:t>
                </a:r>
                <a:r>
                  <a:rPr lang="en-GB" sz="1800" u="sng" dirty="0"/>
                  <a:t>            +    X</a:t>
                </a:r>
                <a:endParaRPr lang="en-US" sz="1800" dirty="0"/>
              </a:p>
              <a:p>
                <a:pPr>
                  <a:spcBef>
                    <a:spcPts val="0"/>
                  </a:spcBef>
                  <a:spcAft>
                    <a:spcPts val="0"/>
                  </a:spcAft>
                </a:pPr>
                <a:r>
                  <a:rPr lang="en-GB" sz="1800" dirty="0"/>
                  <a:t>      - 2*X</a:t>
                </a:r>
                <a:r>
                  <a:rPr lang="en-GB" sz="1800" baseline="30000" dirty="0"/>
                  <a:t>2 </a:t>
                </a:r>
                <a:r>
                  <a:rPr lang="en-GB" sz="1800" dirty="0"/>
                  <a:t>+ 7*X – 5</a:t>
                </a:r>
                <a:endParaRPr lang="en-US" sz="1800" dirty="0"/>
              </a:p>
              <a:p>
                <a:pPr>
                  <a:spcBef>
                    <a:spcPts val="0"/>
                  </a:spcBef>
                  <a:spcAft>
                    <a:spcPts val="0"/>
                  </a:spcAft>
                </a:pPr>
                <a:r>
                  <a:rPr lang="en-GB" sz="1800" dirty="0"/>
                  <a:t>      </a:t>
                </a:r>
                <a:r>
                  <a:rPr lang="en-GB" sz="1800" u="sng" dirty="0"/>
                  <a:t>2*X</a:t>
                </a:r>
                <a:r>
                  <a:rPr lang="en-GB" sz="1800" u="sng" baseline="30000" dirty="0"/>
                  <a:t>2</a:t>
                </a:r>
                <a:r>
                  <a:rPr lang="en-GB" sz="1800" u="sng" dirty="0"/>
                  <a:t>            – 2</a:t>
                </a:r>
                <a:endParaRPr lang="en-US" sz="1800" dirty="0"/>
              </a:p>
              <a:p>
                <a:pPr>
                  <a:spcBef>
                    <a:spcPts val="0"/>
                  </a:spcBef>
                  <a:spcAft>
                    <a:spcPts val="0"/>
                  </a:spcAft>
                </a:pPr>
                <a:r>
                  <a:rPr lang="en-GB" sz="1800" dirty="0"/>
                  <a:t>                    7*X – 7</a:t>
                </a:r>
                <a:r>
                  <a:rPr lang="en-US" sz="1800" dirty="0"/>
                  <a:t>                                           </a:t>
                </a:r>
                <a:r>
                  <a:rPr lang="en-GB" sz="1800" dirty="0"/>
                  <a:t>Quotient = X – 2; Remainder = 7*X-7</a:t>
                </a:r>
                <a:endParaRPr lang="en-US" sz="1800" dirty="0"/>
              </a:p>
              <a:p>
                <a:pPr>
                  <a:spcBef>
                    <a:spcPts val="0"/>
                  </a:spcBef>
                  <a:spcAft>
                    <a:spcPts val="0"/>
                  </a:spcAft>
                </a:pPr>
                <a:endParaRPr lang="en-US" sz="1800"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1273" t="-1242" r="-609" b="-4472"/>
                </a:stretch>
              </a:blipFill>
            </p:spPr>
            <p:txBody>
              <a:bodyPr/>
              <a:lstStyle/>
              <a:p>
                <a:r>
                  <a:rPr lang="en-US">
                    <a:noFill/>
                  </a:rPr>
                  <a:t> </a:t>
                </a:r>
              </a:p>
            </p:txBody>
          </p:sp>
        </mc:Fallback>
      </mc:AlternateContent>
    </p:spTree>
    <p:extLst>
      <p:ext uri="{BB962C8B-B14F-4D97-AF65-F5344CB8AC3E}">
        <p14:creationId xmlns:p14="http://schemas.microsoft.com/office/powerpoint/2010/main" val="1388507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Autofit/>
              </a:bodyPr>
              <a:lstStyle/>
              <a:p>
                <a:pPr lvl="0"/>
                <a:r>
                  <a:rPr lang="en-GB" b="1" dirty="0"/>
                  <a:t>Derivative of a polynomial</a:t>
                </a:r>
                <a:endParaRPr lang="en-US" dirty="0"/>
              </a:p>
              <a:p>
                <a:r>
                  <a:rPr lang="en-GB" dirty="0"/>
                  <a:t>The derivative of a polynomial P is defined as follows:</a:t>
                </a:r>
                <a:endParaRPr lang="en-US" dirty="0"/>
              </a:p>
              <a:p>
                <a14:m>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𝑑𝑥</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𝑛</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−1</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𝑋</m:t>
                        </m:r>
                        <m:r>
                          <a:rPr lang="en-GB" i="1">
                            <a:latin typeface="Cambria Math" panose="02040503050406030204" pitchFamily="18" charset="0"/>
                          </a:rPr>
                          <m:t>+ </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0</m:t>
                            </m:r>
                          </m:sub>
                        </m:sSub>
                      </m:e>
                    </m:d>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𝑛</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−1</m:t>
                        </m:r>
                      </m:sup>
                    </m:sSup>
                    <m:r>
                      <a:rPr lang="en-GB" i="1">
                        <a:latin typeface="Cambria Math" panose="02040503050406030204" pitchFamily="18" charset="0"/>
                      </a:rPr>
                      <m:t>+</m:t>
                    </m:r>
                    <m:sSub>
                      <m:sSubPr>
                        <m:ctrlPr>
                          <a:rPr lang="en-US" i="1">
                            <a:latin typeface="Cambria Math" panose="02040503050406030204" pitchFamily="18" charset="0"/>
                          </a:rPr>
                        </m:ctrlPr>
                      </m:sSubPr>
                      <m:e>
                        <m:d>
                          <m:dPr>
                            <m:ctrlPr>
                              <a:rPr lang="en-US" i="1">
                                <a:latin typeface="Cambria Math" panose="02040503050406030204" pitchFamily="18" charset="0"/>
                              </a:rPr>
                            </m:ctrlPr>
                          </m:dPr>
                          <m:e>
                            <m:r>
                              <a:rPr lang="en-GB" i="1">
                                <a:latin typeface="Cambria Math" panose="02040503050406030204" pitchFamily="18" charset="0"/>
                              </a:rPr>
                              <m:t>𝑛</m:t>
                            </m:r>
                            <m:r>
                              <a:rPr lang="en-GB" i="1">
                                <a:latin typeface="Cambria Math" panose="02040503050406030204" pitchFamily="18" charset="0"/>
                              </a:rPr>
                              <m:t>−1</m:t>
                            </m:r>
                          </m:e>
                        </m:d>
                        <m:r>
                          <a:rPr lang="en-GB" i="1">
                            <a:latin typeface="Cambria Math" panose="02040503050406030204" pitchFamily="18" charset="0"/>
                          </a:rPr>
                          <m:t>∗ </m:t>
                        </m:r>
                        <m:r>
                          <a:rPr lang="en-GB" i="1">
                            <a:latin typeface="Cambria Math" panose="02040503050406030204" pitchFamily="18" charset="0"/>
                          </a:rPr>
                          <m:t>𝑎</m:t>
                        </m:r>
                      </m:e>
                      <m:sub>
                        <m:r>
                          <a:rPr lang="en-GB" i="1">
                            <a:latin typeface="Cambria Math" panose="02040503050406030204" pitchFamily="18" charset="0"/>
                          </a:rPr>
                          <m:t>𝑛</m:t>
                        </m:r>
                        <m:r>
                          <a:rPr lang="en-GB" i="1">
                            <a:latin typeface="Cambria Math" panose="02040503050406030204" pitchFamily="18" charset="0"/>
                          </a:rPr>
                          <m:t>−1</m:t>
                        </m:r>
                      </m:sub>
                    </m:sSub>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𝑛</m:t>
                        </m:r>
                        <m:r>
                          <a:rPr lang="en-GB" i="1">
                            <a:latin typeface="Cambria Math" panose="02040503050406030204" pitchFamily="18" charset="0"/>
                          </a:rPr>
                          <m:t>−2</m:t>
                        </m:r>
                      </m:sup>
                    </m:sSup>
                    <m:r>
                      <a:rPr lang="en-GB" i="1">
                        <a:latin typeface="Cambria Math" panose="02040503050406030204" pitchFamily="18" charset="0"/>
                      </a:rPr>
                      <m:t>+…+</m:t>
                    </m:r>
                    <m:sSub>
                      <m:sSubPr>
                        <m:ctrlPr>
                          <a:rPr lang="en-US"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sub>
                    </m:sSub>
                  </m:oMath>
                </a14:m>
                <a:endParaRPr lang="en-US" dirty="0"/>
              </a:p>
              <a:p>
                <a:r>
                  <a:rPr lang="en-GB" b="1" dirty="0"/>
                  <a:t> </a:t>
                </a:r>
                <a:endParaRPr lang="en-US" dirty="0"/>
              </a:p>
              <a:p>
                <a:r>
                  <a:rPr lang="en-GB" b="1" dirty="0"/>
                  <a:t> </a:t>
                </a:r>
                <a:endParaRPr lang="en-US" dirty="0"/>
              </a:p>
              <a:p>
                <a:r>
                  <a:rPr lang="en-GB" b="1" dirty="0"/>
                  <a:t>Example</a:t>
                </a:r>
                <a:r>
                  <a:rPr lang="en-GB" dirty="0"/>
                  <a:t>: Consider the following polynomial:</a:t>
                </a:r>
                <a:endParaRPr lang="en-US" dirty="0"/>
              </a:p>
              <a:p>
                <a14:m>
                  <m:oMath xmlns:m="http://schemas.openxmlformats.org/officeDocument/2006/math">
                    <m:r>
                      <a:rPr lang="en-GB" i="1">
                        <a:latin typeface="Cambria Math" panose="02040503050406030204" pitchFamily="18" charset="0"/>
                      </a:rPr>
                      <m:t>𝑃</m:t>
                    </m:r>
                    <m:d>
                      <m:dPr>
                        <m:ctrlPr>
                          <a:rPr lang="en-US" i="1">
                            <a:latin typeface="Cambria Math" panose="02040503050406030204" pitchFamily="18" charset="0"/>
                          </a:rPr>
                        </m:ctrlPr>
                      </m:dPr>
                      <m:e>
                        <m:r>
                          <a:rPr lang="en-GB" i="1">
                            <a:latin typeface="Cambria Math" panose="02040503050406030204" pitchFamily="18" charset="0"/>
                          </a:rPr>
                          <m:t>𝑋</m:t>
                        </m:r>
                      </m:e>
                    </m:d>
                    <m:r>
                      <a:rPr lang="en-GB"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−2∗</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+6∗</m:t>
                    </m:r>
                    <m:r>
                      <a:rPr lang="en-GB" i="1">
                        <a:latin typeface="Cambria Math" panose="02040503050406030204" pitchFamily="18" charset="0"/>
                      </a:rPr>
                      <m:t>𝑋</m:t>
                    </m:r>
                    <m:r>
                      <a:rPr lang="en-GB" i="1">
                        <a:latin typeface="Cambria Math" panose="02040503050406030204" pitchFamily="18" charset="0"/>
                      </a:rPr>
                      <m:t>−5</m:t>
                    </m:r>
                  </m:oMath>
                </a14:m>
                <a:endParaRPr lang="en-US" dirty="0"/>
              </a:p>
              <a:p>
                <a:r>
                  <a:rPr lang="en-GB" dirty="0"/>
                  <a:t>The derivative of polynomial P is:</a:t>
                </a:r>
                <a:endParaRPr lang="en-US" dirty="0"/>
              </a:p>
              <a:p>
                <a14:m>
                  <m:oMath xmlns:m="http://schemas.openxmlformats.org/officeDocument/2006/math">
                    <m:f>
                      <m:fPr>
                        <m:ctrlPr>
                          <a:rPr lang="en-US" i="1">
                            <a:latin typeface="Cambria Math" panose="02040503050406030204" pitchFamily="18" charset="0"/>
                          </a:rPr>
                        </m:ctrlPr>
                      </m:fPr>
                      <m:num>
                        <m:r>
                          <a:rPr lang="en-GB" i="1">
                            <a:latin typeface="Cambria Math" panose="02040503050406030204" pitchFamily="18" charset="0"/>
                          </a:rPr>
                          <m:t>𝑑</m:t>
                        </m:r>
                      </m:num>
                      <m:den>
                        <m:r>
                          <a:rPr lang="en-GB" i="1">
                            <a:latin typeface="Cambria Math" panose="02040503050406030204" pitchFamily="18" charset="0"/>
                          </a:rPr>
                          <m:t>𝑑𝑥</m:t>
                        </m:r>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3</m:t>
                            </m:r>
                          </m:sup>
                        </m:sSup>
                        <m:r>
                          <a:rPr lang="en-GB" i="1">
                            <a:latin typeface="Cambria Math" panose="02040503050406030204" pitchFamily="18" charset="0"/>
                          </a:rPr>
                          <m:t>−2∗</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+6∗</m:t>
                        </m:r>
                        <m:r>
                          <a:rPr lang="en-GB" i="1">
                            <a:latin typeface="Cambria Math" panose="02040503050406030204" pitchFamily="18" charset="0"/>
                          </a:rPr>
                          <m:t>𝑋</m:t>
                        </m:r>
                        <m:r>
                          <a:rPr lang="en-GB" i="1">
                            <a:latin typeface="Cambria Math" panose="02040503050406030204" pitchFamily="18" charset="0"/>
                          </a:rPr>
                          <m:t>−5</m:t>
                        </m:r>
                      </m:e>
                    </m:d>
                    <m:r>
                      <a:rPr lang="en-GB" i="1">
                        <a:latin typeface="Cambria Math" panose="02040503050406030204" pitchFamily="18" charset="0"/>
                      </a:rPr>
                      <m:t>=3∗</m:t>
                    </m:r>
                    <m:sSup>
                      <m:sSupPr>
                        <m:ctrlPr>
                          <a:rPr lang="en-US" i="1">
                            <a:latin typeface="Cambria Math" panose="02040503050406030204" pitchFamily="18" charset="0"/>
                          </a:rPr>
                        </m:ctrlPr>
                      </m:sSupPr>
                      <m:e>
                        <m:r>
                          <a:rPr lang="en-GB" i="1">
                            <a:latin typeface="Cambria Math" panose="02040503050406030204" pitchFamily="18" charset="0"/>
                          </a:rPr>
                          <m:t>𝑋</m:t>
                        </m:r>
                      </m:e>
                      <m:sup>
                        <m:r>
                          <a:rPr lang="en-GB" i="1">
                            <a:latin typeface="Cambria Math" panose="02040503050406030204" pitchFamily="18" charset="0"/>
                          </a:rPr>
                          <m:t>2</m:t>
                        </m:r>
                      </m:sup>
                    </m:sSup>
                    <m:r>
                      <a:rPr lang="en-GB" i="1">
                        <a:latin typeface="Cambria Math" panose="02040503050406030204" pitchFamily="18" charset="0"/>
                      </a:rPr>
                      <m:t>−4∗</m:t>
                    </m:r>
                    <m:r>
                      <a:rPr lang="en-GB" i="1">
                        <a:latin typeface="Cambria Math" panose="02040503050406030204" pitchFamily="18" charset="0"/>
                      </a:rPr>
                      <m:t>𝑋</m:t>
                    </m:r>
                    <m:r>
                      <a:rPr lang="en-GB" i="1">
                        <a:latin typeface="Cambria Math" panose="02040503050406030204" pitchFamily="18" charset="0"/>
                      </a:rPr>
                      <m:t>+6</m:t>
                    </m:r>
                  </m:oMath>
                </a14:m>
                <a:endParaRPr lang="en-US" sz="1800"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1384" t="-1366"/>
                </a:stretch>
              </a:blipFill>
            </p:spPr>
            <p:txBody>
              <a:bodyPr/>
              <a:lstStyle/>
              <a:p>
                <a:r>
                  <a:rPr lang="en-US">
                    <a:noFill/>
                  </a:rPr>
                  <a:t> </a:t>
                </a:r>
              </a:p>
            </p:txBody>
          </p:sp>
        </mc:Fallback>
      </mc:AlternateContent>
    </p:spTree>
    <p:extLst>
      <p:ext uri="{BB962C8B-B14F-4D97-AF65-F5344CB8AC3E}">
        <p14:creationId xmlns:p14="http://schemas.microsoft.com/office/powerpoint/2010/main" val="3903716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Basics of polynomial arithmetic</a:t>
            </a:r>
            <a:endParaRPr lang="en-US" sz="36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Autofit/>
              </a:bodyPr>
              <a:lstStyle/>
              <a:p>
                <a:pPr lvl="0"/>
                <a:r>
                  <a:rPr lang="en-GB" sz="1800" b="1" dirty="0"/>
                  <a:t>Integral of polynomials</a:t>
                </a:r>
                <a:endParaRPr lang="en-US" sz="1800" dirty="0"/>
              </a:p>
              <a:p>
                <a:r>
                  <a:rPr lang="en-GB" sz="1800" dirty="0"/>
                  <a:t>The integral of a polynomial P is defined as follows:</a:t>
                </a:r>
                <a:endParaRPr lang="en-US" sz="1800" dirty="0"/>
              </a:p>
              <a:p>
                <a14:m>
                  <m:oMath xmlns:m="http://schemas.openxmlformats.org/officeDocument/2006/math">
                    <m:nary>
                      <m:naryPr>
                        <m:limLoc m:val="undOvr"/>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𝑛</m:t>
                            </m:r>
                          </m:sub>
                        </m:sSub>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𝑛</m:t>
                            </m:r>
                          </m:sup>
                        </m:sSup>
                        <m:r>
                          <a:rPr lang="en-GB" sz="1800" i="1">
                            <a:latin typeface="Cambria Math" panose="02040503050406030204" pitchFamily="18" charset="0"/>
                          </a:rPr>
                          <m:t>+</m:t>
                        </m:r>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𝑛</m:t>
                            </m:r>
                            <m:r>
                              <a:rPr lang="en-GB" sz="1800" i="1">
                                <a:latin typeface="Cambria Math" panose="02040503050406030204" pitchFamily="18" charset="0"/>
                              </a:rPr>
                              <m:t>−1</m:t>
                            </m:r>
                          </m:sub>
                        </m:sSub>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𝑛</m:t>
                            </m:r>
                            <m:r>
                              <a:rPr lang="en-GB" sz="1800" i="1">
                                <a:latin typeface="Cambria Math" panose="02040503050406030204" pitchFamily="18" charset="0"/>
                              </a:rPr>
                              <m:t>−1</m:t>
                            </m:r>
                          </m:sup>
                        </m:sSup>
                        <m:r>
                          <a:rPr lang="en-GB" sz="1800" i="1">
                            <a:latin typeface="Cambria Math" panose="02040503050406030204" pitchFamily="18" charset="0"/>
                          </a:rPr>
                          <m:t>+…+</m:t>
                        </m:r>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1</m:t>
                            </m:r>
                          </m:sub>
                        </m:sSub>
                        <m:r>
                          <a:rPr lang="en-GB" sz="1800" i="1">
                            <a:latin typeface="Cambria Math" panose="02040503050406030204" pitchFamily="18" charset="0"/>
                          </a:rPr>
                          <m:t>∗</m:t>
                        </m:r>
                        <m:r>
                          <a:rPr lang="en-GB" sz="1800" i="1">
                            <a:latin typeface="Cambria Math" panose="02040503050406030204" pitchFamily="18" charset="0"/>
                          </a:rPr>
                          <m:t>𝑋</m:t>
                        </m:r>
                        <m:r>
                          <a:rPr lang="en-GB" sz="1800" i="1">
                            <a:latin typeface="Cambria Math" panose="02040503050406030204" pitchFamily="18" charset="0"/>
                          </a:rPr>
                          <m:t>+ </m:t>
                        </m:r>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0</m:t>
                            </m:r>
                          </m:sub>
                        </m:sSub>
                        <m:r>
                          <a:rPr lang="en-GB"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𝑛</m:t>
                                </m:r>
                              </m:sub>
                            </m:sSub>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𝑛</m:t>
                                </m:r>
                              </m:sup>
                            </m:sSup>
                            <m:r>
                              <a:rPr lang="en-GB" sz="1800" i="1">
                                <a:latin typeface="Cambria Math" panose="02040503050406030204" pitchFamily="18" charset="0"/>
                              </a:rPr>
                              <m:t>𝑑𝑥</m:t>
                            </m:r>
                          </m:e>
                        </m:nary>
                        <m:r>
                          <a:rPr lang="en-GB" sz="1800" i="1">
                            <a:latin typeface="Cambria Math" panose="02040503050406030204" pitchFamily="18" charset="0"/>
                          </a:rPr>
                          <m:t> +</m:t>
                        </m:r>
                        <m:nary>
                          <m:naryPr>
                            <m:limLoc m:val="undOvr"/>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𝑛</m:t>
                                </m:r>
                                <m:r>
                                  <a:rPr lang="en-GB" sz="1800" i="1">
                                    <a:latin typeface="Cambria Math" panose="02040503050406030204" pitchFamily="18" charset="0"/>
                                  </a:rPr>
                                  <m:t>−1</m:t>
                                </m:r>
                              </m:sub>
                            </m:sSub>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𝑛</m:t>
                                </m:r>
                                <m:r>
                                  <a:rPr lang="en-GB" sz="1800" i="1">
                                    <a:latin typeface="Cambria Math" panose="02040503050406030204" pitchFamily="18" charset="0"/>
                                  </a:rPr>
                                  <m:t>−1</m:t>
                                </m:r>
                              </m:sup>
                            </m:sSup>
                            <m:r>
                              <a:rPr lang="en-GB" sz="1800" i="1">
                                <a:latin typeface="Cambria Math" panose="02040503050406030204" pitchFamily="18" charset="0"/>
                              </a:rPr>
                              <m:t>𝑑𝑥</m:t>
                            </m:r>
                          </m:e>
                        </m:nary>
                        <m:r>
                          <a:rPr lang="en-GB"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1</m:t>
                                </m:r>
                              </m:sub>
                            </m:sSub>
                            <m:r>
                              <a:rPr lang="en-GB" sz="1800" i="1">
                                <a:latin typeface="Cambria Math" panose="02040503050406030204" pitchFamily="18" charset="0"/>
                              </a:rPr>
                              <m:t>∗</m:t>
                            </m:r>
                            <m:r>
                              <a:rPr lang="en-GB" sz="1800" i="1">
                                <a:latin typeface="Cambria Math" panose="02040503050406030204" pitchFamily="18" charset="0"/>
                              </a:rPr>
                              <m:t>𝑋𝑑𝑥</m:t>
                            </m:r>
                          </m:e>
                        </m:nary>
                        <m:r>
                          <a:rPr lang="en-GB"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0</m:t>
                                </m:r>
                              </m:sub>
                            </m:sSub>
                            <m:r>
                              <a:rPr lang="en-GB" sz="1800" i="1">
                                <a:latin typeface="Cambria Math" panose="02040503050406030204" pitchFamily="18" charset="0"/>
                              </a:rPr>
                              <m:t>𝑑𝑥</m:t>
                            </m:r>
                          </m:e>
                        </m:nary>
                        <m:r>
                          <a:rPr lang="en-GB" sz="1800" i="1">
                            <a:latin typeface="Cambria Math" panose="02040503050406030204" pitchFamily="18" charset="0"/>
                          </a:rPr>
                          <m:t> </m:t>
                        </m:r>
                      </m:e>
                    </m:nary>
                  </m:oMath>
                </a14:m>
                <a:endParaRPr lang="en-US" sz="1800" dirty="0"/>
              </a:p>
              <a:p>
                <a:r>
                  <a:rPr lang="en-GB" sz="1800" dirty="0"/>
                  <a:t>where:</a:t>
                </a:r>
                <a:endParaRPr lang="en-US" sz="1800" dirty="0"/>
              </a:p>
              <a:p>
                <a:r>
                  <a:rPr lang="en-GB" sz="1800" dirty="0"/>
                  <a:t> </a:t>
                </a:r>
                <a14:m>
                  <m:oMath xmlns:m="http://schemas.openxmlformats.org/officeDocument/2006/math">
                    <m:nary>
                      <m:naryPr>
                        <m:limLoc m:val="undOvr"/>
                        <m:subHide m:val="on"/>
                        <m:supHide m:val="on"/>
                        <m:ctrlPr>
                          <a:rPr lang="en-US" sz="1800" i="1">
                            <a:latin typeface="Cambria Math" panose="02040503050406030204" pitchFamily="18" charset="0"/>
                          </a:rPr>
                        </m:ctrlPr>
                      </m:naryPr>
                      <m:sub/>
                      <m:sup/>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𝑛</m:t>
                            </m:r>
                          </m:sub>
                        </m:sSub>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𝑛</m:t>
                            </m:r>
                          </m:sup>
                        </m:sSup>
                        <m:r>
                          <a:rPr lang="en-GB" sz="1800" i="1">
                            <a:latin typeface="Cambria Math" panose="02040503050406030204" pitchFamily="18" charset="0"/>
                          </a:rPr>
                          <m:t>𝑑𝑥</m:t>
                        </m:r>
                      </m:e>
                    </m:nary>
                    <m:r>
                      <a:rPr lang="en-GB"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𝑛</m:t>
                                </m:r>
                              </m:sub>
                            </m:sSub>
                            <m:r>
                              <a:rPr lang="en-GB" sz="1800" i="1">
                                <a:latin typeface="Cambria Math" panose="02040503050406030204" pitchFamily="18" charset="0"/>
                              </a:rPr>
                              <m:t>∗</m:t>
                            </m:r>
                            <m:r>
                              <a:rPr lang="en-GB" sz="1800" i="1">
                                <a:latin typeface="Cambria Math" panose="02040503050406030204" pitchFamily="18" charset="0"/>
                              </a:rPr>
                              <m:t>𝑋</m:t>
                            </m:r>
                          </m:e>
                          <m:sup>
                            <m:r>
                              <a:rPr lang="en-GB" sz="1800" i="1">
                                <a:latin typeface="Cambria Math" panose="02040503050406030204" pitchFamily="18" charset="0"/>
                              </a:rPr>
                              <m:t>𝑛</m:t>
                            </m:r>
                            <m:r>
                              <a:rPr lang="en-GB" sz="1800" i="1">
                                <a:latin typeface="Cambria Math" panose="02040503050406030204" pitchFamily="18" charset="0"/>
                              </a:rPr>
                              <m:t>+1</m:t>
                            </m:r>
                          </m:sup>
                        </m:sSup>
                      </m:num>
                      <m:den>
                        <m:r>
                          <a:rPr lang="en-GB" sz="1800" i="1">
                            <a:latin typeface="Cambria Math" panose="02040503050406030204" pitchFamily="18" charset="0"/>
                          </a:rPr>
                          <m:t>𝑛</m:t>
                        </m:r>
                        <m:r>
                          <a:rPr lang="en-GB" sz="1800" i="1">
                            <a:latin typeface="Cambria Math" panose="02040503050406030204" pitchFamily="18" charset="0"/>
                          </a:rPr>
                          <m:t>+1</m:t>
                        </m:r>
                      </m:den>
                    </m:f>
                    <m:r>
                      <a:rPr lang="en-GB" sz="1800" i="1" smtClean="0">
                        <a:latin typeface="Cambria Math" panose="02040503050406030204" pitchFamily="18" charset="0"/>
                      </a:rPr>
                      <m:t>+</m:t>
                    </m:r>
                    <m:r>
                      <a:rPr lang="en-GB" sz="1800" i="1" smtClean="0">
                        <a:latin typeface="Cambria Math" panose="02040503050406030204" pitchFamily="18" charset="0"/>
                      </a:rPr>
                      <m:t>𝐶</m:t>
                    </m:r>
                  </m:oMath>
                </a14:m>
                <a:endParaRPr lang="en-US" sz="1800" dirty="0"/>
              </a:p>
              <a:p>
                <a:r>
                  <a:rPr lang="en-GB" sz="1800" b="1" dirty="0"/>
                  <a:t>Example</a:t>
                </a:r>
                <a:r>
                  <a:rPr lang="en-GB" sz="1800" dirty="0"/>
                  <a:t>: Consider the following polynomial:</a:t>
                </a:r>
                <a:endParaRPr lang="en-US" sz="1800" dirty="0"/>
              </a:p>
              <a:p>
                <a14:m>
                  <m:oMath xmlns:m="http://schemas.openxmlformats.org/officeDocument/2006/math">
                    <m:r>
                      <a:rPr lang="en-GB" sz="1800" i="1">
                        <a:latin typeface="Cambria Math" panose="02040503050406030204" pitchFamily="18" charset="0"/>
                      </a:rPr>
                      <m:t>𝑃</m:t>
                    </m:r>
                    <m:d>
                      <m:dPr>
                        <m:ctrlPr>
                          <a:rPr lang="en-US" sz="1800" i="1">
                            <a:latin typeface="Cambria Math" panose="02040503050406030204" pitchFamily="18" charset="0"/>
                          </a:rPr>
                        </m:ctrlPr>
                      </m:dPr>
                      <m:e>
                        <m:r>
                          <a:rPr lang="en-GB" sz="1800" i="1">
                            <a:latin typeface="Cambria Math" panose="02040503050406030204" pitchFamily="18" charset="0"/>
                          </a:rPr>
                          <m:t>𝑋</m:t>
                        </m:r>
                      </m:e>
                    </m:d>
                    <m:r>
                      <a:rPr lang="en-GB" sz="1800" i="1">
                        <a:latin typeface="Cambria Math" panose="02040503050406030204" pitchFamily="18" charset="0"/>
                      </a:rPr>
                      <m:t>=</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3</m:t>
                        </m:r>
                      </m:sup>
                    </m:sSup>
                    <m:r>
                      <a:rPr lang="en-GB" sz="1800" i="1">
                        <a:latin typeface="Cambria Math" panose="02040503050406030204" pitchFamily="18" charset="0"/>
                      </a:rPr>
                      <m:t>+4∗</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2</m:t>
                        </m:r>
                      </m:sup>
                    </m:sSup>
                    <m:r>
                      <a:rPr lang="en-GB" sz="1800" i="1">
                        <a:latin typeface="Cambria Math" panose="02040503050406030204" pitchFamily="18" charset="0"/>
                      </a:rPr>
                      <m:t>+5</m:t>
                    </m:r>
                  </m:oMath>
                </a14:m>
                <a:endParaRPr lang="en-US" sz="1800" dirty="0"/>
              </a:p>
              <a:p>
                <a:r>
                  <a:rPr lang="en-GB" sz="1800" dirty="0"/>
                  <a:t>The integral of polynomial P is computed as:</a:t>
                </a:r>
                <a:endParaRPr lang="en-US" sz="1800" dirty="0"/>
              </a:p>
              <a:p>
                <a14:m>
                  <m:oMath xmlns:m="http://schemas.openxmlformats.org/officeDocument/2006/math">
                    <m:nary>
                      <m:naryPr>
                        <m:limLoc m:val="undOvr"/>
                        <m:subHide m:val="on"/>
                        <m:supHide m:val="on"/>
                        <m:ctrlPr>
                          <a:rPr lang="en-US" sz="1800" i="1">
                            <a:latin typeface="Cambria Math" panose="02040503050406030204" pitchFamily="18" charset="0"/>
                          </a:rPr>
                        </m:ctrlPr>
                      </m:naryPr>
                      <m:sub/>
                      <m:sup/>
                      <m:e>
                        <m:r>
                          <a:rPr lang="en-GB" sz="1800" i="1">
                            <a:latin typeface="Cambria Math" panose="02040503050406030204" pitchFamily="18" charset="0"/>
                          </a:rPr>
                          <m:t>𝑃</m:t>
                        </m:r>
                        <m:d>
                          <m:dPr>
                            <m:ctrlPr>
                              <a:rPr lang="en-US" sz="1800" i="1">
                                <a:latin typeface="Cambria Math" panose="02040503050406030204" pitchFamily="18" charset="0"/>
                              </a:rPr>
                            </m:ctrlPr>
                          </m:dPr>
                          <m:e>
                            <m:r>
                              <a:rPr lang="en-GB" sz="1800" i="1">
                                <a:latin typeface="Cambria Math" panose="02040503050406030204" pitchFamily="18" charset="0"/>
                              </a:rPr>
                              <m:t>𝑋</m:t>
                            </m:r>
                          </m:e>
                        </m:d>
                        <m:r>
                          <a:rPr lang="en-GB" sz="1800" i="1">
                            <a:latin typeface="Cambria Math" panose="02040503050406030204" pitchFamily="18" charset="0"/>
                          </a:rPr>
                          <m:t>𝑑𝑥</m:t>
                        </m:r>
                        <m:r>
                          <a:rPr lang="en-GB" sz="1800" i="1">
                            <a:latin typeface="Cambria Math" panose="02040503050406030204" pitchFamily="18" charset="0"/>
                          </a:rPr>
                          <m:t>= </m:t>
                        </m:r>
                        <m:nary>
                          <m:naryPr>
                            <m:limLoc m:val="undOvr"/>
                            <m:subHide m:val="on"/>
                            <m:supHide m:val="on"/>
                            <m:ctrlPr>
                              <a:rPr lang="en-US" sz="1800" i="1">
                                <a:latin typeface="Cambria Math" panose="02040503050406030204" pitchFamily="18" charset="0"/>
                              </a:rPr>
                            </m:ctrlPr>
                          </m:naryPr>
                          <m:sub/>
                          <m:sup/>
                          <m:e>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3</m:t>
                                </m:r>
                              </m:sup>
                            </m:sSup>
                            <m:r>
                              <a:rPr lang="en-GB" sz="1800" i="1">
                                <a:latin typeface="Cambria Math" panose="02040503050406030204" pitchFamily="18" charset="0"/>
                              </a:rPr>
                              <m:t>+4∗</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2</m:t>
                                </m:r>
                              </m:sup>
                            </m:sSup>
                            <m:r>
                              <a:rPr lang="en-GB" sz="1800" i="1">
                                <a:latin typeface="Cambria Math" panose="02040503050406030204" pitchFamily="18" charset="0"/>
                              </a:rPr>
                              <m:t>+5=</m:t>
                            </m:r>
                          </m:e>
                        </m:nary>
                      </m:e>
                    </m:nary>
                    <m:nary>
                      <m:naryPr>
                        <m:limLoc m:val="undOvr"/>
                        <m:subHide m:val="on"/>
                        <m:supHide m:val="on"/>
                        <m:ctrlPr>
                          <a:rPr lang="en-US" sz="1800" i="1">
                            <a:latin typeface="Cambria Math" panose="02040503050406030204" pitchFamily="18" charset="0"/>
                          </a:rPr>
                        </m:ctrlPr>
                      </m:naryPr>
                      <m:sub/>
                      <m:sup/>
                      <m:e>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3</m:t>
                            </m:r>
                          </m:sup>
                        </m:sSup>
                        <m:r>
                          <a:rPr lang="en-GB" sz="1800" i="1">
                            <a:latin typeface="Cambria Math" panose="02040503050406030204" pitchFamily="18" charset="0"/>
                          </a:rPr>
                          <m:t>𝑑𝑥</m:t>
                        </m:r>
                        <m:r>
                          <a:rPr lang="en-GB"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GB" sz="1800" i="1">
                                <a:latin typeface="Cambria Math" panose="02040503050406030204" pitchFamily="18" charset="0"/>
                              </a:rPr>
                              <m:t>4∗</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2</m:t>
                                </m:r>
                              </m:sup>
                            </m:sSup>
                            <m:r>
                              <a:rPr lang="en-GB" sz="1800" i="1">
                                <a:latin typeface="Cambria Math" panose="02040503050406030204" pitchFamily="18" charset="0"/>
                              </a:rPr>
                              <m:t>𝑑𝑥</m:t>
                            </m:r>
                            <m:r>
                              <a:rPr lang="en-GB"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GB" sz="1800" i="1">
                                    <a:latin typeface="Cambria Math" panose="02040503050406030204" pitchFamily="18" charset="0"/>
                                  </a:rPr>
                                  <m:t>5</m:t>
                                </m:r>
                                <m:r>
                                  <a:rPr lang="en-GB" sz="1800" i="1">
                                    <a:latin typeface="Cambria Math" panose="02040503050406030204" pitchFamily="18" charset="0"/>
                                  </a:rPr>
                                  <m:t>𝑑𝑥</m:t>
                                </m:r>
                                <m:r>
                                  <a:rPr lang="en-GB" sz="1800" i="1">
                                    <a:latin typeface="Cambria Math" panose="02040503050406030204" pitchFamily="18" charset="0"/>
                                  </a:rPr>
                                  <m:t>    = </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3+1</m:t>
                                        </m:r>
                                      </m:sup>
                                    </m:sSup>
                                  </m:num>
                                  <m:den>
                                    <m:r>
                                      <a:rPr lang="en-GB" sz="1800" i="1">
                                        <a:latin typeface="Cambria Math" panose="02040503050406030204" pitchFamily="18" charset="0"/>
                                      </a:rPr>
                                      <m:t>3+1</m:t>
                                    </m:r>
                                  </m:den>
                                </m:f>
                                <m:r>
                                  <a:rPr lang="en-GB" sz="1800" i="1">
                                    <a:latin typeface="Cambria Math" panose="02040503050406030204" pitchFamily="18" charset="0"/>
                                  </a:rPr>
                                  <m:t>+</m:t>
                                </m:r>
                                <m:f>
                                  <m:fPr>
                                    <m:ctrlPr>
                                      <a:rPr lang="en-US" sz="1800" i="1">
                                        <a:latin typeface="Cambria Math" panose="02040503050406030204" pitchFamily="18" charset="0"/>
                                      </a:rPr>
                                    </m:ctrlPr>
                                  </m:fPr>
                                  <m:num>
                                    <m:r>
                                      <a:rPr lang="en-GB" sz="1800" i="1">
                                        <a:latin typeface="Cambria Math" panose="02040503050406030204" pitchFamily="18" charset="0"/>
                                      </a:rPr>
                                      <m:t>4∗</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2+1</m:t>
                                        </m:r>
                                      </m:sup>
                                    </m:sSup>
                                  </m:num>
                                  <m:den>
                                    <m:r>
                                      <a:rPr lang="en-GB" sz="1800" i="1">
                                        <a:latin typeface="Cambria Math" panose="02040503050406030204" pitchFamily="18" charset="0"/>
                                      </a:rPr>
                                      <m:t>2+1</m:t>
                                    </m:r>
                                  </m:den>
                                </m:f>
                                <m:r>
                                  <a:rPr lang="en-GB" sz="1800" i="1">
                                    <a:latin typeface="Cambria Math" panose="02040503050406030204" pitchFamily="18" charset="0"/>
                                  </a:rPr>
                                  <m:t>+</m:t>
                                </m:r>
                                <m:f>
                                  <m:fPr>
                                    <m:ctrlPr>
                                      <a:rPr lang="en-US" sz="1800" i="1">
                                        <a:latin typeface="Cambria Math" panose="02040503050406030204" pitchFamily="18" charset="0"/>
                                      </a:rPr>
                                    </m:ctrlPr>
                                  </m:fPr>
                                  <m:num>
                                    <m:r>
                                      <a:rPr lang="en-GB" sz="1800" i="1">
                                        <a:latin typeface="Cambria Math" panose="02040503050406030204" pitchFamily="18" charset="0"/>
                                      </a:rPr>
                                      <m:t>5∗</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0+1</m:t>
                                        </m:r>
                                      </m:sup>
                                    </m:sSup>
                                  </m:num>
                                  <m:den>
                                    <m:r>
                                      <a:rPr lang="en-GB" sz="1800" i="1">
                                        <a:latin typeface="Cambria Math" panose="02040503050406030204" pitchFamily="18" charset="0"/>
                                      </a:rPr>
                                      <m:t>0+1</m:t>
                                    </m:r>
                                  </m:den>
                                </m:f>
                                <m:r>
                                  <a:rPr lang="en-GB" sz="1800" i="1">
                                    <a:latin typeface="Cambria Math" panose="02040503050406030204" pitchFamily="18" charset="0"/>
                                  </a:rPr>
                                  <m:t>+</m:t>
                                </m:r>
                                <m:r>
                                  <a:rPr lang="en-GB" sz="1800" i="1">
                                    <a:latin typeface="Cambria Math" panose="02040503050406030204" pitchFamily="18" charset="0"/>
                                  </a:rPr>
                                  <m:t>𝐶</m:t>
                                </m:r>
                                <m:r>
                                  <m:rPr>
                                    <m:brk/>
                                  </m:rPr>
                                  <a:rPr lang="en-GB" sz="180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4</m:t>
                                        </m:r>
                                      </m:sup>
                                    </m:sSup>
                                  </m:num>
                                  <m:den>
                                    <m:r>
                                      <a:rPr lang="en-GB" sz="1800" i="1">
                                        <a:latin typeface="Cambria Math" panose="02040503050406030204" pitchFamily="18" charset="0"/>
                                      </a:rPr>
                                      <m:t>4</m:t>
                                    </m:r>
                                  </m:den>
                                </m:f>
                              </m:e>
                            </m:nary>
                          </m:e>
                        </m:nary>
                      </m:e>
                    </m:nary>
                    <m:r>
                      <a:rPr lang="en-GB" sz="1800" i="1">
                        <a:latin typeface="Cambria Math" panose="02040503050406030204" pitchFamily="18" charset="0"/>
                      </a:rPr>
                      <m:t>+</m:t>
                    </m:r>
                    <m:f>
                      <m:fPr>
                        <m:ctrlPr>
                          <a:rPr lang="en-US" sz="1800" i="1">
                            <a:latin typeface="Cambria Math" panose="02040503050406030204" pitchFamily="18" charset="0"/>
                          </a:rPr>
                        </m:ctrlPr>
                      </m:fPr>
                      <m:num>
                        <m:r>
                          <a:rPr lang="en-GB" sz="1800" i="1">
                            <a:latin typeface="Cambria Math" panose="02040503050406030204" pitchFamily="18" charset="0"/>
                          </a:rPr>
                          <m:t>4∗</m:t>
                        </m:r>
                        <m:sSup>
                          <m:sSupPr>
                            <m:ctrlPr>
                              <a:rPr lang="en-US" sz="1800" i="1">
                                <a:latin typeface="Cambria Math" panose="02040503050406030204" pitchFamily="18" charset="0"/>
                              </a:rPr>
                            </m:ctrlPr>
                          </m:sSupPr>
                          <m:e>
                            <m:r>
                              <a:rPr lang="en-GB" sz="1800" i="1">
                                <a:latin typeface="Cambria Math" panose="02040503050406030204" pitchFamily="18" charset="0"/>
                              </a:rPr>
                              <m:t>𝑋</m:t>
                            </m:r>
                          </m:e>
                          <m:sup>
                            <m:r>
                              <a:rPr lang="en-GB" sz="1800" i="1">
                                <a:latin typeface="Cambria Math" panose="02040503050406030204" pitchFamily="18" charset="0"/>
                              </a:rPr>
                              <m:t>3</m:t>
                            </m:r>
                          </m:sup>
                        </m:sSup>
                      </m:num>
                      <m:den>
                        <m:r>
                          <a:rPr lang="en-GB" sz="1800" i="1">
                            <a:latin typeface="Cambria Math" panose="02040503050406030204" pitchFamily="18" charset="0"/>
                          </a:rPr>
                          <m:t>3</m:t>
                        </m:r>
                      </m:den>
                    </m:f>
                    <m:r>
                      <a:rPr lang="en-GB" sz="1800" i="1">
                        <a:latin typeface="Cambria Math" panose="02040503050406030204" pitchFamily="18" charset="0"/>
                      </a:rPr>
                      <m:t>+5∗</m:t>
                    </m:r>
                    <m:r>
                      <a:rPr lang="en-GB" sz="1800" i="1">
                        <a:latin typeface="Cambria Math" panose="02040503050406030204" pitchFamily="18" charset="0"/>
                      </a:rPr>
                      <m:t>𝑋</m:t>
                    </m:r>
                    <m:r>
                      <a:rPr lang="en-GB" sz="1800" i="1">
                        <a:latin typeface="Cambria Math" panose="02040503050406030204" pitchFamily="18" charset="0"/>
                      </a:rPr>
                      <m:t>+</m:t>
                    </m:r>
                    <m:r>
                      <a:rPr lang="en-GB" sz="1800" i="1">
                        <a:latin typeface="Cambria Math" panose="02040503050406030204" pitchFamily="18" charset="0"/>
                      </a:rPr>
                      <m:t>𝐶</m:t>
                    </m:r>
                  </m:oMath>
                </a14:m>
                <a:endParaRPr lang="en-US" sz="1600" dirty="0"/>
              </a:p>
            </p:txBody>
          </p:sp>
        </mc:Choice>
        <mc:Fallback xmlns="">
          <p:sp>
            <p:nvSpPr>
              <p:cNvPr id="5" name="Content Placeholder 4">
                <a:extLst>
                  <a:ext uri="{FF2B5EF4-FFF2-40B4-BE49-F238E27FC236}">
                    <a16:creationId xmlns:a16="http://schemas.microsoft.com/office/drawing/2014/main" id="{5BA10B7C-69A2-47BE-A5F2-B9252779124A}"/>
                  </a:ext>
                </a:extLst>
              </p:cNvPr>
              <p:cNvSpPr>
                <a:spLocks noGrp="1" noRot="1" noChangeAspect="1" noMove="1" noResize="1" noEditPoints="1" noAdjustHandles="1" noChangeArrowheads="1" noChangeShapeType="1" noTextEdit="1"/>
              </p:cNvSpPr>
              <p:nvPr>
                <p:ph idx="1"/>
              </p:nvPr>
            </p:nvSpPr>
            <p:spPr>
              <a:xfrm>
                <a:off x="1097279" y="1302993"/>
                <a:ext cx="11016424" cy="4911194"/>
              </a:xfrm>
              <a:blipFill>
                <a:blip r:embed="rId2"/>
                <a:stretch>
                  <a:fillRect l="-3708" t="-124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2AF78F8-0279-444B-8611-0E8F6498693E}"/>
              </a:ext>
            </a:extLst>
          </p:cNvPr>
          <p:cNvSpPr txBox="1"/>
          <p:nvPr/>
        </p:nvSpPr>
        <p:spPr>
          <a:xfrm>
            <a:off x="9713956" y="5780632"/>
            <a:ext cx="1380765" cy="261610"/>
          </a:xfrm>
          <a:prstGeom prst="rect">
            <a:avLst/>
          </a:prstGeom>
          <a:noFill/>
        </p:spPr>
        <p:txBody>
          <a:bodyPr wrap="square" rtlCol="0">
            <a:spAutoFit/>
          </a:bodyPr>
          <a:lstStyle/>
          <a:p>
            <a:r>
              <a:rPr lang="en-US" sz="1100" i="1" dirty="0"/>
              <a:t>Source </a:t>
            </a:r>
            <a:r>
              <a:rPr lang="en-US" sz="1100" i="1" dirty="0">
                <a:hlinkClick r:id="rId3"/>
              </a:rPr>
              <a:t>link</a:t>
            </a:r>
            <a:endParaRPr lang="en-US" sz="1100" i="1" dirty="0"/>
          </a:p>
        </p:txBody>
      </p:sp>
    </p:spTree>
    <p:extLst>
      <p:ext uri="{BB962C8B-B14F-4D97-AF65-F5344CB8AC3E}">
        <p14:creationId xmlns:p14="http://schemas.microsoft.com/office/powerpoint/2010/main" val="2239405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Graphical User Interfaces Development using Swing</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a:buClr>
                <a:schemeClr val="bg2">
                  <a:lumMod val="90000"/>
                </a:schemeClr>
              </a:buClr>
              <a:buFont typeface="Arial" panose="020B0604020202020204" pitchFamily="34" charset="0"/>
              <a:buChar char="•"/>
            </a:pPr>
            <a:r>
              <a:rPr lang="en-US" sz="2400" dirty="0"/>
              <a:t>  SWING API </a:t>
            </a:r>
            <a:r>
              <a:rPr lang="en-US" sz="2400" dirty="0">
                <a:hlinkClick r:id="rId2"/>
              </a:rPr>
              <a:t>[Link]</a:t>
            </a:r>
            <a:endParaRPr lang="en-US" sz="2400" dirty="0"/>
          </a:p>
          <a:p>
            <a:pPr lvl="1">
              <a:buClr>
                <a:schemeClr val="bg2">
                  <a:lumMod val="90000"/>
                </a:schemeClr>
              </a:buClr>
              <a:buFont typeface="Arial" panose="020B0604020202020204" pitchFamily="34" charset="0"/>
              <a:buChar char="•"/>
            </a:pPr>
            <a:r>
              <a:rPr lang="en-US" sz="2000" dirty="0"/>
              <a:t>Is part of the Java Foundation Classes (JFC)</a:t>
            </a:r>
          </a:p>
          <a:p>
            <a:pPr lvl="1">
              <a:buClr>
                <a:schemeClr val="bg2">
                  <a:lumMod val="90000"/>
                </a:schemeClr>
              </a:buClr>
              <a:buFont typeface="Arial" panose="020B0604020202020204" pitchFamily="34" charset="0"/>
              <a:buChar char="•"/>
            </a:pPr>
            <a:r>
              <a:rPr lang="en-US" sz="2000" dirty="0"/>
              <a:t>Offers facilities to write applications with a graphical user interface </a:t>
            </a:r>
          </a:p>
          <a:p>
            <a:pPr lvl="1">
              <a:buClr>
                <a:schemeClr val="bg2">
                  <a:lumMod val="90000"/>
                </a:schemeClr>
              </a:buClr>
              <a:buFont typeface="Arial" panose="020B0604020202020204" pitchFamily="34" charset="0"/>
              <a:buChar char="•"/>
            </a:pPr>
            <a:r>
              <a:rPr lang="en-US" sz="2000" dirty="0"/>
              <a:t>Includes 17  packages consisting of classes and interfaces</a:t>
            </a:r>
          </a:p>
          <a:p>
            <a:pPr>
              <a:buClr>
                <a:schemeClr val="bg2">
                  <a:lumMod val="90000"/>
                </a:schemeClr>
              </a:buClr>
              <a:buFont typeface="Arial" panose="020B0604020202020204" pitchFamily="34" charset="0"/>
              <a:buChar char="•"/>
            </a:pPr>
            <a:r>
              <a:rPr lang="en-US" sz="2400" dirty="0"/>
              <a:t> </a:t>
            </a:r>
            <a:r>
              <a:rPr lang="en-US" sz="2400" b="1" dirty="0" err="1"/>
              <a:t>javax.swing</a:t>
            </a:r>
            <a:r>
              <a:rPr lang="en-US" sz="2400" dirty="0"/>
              <a:t> - Is the most important package from Swing</a:t>
            </a:r>
          </a:p>
          <a:p>
            <a:pPr lvl="1">
              <a:buClr>
                <a:schemeClr val="bg2">
                  <a:lumMod val="90000"/>
                </a:schemeClr>
              </a:buClr>
              <a:buFont typeface="Arial" panose="020B0604020202020204" pitchFamily="34" charset="0"/>
              <a:buChar char="•"/>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229621564"/>
              </p:ext>
            </p:extLst>
          </p:nvPr>
        </p:nvGraphicFramePr>
        <p:xfrm>
          <a:off x="640081" y="3401059"/>
          <a:ext cx="11168742" cy="2595880"/>
        </p:xfrm>
        <a:graphic>
          <a:graphicData uri="http://schemas.openxmlformats.org/drawingml/2006/table">
            <a:tbl>
              <a:tblPr firstRow="1" bandRow="1">
                <a:tableStyleId>{5940675A-B579-460E-94D1-54222C63F5DA}</a:tableStyleId>
              </a:tblPr>
              <a:tblGrid>
                <a:gridCol w="2377439">
                  <a:extLst>
                    <a:ext uri="{9D8B030D-6E8A-4147-A177-3AD203B41FA5}">
                      <a16:colId xmlns:a16="http://schemas.microsoft.com/office/drawing/2014/main" val="593362361"/>
                    </a:ext>
                  </a:extLst>
                </a:gridCol>
                <a:gridCol w="8791303">
                  <a:extLst>
                    <a:ext uri="{9D8B030D-6E8A-4147-A177-3AD203B41FA5}">
                      <a16:colId xmlns:a16="http://schemas.microsoft.com/office/drawing/2014/main" val="3272383910"/>
                    </a:ext>
                  </a:extLst>
                </a:gridCol>
              </a:tblGrid>
              <a:tr h="370840">
                <a:tc>
                  <a:txBody>
                    <a:bodyPr/>
                    <a:lstStyle/>
                    <a:p>
                      <a:pPr>
                        <a:lnSpc>
                          <a:spcPct val="107000"/>
                        </a:lnSpc>
                        <a:spcAft>
                          <a:spcPts val="0"/>
                        </a:spcAft>
                      </a:pPr>
                      <a:r>
                        <a:rPr lang="en-GB" sz="1800" b="1" dirty="0">
                          <a:effectLst/>
                        </a:rPr>
                        <a:t>Component Type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7000"/>
                        </a:lnSpc>
                        <a:spcAft>
                          <a:spcPts val="0"/>
                        </a:spcAft>
                      </a:pPr>
                      <a:r>
                        <a:rPr lang="en-GB" sz="1800" b="1" dirty="0">
                          <a:effectLst/>
                        </a:rPr>
                        <a:t>Examples</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654675406"/>
                  </a:ext>
                </a:extLst>
              </a:tr>
              <a:tr h="370840">
                <a:tc>
                  <a:txBody>
                    <a:bodyPr/>
                    <a:lstStyle/>
                    <a:p>
                      <a:pPr>
                        <a:lnSpc>
                          <a:spcPct val="107000"/>
                        </a:lnSpc>
                        <a:spcAft>
                          <a:spcPts val="0"/>
                        </a:spcAft>
                      </a:pPr>
                      <a:r>
                        <a:rPr lang="en-GB" sz="1800" dirty="0">
                          <a:effectLst/>
                        </a:rPr>
                        <a:t>Atomic components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JLabel, JButton, JCheckBox, JRadioButton, JToggleButton, JScrollBar, JSlider</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433392"/>
                  </a:ext>
                </a:extLst>
              </a:tr>
              <a:tr h="370840">
                <a:tc>
                  <a:txBody>
                    <a:bodyPr/>
                    <a:lstStyle/>
                    <a:p>
                      <a:pPr>
                        <a:lnSpc>
                          <a:spcPct val="107000"/>
                        </a:lnSpc>
                        <a:spcAft>
                          <a:spcPts val="0"/>
                        </a:spcAft>
                      </a:pPr>
                      <a:r>
                        <a:rPr lang="en-GB" sz="1800">
                          <a:effectLst/>
                        </a:rPr>
                        <a:t>Complex components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JTable, JTree, JComboBox, JList, JFileChooser, JColorChooser, JOptionPane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11908"/>
                  </a:ext>
                </a:extLst>
              </a:tr>
              <a:tr h="370840">
                <a:tc>
                  <a:txBody>
                    <a:bodyPr/>
                    <a:lstStyle/>
                    <a:p>
                      <a:pPr>
                        <a:lnSpc>
                          <a:spcPct val="107000"/>
                        </a:lnSpc>
                        <a:spcAft>
                          <a:spcPts val="0"/>
                        </a:spcAft>
                      </a:pPr>
                      <a:r>
                        <a:rPr lang="en-GB" sz="1800">
                          <a:effectLst/>
                        </a:rPr>
                        <a:t>Text components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JTextField, JPasswordField, JTextArea, JEditorPane, JTextPane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1696645"/>
                  </a:ext>
                </a:extLst>
              </a:tr>
              <a:tr h="370840">
                <a:tc>
                  <a:txBody>
                    <a:bodyPr/>
                    <a:lstStyle/>
                    <a:p>
                      <a:pPr>
                        <a:lnSpc>
                          <a:spcPct val="107000"/>
                        </a:lnSpc>
                        <a:spcAft>
                          <a:spcPts val="0"/>
                        </a:spcAft>
                      </a:pPr>
                      <a:r>
                        <a:rPr lang="en-GB" sz="1800">
                          <a:effectLst/>
                        </a:rPr>
                        <a:t>Menus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JMenuBar, JMenu, JPopupMenu, JMenuItem, CheckboxMenuItem , JRadioButtonMenuItem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5194745"/>
                  </a:ext>
                </a:extLst>
              </a:tr>
              <a:tr h="370840">
                <a:tc>
                  <a:txBody>
                    <a:bodyPr/>
                    <a:lstStyle/>
                    <a:p>
                      <a:pPr>
                        <a:lnSpc>
                          <a:spcPct val="107000"/>
                        </a:lnSpc>
                        <a:spcAft>
                          <a:spcPts val="0"/>
                        </a:spcAft>
                      </a:pPr>
                      <a:r>
                        <a:rPr lang="en-GB" sz="1800">
                          <a:effectLst/>
                        </a:rPr>
                        <a:t>Intermediate containers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a:effectLst/>
                        </a:rPr>
                        <a:t>JPanel, JTabbedPane, JDesktopPane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270923"/>
                  </a:ext>
                </a:extLst>
              </a:tr>
              <a:tr h="370840">
                <a:tc>
                  <a:txBody>
                    <a:bodyPr/>
                    <a:lstStyle/>
                    <a:p>
                      <a:pPr>
                        <a:lnSpc>
                          <a:spcPct val="107000"/>
                        </a:lnSpc>
                        <a:spcAft>
                          <a:spcPts val="0"/>
                        </a:spcAft>
                      </a:pPr>
                      <a:r>
                        <a:rPr lang="en-GB" sz="1800">
                          <a:effectLst/>
                        </a:rPr>
                        <a:t>Top level containers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800" dirty="0" err="1">
                          <a:effectLst/>
                        </a:rPr>
                        <a:t>JFrame</a:t>
                      </a:r>
                      <a:r>
                        <a:rPr lang="en-GB" sz="1800" dirty="0">
                          <a:effectLst/>
                        </a:rPr>
                        <a:t>, </a:t>
                      </a:r>
                      <a:r>
                        <a:rPr lang="en-GB" sz="1800" dirty="0" err="1">
                          <a:effectLst/>
                        </a:rPr>
                        <a:t>JDialog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8559157"/>
                  </a:ext>
                </a:extLst>
              </a:tr>
            </a:tbl>
          </a:graphicData>
        </a:graphic>
      </p:graphicFrame>
    </p:spTree>
    <p:extLst>
      <p:ext uri="{BB962C8B-B14F-4D97-AF65-F5344CB8AC3E}">
        <p14:creationId xmlns:p14="http://schemas.microsoft.com/office/powerpoint/2010/main" val="25483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957319" y="2015413"/>
            <a:ext cx="10058400" cy="1101012"/>
          </a:xfrm>
        </p:spPr>
        <p:txBody>
          <a:bodyPr>
            <a:normAutofit fontScale="90000"/>
          </a:bodyPr>
          <a:lstStyle/>
          <a:p>
            <a:br>
              <a:rPr lang="en-US" sz="4000" dirty="0"/>
            </a:br>
            <a:br>
              <a:rPr lang="en-US" sz="4000" dirty="0"/>
            </a:br>
            <a:r>
              <a:rPr lang="en-US" sz="4000" dirty="0"/>
              <a:t>Software Development Process</a:t>
            </a:r>
            <a:r>
              <a:rPr lang="en-US" dirty="0"/>
              <a:t> </a:t>
            </a:r>
            <a:endParaRPr lang="en-US" b="1" dirty="0"/>
          </a:p>
        </p:txBody>
      </p:sp>
      <p:graphicFrame>
        <p:nvGraphicFramePr>
          <p:cNvPr id="6" name="Object 5">
            <a:extLst>
              <a:ext uri="{FF2B5EF4-FFF2-40B4-BE49-F238E27FC236}">
                <a16:creationId xmlns:a16="http://schemas.microsoft.com/office/drawing/2014/main" id="{C222B194-8572-447D-BE6D-211CEC07245C}"/>
              </a:ext>
            </a:extLst>
          </p:cNvPr>
          <p:cNvGraphicFramePr>
            <a:graphicFrameLocks noChangeAspect="1"/>
          </p:cNvGraphicFramePr>
          <p:nvPr>
            <p:extLst>
              <p:ext uri="{D42A27DB-BD31-4B8C-83A1-F6EECF244321}">
                <p14:modId xmlns:p14="http://schemas.microsoft.com/office/powerpoint/2010/main" val="1981374923"/>
              </p:ext>
            </p:extLst>
          </p:nvPr>
        </p:nvGraphicFramePr>
        <p:xfrm>
          <a:off x="7033726" y="1482336"/>
          <a:ext cx="4084111" cy="3429000"/>
        </p:xfrm>
        <a:graphic>
          <a:graphicData uri="http://schemas.openxmlformats.org/presentationml/2006/ole">
            <mc:AlternateContent xmlns:mc="http://schemas.openxmlformats.org/markup-compatibility/2006">
              <mc:Choice xmlns:v="urn:schemas-microsoft-com:vml" Requires="v">
                <p:oleObj spid="_x0000_s1052" name="Picture" r:id="rId3" imgW="4235196" imgH="3540252" progId="Word.Picture.8">
                  <p:embed/>
                </p:oleObj>
              </mc:Choice>
              <mc:Fallback>
                <p:oleObj name="Picture" r:id="rId3" imgW="4235196" imgH="3540252" progId="Word.Picture.8">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3726" y="1482336"/>
                        <a:ext cx="4084111" cy="34290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903312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Graphical User Interfaces Development using Swing</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a:buClr>
                <a:schemeClr val="bg2">
                  <a:lumMod val="90000"/>
                </a:schemeClr>
              </a:buClr>
              <a:buFont typeface="Arial" panose="020B0604020202020204" pitchFamily="34" charset="0"/>
              <a:buChar char="•"/>
            </a:pPr>
            <a:r>
              <a:rPr lang="en-US" sz="2400" dirty="0"/>
              <a:t>  Example – students management application</a:t>
            </a:r>
          </a:p>
        </p:txBody>
      </p:sp>
      <p:pic>
        <p:nvPicPr>
          <p:cNvPr id="6" name="Picture 5"/>
          <p:cNvPicPr/>
          <p:nvPr/>
        </p:nvPicPr>
        <p:blipFill>
          <a:blip r:embed="rId2"/>
          <a:stretch>
            <a:fillRect/>
          </a:stretch>
        </p:blipFill>
        <p:spPr>
          <a:xfrm>
            <a:off x="159489" y="1679943"/>
            <a:ext cx="3767806" cy="2398104"/>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159489" y="4145282"/>
            <a:ext cx="3796665" cy="2136140"/>
          </a:xfrm>
          <a:prstGeom prst="rect">
            <a:avLst/>
          </a:prstGeom>
        </p:spPr>
      </p:pic>
      <p:sp>
        <p:nvSpPr>
          <p:cNvPr id="8" name="Rectangle 7">
            <a:extLst>
              <a:ext uri="{FF2B5EF4-FFF2-40B4-BE49-F238E27FC236}">
                <a16:creationId xmlns:a16="http://schemas.microsoft.com/office/drawing/2014/main" id="{8A357608-A8AF-4529-AFF0-6D84106EE66B}"/>
              </a:ext>
            </a:extLst>
          </p:cNvPr>
          <p:cNvSpPr/>
          <p:nvPr/>
        </p:nvSpPr>
        <p:spPr>
          <a:xfrm>
            <a:off x="4343400" y="1703671"/>
            <a:ext cx="7770303" cy="45105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GOOD TO KNOW – TOP-LEVEL CONTAINERS </a:t>
            </a:r>
            <a:r>
              <a:rPr lang="en-US" sz="1400" dirty="0">
                <a:hlinkClick r:id="rId4"/>
              </a:rPr>
              <a:t>[Link]</a:t>
            </a:r>
            <a:endParaRPr lang="en-US" sz="1400" b="1" dirty="0">
              <a:solidFill>
                <a:schemeClr val="tx1"/>
              </a:solidFill>
            </a:endParaRPr>
          </a:p>
          <a:p>
            <a:pPr algn="just"/>
            <a:r>
              <a:rPr lang="en-US" sz="1400" dirty="0">
                <a:solidFill>
                  <a:schemeClr val="tx1"/>
                </a:solidFill>
              </a:rPr>
              <a:t>The graphical components must be included in a containment hierarchy having a top-level container (e.g. </a:t>
            </a:r>
            <a:r>
              <a:rPr lang="en-US" sz="1400" dirty="0" err="1">
                <a:solidFill>
                  <a:schemeClr val="tx1"/>
                </a:solidFill>
              </a:rPr>
              <a:t>JFrame</a:t>
            </a:r>
            <a:r>
              <a:rPr lang="en-US" sz="1400" dirty="0">
                <a:solidFill>
                  <a:schemeClr val="tx1"/>
                </a:solidFill>
              </a:rPr>
              <a:t>, </a:t>
            </a:r>
            <a:r>
              <a:rPr lang="en-US" sz="1400" dirty="0" err="1">
                <a:solidFill>
                  <a:schemeClr val="tx1"/>
                </a:solidFill>
              </a:rPr>
              <a:t>JDialog</a:t>
            </a:r>
            <a:r>
              <a:rPr lang="en-US" sz="1400" dirty="0">
                <a:solidFill>
                  <a:schemeClr val="tx1"/>
                </a:solidFill>
              </a:rPr>
              <a:t>) as root. In particular, the graphical components will be contained in the content pane of the top-level container. A menu bar can be included in a top-level container, but it will reside outside the content pane. To create and set up a frame, the following steps should be performed:</a:t>
            </a:r>
          </a:p>
          <a:p>
            <a:pPr algn="just"/>
            <a:r>
              <a:rPr lang="en-US" sz="1400" dirty="0">
                <a:solidFill>
                  <a:schemeClr val="tx1"/>
                </a:solidFill>
              </a:rPr>
              <a:t>• Create the frame by instantiating the </a:t>
            </a:r>
            <a:r>
              <a:rPr lang="en-US" sz="1400" i="1" dirty="0" err="1">
                <a:solidFill>
                  <a:schemeClr val="tx1"/>
                </a:solidFill>
              </a:rPr>
              <a:t>JFrame</a:t>
            </a:r>
            <a:r>
              <a:rPr lang="en-US" sz="1400" dirty="0">
                <a:solidFill>
                  <a:schemeClr val="tx1"/>
                </a:solidFill>
              </a:rPr>
              <a:t> class.</a:t>
            </a:r>
          </a:p>
          <a:p>
            <a:pPr algn="just"/>
            <a:r>
              <a:rPr lang="en-US" sz="1400" dirty="0">
                <a:solidFill>
                  <a:schemeClr val="tx1"/>
                </a:solidFill>
              </a:rPr>
              <a:t>• Create components and add them to the frame’s content pane.</a:t>
            </a:r>
          </a:p>
          <a:p>
            <a:pPr algn="just"/>
            <a:r>
              <a:rPr lang="en-US" sz="1400" dirty="0">
                <a:solidFill>
                  <a:schemeClr val="tx1"/>
                </a:solidFill>
              </a:rPr>
              <a:t>• Size the frame manually (using the </a:t>
            </a:r>
            <a:r>
              <a:rPr lang="en-US" sz="1400" i="1" dirty="0" err="1">
                <a:solidFill>
                  <a:schemeClr val="tx1"/>
                </a:solidFill>
              </a:rPr>
              <a:t>setSize</a:t>
            </a:r>
            <a:r>
              <a:rPr lang="en-US" sz="1400" dirty="0">
                <a:solidFill>
                  <a:schemeClr val="tx1"/>
                </a:solidFill>
              </a:rPr>
              <a:t> method), or automatically (using the pack method).</a:t>
            </a:r>
          </a:p>
          <a:p>
            <a:pPr algn="just"/>
            <a:r>
              <a:rPr lang="en-US" sz="1400" dirty="0">
                <a:solidFill>
                  <a:schemeClr val="tx1"/>
                </a:solidFill>
              </a:rPr>
              <a:t>• Show the frame onscreen (using the </a:t>
            </a:r>
            <a:r>
              <a:rPr lang="en-US" sz="1400" i="1" dirty="0" err="1">
                <a:solidFill>
                  <a:schemeClr val="tx1"/>
                </a:solidFill>
              </a:rPr>
              <a:t>setVisible</a:t>
            </a:r>
            <a:r>
              <a:rPr lang="en-US" sz="1400" dirty="0">
                <a:solidFill>
                  <a:schemeClr val="tx1"/>
                </a:solidFill>
              </a:rPr>
              <a:t> method).</a:t>
            </a:r>
          </a:p>
          <a:p>
            <a:pPr algn="just"/>
            <a:endParaRPr lang="en-US" sz="1400" dirty="0">
              <a:solidFill>
                <a:schemeClr val="tx1"/>
              </a:solidFill>
            </a:endParaRPr>
          </a:p>
          <a:p>
            <a:pPr algn="just"/>
            <a:r>
              <a:rPr lang="en-US" sz="1400" dirty="0">
                <a:solidFill>
                  <a:schemeClr val="tx1"/>
                </a:solidFill>
              </a:rPr>
              <a:t>To get the content pane of a </a:t>
            </a:r>
            <a:r>
              <a:rPr lang="en-US" sz="1400" dirty="0" err="1">
                <a:solidFill>
                  <a:schemeClr val="tx1"/>
                </a:solidFill>
              </a:rPr>
              <a:t>JFrame</a:t>
            </a:r>
            <a:r>
              <a:rPr lang="en-US" sz="1400" dirty="0">
                <a:solidFill>
                  <a:schemeClr val="tx1"/>
                </a:solidFill>
              </a:rPr>
              <a:t> component, the method </a:t>
            </a:r>
            <a:r>
              <a:rPr lang="en-US" sz="1400" dirty="0" err="1">
                <a:solidFill>
                  <a:schemeClr val="tx1"/>
                </a:solidFill>
              </a:rPr>
              <a:t>getContentPane</a:t>
            </a:r>
            <a:r>
              <a:rPr lang="en-US" sz="1400" dirty="0">
                <a:solidFill>
                  <a:schemeClr val="tx1"/>
                </a:solidFill>
              </a:rPr>
              <a:t> defined in the </a:t>
            </a:r>
            <a:r>
              <a:rPr lang="en-US" sz="1400" i="1" dirty="0" err="1">
                <a:solidFill>
                  <a:schemeClr val="tx1"/>
                </a:solidFill>
              </a:rPr>
              <a:t>JFrame</a:t>
            </a:r>
            <a:r>
              <a:rPr lang="en-US" sz="1400" dirty="0">
                <a:solidFill>
                  <a:schemeClr val="tx1"/>
                </a:solidFill>
              </a:rPr>
              <a:t> class is used. There are 2 approaches for setting the content pane of a </a:t>
            </a:r>
            <a:r>
              <a:rPr lang="en-US" sz="1400" dirty="0" err="1">
                <a:solidFill>
                  <a:schemeClr val="tx1"/>
                </a:solidFill>
              </a:rPr>
              <a:t>JFrame</a:t>
            </a:r>
            <a:r>
              <a:rPr lang="en-US" sz="1400" dirty="0">
                <a:solidFill>
                  <a:schemeClr val="tx1"/>
                </a:solidFill>
              </a:rPr>
              <a:t> component:</a:t>
            </a:r>
          </a:p>
          <a:p>
            <a:pPr algn="just"/>
            <a:r>
              <a:rPr lang="en-US" sz="1400" dirty="0">
                <a:solidFill>
                  <a:schemeClr val="tx1"/>
                </a:solidFill>
              </a:rPr>
              <a:t>1) Use the method </a:t>
            </a:r>
            <a:r>
              <a:rPr lang="en-US" sz="1400" i="1" dirty="0" err="1">
                <a:solidFill>
                  <a:schemeClr val="tx1"/>
                </a:solidFill>
              </a:rPr>
              <a:t>getContentPane</a:t>
            </a:r>
            <a:r>
              <a:rPr lang="en-US" sz="1400" dirty="0">
                <a:solidFill>
                  <a:schemeClr val="tx1"/>
                </a:solidFill>
              </a:rPr>
              <a:t>() defined in the </a:t>
            </a:r>
            <a:r>
              <a:rPr lang="en-US" sz="1400" i="1" dirty="0" err="1">
                <a:solidFill>
                  <a:schemeClr val="tx1"/>
                </a:solidFill>
              </a:rPr>
              <a:t>JFrame</a:t>
            </a:r>
            <a:r>
              <a:rPr lang="en-US" sz="1400" dirty="0">
                <a:solidFill>
                  <a:schemeClr val="tx1"/>
                </a:solidFill>
              </a:rPr>
              <a:t> class to get the frame’s content pane and add various components to it:  </a:t>
            </a:r>
            <a:r>
              <a:rPr lang="en-US" sz="1400" b="1" dirty="0" err="1">
                <a:solidFill>
                  <a:schemeClr val="tx1"/>
                </a:solidFill>
              </a:rPr>
              <a:t>mainFrame.getContentPane</a:t>
            </a:r>
            <a:r>
              <a:rPr lang="en-US" sz="1400" b="1" dirty="0">
                <a:solidFill>
                  <a:schemeClr val="tx1"/>
                </a:solidFill>
              </a:rPr>
              <a:t>().add(</a:t>
            </a:r>
            <a:r>
              <a:rPr lang="en-US" sz="1400" b="1" dirty="0" err="1">
                <a:solidFill>
                  <a:schemeClr val="tx1"/>
                </a:solidFill>
              </a:rPr>
              <a:t>tablePanel</a:t>
            </a:r>
            <a:r>
              <a:rPr lang="en-US" sz="1400" b="1" dirty="0">
                <a:solidFill>
                  <a:schemeClr val="tx1"/>
                </a:solidFill>
              </a:rPr>
              <a:t>);</a:t>
            </a:r>
          </a:p>
          <a:p>
            <a:pPr algn="just"/>
            <a:r>
              <a:rPr lang="en-US" sz="1400" dirty="0">
                <a:solidFill>
                  <a:schemeClr val="tx1"/>
                </a:solidFill>
              </a:rPr>
              <a:t> Note: </a:t>
            </a:r>
            <a:r>
              <a:rPr lang="en-US" sz="1400" dirty="0" err="1">
                <a:solidFill>
                  <a:schemeClr val="tx1"/>
                </a:solidFill>
              </a:rPr>
              <a:t>mainframe.add</a:t>
            </a:r>
            <a:r>
              <a:rPr lang="en-US" sz="1400" dirty="0">
                <a:solidFill>
                  <a:schemeClr val="tx1"/>
                </a:solidFill>
              </a:rPr>
              <a:t>(</a:t>
            </a:r>
            <a:r>
              <a:rPr lang="en-US" sz="1400" dirty="0" err="1">
                <a:solidFill>
                  <a:schemeClr val="tx1"/>
                </a:solidFill>
              </a:rPr>
              <a:t>tablePanel</a:t>
            </a:r>
            <a:r>
              <a:rPr lang="en-US" sz="1400" dirty="0">
                <a:solidFill>
                  <a:schemeClr val="tx1"/>
                </a:solidFill>
              </a:rPr>
              <a:t>) can also be used as the add method has been overridden and it actually adds </a:t>
            </a:r>
            <a:r>
              <a:rPr lang="en-US" sz="1400" dirty="0" err="1">
                <a:solidFill>
                  <a:schemeClr val="tx1"/>
                </a:solidFill>
              </a:rPr>
              <a:t>tablePanel</a:t>
            </a:r>
            <a:r>
              <a:rPr lang="en-US" sz="1400" dirty="0">
                <a:solidFill>
                  <a:schemeClr val="tx1"/>
                </a:solidFill>
              </a:rPr>
              <a:t> to the frame’s content pane  </a:t>
            </a:r>
          </a:p>
          <a:p>
            <a:pPr algn="just"/>
            <a:r>
              <a:rPr lang="en-US" sz="1400" dirty="0">
                <a:solidFill>
                  <a:schemeClr val="tx1"/>
                </a:solidFill>
              </a:rPr>
              <a:t>2) Use the </a:t>
            </a:r>
            <a:r>
              <a:rPr lang="en-US" sz="1400" dirty="0" err="1">
                <a:solidFill>
                  <a:schemeClr val="tx1"/>
                </a:solidFill>
              </a:rPr>
              <a:t>JFrame’s</a:t>
            </a:r>
            <a:r>
              <a:rPr lang="en-US" sz="1400" dirty="0">
                <a:solidFill>
                  <a:schemeClr val="tx1"/>
                </a:solidFill>
              </a:rPr>
              <a:t> </a:t>
            </a:r>
            <a:r>
              <a:rPr lang="en-US" sz="1400" dirty="0" err="1">
                <a:solidFill>
                  <a:schemeClr val="tx1"/>
                </a:solidFill>
              </a:rPr>
              <a:t>setContentPane</a:t>
            </a:r>
            <a:r>
              <a:rPr lang="en-US" sz="1400" dirty="0">
                <a:solidFill>
                  <a:schemeClr val="tx1"/>
                </a:solidFill>
              </a:rPr>
              <a:t> method to make another component the content pane of the frame: </a:t>
            </a:r>
          </a:p>
          <a:p>
            <a:pPr algn="just"/>
            <a:r>
              <a:rPr lang="en-US" sz="1400" dirty="0">
                <a:solidFill>
                  <a:schemeClr val="tx1"/>
                </a:solidFill>
              </a:rPr>
              <a:t>             </a:t>
            </a:r>
            <a:r>
              <a:rPr lang="en-US" sz="1400" dirty="0" err="1">
                <a:solidFill>
                  <a:schemeClr val="tx1"/>
                </a:solidFill>
              </a:rPr>
              <a:t>JPanel</a:t>
            </a:r>
            <a:r>
              <a:rPr lang="en-US" sz="1400" dirty="0">
                <a:solidFill>
                  <a:schemeClr val="tx1"/>
                </a:solidFill>
              </a:rPr>
              <a:t> </a:t>
            </a:r>
            <a:r>
              <a:rPr lang="en-US" sz="1400" dirty="0" err="1">
                <a:solidFill>
                  <a:schemeClr val="tx1"/>
                </a:solidFill>
              </a:rPr>
              <a:t>contentPanePanel</a:t>
            </a:r>
            <a:r>
              <a:rPr lang="en-US" sz="1400" dirty="0">
                <a:solidFill>
                  <a:schemeClr val="tx1"/>
                </a:solidFill>
              </a:rPr>
              <a:t> = new </a:t>
            </a:r>
            <a:r>
              <a:rPr lang="en-US" sz="1400" dirty="0" err="1">
                <a:solidFill>
                  <a:schemeClr val="tx1"/>
                </a:solidFill>
              </a:rPr>
              <a:t>JPanel</a:t>
            </a:r>
            <a:r>
              <a:rPr lang="en-US" sz="1400" dirty="0">
                <a:solidFill>
                  <a:schemeClr val="tx1"/>
                </a:solidFill>
              </a:rPr>
              <a:t>();              </a:t>
            </a:r>
          </a:p>
          <a:p>
            <a:pPr algn="just"/>
            <a:r>
              <a:rPr lang="en-US" sz="1400" dirty="0">
                <a:solidFill>
                  <a:schemeClr val="tx1"/>
                </a:solidFill>
              </a:rPr>
              <a:t>             // add other graphical components to </a:t>
            </a:r>
            <a:r>
              <a:rPr lang="en-US" sz="1400" dirty="0" err="1">
                <a:solidFill>
                  <a:schemeClr val="tx1"/>
                </a:solidFill>
              </a:rPr>
              <a:t>contentPanePane</a:t>
            </a:r>
            <a:endParaRPr lang="en-US" sz="1400" dirty="0">
              <a:solidFill>
                <a:schemeClr val="tx1"/>
              </a:solidFill>
            </a:endParaRPr>
          </a:p>
          <a:p>
            <a:pPr algn="just"/>
            <a:r>
              <a:rPr lang="en-US" sz="1400" dirty="0">
                <a:solidFill>
                  <a:schemeClr val="tx1"/>
                </a:solidFill>
              </a:rPr>
              <a:t>                …          </a:t>
            </a:r>
          </a:p>
          <a:p>
            <a:pPr algn="just"/>
            <a:r>
              <a:rPr lang="en-US" sz="1400" dirty="0">
                <a:solidFill>
                  <a:schemeClr val="tx1"/>
                </a:solidFill>
              </a:rPr>
              <a:t>             </a:t>
            </a:r>
            <a:r>
              <a:rPr lang="en-US" sz="1400" dirty="0" err="1">
                <a:solidFill>
                  <a:schemeClr val="tx1"/>
                </a:solidFill>
              </a:rPr>
              <a:t>mainFrame.setContentPane</a:t>
            </a:r>
            <a:r>
              <a:rPr lang="en-US" sz="1400" dirty="0">
                <a:solidFill>
                  <a:schemeClr val="tx1"/>
                </a:solidFill>
              </a:rPr>
              <a:t>(</a:t>
            </a:r>
            <a:r>
              <a:rPr lang="en-US" sz="1400" dirty="0" err="1">
                <a:solidFill>
                  <a:schemeClr val="tx1"/>
                </a:solidFill>
              </a:rPr>
              <a:t>contentPanePanel</a:t>
            </a:r>
            <a:r>
              <a:rPr lang="en-US" sz="1400" dirty="0">
                <a:solidFill>
                  <a:schemeClr val="tx1"/>
                </a:solidFill>
              </a:rPr>
              <a:t>);</a:t>
            </a:r>
          </a:p>
          <a:p>
            <a:pPr algn="just"/>
            <a:endParaRPr lang="en-US" sz="1400" dirty="0">
              <a:solidFill>
                <a:schemeClr val="tx1"/>
              </a:solidFill>
            </a:endParaRPr>
          </a:p>
        </p:txBody>
      </p:sp>
    </p:spTree>
    <p:extLst>
      <p:ext uri="{BB962C8B-B14F-4D97-AF65-F5344CB8AC3E}">
        <p14:creationId xmlns:p14="http://schemas.microsoft.com/office/powerpoint/2010/main" val="4213167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Graphical User Interfaces Development using Swing</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a:buClr>
                <a:schemeClr val="bg2">
                  <a:lumMod val="90000"/>
                </a:schemeClr>
              </a:buClr>
              <a:buFont typeface="Arial" panose="020B0604020202020204" pitchFamily="34" charset="0"/>
              <a:buChar char="•"/>
            </a:pPr>
            <a:r>
              <a:rPr lang="en-US" sz="2400" dirty="0"/>
              <a:t>  Example – students management application</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0" y="1609669"/>
            <a:ext cx="5957047" cy="2935437"/>
          </a:xfrm>
          <a:prstGeom prst="rect">
            <a:avLst/>
          </a:prstGeom>
        </p:spPr>
      </p:pic>
      <p:pic>
        <p:nvPicPr>
          <p:cNvPr id="10" name="Picture 9"/>
          <p:cNvPicPr/>
          <p:nvPr/>
        </p:nvPicPr>
        <p:blipFill>
          <a:blip r:embed="rId3">
            <a:extLst>
              <a:ext uri="{28A0092B-C50C-407E-A947-70E740481C1C}">
                <a14:useLocalDpi xmlns:a14="http://schemas.microsoft.com/office/drawing/2010/main" val="0"/>
              </a:ext>
            </a:extLst>
          </a:blip>
          <a:stretch>
            <a:fillRect/>
          </a:stretch>
        </p:blipFill>
        <p:spPr>
          <a:xfrm>
            <a:off x="5396753" y="3883402"/>
            <a:ext cx="5943600" cy="2359660"/>
          </a:xfrm>
          <a:prstGeom prst="rect">
            <a:avLst/>
          </a:prstGeom>
        </p:spPr>
      </p:pic>
    </p:spTree>
    <p:extLst>
      <p:ext uri="{BB962C8B-B14F-4D97-AF65-F5344CB8AC3E}">
        <p14:creationId xmlns:p14="http://schemas.microsoft.com/office/powerpoint/2010/main" val="776667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Graphical User Interfaces Development using Swing</a:t>
            </a:r>
            <a:endParaRPr lang="en-US" sz="3600" dirty="0"/>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3"/>
            <a:ext cx="11016424" cy="4911194"/>
          </a:xfrm>
        </p:spPr>
        <p:txBody>
          <a:bodyPr>
            <a:normAutofit/>
          </a:bodyPr>
          <a:lstStyle/>
          <a:p>
            <a:pPr>
              <a:buClr>
                <a:schemeClr val="bg2">
                  <a:lumMod val="90000"/>
                </a:schemeClr>
              </a:buClr>
              <a:buFont typeface="Arial" panose="020B0604020202020204" pitchFamily="34" charset="0"/>
              <a:buChar char="•"/>
            </a:pPr>
            <a:r>
              <a:rPr lang="en-US" sz="2400" dirty="0"/>
              <a:t>  Layout Managers are used to organize graphical components in containers. The following Layout Managers can be used </a:t>
            </a:r>
            <a:r>
              <a:rPr lang="en-US" sz="2400" dirty="0">
                <a:hlinkClick r:id="rId2"/>
              </a:rPr>
              <a:t>[Link]</a:t>
            </a:r>
            <a:r>
              <a:rPr lang="en-US" sz="2400" dirty="0"/>
              <a:t>:</a:t>
            </a:r>
          </a:p>
          <a:p>
            <a:pPr marL="0" indent="0">
              <a:buClr>
                <a:schemeClr val="bg2">
                  <a:lumMod val="90000"/>
                </a:schemeClr>
              </a:buClr>
              <a:buNone/>
            </a:pPr>
            <a:r>
              <a:rPr lang="en-US" dirty="0"/>
              <a:t>a) </a:t>
            </a:r>
            <a:r>
              <a:rPr lang="en-US" dirty="0" err="1"/>
              <a:t>BorderLayout</a:t>
            </a:r>
            <a:r>
              <a:rPr lang="en-US" dirty="0"/>
              <a:t> – places the components in 5 areas: top, bottom, left, right, and </a:t>
            </a:r>
            <a:r>
              <a:rPr lang="en-US" dirty="0" err="1"/>
              <a:t>centre</a:t>
            </a:r>
            <a:r>
              <a:rPr lang="en-US" dirty="0"/>
              <a:t>.</a:t>
            </a:r>
          </a:p>
          <a:p>
            <a:pPr marL="0" indent="0">
              <a:buClr>
                <a:schemeClr val="bg2">
                  <a:lumMod val="90000"/>
                </a:schemeClr>
              </a:buClr>
              <a:buNone/>
            </a:pPr>
            <a:r>
              <a:rPr lang="en-US" dirty="0"/>
              <a:t>b) </a:t>
            </a:r>
            <a:r>
              <a:rPr lang="en-US" dirty="0" err="1"/>
              <a:t>BoxLayout</a:t>
            </a:r>
            <a:r>
              <a:rPr lang="en-US" dirty="0"/>
              <a:t> – places the components on a row or on a column.</a:t>
            </a:r>
          </a:p>
          <a:p>
            <a:pPr marL="0" indent="0">
              <a:buClr>
                <a:schemeClr val="bg2">
                  <a:lumMod val="90000"/>
                </a:schemeClr>
              </a:buClr>
              <a:buNone/>
            </a:pPr>
            <a:r>
              <a:rPr lang="en-US" dirty="0"/>
              <a:t>c) </a:t>
            </a:r>
            <a:r>
              <a:rPr lang="en-US" dirty="0" err="1"/>
              <a:t>CardLayout</a:t>
            </a:r>
            <a:r>
              <a:rPr lang="en-US" dirty="0"/>
              <a:t> – enables the implementation of an area that contains different components at different times.</a:t>
            </a:r>
          </a:p>
          <a:p>
            <a:pPr marL="0" indent="0">
              <a:buClr>
                <a:schemeClr val="bg2">
                  <a:lumMod val="90000"/>
                </a:schemeClr>
              </a:buClr>
              <a:buNone/>
            </a:pPr>
            <a:r>
              <a:rPr lang="en-US" dirty="0"/>
              <a:t>d) </a:t>
            </a:r>
            <a:r>
              <a:rPr lang="en-US" dirty="0" err="1"/>
              <a:t>FlowLayout</a:t>
            </a:r>
            <a:r>
              <a:rPr lang="en-US" dirty="0"/>
              <a:t> – places the components in a single row.</a:t>
            </a:r>
          </a:p>
          <a:p>
            <a:pPr marL="0" indent="0">
              <a:buClr>
                <a:schemeClr val="bg2">
                  <a:lumMod val="90000"/>
                </a:schemeClr>
              </a:buClr>
              <a:buNone/>
            </a:pPr>
            <a:r>
              <a:rPr lang="en-US" dirty="0"/>
              <a:t>e) </a:t>
            </a:r>
            <a:r>
              <a:rPr lang="en-US" dirty="0" err="1"/>
              <a:t>GridBagLayout</a:t>
            </a:r>
            <a:r>
              <a:rPr lang="en-US" dirty="0"/>
              <a:t> – places the components in a grid of cells, allowing the spanning and sizing of components over multiple cells.</a:t>
            </a:r>
          </a:p>
          <a:p>
            <a:pPr marL="0" indent="0">
              <a:buClr>
                <a:schemeClr val="bg2">
                  <a:lumMod val="90000"/>
                </a:schemeClr>
              </a:buClr>
              <a:buNone/>
            </a:pPr>
            <a:r>
              <a:rPr lang="en-US" dirty="0"/>
              <a:t>f) </a:t>
            </a:r>
            <a:r>
              <a:rPr lang="en-US" dirty="0" err="1"/>
              <a:t>GridLayout</a:t>
            </a:r>
            <a:r>
              <a:rPr lang="en-US" dirty="0"/>
              <a:t> – sets equal sizes for the components and places them in the requested number of rows and columns.</a:t>
            </a:r>
          </a:p>
          <a:p>
            <a:pPr>
              <a:buClr>
                <a:schemeClr val="bg2">
                  <a:lumMod val="90000"/>
                </a:schemeClr>
              </a:buClr>
              <a:buFont typeface="Arial" panose="020B0604020202020204" pitchFamily="34" charset="0"/>
              <a:buChar char="•"/>
            </a:pPr>
            <a:endParaRPr lang="en-US" sz="2400" dirty="0"/>
          </a:p>
        </p:txBody>
      </p:sp>
    </p:spTree>
    <p:extLst>
      <p:ext uri="{BB962C8B-B14F-4D97-AF65-F5344CB8AC3E}">
        <p14:creationId xmlns:p14="http://schemas.microsoft.com/office/powerpoint/2010/main" val="2277730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Regular expressions and pattern matching</a:t>
            </a:r>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2"/>
            <a:ext cx="11016424" cy="4976783"/>
          </a:xfrm>
        </p:spPr>
        <p:txBody>
          <a:bodyPr>
            <a:noAutofit/>
          </a:bodyPr>
          <a:lstStyle/>
          <a:p>
            <a:pPr>
              <a:buClr>
                <a:schemeClr val="bg2">
                  <a:lumMod val="90000"/>
                </a:schemeClr>
              </a:buClr>
              <a:buFont typeface="Arial" panose="020B0604020202020204" pitchFamily="34" charset="0"/>
              <a:buChar char="•"/>
            </a:pPr>
            <a:r>
              <a:rPr lang="en-US" dirty="0"/>
              <a:t>  </a:t>
            </a:r>
            <a:r>
              <a:rPr lang="en-US" b="1" dirty="0" err="1"/>
              <a:t>java.util.regex</a:t>
            </a:r>
            <a:r>
              <a:rPr lang="en-US" b="1" dirty="0"/>
              <a:t> package</a:t>
            </a:r>
            <a:r>
              <a:rPr lang="en-US" dirty="0"/>
              <a:t> </a:t>
            </a:r>
            <a:r>
              <a:rPr lang="en-US" dirty="0">
                <a:hlinkClick r:id="rId2"/>
              </a:rPr>
              <a:t>[Ref]</a:t>
            </a:r>
            <a:endParaRPr lang="en-US" dirty="0"/>
          </a:p>
          <a:p>
            <a:pPr lvl="1">
              <a:buClr>
                <a:schemeClr val="bg2">
                  <a:lumMod val="90000"/>
                </a:schemeClr>
              </a:buClr>
              <a:buFont typeface="Arial" panose="020B0604020202020204" pitchFamily="34" charset="0"/>
              <a:buChar char="•"/>
            </a:pPr>
            <a:r>
              <a:rPr lang="en-US" dirty="0"/>
              <a:t>Contains classes used for pattern matching with regular expressions</a:t>
            </a:r>
          </a:p>
          <a:p>
            <a:pPr lvl="1">
              <a:buClr>
                <a:schemeClr val="bg2">
                  <a:lumMod val="90000"/>
                </a:schemeClr>
              </a:buClr>
              <a:buFont typeface="Arial" panose="020B0604020202020204" pitchFamily="34" charset="0"/>
              <a:buChar char="•"/>
            </a:pPr>
            <a:r>
              <a:rPr lang="en-US" dirty="0"/>
              <a:t>Regular expression = sequence of characters defining a search pattern</a:t>
            </a:r>
          </a:p>
          <a:p>
            <a:pPr lvl="1">
              <a:buClr>
                <a:schemeClr val="bg2">
                  <a:lumMod val="90000"/>
                </a:schemeClr>
              </a:buClr>
              <a:buFont typeface="Arial" panose="020B0604020202020204" pitchFamily="34" charset="0"/>
              <a:buChar char="•"/>
            </a:pPr>
            <a:r>
              <a:rPr lang="en-US" dirty="0"/>
              <a:t>Result of matching a regular expression against a text</a:t>
            </a:r>
          </a:p>
          <a:p>
            <a:pPr lvl="2">
              <a:buClr>
                <a:schemeClr val="bg2">
                  <a:lumMod val="90000"/>
                </a:schemeClr>
              </a:buClr>
              <a:buFont typeface="Arial" panose="020B0604020202020204" pitchFamily="34" charset="0"/>
              <a:buChar char="•"/>
            </a:pPr>
            <a:r>
              <a:rPr lang="en-US" sz="1600" dirty="0"/>
              <a:t>True/false result -&gt; specifies if the regular expression matched the text</a:t>
            </a:r>
          </a:p>
          <a:p>
            <a:pPr lvl="2">
              <a:buClr>
                <a:schemeClr val="bg2">
                  <a:lumMod val="90000"/>
                </a:schemeClr>
              </a:buClr>
              <a:buFont typeface="Arial" panose="020B0604020202020204" pitchFamily="34" charset="0"/>
              <a:buChar char="•"/>
            </a:pPr>
            <a:r>
              <a:rPr lang="en-US" sz="1600" dirty="0"/>
              <a:t>Set of matches – one match for every occurrence of the regular expression found in the text</a:t>
            </a:r>
          </a:p>
          <a:p>
            <a:pPr lvl="1">
              <a:buClr>
                <a:schemeClr val="bg2">
                  <a:lumMod val="90000"/>
                </a:schemeClr>
              </a:buClr>
              <a:buFont typeface="Arial" panose="020B0604020202020204" pitchFamily="34" charset="0"/>
              <a:buChar char="•"/>
            </a:pPr>
            <a:r>
              <a:rPr lang="en-US" dirty="0"/>
              <a:t>Consists of the classes:</a:t>
            </a:r>
          </a:p>
          <a:p>
            <a:pPr marL="201168" lvl="1" indent="0">
              <a:buClr>
                <a:schemeClr val="bg2">
                  <a:lumMod val="90000"/>
                </a:schemeClr>
              </a:buClr>
              <a:buNone/>
            </a:pPr>
            <a:endParaRPr lang="en-US" dirty="0"/>
          </a:p>
          <a:p>
            <a:pPr marL="0" indent="0">
              <a:buClr>
                <a:schemeClr val="bg2">
                  <a:lumMod val="90000"/>
                </a:schemeClr>
              </a:buClr>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325876"/>
              </p:ext>
            </p:extLst>
          </p:nvPr>
        </p:nvGraphicFramePr>
        <p:xfrm>
          <a:off x="197375" y="3561975"/>
          <a:ext cx="11858209" cy="2717800"/>
        </p:xfrm>
        <a:graphic>
          <a:graphicData uri="http://schemas.openxmlformats.org/drawingml/2006/table">
            <a:tbl>
              <a:tblPr firstRow="1" bandRow="1">
                <a:tableStyleId>{5940675A-B579-460E-94D1-54222C63F5DA}</a:tableStyleId>
              </a:tblPr>
              <a:tblGrid>
                <a:gridCol w="1913813">
                  <a:extLst>
                    <a:ext uri="{9D8B030D-6E8A-4147-A177-3AD203B41FA5}">
                      <a16:colId xmlns:a16="http://schemas.microsoft.com/office/drawing/2014/main" val="593362361"/>
                    </a:ext>
                  </a:extLst>
                </a:gridCol>
                <a:gridCol w="9944396">
                  <a:extLst>
                    <a:ext uri="{9D8B030D-6E8A-4147-A177-3AD203B41FA5}">
                      <a16:colId xmlns:a16="http://schemas.microsoft.com/office/drawing/2014/main" val="3272383910"/>
                    </a:ext>
                  </a:extLst>
                </a:gridCol>
              </a:tblGrid>
              <a:tr h="202753">
                <a:tc>
                  <a:txBody>
                    <a:bodyPr/>
                    <a:lstStyle/>
                    <a:p>
                      <a:pPr>
                        <a:lnSpc>
                          <a:spcPct val="100000"/>
                        </a:lnSpc>
                        <a:spcBef>
                          <a:spcPts val="0"/>
                        </a:spcBef>
                        <a:spcAft>
                          <a:spcPts val="0"/>
                        </a:spcAft>
                      </a:pPr>
                      <a:r>
                        <a:rPr lang="en-GB" sz="1400" b="1" dirty="0">
                          <a:effectLst/>
                          <a:latin typeface="+mn-lt"/>
                          <a:ea typeface="+mn-ea"/>
                          <a:cs typeface="+mn-cs"/>
                        </a:rPr>
                        <a:t>Class</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0000"/>
                        </a:lnSpc>
                        <a:spcBef>
                          <a:spcPts val="0"/>
                        </a:spcBef>
                        <a:spcAft>
                          <a:spcPts val="0"/>
                        </a:spcAft>
                      </a:pPr>
                      <a:r>
                        <a:rPr lang="en-GB" sz="1400" b="1" dirty="0">
                          <a:effectLst/>
                        </a:rPr>
                        <a:t>Description</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654675406"/>
                  </a:ext>
                </a:extLst>
              </a:tr>
              <a:tr h="370840">
                <a:tc>
                  <a:txBody>
                    <a:bodyPr/>
                    <a:lstStyle/>
                    <a:p>
                      <a:pPr>
                        <a:lnSpc>
                          <a:spcPct val="100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Pattern</a:t>
                      </a:r>
                    </a:p>
                  </a:txBody>
                  <a:tcPr marL="68580" marR="68580" marT="0" marB="0"/>
                </a:tc>
                <a:tc>
                  <a:txBody>
                    <a:bodyPr/>
                    <a:lstStyle/>
                    <a:p>
                      <a:pPr marL="342900" lvl="0"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Pattern object</a:t>
                      </a:r>
                      <a:r>
                        <a:rPr lang="en-US" sz="1400" dirty="0"/>
                        <a:t> = compiled representation of a regular expression</a:t>
                      </a:r>
                    </a:p>
                    <a:p>
                      <a:pPr marL="342900" lvl="0"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compile() methods</a:t>
                      </a:r>
                      <a:r>
                        <a:rPr lang="en-US" sz="1400" dirty="0"/>
                        <a:t> - accept a regular expression as the first argument, to return a </a:t>
                      </a:r>
                      <a:r>
                        <a:rPr lang="en-US" sz="1400" b="1" dirty="0"/>
                        <a:t>Pattern object</a:t>
                      </a:r>
                      <a:r>
                        <a:rPr lang="en-US" sz="1400" dirty="0"/>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4433392"/>
                  </a:ext>
                </a:extLst>
              </a:tr>
              <a:tr h="370840">
                <a:tc>
                  <a:txBody>
                    <a:bodyPr/>
                    <a:lstStyle/>
                    <a:p>
                      <a:pPr>
                        <a:lnSpc>
                          <a:spcPct val="100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Matcher</a:t>
                      </a:r>
                    </a:p>
                  </a:txBody>
                  <a:tcPr marL="68580" marR="68580" marT="0" marB="0"/>
                </a:tc>
                <a:tc>
                  <a:txBody>
                    <a:bodyPr/>
                    <a:lstStyle/>
                    <a:p>
                      <a:pPr marL="342900" lvl="0"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Matcher object </a:t>
                      </a:r>
                      <a:r>
                        <a:rPr lang="en-US" sz="1400" dirty="0"/>
                        <a:t>= engine that interprets the pattern and performs match operations against an input string</a:t>
                      </a:r>
                    </a:p>
                    <a:p>
                      <a:pPr marL="342900" lvl="0"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matcher() method </a:t>
                      </a:r>
                      <a:r>
                        <a:rPr lang="en-US" sz="1400" dirty="0"/>
                        <a:t>– invoked on a Pattern object to obtain a Matcher object </a:t>
                      </a:r>
                    </a:p>
                    <a:p>
                      <a:pPr marL="342900" lvl="0"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dirty="0"/>
                        <a:t>Other methods</a:t>
                      </a:r>
                    </a:p>
                    <a:p>
                      <a:pPr marL="800100" lvl="1"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Index methods</a:t>
                      </a:r>
                      <a:r>
                        <a:rPr lang="en-US" sz="1400" dirty="0"/>
                        <a:t> (start, end) – show where the match was found in the input string</a:t>
                      </a:r>
                    </a:p>
                    <a:p>
                      <a:pPr marL="800100" lvl="1"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Study methods </a:t>
                      </a:r>
                      <a:r>
                        <a:rPr lang="en-US" sz="1400" dirty="0"/>
                        <a:t>(</a:t>
                      </a:r>
                      <a:r>
                        <a:rPr lang="en-US" sz="1400" dirty="0" err="1"/>
                        <a:t>lookingAt</a:t>
                      </a:r>
                      <a:r>
                        <a:rPr lang="en-US" sz="1400" dirty="0"/>
                        <a:t>, find, matches) – review the input string and return a Boolean indicating whether or not the pattern is found</a:t>
                      </a:r>
                    </a:p>
                    <a:p>
                      <a:pPr marL="800100" lvl="1" indent="-342900" algn="just" defTabSz="457200">
                        <a:lnSpc>
                          <a:spcPct val="100000"/>
                        </a:lnSpc>
                        <a:spcBef>
                          <a:spcPts val="0"/>
                        </a:spcBef>
                        <a:spcAft>
                          <a:spcPts val="0"/>
                        </a:spcAft>
                        <a:buClr>
                          <a:schemeClr val="accent1"/>
                        </a:buClr>
                        <a:buFont typeface="Arial" panose="020B0604020202020204" pitchFamily="34" charset="0"/>
                        <a:buChar char="•"/>
                        <a:defRPr/>
                      </a:pPr>
                      <a:r>
                        <a:rPr lang="en-US" sz="1400" b="1" dirty="0"/>
                        <a:t>Replacement methods </a:t>
                      </a:r>
                      <a:r>
                        <a:rPr lang="en-US" sz="1400" dirty="0"/>
                        <a:t>(</a:t>
                      </a:r>
                      <a:r>
                        <a:rPr lang="en-US" sz="1400" dirty="0" err="1"/>
                        <a:t>appendReplacement</a:t>
                      </a:r>
                      <a:r>
                        <a:rPr lang="en-US" sz="1400" dirty="0"/>
                        <a:t>, </a:t>
                      </a:r>
                      <a:r>
                        <a:rPr lang="en-US" sz="1400" dirty="0" err="1"/>
                        <a:t>appendTail</a:t>
                      </a:r>
                      <a:r>
                        <a:rPr lang="en-US" sz="1400" dirty="0"/>
                        <a:t>, </a:t>
                      </a:r>
                      <a:r>
                        <a:rPr lang="en-US" sz="1400" dirty="0" err="1"/>
                        <a:t>replaceAll</a:t>
                      </a:r>
                      <a:r>
                        <a:rPr lang="en-US" sz="1400" dirty="0"/>
                        <a:t>, </a:t>
                      </a:r>
                      <a:r>
                        <a:rPr lang="en-US" sz="1400" dirty="0" err="1"/>
                        <a:t>replaceFirst</a:t>
                      </a:r>
                      <a:r>
                        <a:rPr lang="en-US" sz="1400" dirty="0"/>
                        <a:t>, </a:t>
                      </a:r>
                      <a:r>
                        <a:rPr lang="en-US" sz="1400" dirty="0" err="1"/>
                        <a:t>quoteReplacement</a:t>
                      </a:r>
                      <a:r>
                        <a:rPr lang="en-US" sz="1400" dirty="0"/>
                        <a:t>) – replace text in an input string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11908"/>
                  </a:ext>
                </a:extLst>
              </a:tr>
              <a:tr h="370840">
                <a:tc>
                  <a:txBody>
                    <a:bodyPr/>
                    <a:lstStyle/>
                    <a:p>
                      <a:pPr>
                        <a:lnSpc>
                          <a:spcPct val="100000"/>
                        </a:lnSpc>
                        <a:spcBef>
                          <a:spcPts val="0"/>
                        </a:spcBef>
                        <a:spcAft>
                          <a:spcPts val="0"/>
                        </a:spcAft>
                      </a:pPr>
                      <a:r>
                        <a:rPr lang="en-US" sz="1400" dirty="0" err="1">
                          <a:effectLst/>
                          <a:latin typeface="Calibri" panose="020F0502020204030204" pitchFamily="34" charset="0"/>
                          <a:ea typeface="Calibri" panose="020F0502020204030204" pitchFamily="34" charset="0"/>
                          <a:cs typeface="Times New Roman" panose="02020603050405020304" pitchFamily="18" charset="0"/>
                        </a:rPr>
                        <a:t>PatternSyntaxException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400" b="1" dirty="0" err="1"/>
                        <a:t>PatternSyntaxException</a:t>
                      </a:r>
                      <a:r>
                        <a:rPr lang="en-US" sz="1400" b="1" dirty="0"/>
                        <a:t> object </a:t>
                      </a:r>
                      <a:r>
                        <a:rPr lang="en-US" sz="1400" dirty="0"/>
                        <a:t>– unchecked exception indicating syntax error in a regular expression pattern</a:t>
                      </a:r>
                      <a:endParaRPr lang="en-US" sz="1400" b="1" dirty="0"/>
                    </a:p>
                  </a:txBody>
                  <a:tcPr marL="68580" marR="68580" marT="0" marB="0"/>
                </a:tc>
                <a:extLst>
                  <a:ext uri="{0D108BD9-81ED-4DB2-BD59-A6C34878D82A}">
                    <a16:rowId xmlns:a16="http://schemas.microsoft.com/office/drawing/2014/main" val="4221696645"/>
                  </a:ext>
                </a:extLst>
              </a:tr>
            </a:tbl>
          </a:graphicData>
        </a:graphic>
      </p:graphicFrame>
    </p:spTree>
    <p:extLst>
      <p:ext uri="{BB962C8B-B14F-4D97-AF65-F5344CB8AC3E}">
        <p14:creationId xmlns:p14="http://schemas.microsoft.com/office/powerpoint/2010/main" val="323930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Regular expressions and pattern matching</a:t>
            </a:r>
          </a:p>
        </p:txBody>
      </p:sp>
      <p:graphicFrame>
        <p:nvGraphicFramePr>
          <p:cNvPr id="4" name="Table 3"/>
          <p:cNvGraphicFramePr>
            <a:graphicFrameLocks noGrp="1"/>
          </p:cNvGraphicFramePr>
          <p:nvPr>
            <p:extLst>
              <p:ext uri="{D42A27DB-BD31-4B8C-83A1-F6EECF244321}">
                <p14:modId xmlns:p14="http://schemas.microsoft.com/office/powerpoint/2010/main" val="820317930"/>
              </p:ext>
            </p:extLst>
          </p:nvPr>
        </p:nvGraphicFramePr>
        <p:xfrm>
          <a:off x="122874" y="1564005"/>
          <a:ext cx="4734351" cy="3729990"/>
        </p:xfrm>
        <a:graphic>
          <a:graphicData uri="http://schemas.openxmlformats.org/drawingml/2006/table">
            <a:tbl>
              <a:tblPr firstRow="1" bandRow="1">
                <a:tableStyleId>{5940675A-B579-460E-94D1-54222C63F5DA}</a:tableStyleId>
              </a:tblPr>
              <a:tblGrid>
                <a:gridCol w="787264">
                  <a:extLst>
                    <a:ext uri="{9D8B030D-6E8A-4147-A177-3AD203B41FA5}">
                      <a16:colId xmlns:a16="http://schemas.microsoft.com/office/drawing/2014/main" val="593362361"/>
                    </a:ext>
                  </a:extLst>
                </a:gridCol>
                <a:gridCol w="941027">
                  <a:extLst>
                    <a:ext uri="{9D8B030D-6E8A-4147-A177-3AD203B41FA5}">
                      <a16:colId xmlns:a16="http://schemas.microsoft.com/office/drawing/2014/main" val="3272383910"/>
                    </a:ext>
                  </a:extLst>
                </a:gridCol>
                <a:gridCol w="3006060">
                  <a:extLst>
                    <a:ext uri="{9D8B030D-6E8A-4147-A177-3AD203B41FA5}">
                      <a16:colId xmlns:a16="http://schemas.microsoft.com/office/drawing/2014/main" val="1338613038"/>
                    </a:ext>
                  </a:extLst>
                </a:gridCol>
              </a:tblGrid>
              <a:tr h="163393">
                <a:tc>
                  <a:txBody>
                    <a:bodyPr/>
                    <a:lstStyle/>
                    <a:p>
                      <a:pPr>
                        <a:lnSpc>
                          <a:spcPct val="100000"/>
                        </a:lnSpc>
                        <a:spcBef>
                          <a:spcPts val="0"/>
                        </a:spcBef>
                        <a:spcAft>
                          <a:spcPts val="0"/>
                        </a:spcAft>
                      </a:pPr>
                      <a:r>
                        <a:rPr lang="en-GB" sz="1100" b="1" dirty="0">
                          <a:effectLst/>
                          <a:latin typeface="+mn-lt"/>
                          <a:ea typeface="+mn-ea"/>
                          <a:cs typeface="+mn-cs"/>
                        </a:rPr>
                        <a:t>Category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0000"/>
                        </a:lnSpc>
                        <a:spcBef>
                          <a:spcPts val="0"/>
                        </a:spcBef>
                        <a:spcAft>
                          <a:spcPts val="0"/>
                        </a:spcAft>
                      </a:pPr>
                      <a:r>
                        <a:rPr lang="en-GB" sz="1100" b="1" dirty="0">
                          <a:effectLst/>
                        </a:rPr>
                        <a:t>Construct</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0000"/>
                        </a:lnSpc>
                        <a:spcBef>
                          <a:spcPts val="0"/>
                        </a:spcBef>
                        <a:spcAft>
                          <a:spcPts val="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Matches</a:t>
                      </a:r>
                    </a:p>
                  </a:txBody>
                  <a:tcPr marL="68580" marR="68580" marT="0" marB="0">
                    <a:solidFill>
                      <a:schemeClr val="bg1">
                        <a:lumMod val="85000"/>
                      </a:schemeClr>
                    </a:solidFill>
                  </a:tcPr>
                </a:tc>
                <a:extLst>
                  <a:ext uri="{0D108BD9-81ED-4DB2-BD59-A6C34878D82A}">
                    <a16:rowId xmlns:a16="http://schemas.microsoft.com/office/drawing/2014/main" val="3654675406"/>
                  </a:ext>
                </a:extLst>
              </a:tr>
              <a:tr h="204242">
                <a:tc rowSpan="7">
                  <a:txBody>
                    <a:bodyPr/>
                    <a:lstStyle/>
                    <a:p>
                      <a:pPr>
                        <a:lnSpc>
                          <a:spcPct val="100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Character </a:t>
                      </a:r>
                    </a:p>
                    <a:p>
                      <a:pPr>
                        <a:lnSpc>
                          <a:spcPct val="100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classes</a:t>
                      </a:r>
                    </a:p>
                  </a:txBody>
                  <a:tcPr marL="68580" marR="68580" marT="0" marB="0" anchor="ctr"/>
                </a:tc>
                <a:tc>
                  <a:txBody>
                    <a:bodyPr/>
                    <a:lstStyle/>
                    <a:p>
                      <a:pPr algn="l">
                        <a:lnSpc>
                          <a:spcPct val="100000"/>
                        </a:lnSpc>
                      </a:pPr>
                      <a:r>
                        <a:rPr lang="en-US" sz="1000" b="1" dirty="0">
                          <a:effectLst/>
                        </a:rPr>
                        <a:t>[</a:t>
                      </a:r>
                      <a:r>
                        <a:rPr lang="en-US" sz="1000" b="1" dirty="0" err="1">
                          <a:effectLst/>
                        </a:rPr>
                        <a:t>abc</a:t>
                      </a:r>
                      <a:r>
                        <a:rPr lang="en-US" sz="1000" b="1" dirty="0">
                          <a:effectLst/>
                        </a:rPr>
                        <a:t>]</a:t>
                      </a:r>
                    </a:p>
                  </a:txBody>
                  <a:tcPr marL="66675" marR="28575" marT="28575" marB="28575"/>
                </a:tc>
                <a:tc>
                  <a:txBody>
                    <a:bodyPr/>
                    <a:lstStyle/>
                    <a:p>
                      <a:pPr algn="l">
                        <a:lnSpc>
                          <a:spcPct val="100000"/>
                        </a:lnSpc>
                      </a:pPr>
                      <a:r>
                        <a:rPr lang="en-US" sz="1000" b="1" dirty="0">
                          <a:effectLst/>
                        </a:rPr>
                        <a:t>a, b, or c (simple class)</a:t>
                      </a:r>
                    </a:p>
                  </a:txBody>
                  <a:tcPr marL="66675" marR="28575" marT="28575" marB="28575" anchor="ctr"/>
                </a:tc>
                <a:extLst>
                  <a:ext uri="{0D108BD9-81ED-4DB2-BD59-A6C34878D82A}">
                    <a16:rowId xmlns:a16="http://schemas.microsoft.com/office/drawing/2014/main" val="524433392"/>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a:t>
                      </a:r>
                      <a:r>
                        <a:rPr lang="en-US" sz="1000" b="1" dirty="0" err="1">
                          <a:effectLst/>
                        </a:rPr>
                        <a:t>abc</a:t>
                      </a:r>
                      <a:r>
                        <a:rPr lang="en-US" sz="1000" b="1" dirty="0">
                          <a:effectLst/>
                        </a:rPr>
                        <a:t>]</a:t>
                      </a:r>
                    </a:p>
                  </a:txBody>
                  <a:tcPr marL="66675" marR="28575" marT="28575" marB="28575"/>
                </a:tc>
                <a:tc>
                  <a:txBody>
                    <a:bodyPr/>
                    <a:lstStyle/>
                    <a:p>
                      <a:pPr algn="l">
                        <a:lnSpc>
                          <a:spcPct val="100000"/>
                        </a:lnSpc>
                      </a:pPr>
                      <a:r>
                        <a:rPr lang="en-US" sz="1000" b="1" dirty="0">
                          <a:effectLst/>
                        </a:rPr>
                        <a:t>Any character except a, b, or c (negation)</a:t>
                      </a:r>
                    </a:p>
                  </a:txBody>
                  <a:tcPr marL="66675" marR="28575" marT="28575" marB="28575" anchor="ctr"/>
                </a:tc>
                <a:extLst>
                  <a:ext uri="{0D108BD9-81ED-4DB2-BD59-A6C34878D82A}">
                    <a16:rowId xmlns:a16="http://schemas.microsoft.com/office/drawing/2014/main" val="2202202051"/>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[a-</a:t>
                      </a:r>
                      <a:r>
                        <a:rPr lang="en-US" sz="1000" b="1" dirty="0" err="1">
                          <a:effectLst/>
                        </a:rPr>
                        <a:t>zA</a:t>
                      </a:r>
                      <a:r>
                        <a:rPr lang="en-US" sz="1000" b="1" dirty="0">
                          <a:effectLst/>
                        </a:rPr>
                        <a:t>-Z]</a:t>
                      </a:r>
                    </a:p>
                  </a:txBody>
                  <a:tcPr marL="66675" marR="28575" marT="28575" marB="28575"/>
                </a:tc>
                <a:tc>
                  <a:txBody>
                    <a:bodyPr/>
                    <a:lstStyle/>
                    <a:p>
                      <a:pPr algn="l">
                        <a:lnSpc>
                          <a:spcPct val="100000"/>
                        </a:lnSpc>
                      </a:pPr>
                      <a:r>
                        <a:rPr lang="en-US" sz="1000" b="1" dirty="0">
                          <a:effectLst/>
                        </a:rPr>
                        <a:t>a through z or A through Z, inclusive (range)</a:t>
                      </a:r>
                    </a:p>
                  </a:txBody>
                  <a:tcPr marL="66675" marR="28575" marT="28575" marB="28575" anchor="ctr"/>
                </a:tc>
                <a:extLst>
                  <a:ext uri="{0D108BD9-81ED-4DB2-BD59-A6C34878D82A}">
                    <a16:rowId xmlns:a16="http://schemas.microsoft.com/office/drawing/2014/main" val="577271643"/>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[a-d[m-p]]</a:t>
                      </a:r>
                    </a:p>
                  </a:txBody>
                  <a:tcPr marL="66675" marR="28575" marT="28575" marB="28575"/>
                </a:tc>
                <a:tc>
                  <a:txBody>
                    <a:bodyPr/>
                    <a:lstStyle/>
                    <a:p>
                      <a:pPr algn="l">
                        <a:lnSpc>
                          <a:spcPct val="100000"/>
                        </a:lnSpc>
                      </a:pPr>
                      <a:r>
                        <a:rPr lang="en-US" sz="1000" b="1">
                          <a:effectLst/>
                        </a:rPr>
                        <a:t>a through d, or m through p: [a-dm-p] (union)</a:t>
                      </a:r>
                    </a:p>
                  </a:txBody>
                  <a:tcPr marL="66675" marR="28575" marT="28575" marB="28575" anchor="ctr"/>
                </a:tc>
                <a:extLst>
                  <a:ext uri="{0D108BD9-81ED-4DB2-BD59-A6C34878D82A}">
                    <a16:rowId xmlns:a16="http://schemas.microsoft.com/office/drawing/2014/main" val="2161556950"/>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[a-z&amp;&amp;[</a:t>
                      </a:r>
                      <a:r>
                        <a:rPr lang="en-US" sz="1000" b="1" dirty="0" err="1">
                          <a:effectLst/>
                        </a:rPr>
                        <a:t>def</a:t>
                      </a:r>
                      <a:r>
                        <a:rPr lang="en-US" sz="1000" b="1" dirty="0">
                          <a:effectLst/>
                        </a:rPr>
                        <a:t>]]</a:t>
                      </a:r>
                    </a:p>
                  </a:txBody>
                  <a:tcPr marL="66675" marR="28575" marT="28575" marB="28575"/>
                </a:tc>
                <a:tc>
                  <a:txBody>
                    <a:bodyPr/>
                    <a:lstStyle/>
                    <a:p>
                      <a:pPr algn="l">
                        <a:lnSpc>
                          <a:spcPct val="100000"/>
                        </a:lnSpc>
                      </a:pPr>
                      <a:r>
                        <a:rPr lang="en-US" sz="1000" b="1">
                          <a:effectLst/>
                        </a:rPr>
                        <a:t>d, e, or f (intersection)</a:t>
                      </a:r>
                    </a:p>
                  </a:txBody>
                  <a:tcPr marL="66675" marR="28575" marT="28575" marB="28575" anchor="ctr"/>
                </a:tc>
                <a:extLst>
                  <a:ext uri="{0D108BD9-81ED-4DB2-BD59-A6C34878D82A}">
                    <a16:rowId xmlns:a16="http://schemas.microsoft.com/office/drawing/2014/main" val="1336998424"/>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[a-z&amp;&amp;[^</a:t>
                      </a:r>
                      <a:r>
                        <a:rPr lang="en-US" sz="1000" b="1" dirty="0" err="1">
                          <a:effectLst/>
                        </a:rPr>
                        <a:t>bc</a:t>
                      </a:r>
                      <a:r>
                        <a:rPr lang="en-US" sz="1000" b="1" dirty="0">
                          <a:effectLst/>
                        </a:rPr>
                        <a:t>]]</a:t>
                      </a:r>
                    </a:p>
                  </a:txBody>
                  <a:tcPr marL="66675" marR="28575" marT="28575" marB="28575"/>
                </a:tc>
                <a:tc>
                  <a:txBody>
                    <a:bodyPr/>
                    <a:lstStyle/>
                    <a:p>
                      <a:pPr algn="l">
                        <a:lnSpc>
                          <a:spcPct val="100000"/>
                        </a:lnSpc>
                      </a:pPr>
                      <a:r>
                        <a:rPr lang="en-US" sz="1000" b="1" dirty="0">
                          <a:effectLst/>
                        </a:rPr>
                        <a:t>a through z, except for b and c: [ad-z] (subtraction)</a:t>
                      </a:r>
                    </a:p>
                  </a:txBody>
                  <a:tcPr marL="66675" marR="28575" marT="28575" marB="28575" anchor="ctr"/>
                </a:tc>
                <a:extLst>
                  <a:ext uri="{0D108BD9-81ED-4DB2-BD59-A6C34878D82A}">
                    <a16:rowId xmlns:a16="http://schemas.microsoft.com/office/drawing/2014/main" val="2236758187"/>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[a-z&amp;&amp;[^m-p]]</a:t>
                      </a:r>
                    </a:p>
                  </a:txBody>
                  <a:tcPr marL="66675" marR="28575" marT="28575" marB="28575"/>
                </a:tc>
                <a:tc>
                  <a:txBody>
                    <a:bodyPr/>
                    <a:lstStyle/>
                    <a:p>
                      <a:pPr algn="l">
                        <a:lnSpc>
                          <a:spcPct val="100000"/>
                        </a:lnSpc>
                      </a:pPr>
                      <a:r>
                        <a:rPr lang="en-US" sz="1000" b="1" dirty="0">
                          <a:effectLst/>
                        </a:rPr>
                        <a:t>a through z, and not m through p: [a-</a:t>
                      </a:r>
                      <a:r>
                        <a:rPr lang="en-US" sz="1000" b="1" dirty="0" err="1">
                          <a:effectLst/>
                        </a:rPr>
                        <a:t>lq</a:t>
                      </a:r>
                      <a:r>
                        <a:rPr lang="en-US" sz="1000" b="1" dirty="0">
                          <a:effectLst/>
                        </a:rPr>
                        <a:t>-z](subtraction)</a:t>
                      </a:r>
                    </a:p>
                  </a:txBody>
                  <a:tcPr marL="66675" marR="28575" marT="28575" marB="28575" anchor="ctr"/>
                </a:tc>
                <a:extLst>
                  <a:ext uri="{0D108BD9-81ED-4DB2-BD59-A6C34878D82A}">
                    <a16:rowId xmlns:a16="http://schemas.microsoft.com/office/drawing/2014/main" val="3158552739"/>
                  </a:ext>
                </a:extLst>
              </a:tr>
              <a:tr h="204242">
                <a:tc rowSpan="7">
                  <a:txBody>
                    <a:bodyPr/>
                    <a:lstStyle/>
                    <a:p>
                      <a:pPr>
                        <a:lnSpc>
                          <a:spcPct val="100000"/>
                        </a:lnSpc>
                        <a:spcBef>
                          <a:spcPts val="0"/>
                        </a:spcBef>
                        <a:spcAft>
                          <a:spcPts val="0"/>
                        </a:spcAft>
                      </a:pPr>
                      <a:r>
                        <a:rPr lang="en-US" sz="1100" b="0" dirty="0"/>
                        <a:t>Predefined character classes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0000"/>
                        </a:lnSpc>
                      </a:pPr>
                      <a:r>
                        <a:rPr lang="en-US" sz="1000" b="1" dirty="0">
                          <a:effectLst/>
                        </a:rPr>
                        <a:t>.</a:t>
                      </a:r>
                    </a:p>
                  </a:txBody>
                  <a:tcPr marL="66675" marR="28575" marT="28575" marB="28575"/>
                </a:tc>
                <a:tc>
                  <a:txBody>
                    <a:bodyPr/>
                    <a:lstStyle/>
                    <a:p>
                      <a:pPr algn="l">
                        <a:lnSpc>
                          <a:spcPct val="100000"/>
                        </a:lnSpc>
                      </a:pPr>
                      <a:r>
                        <a:rPr lang="en-US" sz="1000" b="1" dirty="0">
                          <a:effectLst/>
                        </a:rPr>
                        <a:t>Any character</a:t>
                      </a:r>
                    </a:p>
                  </a:txBody>
                  <a:tcPr marL="66675" marR="28575" marT="28575" marB="28575" anchor="ctr"/>
                </a:tc>
                <a:extLst>
                  <a:ext uri="{0D108BD9-81ED-4DB2-BD59-A6C34878D82A}">
                    <a16:rowId xmlns:a16="http://schemas.microsoft.com/office/drawing/2014/main" val="3595429576"/>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\d</a:t>
                      </a:r>
                    </a:p>
                  </a:txBody>
                  <a:tcPr marL="66675" marR="28575" marT="28575" marB="28575"/>
                </a:tc>
                <a:tc>
                  <a:txBody>
                    <a:bodyPr/>
                    <a:lstStyle/>
                    <a:p>
                      <a:pPr algn="l">
                        <a:lnSpc>
                          <a:spcPct val="100000"/>
                        </a:lnSpc>
                      </a:pPr>
                      <a:r>
                        <a:rPr lang="en-US" sz="1000" b="1" dirty="0">
                          <a:effectLst/>
                        </a:rPr>
                        <a:t>A digit: [0-9]</a:t>
                      </a:r>
                    </a:p>
                  </a:txBody>
                  <a:tcPr marL="66675" marR="28575" marT="28575" marB="28575" anchor="ctr"/>
                </a:tc>
                <a:extLst>
                  <a:ext uri="{0D108BD9-81ED-4DB2-BD59-A6C34878D82A}">
                    <a16:rowId xmlns:a16="http://schemas.microsoft.com/office/drawing/2014/main" val="34787054"/>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\D</a:t>
                      </a:r>
                    </a:p>
                  </a:txBody>
                  <a:tcPr marL="66675" marR="28575" marT="28575" marB="28575"/>
                </a:tc>
                <a:tc>
                  <a:txBody>
                    <a:bodyPr/>
                    <a:lstStyle/>
                    <a:p>
                      <a:pPr algn="l">
                        <a:lnSpc>
                          <a:spcPct val="100000"/>
                        </a:lnSpc>
                      </a:pPr>
                      <a:r>
                        <a:rPr lang="en-US" sz="1000" b="1" dirty="0">
                          <a:effectLst/>
                        </a:rPr>
                        <a:t>A non-digit: [^0-9]</a:t>
                      </a:r>
                    </a:p>
                  </a:txBody>
                  <a:tcPr marL="66675" marR="28575" marT="28575" marB="28575" anchor="ctr"/>
                </a:tc>
                <a:extLst>
                  <a:ext uri="{0D108BD9-81ED-4DB2-BD59-A6C34878D82A}">
                    <a16:rowId xmlns:a16="http://schemas.microsoft.com/office/drawing/2014/main" val="3520138350"/>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\s</a:t>
                      </a:r>
                    </a:p>
                  </a:txBody>
                  <a:tcPr marL="66675" marR="28575" marT="28575" marB="28575"/>
                </a:tc>
                <a:tc>
                  <a:txBody>
                    <a:bodyPr/>
                    <a:lstStyle/>
                    <a:p>
                      <a:pPr algn="l">
                        <a:lnSpc>
                          <a:spcPct val="100000"/>
                        </a:lnSpc>
                      </a:pPr>
                      <a:r>
                        <a:rPr lang="en-US" sz="1000" b="1">
                          <a:effectLst/>
                        </a:rPr>
                        <a:t>A whitespace character: [ \t\n\x0B\f\r]</a:t>
                      </a:r>
                    </a:p>
                  </a:txBody>
                  <a:tcPr marL="66675" marR="28575" marT="28575" marB="28575" anchor="ctr"/>
                </a:tc>
                <a:extLst>
                  <a:ext uri="{0D108BD9-81ED-4DB2-BD59-A6C34878D82A}">
                    <a16:rowId xmlns:a16="http://schemas.microsoft.com/office/drawing/2014/main" val="3539783951"/>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\S</a:t>
                      </a:r>
                    </a:p>
                  </a:txBody>
                  <a:tcPr marL="66675" marR="28575" marT="28575" marB="28575"/>
                </a:tc>
                <a:tc>
                  <a:txBody>
                    <a:bodyPr/>
                    <a:lstStyle/>
                    <a:p>
                      <a:pPr algn="l">
                        <a:lnSpc>
                          <a:spcPct val="100000"/>
                        </a:lnSpc>
                      </a:pPr>
                      <a:r>
                        <a:rPr lang="en-US" sz="1000" b="1" dirty="0">
                          <a:effectLst/>
                        </a:rPr>
                        <a:t>A non-whitespace character: [^\s]</a:t>
                      </a:r>
                    </a:p>
                  </a:txBody>
                  <a:tcPr marL="66675" marR="28575" marT="28575" marB="28575" anchor="ctr"/>
                </a:tc>
                <a:extLst>
                  <a:ext uri="{0D108BD9-81ED-4DB2-BD59-A6C34878D82A}">
                    <a16:rowId xmlns:a16="http://schemas.microsoft.com/office/drawing/2014/main" val="3018092769"/>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\w</a:t>
                      </a:r>
                    </a:p>
                  </a:txBody>
                  <a:tcPr marL="66675" marR="28575" marT="28575" marB="28575"/>
                </a:tc>
                <a:tc>
                  <a:txBody>
                    <a:bodyPr/>
                    <a:lstStyle/>
                    <a:p>
                      <a:pPr algn="l">
                        <a:lnSpc>
                          <a:spcPct val="100000"/>
                        </a:lnSpc>
                      </a:pPr>
                      <a:r>
                        <a:rPr lang="en-US" sz="1000" b="1" dirty="0">
                          <a:effectLst/>
                        </a:rPr>
                        <a:t>A word character: [a-zA-Z_0-9]</a:t>
                      </a:r>
                    </a:p>
                  </a:txBody>
                  <a:tcPr marL="66675" marR="28575" marT="28575" marB="28575" anchor="ctr"/>
                </a:tc>
                <a:extLst>
                  <a:ext uri="{0D108BD9-81ED-4DB2-BD59-A6C34878D82A}">
                    <a16:rowId xmlns:a16="http://schemas.microsoft.com/office/drawing/2014/main" val="3675974391"/>
                  </a:ext>
                </a:extLst>
              </a:tr>
              <a:tr h="204242">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dirty="0">
                          <a:effectLst/>
                        </a:rPr>
                        <a:t>\W</a:t>
                      </a:r>
                    </a:p>
                  </a:txBody>
                  <a:tcPr marL="66675" marR="28575" marT="28575" marB="28575"/>
                </a:tc>
                <a:tc>
                  <a:txBody>
                    <a:bodyPr/>
                    <a:lstStyle/>
                    <a:p>
                      <a:pPr algn="l">
                        <a:lnSpc>
                          <a:spcPct val="100000"/>
                        </a:lnSpc>
                      </a:pPr>
                      <a:r>
                        <a:rPr lang="en-US" sz="1000" b="1" dirty="0">
                          <a:effectLst/>
                        </a:rPr>
                        <a:t>A non-word character: [^\w]</a:t>
                      </a:r>
                    </a:p>
                  </a:txBody>
                  <a:tcPr marL="66675" marR="28575" marT="28575" marB="28575" anchor="ctr"/>
                </a:tc>
                <a:extLst>
                  <a:ext uri="{0D108BD9-81ED-4DB2-BD59-A6C34878D82A}">
                    <a16:rowId xmlns:a16="http://schemas.microsoft.com/office/drawing/2014/main" val="2393476146"/>
                  </a:ext>
                </a:extLst>
              </a:tr>
              <a:tr h="204242">
                <a:tc rowSpan="3">
                  <a:txBody>
                    <a:bodyPr/>
                    <a:lstStyle/>
                    <a:p>
                      <a:pPr>
                        <a:lnSpc>
                          <a:spcPct val="100000"/>
                        </a:lnSpc>
                      </a:pPr>
                      <a:r>
                        <a:rPr lang="en-US" sz="1000" b="1" dirty="0">
                          <a:solidFill>
                            <a:schemeClr val="tx1"/>
                          </a:solidFill>
                        </a:rPr>
                        <a:t>Logical operators</a:t>
                      </a:r>
                    </a:p>
                  </a:txBody>
                  <a:tcPr anchor="ctr"/>
                </a:tc>
                <a:tc>
                  <a:txBody>
                    <a:bodyPr/>
                    <a:lstStyle/>
                    <a:p>
                      <a:pPr algn="l">
                        <a:lnSpc>
                          <a:spcPct val="100000"/>
                        </a:lnSpc>
                      </a:pPr>
                      <a:r>
                        <a:rPr lang="en-US" sz="1000" b="1" i="1" dirty="0">
                          <a:solidFill>
                            <a:schemeClr val="tx1"/>
                          </a:solidFill>
                          <a:effectLst/>
                        </a:rPr>
                        <a:t>XY</a:t>
                      </a:r>
                      <a:endParaRPr lang="en-US" sz="1000" b="1" dirty="0">
                        <a:solidFill>
                          <a:schemeClr val="tx1"/>
                        </a:solidFill>
                        <a:effectLst/>
                      </a:endParaRP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followed by </a:t>
                      </a:r>
                      <a:r>
                        <a:rPr lang="en-US" sz="1000" b="1" i="1" dirty="0">
                          <a:solidFill>
                            <a:schemeClr val="tx1"/>
                          </a:solidFill>
                          <a:effectLst/>
                        </a:rPr>
                        <a:t>Y</a:t>
                      </a:r>
                      <a:endParaRPr lang="en-US" sz="1000" b="1" dirty="0">
                        <a:solidFill>
                          <a:schemeClr val="tx1"/>
                        </a:solidFill>
                        <a:effectLst/>
                      </a:endParaRPr>
                    </a:p>
                  </a:txBody>
                  <a:tcPr marL="66675" marR="28575" marT="28575" marB="28575" anchor="ctr"/>
                </a:tc>
                <a:extLst>
                  <a:ext uri="{0D108BD9-81ED-4DB2-BD59-A6C34878D82A}">
                    <a16:rowId xmlns:a16="http://schemas.microsoft.com/office/drawing/2014/main" val="215645200"/>
                  </a:ext>
                </a:extLst>
              </a:tr>
              <a:tr h="204242">
                <a:tc vMerge="1">
                  <a:txBody>
                    <a:bodyPr/>
                    <a:lstStyle/>
                    <a:p>
                      <a:pPr>
                        <a:lnSpc>
                          <a:spcPts val="1320"/>
                        </a:lnSpc>
                      </a:pPr>
                      <a:endParaRPr lang="en-US" sz="1100" b="0" dirty="0"/>
                    </a:p>
                  </a:txBody>
                  <a:tcPr/>
                </a:tc>
                <a:tc>
                  <a:txBody>
                    <a:bodyPr/>
                    <a:lstStyle/>
                    <a:p>
                      <a:pPr algn="l">
                        <a:lnSpc>
                          <a:spcPct val="100000"/>
                        </a:lnSpc>
                      </a:pPr>
                      <a:r>
                        <a:rPr lang="en-US" sz="1000" b="1" i="1">
                          <a:solidFill>
                            <a:schemeClr val="tx1"/>
                          </a:solidFill>
                          <a:effectLst/>
                        </a:rPr>
                        <a:t>X</a:t>
                      </a:r>
                      <a:r>
                        <a:rPr lang="en-US" sz="1000" b="1">
                          <a:solidFill>
                            <a:schemeClr val="tx1"/>
                          </a:solidFill>
                          <a:effectLst/>
                        </a:rPr>
                        <a:t>|</a:t>
                      </a:r>
                      <a:r>
                        <a:rPr lang="en-US" sz="1000" b="1" i="1">
                          <a:solidFill>
                            <a:schemeClr val="tx1"/>
                          </a:solidFill>
                          <a:effectLst/>
                        </a:rPr>
                        <a:t>Y</a:t>
                      </a:r>
                      <a:endParaRPr lang="en-US" sz="1000" b="1">
                        <a:solidFill>
                          <a:schemeClr val="tx1"/>
                        </a:solidFill>
                        <a:effectLst/>
                      </a:endParaRPr>
                    </a:p>
                  </a:txBody>
                  <a:tcPr marL="66675" marR="28575" marT="28575" marB="28575"/>
                </a:tc>
                <a:tc>
                  <a:txBody>
                    <a:bodyPr/>
                    <a:lstStyle/>
                    <a:p>
                      <a:pPr algn="l">
                        <a:lnSpc>
                          <a:spcPct val="100000"/>
                        </a:lnSpc>
                      </a:pPr>
                      <a:r>
                        <a:rPr lang="en-US" sz="1000" b="1" dirty="0">
                          <a:solidFill>
                            <a:schemeClr val="tx1"/>
                          </a:solidFill>
                          <a:effectLst/>
                        </a:rPr>
                        <a:t>Either </a:t>
                      </a:r>
                      <a:r>
                        <a:rPr lang="en-US" sz="1000" b="1" i="1" dirty="0">
                          <a:solidFill>
                            <a:schemeClr val="tx1"/>
                          </a:solidFill>
                          <a:effectLst/>
                        </a:rPr>
                        <a:t>X</a:t>
                      </a:r>
                      <a:r>
                        <a:rPr lang="en-US" sz="1000" b="1" dirty="0">
                          <a:solidFill>
                            <a:schemeClr val="tx1"/>
                          </a:solidFill>
                          <a:effectLst/>
                        </a:rPr>
                        <a:t> or </a:t>
                      </a:r>
                      <a:r>
                        <a:rPr lang="en-US" sz="1000" b="1" i="1" dirty="0">
                          <a:solidFill>
                            <a:schemeClr val="tx1"/>
                          </a:solidFill>
                          <a:effectLst/>
                        </a:rPr>
                        <a:t>Y</a:t>
                      </a:r>
                      <a:endParaRPr lang="en-US" sz="1000" b="1" dirty="0">
                        <a:solidFill>
                          <a:schemeClr val="tx1"/>
                        </a:solidFill>
                        <a:effectLst/>
                      </a:endParaRPr>
                    </a:p>
                  </a:txBody>
                  <a:tcPr marL="66675" marR="28575" marT="28575" marB="28575" anchor="ctr"/>
                </a:tc>
                <a:extLst>
                  <a:ext uri="{0D108BD9-81ED-4DB2-BD59-A6C34878D82A}">
                    <a16:rowId xmlns:a16="http://schemas.microsoft.com/office/drawing/2014/main" val="3919530868"/>
                  </a:ext>
                </a:extLst>
              </a:tr>
              <a:tr h="204242">
                <a:tc vMerge="1">
                  <a:txBody>
                    <a:bodyPr/>
                    <a:lstStyle/>
                    <a:p>
                      <a:pPr>
                        <a:lnSpc>
                          <a:spcPts val="1320"/>
                        </a:lnSpc>
                      </a:pPr>
                      <a:endParaRPr lang="en-US" sz="1100" b="0" dirty="0"/>
                    </a:p>
                  </a:txBody>
                  <a:tcPr/>
                </a:tc>
                <a:tc>
                  <a:txBody>
                    <a:bodyPr/>
                    <a:lstStyle/>
                    <a:p>
                      <a:pPr algn="l">
                        <a:lnSpc>
                          <a:spcPct val="100000"/>
                        </a:lnSpc>
                      </a:pPr>
                      <a:r>
                        <a:rPr lang="en-US" sz="1000" b="1" dirty="0">
                          <a:solidFill>
                            <a:schemeClr val="tx1"/>
                          </a:solidFill>
                          <a:effectLst/>
                        </a:rPr>
                        <a:t>(</a:t>
                      </a:r>
                      <a:r>
                        <a:rPr lang="en-US" sz="1000" b="1" i="1" dirty="0">
                          <a:solidFill>
                            <a:schemeClr val="tx1"/>
                          </a:solidFill>
                          <a:effectLst/>
                        </a:rPr>
                        <a:t>X</a:t>
                      </a:r>
                      <a:r>
                        <a:rPr lang="en-US" sz="1000" b="1" dirty="0">
                          <a:solidFill>
                            <a:schemeClr val="tx1"/>
                          </a:solidFill>
                          <a:effectLst/>
                        </a:rPr>
                        <a:t>)</a:t>
                      </a:r>
                    </a:p>
                  </a:txBody>
                  <a:tcPr marL="66675" marR="28575" marT="28575" marB="28575"/>
                </a:tc>
                <a:tc>
                  <a:txBody>
                    <a:bodyPr/>
                    <a:lstStyle/>
                    <a:p>
                      <a:pPr algn="l">
                        <a:lnSpc>
                          <a:spcPct val="100000"/>
                        </a:lnSpc>
                      </a:pPr>
                      <a:r>
                        <a:rPr lang="en-US" sz="1000" b="1" dirty="0">
                          <a:solidFill>
                            <a:schemeClr val="tx1"/>
                          </a:solidFill>
                          <a:effectLst/>
                        </a:rPr>
                        <a:t>X, as a </a:t>
                      </a:r>
                      <a:r>
                        <a:rPr lang="en-US" sz="1000" b="1" u="none" strike="noStrike" dirty="0">
                          <a:solidFill>
                            <a:schemeClr val="tx1"/>
                          </a:solidFill>
                          <a:effectLst/>
                        </a:rPr>
                        <a:t>capturing group</a:t>
                      </a:r>
                      <a:endParaRPr lang="en-US" sz="1000" b="1" dirty="0">
                        <a:solidFill>
                          <a:schemeClr val="tx1"/>
                        </a:solidFill>
                        <a:effectLst/>
                      </a:endParaRPr>
                    </a:p>
                  </a:txBody>
                  <a:tcPr marL="66675" marR="28575" marT="28575" marB="28575" anchor="ctr"/>
                </a:tc>
                <a:extLst>
                  <a:ext uri="{0D108BD9-81ED-4DB2-BD59-A6C34878D82A}">
                    <a16:rowId xmlns:a16="http://schemas.microsoft.com/office/drawing/2014/main" val="347425114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93168051"/>
              </p:ext>
            </p:extLst>
          </p:nvPr>
        </p:nvGraphicFramePr>
        <p:xfrm>
          <a:off x="5027877" y="1400157"/>
          <a:ext cx="3705062" cy="4057686"/>
        </p:xfrm>
        <a:graphic>
          <a:graphicData uri="http://schemas.openxmlformats.org/drawingml/2006/table">
            <a:tbl>
              <a:tblPr firstRow="1" bandRow="1">
                <a:tableStyleId>{5940675A-B579-460E-94D1-54222C63F5DA}</a:tableStyleId>
              </a:tblPr>
              <a:tblGrid>
                <a:gridCol w="811157">
                  <a:extLst>
                    <a:ext uri="{9D8B030D-6E8A-4147-A177-3AD203B41FA5}">
                      <a16:colId xmlns:a16="http://schemas.microsoft.com/office/drawing/2014/main" val="593362361"/>
                    </a:ext>
                  </a:extLst>
                </a:gridCol>
                <a:gridCol w="690290">
                  <a:extLst>
                    <a:ext uri="{9D8B030D-6E8A-4147-A177-3AD203B41FA5}">
                      <a16:colId xmlns:a16="http://schemas.microsoft.com/office/drawing/2014/main" val="3272383910"/>
                    </a:ext>
                  </a:extLst>
                </a:gridCol>
                <a:gridCol w="2203615">
                  <a:extLst>
                    <a:ext uri="{9D8B030D-6E8A-4147-A177-3AD203B41FA5}">
                      <a16:colId xmlns:a16="http://schemas.microsoft.com/office/drawing/2014/main" val="1338613038"/>
                    </a:ext>
                  </a:extLst>
                </a:gridCol>
              </a:tblGrid>
              <a:tr h="204862">
                <a:tc>
                  <a:txBody>
                    <a:bodyPr/>
                    <a:lstStyle/>
                    <a:p>
                      <a:pPr>
                        <a:lnSpc>
                          <a:spcPct val="100000"/>
                        </a:lnSpc>
                        <a:spcBef>
                          <a:spcPts val="0"/>
                        </a:spcBef>
                        <a:spcAft>
                          <a:spcPts val="0"/>
                        </a:spcAft>
                      </a:pPr>
                      <a:r>
                        <a:rPr lang="en-GB" sz="1000" b="1" dirty="0">
                          <a:solidFill>
                            <a:schemeClr val="tx1"/>
                          </a:solidFill>
                          <a:effectLst/>
                          <a:latin typeface="+mn-lt"/>
                          <a:ea typeface="+mn-ea"/>
                          <a:cs typeface="+mn-cs"/>
                        </a:rPr>
                        <a:t>Category</a:t>
                      </a:r>
                      <a:endParaRPr lang="en-US"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0000"/>
                        </a:lnSpc>
                        <a:spcBef>
                          <a:spcPts val="0"/>
                        </a:spcBef>
                        <a:spcAft>
                          <a:spcPts val="0"/>
                        </a:spcAft>
                      </a:pPr>
                      <a:r>
                        <a:rPr lang="en-GB" sz="1000" b="1" dirty="0">
                          <a:solidFill>
                            <a:schemeClr val="tx1"/>
                          </a:solidFill>
                          <a:effectLst/>
                        </a:rPr>
                        <a:t>Construct</a:t>
                      </a:r>
                      <a:endParaRPr lang="en-US"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0000"/>
                        </a:lnSpc>
                        <a:spcBef>
                          <a:spcPts val="0"/>
                        </a:spcBef>
                        <a:spcAft>
                          <a:spcPts val="0"/>
                        </a:spcAft>
                      </a:pPr>
                      <a:r>
                        <a:rPr lang="en-US" sz="1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Matches</a:t>
                      </a:r>
                    </a:p>
                  </a:txBody>
                  <a:tcPr marL="68580" marR="68580" marT="0" marB="0">
                    <a:solidFill>
                      <a:schemeClr val="bg1">
                        <a:lumMod val="85000"/>
                      </a:schemeClr>
                    </a:solidFill>
                  </a:tcPr>
                </a:tc>
                <a:extLst>
                  <a:ext uri="{0D108BD9-81ED-4DB2-BD59-A6C34878D82A}">
                    <a16:rowId xmlns:a16="http://schemas.microsoft.com/office/drawing/2014/main" val="3654675406"/>
                  </a:ext>
                </a:extLst>
              </a:tr>
              <a:tr h="213397">
                <a:tc rowSpan="6">
                  <a:txBody>
                    <a:bodyPr/>
                    <a:lstStyle/>
                    <a:p>
                      <a:pPr>
                        <a:lnSpc>
                          <a:spcPct val="100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Greedy quantifiers</a:t>
                      </a:r>
                    </a:p>
                  </a:txBody>
                  <a:tcPr marL="68580" marR="68580" marT="0" marB="0" anchor="ctr"/>
                </a:tc>
                <a:tc>
                  <a:txBody>
                    <a:bodyPr/>
                    <a:lstStyle/>
                    <a:p>
                      <a:pPr algn="l">
                        <a:lnSpc>
                          <a:spcPct val="100000"/>
                        </a:lnSpc>
                      </a:pPr>
                      <a:r>
                        <a:rPr lang="en-US" sz="1000" b="1" i="1" dirty="0">
                          <a:effectLst/>
                        </a:rPr>
                        <a:t>X</a:t>
                      </a:r>
                      <a:r>
                        <a:rPr lang="en-US" sz="1000" b="1" dirty="0">
                          <a:effectLst/>
                        </a:rPr>
                        <a:t>?</a:t>
                      </a:r>
                    </a:p>
                  </a:txBody>
                  <a:tcPr marL="66675" marR="28575" marT="28575" marB="28575"/>
                </a:tc>
                <a:tc>
                  <a:txBody>
                    <a:bodyPr/>
                    <a:lstStyle/>
                    <a:p>
                      <a:pPr algn="l">
                        <a:lnSpc>
                          <a:spcPct val="100000"/>
                        </a:lnSpc>
                      </a:pPr>
                      <a:r>
                        <a:rPr lang="en-US" sz="1000" b="1" i="1" dirty="0">
                          <a:effectLst/>
                        </a:rPr>
                        <a:t>X</a:t>
                      </a:r>
                      <a:r>
                        <a:rPr lang="en-US" sz="1000" b="1" dirty="0">
                          <a:effectLst/>
                        </a:rPr>
                        <a:t>, once or not at all</a:t>
                      </a:r>
                    </a:p>
                  </a:txBody>
                  <a:tcPr marL="66675" marR="28575" marT="28575" marB="28575" anchor="ctr"/>
                </a:tc>
                <a:extLst>
                  <a:ext uri="{0D108BD9-81ED-4DB2-BD59-A6C34878D82A}">
                    <a16:rowId xmlns:a16="http://schemas.microsoft.com/office/drawing/2014/main" val="417104535"/>
                  </a:ext>
                </a:extLst>
              </a:tr>
              <a:tr h="213397">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i="1" dirty="0">
                          <a:effectLst/>
                        </a:rPr>
                        <a:t>X</a:t>
                      </a:r>
                      <a:r>
                        <a:rPr lang="en-US" sz="1000" b="1" dirty="0">
                          <a:effectLst/>
                        </a:rPr>
                        <a:t>*</a:t>
                      </a:r>
                    </a:p>
                  </a:txBody>
                  <a:tcPr marL="66675" marR="28575" marT="28575" marB="28575"/>
                </a:tc>
                <a:tc>
                  <a:txBody>
                    <a:bodyPr/>
                    <a:lstStyle/>
                    <a:p>
                      <a:pPr algn="l">
                        <a:lnSpc>
                          <a:spcPct val="100000"/>
                        </a:lnSpc>
                      </a:pPr>
                      <a:r>
                        <a:rPr lang="en-US" sz="1000" b="1" i="1">
                          <a:effectLst/>
                        </a:rPr>
                        <a:t>X</a:t>
                      </a:r>
                      <a:r>
                        <a:rPr lang="en-US" sz="1000" b="1">
                          <a:effectLst/>
                        </a:rPr>
                        <a:t>, zero or more times</a:t>
                      </a:r>
                    </a:p>
                  </a:txBody>
                  <a:tcPr marL="66675" marR="28575" marT="28575" marB="28575" anchor="ctr"/>
                </a:tc>
                <a:extLst>
                  <a:ext uri="{0D108BD9-81ED-4DB2-BD59-A6C34878D82A}">
                    <a16:rowId xmlns:a16="http://schemas.microsoft.com/office/drawing/2014/main" val="1012538282"/>
                  </a:ext>
                </a:extLst>
              </a:tr>
              <a:tr h="213397">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i="1" dirty="0">
                          <a:effectLst/>
                        </a:rPr>
                        <a:t>X</a:t>
                      </a:r>
                      <a:r>
                        <a:rPr lang="en-US" sz="1000" b="1" dirty="0">
                          <a:effectLst/>
                        </a:rPr>
                        <a:t>+</a:t>
                      </a:r>
                    </a:p>
                  </a:txBody>
                  <a:tcPr marL="66675" marR="28575" marT="28575" marB="28575"/>
                </a:tc>
                <a:tc>
                  <a:txBody>
                    <a:bodyPr/>
                    <a:lstStyle/>
                    <a:p>
                      <a:pPr algn="l">
                        <a:lnSpc>
                          <a:spcPct val="100000"/>
                        </a:lnSpc>
                      </a:pPr>
                      <a:r>
                        <a:rPr lang="en-US" sz="1000" b="1" i="1">
                          <a:effectLst/>
                        </a:rPr>
                        <a:t>X</a:t>
                      </a:r>
                      <a:r>
                        <a:rPr lang="en-US" sz="1000" b="1">
                          <a:effectLst/>
                        </a:rPr>
                        <a:t>, one or more times</a:t>
                      </a:r>
                    </a:p>
                  </a:txBody>
                  <a:tcPr marL="66675" marR="28575" marT="28575" marB="28575" anchor="ctr"/>
                </a:tc>
                <a:extLst>
                  <a:ext uri="{0D108BD9-81ED-4DB2-BD59-A6C34878D82A}">
                    <a16:rowId xmlns:a16="http://schemas.microsoft.com/office/drawing/2014/main" val="3991521734"/>
                  </a:ext>
                </a:extLst>
              </a:tr>
              <a:tr h="213397">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i="1" dirty="0">
                          <a:effectLst/>
                        </a:rPr>
                        <a:t>X</a:t>
                      </a:r>
                      <a:r>
                        <a:rPr lang="en-US" sz="1000" b="1" dirty="0">
                          <a:effectLst/>
                        </a:rPr>
                        <a:t>{</a:t>
                      </a:r>
                      <a:r>
                        <a:rPr lang="en-US" sz="1000" b="1" i="1" dirty="0">
                          <a:effectLst/>
                        </a:rPr>
                        <a:t>n</a:t>
                      </a:r>
                      <a:r>
                        <a:rPr lang="en-US" sz="1000" b="1" dirty="0">
                          <a:effectLst/>
                        </a:rPr>
                        <a:t>}</a:t>
                      </a:r>
                    </a:p>
                  </a:txBody>
                  <a:tcPr marL="66675" marR="28575" marT="28575" marB="28575"/>
                </a:tc>
                <a:tc>
                  <a:txBody>
                    <a:bodyPr/>
                    <a:lstStyle/>
                    <a:p>
                      <a:pPr algn="l">
                        <a:lnSpc>
                          <a:spcPct val="100000"/>
                        </a:lnSpc>
                      </a:pPr>
                      <a:r>
                        <a:rPr lang="en-US" sz="1000" b="1" i="1">
                          <a:effectLst/>
                        </a:rPr>
                        <a:t>X</a:t>
                      </a:r>
                      <a:r>
                        <a:rPr lang="en-US" sz="1000" b="1">
                          <a:effectLst/>
                        </a:rPr>
                        <a:t>, exactly </a:t>
                      </a:r>
                      <a:r>
                        <a:rPr lang="en-US" sz="1000" b="1" i="1">
                          <a:effectLst/>
                        </a:rPr>
                        <a:t>n</a:t>
                      </a:r>
                      <a:r>
                        <a:rPr lang="en-US" sz="1000" b="1">
                          <a:effectLst/>
                        </a:rPr>
                        <a:t> times</a:t>
                      </a:r>
                    </a:p>
                  </a:txBody>
                  <a:tcPr marL="66675" marR="28575" marT="28575" marB="28575" anchor="ctr"/>
                </a:tc>
                <a:extLst>
                  <a:ext uri="{0D108BD9-81ED-4DB2-BD59-A6C34878D82A}">
                    <a16:rowId xmlns:a16="http://schemas.microsoft.com/office/drawing/2014/main" val="3479493384"/>
                  </a:ext>
                </a:extLst>
              </a:tr>
              <a:tr h="213397">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i="1" dirty="0">
                          <a:effectLst/>
                        </a:rPr>
                        <a:t>X</a:t>
                      </a:r>
                      <a:r>
                        <a:rPr lang="en-US" sz="1000" b="1" dirty="0">
                          <a:effectLst/>
                        </a:rPr>
                        <a:t>{</a:t>
                      </a:r>
                      <a:r>
                        <a:rPr lang="en-US" sz="1000" b="1" i="1" dirty="0">
                          <a:effectLst/>
                        </a:rPr>
                        <a:t>n</a:t>
                      </a:r>
                      <a:r>
                        <a:rPr lang="en-US" sz="1000" b="1" dirty="0">
                          <a:effectLst/>
                        </a:rPr>
                        <a:t>,}</a:t>
                      </a:r>
                    </a:p>
                  </a:txBody>
                  <a:tcPr marL="66675" marR="28575" marT="28575" marB="28575"/>
                </a:tc>
                <a:tc>
                  <a:txBody>
                    <a:bodyPr/>
                    <a:lstStyle/>
                    <a:p>
                      <a:pPr algn="l">
                        <a:lnSpc>
                          <a:spcPct val="100000"/>
                        </a:lnSpc>
                      </a:pPr>
                      <a:r>
                        <a:rPr lang="en-US" sz="1000" b="1" i="1">
                          <a:effectLst/>
                        </a:rPr>
                        <a:t>X</a:t>
                      </a:r>
                      <a:r>
                        <a:rPr lang="en-US" sz="1000" b="1">
                          <a:effectLst/>
                        </a:rPr>
                        <a:t>, at least </a:t>
                      </a:r>
                      <a:r>
                        <a:rPr lang="en-US" sz="1000" b="1" i="1">
                          <a:effectLst/>
                        </a:rPr>
                        <a:t>n</a:t>
                      </a:r>
                      <a:r>
                        <a:rPr lang="en-US" sz="1000" b="1">
                          <a:effectLst/>
                        </a:rPr>
                        <a:t> times</a:t>
                      </a:r>
                    </a:p>
                  </a:txBody>
                  <a:tcPr marL="66675" marR="28575" marT="28575" marB="28575" anchor="ctr"/>
                </a:tc>
                <a:extLst>
                  <a:ext uri="{0D108BD9-81ED-4DB2-BD59-A6C34878D82A}">
                    <a16:rowId xmlns:a16="http://schemas.microsoft.com/office/drawing/2014/main" val="3081707504"/>
                  </a:ext>
                </a:extLst>
              </a:tr>
              <a:tr h="213397">
                <a:tc vMerge="1">
                  <a:txBody>
                    <a:bodyPr/>
                    <a:lstStyle/>
                    <a:p>
                      <a:pPr>
                        <a:lnSpc>
                          <a:spcPct val="100000"/>
                        </a:lnSpc>
                        <a:spcBef>
                          <a:spcPts val="0"/>
                        </a:spcBef>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0000"/>
                        </a:lnSpc>
                      </a:pPr>
                      <a:r>
                        <a:rPr lang="en-US" sz="1000" b="1" i="1" dirty="0">
                          <a:effectLst/>
                        </a:rPr>
                        <a:t>X</a:t>
                      </a:r>
                      <a:r>
                        <a:rPr lang="en-US" sz="1000" b="1" dirty="0">
                          <a:effectLst/>
                        </a:rPr>
                        <a:t>{</a:t>
                      </a:r>
                      <a:r>
                        <a:rPr lang="en-US" sz="1000" b="1" i="1" dirty="0" err="1">
                          <a:effectLst/>
                        </a:rPr>
                        <a:t>n</a:t>
                      </a:r>
                      <a:r>
                        <a:rPr lang="en-US" sz="1000" b="1" dirty="0" err="1">
                          <a:effectLst/>
                        </a:rPr>
                        <a:t>,</a:t>
                      </a:r>
                      <a:r>
                        <a:rPr lang="en-US" sz="1000" b="1" i="1" dirty="0" err="1">
                          <a:effectLst/>
                        </a:rPr>
                        <a:t>m</a:t>
                      </a:r>
                      <a:r>
                        <a:rPr lang="en-US" sz="1000" b="1" dirty="0">
                          <a:effectLst/>
                        </a:rPr>
                        <a:t>}</a:t>
                      </a:r>
                    </a:p>
                  </a:txBody>
                  <a:tcPr marL="66675" marR="28575" marT="28575" marB="28575"/>
                </a:tc>
                <a:tc>
                  <a:txBody>
                    <a:bodyPr/>
                    <a:lstStyle/>
                    <a:p>
                      <a:pPr algn="l">
                        <a:lnSpc>
                          <a:spcPct val="100000"/>
                        </a:lnSpc>
                      </a:pPr>
                      <a:r>
                        <a:rPr lang="en-US" sz="1000" b="1" i="1" dirty="0">
                          <a:effectLst/>
                        </a:rPr>
                        <a:t>X</a:t>
                      </a:r>
                      <a:r>
                        <a:rPr lang="en-US" sz="1000" b="1" dirty="0">
                          <a:effectLst/>
                        </a:rPr>
                        <a:t>, at least </a:t>
                      </a:r>
                      <a:r>
                        <a:rPr lang="en-US" sz="1000" b="1" i="1" dirty="0">
                          <a:effectLst/>
                        </a:rPr>
                        <a:t>n</a:t>
                      </a:r>
                      <a:r>
                        <a:rPr lang="en-US" sz="1000" b="1" dirty="0">
                          <a:effectLst/>
                        </a:rPr>
                        <a:t> but not more than </a:t>
                      </a:r>
                      <a:r>
                        <a:rPr lang="en-US" sz="1000" b="1" i="1" dirty="0">
                          <a:effectLst/>
                        </a:rPr>
                        <a:t>m</a:t>
                      </a:r>
                      <a:r>
                        <a:rPr lang="en-US" sz="1000" b="1" dirty="0">
                          <a:effectLst/>
                        </a:rPr>
                        <a:t> times</a:t>
                      </a:r>
                    </a:p>
                  </a:txBody>
                  <a:tcPr marL="66675" marR="28575" marT="28575" marB="28575" anchor="ctr"/>
                </a:tc>
                <a:extLst>
                  <a:ext uri="{0D108BD9-81ED-4DB2-BD59-A6C34878D82A}">
                    <a16:rowId xmlns:a16="http://schemas.microsoft.com/office/drawing/2014/main" val="415573117"/>
                  </a:ext>
                </a:extLst>
              </a:tr>
              <a:tr h="213397">
                <a:tc rowSpan="6">
                  <a:txBody>
                    <a:bodyPr/>
                    <a:lstStyle/>
                    <a:p>
                      <a:pPr algn="l">
                        <a:lnSpc>
                          <a:spcPct val="100000"/>
                        </a:lnSpc>
                      </a:pPr>
                      <a:r>
                        <a:rPr lang="en-US" sz="1000" b="1" dirty="0">
                          <a:solidFill>
                            <a:schemeClr val="tx1"/>
                          </a:solidFill>
                          <a:effectLst/>
                        </a:rPr>
                        <a:t>Reluctant quantifiers</a:t>
                      </a:r>
                    </a:p>
                  </a:txBody>
                  <a:tcPr marL="66675" marR="28575" marT="28575" marB="28575" anchor="ctr"/>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a:t>
                      </a:r>
                    </a:p>
                  </a:txBody>
                  <a:tcPr marL="66675" marR="28575" marT="28575" marB="28575"/>
                </a:tc>
                <a:tc>
                  <a:txBody>
                    <a:bodyPr/>
                    <a:lstStyle/>
                    <a:p>
                      <a:pPr algn="l">
                        <a:lnSpc>
                          <a:spcPct val="100000"/>
                        </a:lnSpc>
                      </a:pPr>
                      <a:r>
                        <a:rPr lang="en-US" sz="1000" b="1" i="1">
                          <a:solidFill>
                            <a:schemeClr val="tx1"/>
                          </a:solidFill>
                          <a:effectLst/>
                        </a:rPr>
                        <a:t>X</a:t>
                      </a:r>
                      <a:r>
                        <a:rPr lang="en-US" sz="1000" b="1">
                          <a:solidFill>
                            <a:schemeClr val="tx1"/>
                          </a:solidFill>
                          <a:effectLst/>
                        </a:rPr>
                        <a:t>, once or not at all</a:t>
                      </a:r>
                    </a:p>
                  </a:txBody>
                  <a:tcPr marL="66675" marR="28575" marT="28575" marB="28575" anchor="ctr"/>
                </a:tc>
                <a:extLst>
                  <a:ext uri="{0D108BD9-81ED-4DB2-BD59-A6C34878D82A}">
                    <a16:rowId xmlns:a16="http://schemas.microsoft.com/office/drawing/2014/main" val="524433392"/>
                  </a:ext>
                </a:extLst>
              </a:tr>
              <a:tr h="213397">
                <a:tc vMerge="1">
                  <a:txBody>
                    <a:bodyPr/>
                    <a:lstStyle/>
                    <a:p>
                      <a:pPr algn="l">
                        <a:lnSpc>
                          <a:spcPts val="1320"/>
                        </a:lnSpc>
                      </a:pPr>
                      <a:endParaRPr lang="en-US" sz="1100" b="1" dirty="0">
                        <a:effectLst/>
                      </a:endParaRPr>
                    </a:p>
                  </a:txBody>
                  <a:tcPr marL="66675" marR="28575" marT="28575" marB="28575"/>
                </a:tc>
                <a:tc>
                  <a:txBody>
                    <a:bodyPr/>
                    <a:lstStyle/>
                    <a:p>
                      <a:pPr algn="l">
                        <a:lnSpc>
                          <a:spcPct val="100000"/>
                        </a:lnSpc>
                      </a:pPr>
                      <a:r>
                        <a:rPr lang="en-US" sz="1000" b="1" i="1">
                          <a:solidFill>
                            <a:schemeClr val="tx1"/>
                          </a:solidFill>
                          <a:effectLst/>
                        </a:rPr>
                        <a:t>X</a:t>
                      </a:r>
                      <a:r>
                        <a:rPr lang="en-US" sz="1000" b="1">
                          <a:solidFill>
                            <a:schemeClr val="tx1"/>
                          </a:solidFill>
                          <a:effectLst/>
                        </a:rPr>
                        <a:t>*?</a:t>
                      </a:r>
                    </a:p>
                  </a:txBody>
                  <a:tcPr marL="66675" marR="28575" marT="28575" marB="28575"/>
                </a:tc>
                <a:tc>
                  <a:txBody>
                    <a:bodyPr/>
                    <a:lstStyle/>
                    <a:p>
                      <a:pPr algn="l">
                        <a:lnSpc>
                          <a:spcPct val="100000"/>
                        </a:lnSpc>
                      </a:pPr>
                      <a:r>
                        <a:rPr lang="en-US" sz="1000" b="1" i="1">
                          <a:solidFill>
                            <a:schemeClr val="tx1"/>
                          </a:solidFill>
                          <a:effectLst/>
                        </a:rPr>
                        <a:t>X</a:t>
                      </a:r>
                      <a:r>
                        <a:rPr lang="en-US" sz="1000" b="1">
                          <a:solidFill>
                            <a:schemeClr val="tx1"/>
                          </a:solidFill>
                          <a:effectLst/>
                        </a:rPr>
                        <a:t>, zero or more times</a:t>
                      </a:r>
                    </a:p>
                  </a:txBody>
                  <a:tcPr marL="66675" marR="28575" marT="28575" marB="28575" anchor="ctr"/>
                </a:tc>
                <a:extLst>
                  <a:ext uri="{0D108BD9-81ED-4DB2-BD59-A6C34878D82A}">
                    <a16:rowId xmlns:a16="http://schemas.microsoft.com/office/drawing/2014/main" val="2202202051"/>
                  </a:ext>
                </a:extLst>
              </a:tr>
              <a:tr h="213397">
                <a:tc vMerge="1">
                  <a:txBody>
                    <a:bodyPr/>
                    <a:lstStyle/>
                    <a:p>
                      <a:pPr algn="l">
                        <a:lnSpc>
                          <a:spcPts val="1320"/>
                        </a:lnSpc>
                      </a:pPr>
                      <a:endParaRPr lang="en-US" sz="1100" b="1" dirty="0">
                        <a:effectLst/>
                      </a:endParaRP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one or more times</a:t>
                      </a:r>
                    </a:p>
                  </a:txBody>
                  <a:tcPr marL="66675" marR="28575" marT="28575" marB="28575" anchor="ctr"/>
                </a:tc>
                <a:extLst>
                  <a:ext uri="{0D108BD9-81ED-4DB2-BD59-A6C34878D82A}">
                    <a16:rowId xmlns:a16="http://schemas.microsoft.com/office/drawing/2014/main" val="577271643"/>
                  </a:ext>
                </a:extLst>
              </a:tr>
              <a:tr h="213397">
                <a:tc vMerge="1">
                  <a:txBody>
                    <a:bodyPr/>
                    <a:lstStyle/>
                    <a:p>
                      <a:pPr algn="l">
                        <a:lnSpc>
                          <a:spcPts val="1320"/>
                        </a:lnSpc>
                      </a:pPr>
                      <a:endParaRPr lang="en-US" sz="1100" b="1" dirty="0">
                        <a:effectLst/>
                      </a:endParaRPr>
                    </a:p>
                  </a:txBody>
                  <a:tcPr marL="66675" marR="28575" marT="28575" marB="28575"/>
                </a:tc>
                <a:tc>
                  <a:txBody>
                    <a:bodyPr/>
                    <a:lstStyle/>
                    <a:p>
                      <a:pPr algn="l">
                        <a:lnSpc>
                          <a:spcPct val="100000"/>
                        </a:lnSpc>
                      </a:pPr>
                      <a:r>
                        <a:rPr lang="en-US" sz="1000" b="1" i="1">
                          <a:solidFill>
                            <a:schemeClr val="tx1"/>
                          </a:solidFill>
                          <a:effectLst/>
                        </a:rPr>
                        <a:t>X</a:t>
                      </a:r>
                      <a:r>
                        <a:rPr lang="en-US" sz="1000" b="1">
                          <a:solidFill>
                            <a:schemeClr val="tx1"/>
                          </a:solidFill>
                          <a:effectLst/>
                        </a:rPr>
                        <a:t>{</a:t>
                      </a:r>
                      <a:r>
                        <a:rPr lang="en-US" sz="1000" b="1" i="1">
                          <a:solidFill>
                            <a:schemeClr val="tx1"/>
                          </a:solidFill>
                          <a:effectLst/>
                        </a:rPr>
                        <a:t>n</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exactly </a:t>
                      </a:r>
                      <a:r>
                        <a:rPr lang="en-US" sz="1000" b="1" i="1" dirty="0">
                          <a:solidFill>
                            <a:schemeClr val="tx1"/>
                          </a:solidFill>
                          <a:effectLst/>
                        </a:rPr>
                        <a:t>n</a:t>
                      </a:r>
                      <a:r>
                        <a:rPr lang="en-US" sz="1000" b="1" dirty="0">
                          <a:solidFill>
                            <a:schemeClr val="tx1"/>
                          </a:solidFill>
                          <a:effectLst/>
                        </a:rPr>
                        <a:t> times</a:t>
                      </a:r>
                    </a:p>
                  </a:txBody>
                  <a:tcPr marL="66675" marR="28575" marT="28575" marB="28575" anchor="ctr"/>
                </a:tc>
                <a:extLst>
                  <a:ext uri="{0D108BD9-81ED-4DB2-BD59-A6C34878D82A}">
                    <a16:rowId xmlns:a16="http://schemas.microsoft.com/office/drawing/2014/main" val="2161556950"/>
                  </a:ext>
                </a:extLst>
              </a:tr>
              <a:tr h="213397">
                <a:tc vMerge="1">
                  <a:txBody>
                    <a:bodyPr/>
                    <a:lstStyle/>
                    <a:p>
                      <a:pPr algn="l">
                        <a:lnSpc>
                          <a:spcPts val="1320"/>
                        </a:lnSpc>
                      </a:pPr>
                      <a:endParaRPr lang="en-US" sz="1100" b="1" dirty="0">
                        <a:effectLst/>
                      </a:endParaRPr>
                    </a:p>
                  </a:txBody>
                  <a:tcPr marL="66675" marR="28575" marT="28575" marB="28575"/>
                </a:tc>
                <a:tc>
                  <a:txBody>
                    <a:bodyPr/>
                    <a:lstStyle/>
                    <a:p>
                      <a:pPr algn="l">
                        <a:lnSpc>
                          <a:spcPct val="100000"/>
                        </a:lnSpc>
                      </a:pPr>
                      <a:r>
                        <a:rPr lang="en-US" sz="1000" b="1" i="1">
                          <a:solidFill>
                            <a:schemeClr val="tx1"/>
                          </a:solidFill>
                          <a:effectLst/>
                        </a:rPr>
                        <a:t>X</a:t>
                      </a:r>
                      <a:r>
                        <a:rPr lang="en-US" sz="1000" b="1">
                          <a:solidFill>
                            <a:schemeClr val="tx1"/>
                          </a:solidFill>
                          <a:effectLst/>
                        </a:rPr>
                        <a:t>{</a:t>
                      </a:r>
                      <a:r>
                        <a:rPr lang="en-US" sz="1000" b="1" i="1">
                          <a:solidFill>
                            <a:schemeClr val="tx1"/>
                          </a:solidFill>
                          <a:effectLst/>
                        </a:rPr>
                        <a:t>n</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at least </a:t>
                      </a:r>
                      <a:r>
                        <a:rPr lang="en-US" sz="1000" b="1" i="1" dirty="0">
                          <a:solidFill>
                            <a:schemeClr val="tx1"/>
                          </a:solidFill>
                          <a:effectLst/>
                        </a:rPr>
                        <a:t>n</a:t>
                      </a:r>
                      <a:r>
                        <a:rPr lang="en-US" sz="1000" b="1" dirty="0">
                          <a:solidFill>
                            <a:schemeClr val="tx1"/>
                          </a:solidFill>
                          <a:effectLst/>
                        </a:rPr>
                        <a:t> times</a:t>
                      </a:r>
                    </a:p>
                  </a:txBody>
                  <a:tcPr marL="66675" marR="28575" marT="28575" marB="28575" anchor="ctr"/>
                </a:tc>
                <a:extLst>
                  <a:ext uri="{0D108BD9-81ED-4DB2-BD59-A6C34878D82A}">
                    <a16:rowId xmlns:a16="http://schemas.microsoft.com/office/drawing/2014/main" val="1336998424"/>
                  </a:ext>
                </a:extLst>
              </a:tr>
              <a:tr h="213397">
                <a:tc vMerge="1">
                  <a:txBody>
                    <a:bodyPr/>
                    <a:lstStyle/>
                    <a:p>
                      <a:pPr algn="l">
                        <a:lnSpc>
                          <a:spcPts val="1320"/>
                        </a:lnSpc>
                      </a:pPr>
                      <a:endParaRPr lang="en-US" sz="1100" b="1" dirty="0">
                        <a:effectLst/>
                      </a:endParaRPr>
                    </a:p>
                  </a:txBody>
                  <a:tcPr marL="66675" marR="28575" marT="28575" marB="28575"/>
                </a:tc>
                <a:tc>
                  <a:txBody>
                    <a:bodyPr/>
                    <a:lstStyle/>
                    <a:p>
                      <a:pPr algn="l">
                        <a:lnSpc>
                          <a:spcPct val="100000"/>
                        </a:lnSpc>
                      </a:pPr>
                      <a:r>
                        <a:rPr lang="en-US" sz="1000" b="1" i="1">
                          <a:solidFill>
                            <a:schemeClr val="tx1"/>
                          </a:solidFill>
                          <a:effectLst/>
                        </a:rPr>
                        <a:t>X</a:t>
                      </a:r>
                      <a:r>
                        <a:rPr lang="en-US" sz="1000" b="1">
                          <a:solidFill>
                            <a:schemeClr val="tx1"/>
                          </a:solidFill>
                          <a:effectLst/>
                        </a:rPr>
                        <a:t>{</a:t>
                      </a:r>
                      <a:r>
                        <a:rPr lang="en-US" sz="1000" b="1" i="1">
                          <a:solidFill>
                            <a:schemeClr val="tx1"/>
                          </a:solidFill>
                          <a:effectLst/>
                        </a:rPr>
                        <a:t>n</a:t>
                      </a:r>
                      <a:r>
                        <a:rPr lang="en-US" sz="1000" b="1">
                          <a:solidFill>
                            <a:schemeClr val="tx1"/>
                          </a:solidFill>
                          <a:effectLst/>
                        </a:rPr>
                        <a:t>,</a:t>
                      </a:r>
                      <a:r>
                        <a:rPr lang="en-US" sz="1000" b="1" i="1">
                          <a:solidFill>
                            <a:schemeClr val="tx1"/>
                          </a:solidFill>
                          <a:effectLst/>
                        </a:rPr>
                        <a:t>m</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at least </a:t>
                      </a:r>
                      <a:r>
                        <a:rPr lang="en-US" sz="1000" b="1" i="1" dirty="0">
                          <a:solidFill>
                            <a:schemeClr val="tx1"/>
                          </a:solidFill>
                          <a:effectLst/>
                        </a:rPr>
                        <a:t>n</a:t>
                      </a:r>
                      <a:r>
                        <a:rPr lang="en-US" sz="1000" b="1" dirty="0">
                          <a:solidFill>
                            <a:schemeClr val="tx1"/>
                          </a:solidFill>
                          <a:effectLst/>
                        </a:rPr>
                        <a:t> but not more than </a:t>
                      </a:r>
                      <a:r>
                        <a:rPr lang="en-US" sz="1000" b="1" i="1" dirty="0">
                          <a:solidFill>
                            <a:schemeClr val="tx1"/>
                          </a:solidFill>
                          <a:effectLst/>
                        </a:rPr>
                        <a:t>m</a:t>
                      </a:r>
                      <a:r>
                        <a:rPr lang="en-US" sz="1000" b="1" dirty="0">
                          <a:solidFill>
                            <a:schemeClr val="tx1"/>
                          </a:solidFill>
                          <a:effectLst/>
                        </a:rPr>
                        <a:t> times</a:t>
                      </a:r>
                    </a:p>
                  </a:txBody>
                  <a:tcPr marL="66675" marR="28575" marT="28575" marB="28575" anchor="ctr"/>
                </a:tc>
                <a:extLst>
                  <a:ext uri="{0D108BD9-81ED-4DB2-BD59-A6C34878D82A}">
                    <a16:rowId xmlns:a16="http://schemas.microsoft.com/office/drawing/2014/main" val="2236758187"/>
                  </a:ext>
                </a:extLst>
              </a:tr>
              <a:tr h="225075">
                <a:tc rowSpan="6">
                  <a:txBody>
                    <a:bodyPr/>
                    <a:lstStyle/>
                    <a:p>
                      <a:pPr>
                        <a:lnSpc>
                          <a:spcPct val="100000"/>
                        </a:lnSpc>
                      </a:pPr>
                      <a:endParaRPr lang="en-US" sz="1000" b="1" dirty="0">
                        <a:solidFill>
                          <a:schemeClr val="tx1"/>
                        </a:solidFill>
                      </a:endParaRPr>
                    </a:p>
                    <a:p>
                      <a:pPr>
                        <a:lnSpc>
                          <a:spcPct val="100000"/>
                        </a:lnSpc>
                      </a:pPr>
                      <a:r>
                        <a:rPr lang="en-US" sz="1000" b="1" dirty="0">
                          <a:solidFill>
                            <a:schemeClr val="tx1"/>
                          </a:solidFill>
                        </a:rPr>
                        <a:t>Possessive quantifiers</a:t>
                      </a:r>
                    </a:p>
                  </a:txBody>
                  <a:tcPr anchor="ctr"/>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once or not at all</a:t>
                      </a:r>
                    </a:p>
                  </a:txBody>
                  <a:tcPr marL="66675" marR="28575" marT="28575" marB="28575" anchor="ctr"/>
                </a:tc>
                <a:extLst>
                  <a:ext uri="{0D108BD9-81ED-4DB2-BD59-A6C34878D82A}">
                    <a16:rowId xmlns:a16="http://schemas.microsoft.com/office/drawing/2014/main" val="3158552739"/>
                  </a:ext>
                </a:extLst>
              </a:tr>
              <a:tr h="213397">
                <a:tc vMerge="1">
                  <a:txBody>
                    <a:bodyPr/>
                    <a:lstStyle/>
                    <a:p>
                      <a:pPr>
                        <a:lnSpc>
                          <a:spcPts val="1320"/>
                        </a:lnSpc>
                      </a:pPr>
                      <a:endParaRPr lang="en-US" sz="1100" b="1" dirty="0"/>
                    </a:p>
                  </a:txBody>
                  <a:tcPr/>
                </a:tc>
                <a:tc>
                  <a:txBody>
                    <a:bodyPr/>
                    <a:lstStyle/>
                    <a:p>
                      <a:pPr algn="l">
                        <a:lnSpc>
                          <a:spcPct val="100000"/>
                        </a:lnSpc>
                      </a:pPr>
                      <a:r>
                        <a:rPr lang="en-US" sz="1000" b="1" i="1">
                          <a:solidFill>
                            <a:schemeClr val="tx1"/>
                          </a:solidFill>
                          <a:effectLst/>
                        </a:rPr>
                        <a:t>X</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zero or more times</a:t>
                      </a:r>
                    </a:p>
                  </a:txBody>
                  <a:tcPr marL="66675" marR="28575" marT="28575" marB="28575" anchor="ctr"/>
                </a:tc>
                <a:extLst>
                  <a:ext uri="{0D108BD9-81ED-4DB2-BD59-A6C34878D82A}">
                    <a16:rowId xmlns:a16="http://schemas.microsoft.com/office/drawing/2014/main" val="3595429576"/>
                  </a:ext>
                </a:extLst>
              </a:tr>
              <a:tr h="213397">
                <a:tc vMerge="1">
                  <a:txBody>
                    <a:bodyPr/>
                    <a:lstStyle/>
                    <a:p>
                      <a:pPr>
                        <a:lnSpc>
                          <a:spcPts val="1320"/>
                        </a:lnSpc>
                      </a:pPr>
                      <a:endParaRPr lang="en-US" sz="1100" b="1" dirty="0"/>
                    </a:p>
                  </a:txBody>
                  <a:tcPr/>
                </a:tc>
                <a:tc>
                  <a:txBody>
                    <a:bodyPr/>
                    <a:lstStyle/>
                    <a:p>
                      <a:pPr algn="l">
                        <a:lnSpc>
                          <a:spcPct val="100000"/>
                        </a:lnSpc>
                      </a:pPr>
                      <a:r>
                        <a:rPr lang="en-US" sz="1000" b="1" i="1">
                          <a:solidFill>
                            <a:schemeClr val="tx1"/>
                          </a:solidFill>
                          <a:effectLst/>
                        </a:rPr>
                        <a:t>X</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one or more times</a:t>
                      </a:r>
                    </a:p>
                  </a:txBody>
                  <a:tcPr marL="66675" marR="28575" marT="28575" marB="28575" anchor="ctr"/>
                </a:tc>
                <a:extLst>
                  <a:ext uri="{0D108BD9-81ED-4DB2-BD59-A6C34878D82A}">
                    <a16:rowId xmlns:a16="http://schemas.microsoft.com/office/drawing/2014/main" val="34787054"/>
                  </a:ext>
                </a:extLst>
              </a:tr>
              <a:tr h="213397">
                <a:tc vMerge="1">
                  <a:txBody>
                    <a:bodyPr/>
                    <a:lstStyle/>
                    <a:p>
                      <a:pPr>
                        <a:lnSpc>
                          <a:spcPts val="1320"/>
                        </a:lnSpc>
                      </a:pPr>
                      <a:endParaRPr lang="en-US" sz="1100" b="1" dirty="0"/>
                    </a:p>
                  </a:txBody>
                  <a:tcPr/>
                </a:tc>
                <a:tc>
                  <a:txBody>
                    <a:bodyPr/>
                    <a:lstStyle/>
                    <a:p>
                      <a:pPr algn="l">
                        <a:lnSpc>
                          <a:spcPct val="100000"/>
                        </a:lnSpc>
                      </a:pPr>
                      <a:r>
                        <a:rPr lang="en-US" sz="1000" b="1" i="1">
                          <a:solidFill>
                            <a:schemeClr val="tx1"/>
                          </a:solidFill>
                          <a:effectLst/>
                        </a:rPr>
                        <a:t>X</a:t>
                      </a:r>
                      <a:r>
                        <a:rPr lang="en-US" sz="1000" b="1">
                          <a:solidFill>
                            <a:schemeClr val="tx1"/>
                          </a:solidFill>
                          <a:effectLst/>
                        </a:rPr>
                        <a:t>{</a:t>
                      </a:r>
                      <a:r>
                        <a:rPr lang="en-US" sz="1000" b="1" i="1">
                          <a:solidFill>
                            <a:schemeClr val="tx1"/>
                          </a:solidFill>
                          <a:effectLst/>
                        </a:rPr>
                        <a:t>n</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exactly </a:t>
                      </a:r>
                      <a:r>
                        <a:rPr lang="en-US" sz="1000" b="1" i="1" dirty="0">
                          <a:solidFill>
                            <a:schemeClr val="tx1"/>
                          </a:solidFill>
                          <a:effectLst/>
                        </a:rPr>
                        <a:t>n</a:t>
                      </a:r>
                      <a:r>
                        <a:rPr lang="en-US" sz="1000" b="1" dirty="0">
                          <a:solidFill>
                            <a:schemeClr val="tx1"/>
                          </a:solidFill>
                          <a:effectLst/>
                        </a:rPr>
                        <a:t> times</a:t>
                      </a:r>
                    </a:p>
                  </a:txBody>
                  <a:tcPr marL="66675" marR="28575" marT="28575" marB="28575" anchor="ctr"/>
                </a:tc>
                <a:extLst>
                  <a:ext uri="{0D108BD9-81ED-4DB2-BD59-A6C34878D82A}">
                    <a16:rowId xmlns:a16="http://schemas.microsoft.com/office/drawing/2014/main" val="3520138350"/>
                  </a:ext>
                </a:extLst>
              </a:tr>
              <a:tr h="213397">
                <a:tc vMerge="1">
                  <a:txBody>
                    <a:bodyPr/>
                    <a:lstStyle/>
                    <a:p>
                      <a:pPr>
                        <a:lnSpc>
                          <a:spcPts val="1320"/>
                        </a:lnSpc>
                      </a:pPr>
                      <a:endParaRPr lang="en-US" sz="1100" b="1" dirty="0"/>
                    </a:p>
                  </a:txBody>
                  <a:tcPr/>
                </a:tc>
                <a:tc>
                  <a:txBody>
                    <a:bodyPr/>
                    <a:lstStyle/>
                    <a:p>
                      <a:pPr algn="l">
                        <a:lnSpc>
                          <a:spcPct val="100000"/>
                        </a:lnSpc>
                      </a:pPr>
                      <a:r>
                        <a:rPr lang="en-US" sz="1000" b="1" i="1">
                          <a:solidFill>
                            <a:schemeClr val="tx1"/>
                          </a:solidFill>
                          <a:effectLst/>
                        </a:rPr>
                        <a:t>X</a:t>
                      </a:r>
                      <a:r>
                        <a:rPr lang="en-US" sz="1000" b="1">
                          <a:solidFill>
                            <a:schemeClr val="tx1"/>
                          </a:solidFill>
                          <a:effectLst/>
                        </a:rPr>
                        <a:t>{</a:t>
                      </a:r>
                      <a:r>
                        <a:rPr lang="en-US" sz="1000" b="1" i="1">
                          <a:solidFill>
                            <a:schemeClr val="tx1"/>
                          </a:solidFill>
                          <a:effectLst/>
                        </a:rPr>
                        <a:t>n</a:t>
                      </a:r>
                      <a:r>
                        <a:rPr lang="en-US" sz="1000" b="1">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at least </a:t>
                      </a:r>
                      <a:r>
                        <a:rPr lang="en-US" sz="1000" b="1" i="1" dirty="0">
                          <a:solidFill>
                            <a:schemeClr val="tx1"/>
                          </a:solidFill>
                          <a:effectLst/>
                        </a:rPr>
                        <a:t>n</a:t>
                      </a:r>
                      <a:r>
                        <a:rPr lang="en-US" sz="1000" b="1" dirty="0">
                          <a:solidFill>
                            <a:schemeClr val="tx1"/>
                          </a:solidFill>
                          <a:effectLst/>
                        </a:rPr>
                        <a:t> times</a:t>
                      </a:r>
                    </a:p>
                  </a:txBody>
                  <a:tcPr marL="66675" marR="28575" marT="28575" marB="28575" anchor="ctr"/>
                </a:tc>
                <a:extLst>
                  <a:ext uri="{0D108BD9-81ED-4DB2-BD59-A6C34878D82A}">
                    <a16:rowId xmlns:a16="http://schemas.microsoft.com/office/drawing/2014/main" val="3539783951"/>
                  </a:ext>
                </a:extLst>
              </a:tr>
              <a:tr h="213397">
                <a:tc vMerge="1">
                  <a:txBody>
                    <a:bodyPr/>
                    <a:lstStyle/>
                    <a:p>
                      <a:pPr>
                        <a:lnSpc>
                          <a:spcPts val="1320"/>
                        </a:lnSpc>
                      </a:pPr>
                      <a:endParaRPr lang="en-US" sz="1100" b="1" dirty="0"/>
                    </a:p>
                  </a:txBody>
                  <a:tcPr/>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a:t>
                      </a:r>
                      <a:r>
                        <a:rPr lang="en-US" sz="1000" b="1" i="1" dirty="0" err="1">
                          <a:solidFill>
                            <a:schemeClr val="tx1"/>
                          </a:solidFill>
                          <a:effectLst/>
                        </a:rPr>
                        <a:t>n</a:t>
                      </a:r>
                      <a:r>
                        <a:rPr lang="en-US" sz="1000" b="1" dirty="0" err="1">
                          <a:solidFill>
                            <a:schemeClr val="tx1"/>
                          </a:solidFill>
                          <a:effectLst/>
                        </a:rPr>
                        <a:t>,</a:t>
                      </a:r>
                      <a:r>
                        <a:rPr lang="en-US" sz="1000" b="1" i="1" dirty="0" err="1">
                          <a:solidFill>
                            <a:schemeClr val="tx1"/>
                          </a:solidFill>
                          <a:effectLst/>
                        </a:rPr>
                        <a:t>m</a:t>
                      </a:r>
                      <a:r>
                        <a:rPr lang="en-US" sz="1000" b="1" dirty="0">
                          <a:solidFill>
                            <a:schemeClr val="tx1"/>
                          </a:solidFill>
                          <a:effectLst/>
                        </a:rPr>
                        <a:t>}+</a:t>
                      </a:r>
                    </a:p>
                  </a:txBody>
                  <a:tcPr marL="66675" marR="28575" marT="28575" marB="28575"/>
                </a:tc>
                <a:tc>
                  <a:txBody>
                    <a:bodyPr/>
                    <a:lstStyle/>
                    <a:p>
                      <a:pPr algn="l">
                        <a:lnSpc>
                          <a:spcPct val="100000"/>
                        </a:lnSpc>
                      </a:pPr>
                      <a:r>
                        <a:rPr lang="en-US" sz="1000" b="1" i="1" dirty="0">
                          <a:solidFill>
                            <a:schemeClr val="tx1"/>
                          </a:solidFill>
                          <a:effectLst/>
                        </a:rPr>
                        <a:t>X</a:t>
                      </a:r>
                      <a:r>
                        <a:rPr lang="en-US" sz="1000" b="1" dirty="0">
                          <a:solidFill>
                            <a:schemeClr val="tx1"/>
                          </a:solidFill>
                          <a:effectLst/>
                        </a:rPr>
                        <a:t>, at least </a:t>
                      </a:r>
                      <a:r>
                        <a:rPr lang="en-US" sz="1000" b="1" i="1" dirty="0">
                          <a:solidFill>
                            <a:schemeClr val="tx1"/>
                          </a:solidFill>
                          <a:effectLst/>
                        </a:rPr>
                        <a:t>n</a:t>
                      </a:r>
                      <a:r>
                        <a:rPr lang="en-US" sz="1000" b="1" dirty="0">
                          <a:solidFill>
                            <a:schemeClr val="tx1"/>
                          </a:solidFill>
                          <a:effectLst/>
                        </a:rPr>
                        <a:t> but not more than </a:t>
                      </a:r>
                      <a:r>
                        <a:rPr lang="en-US" sz="1000" b="1" i="1" dirty="0">
                          <a:solidFill>
                            <a:schemeClr val="tx1"/>
                          </a:solidFill>
                          <a:effectLst/>
                        </a:rPr>
                        <a:t>m</a:t>
                      </a:r>
                      <a:r>
                        <a:rPr lang="en-US" sz="1000" b="1" dirty="0">
                          <a:solidFill>
                            <a:schemeClr val="tx1"/>
                          </a:solidFill>
                          <a:effectLst/>
                        </a:rPr>
                        <a:t> times</a:t>
                      </a:r>
                    </a:p>
                  </a:txBody>
                  <a:tcPr marL="66675" marR="28575" marT="28575" marB="28575" anchor="ctr"/>
                </a:tc>
                <a:extLst>
                  <a:ext uri="{0D108BD9-81ED-4DB2-BD59-A6C34878D82A}">
                    <a16:rowId xmlns:a16="http://schemas.microsoft.com/office/drawing/2014/main" val="3018092769"/>
                  </a:ext>
                </a:extLst>
              </a:tr>
            </a:tbl>
          </a:graphicData>
        </a:graphic>
      </p:graphicFrame>
      <p:sp>
        <p:nvSpPr>
          <p:cNvPr id="7" name="Rectangle 6">
            <a:extLst>
              <a:ext uri="{FF2B5EF4-FFF2-40B4-BE49-F238E27FC236}">
                <a16:creationId xmlns:a16="http://schemas.microsoft.com/office/drawing/2014/main" id="{702EAA11-11E1-4981-9AC4-87E4BDC1E487}"/>
              </a:ext>
            </a:extLst>
          </p:cNvPr>
          <p:cNvSpPr/>
          <p:nvPr/>
        </p:nvSpPr>
        <p:spPr>
          <a:xfrm>
            <a:off x="8828090" y="1249961"/>
            <a:ext cx="3288409" cy="461394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spcAft>
                <a:spcPts val="600"/>
              </a:spcAft>
            </a:pPr>
            <a:r>
              <a:rPr lang="en-US" sz="1050" dirty="0">
                <a:solidFill>
                  <a:schemeClr val="tx1"/>
                </a:solidFill>
              </a:rPr>
              <a:t>Quantifiers are used to specify the number of occurrences to match against – at first glance it may appear that they do exactly the same thing but there are subtle implementation differences between them:</a:t>
            </a:r>
          </a:p>
          <a:p>
            <a:pPr marL="228600" indent="-228600" algn="just">
              <a:buAutoNum type="arabicParenR"/>
            </a:pPr>
            <a:r>
              <a:rPr lang="en-US" sz="1050" b="1" dirty="0">
                <a:solidFill>
                  <a:schemeClr val="tx1"/>
                </a:solidFill>
              </a:rPr>
              <a:t>Greedy quantifiers </a:t>
            </a:r>
            <a:r>
              <a:rPr lang="en-US" sz="1050" dirty="0">
                <a:solidFill>
                  <a:schemeClr val="tx1"/>
                </a:solidFill>
              </a:rPr>
              <a:t>force the matcher to read in, or eat, the entire input string prior to attempting the first match. If the first match attempt (the entire input string) fails, the matcher backs off the input string by one character and tries again, repeating the process until a match is found or there are no more characters left to back off from.</a:t>
            </a: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r>
              <a:rPr lang="en-US" sz="1050" b="1" dirty="0">
                <a:solidFill>
                  <a:schemeClr val="tx1"/>
                </a:solidFill>
              </a:rPr>
              <a:t>Reluctant quantifiers </a:t>
            </a:r>
            <a:r>
              <a:rPr lang="en-US" sz="1050" dirty="0">
                <a:solidFill>
                  <a:schemeClr val="tx1"/>
                </a:solidFill>
              </a:rPr>
              <a:t>start at the beginning of the input string, then reluctantly eat one character at a time looking for a match. The last thing they try is the entire input string.</a:t>
            </a: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r>
              <a:rPr lang="en-US" sz="1050" b="1" dirty="0">
                <a:solidFill>
                  <a:schemeClr val="tx1"/>
                </a:solidFill>
              </a:rPr>
              <a:t>Possessive quantifiers </a:t>
            </a:r>
            <a:r>
              <a:rPr lang="en-US" sz="1050" dirty="0">
                <a:solidFill>
                  <a:schemeClr val="tx1"/>
                </a:solidFill>
              </a:rPr>
              <a:t>always eat the entire input string, trying once (and only once) for a match. </a:t>
            </a: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a:p>
            <a:pPr marL="228600" indent="-228600" algn="just">
              <a:buAutoNum type="arabicParenR"/>
            </a:pPr>
            <a:endParaRPr lang="en-US" sz="1050" dirty="0">
              <a:solidFill>
                <a:schemeClr val="tx1"/>
              </a:solidFill>
            </a:endParaRPr>
          </a:p>
        </p:txBody>
      </p:sp>
      <p:pic>
        <p:nvPicPr>
          <p:cNvPr id="3" name="Picture 2">
            <a:extLst>
              <a:ext uri="{FF2B5EF4-FFF2-40B4-BE49-F238E27FC236}">
                <a16:creationId xmlns:a16="http://schemas.microsoft.com/office/drawing/2014/main" id="{2803CEE4-8614-48DD-82A7-5206C0068566}"/>
              </a:ext>
            </a:extLst>
          </p:cNvPr>
          <p:cNvPicPr>
            <a:picLocks noChangeAspect="1"/>
          </p:cNvPicPr>
          <p:nvPr/>
        </p:nvPicPr>
        <p:blipFill>
          <a:blip r:embed="rId2"/>
          <a:stretch>
            <a:fillRect/>
          </a:stretch>
        </p:blipFill>
        <p:spPr>
          <a:xfrm>
            <a:off x="8903591" y="3142685"/>
            <a:ext cx="3110349" cy="371294"/>
          </a:xfrm>
          <a:prstGeom prst="rect">
            <a:avLst/>
          </a:prstGeom>
        </p:spPr>
      </p:pic>
      <p:pic>
        <p:nvPicPr>
          <p:cNvPr id="8" name="Picture 7">
            <a:extLst>
              <a:ext uri="{FF2B5EF4-FFF2-40B4-BE49-F238E27FC236}">
                <a16:creationId xmlns:a16="http://schemas.microsoft.com/office/drawing/2014/main" id="{6A9B66F1-7987-4870-B376-5501A319442E}"/>
              </a:ext>
            </a:extLst>
          </p:cNvPr>
          <p:cNvPicPr>
            <a:picLocks noChangeAspect="1"/>
          </p:cNvPicPr>
          <p:nvPr/>
        </p:nvPicPr>
        <p:blipFill>
          <a:blip r:embed="rId3"/>
          <a:stretch>
            <a:fillRect/>
          </a:stretch>
        </p:blipFill>
        <p:spPr>
          <a:xfrm>
            <a:off x="8828090" y="4300478"/>
            <a:ext cx="3288409" cy="505909"/>
          </a:xfrm>
          <a:prstGeom prst="rect">
            <a:avLst/>
          </a:prstGeom>
        </p:spPr>
      </p:pic>
      <p:pic>
        <p:nvPicPr>
          <p:cNvPr id="9" name="Picture 8">
            <a:extLst>
              <a:ext uri="{FF2B5EF4-FFF2-40B4-BE49-F238E27FC236}">
                <a16:creationId xmlns:a16="http://schemas.microsoft.com/office/drawing/2014/main" id="{33E814FD-770E-4C85-B19C-82817F18AB37}"/>
              </a:ext>
            </a:extLst>
          </p:cNvPr>
          <p:cNvPicPr>
            <a:picLocks noChangeAspect="1"/>
          </p:cNvPicPr>
          <p:nvPr/>
        </p:nvPicPr>
        <p:blipFill>
          <a:blip r:embed="rId4"/>
          <a:stretch>
            <a:fillRect/>
          </a:stretch>
        </p:blipFill>
        <p:spPr>
          <a:xfrm>
            <a:off x="9218419" y="5293995"/>
            <a:ext cx="2507749" cy="428152"/>
          </a:xfrm>
          <a:prstGeom prst="rect">
            <a:avLst/>
          </a:prstGeom>
        </p:spPr>
      </p:pic>
      <p:sp>
        <p:nvSpPr>
          <p:cNvPr id="10" name="TextBox 9">
            <a:extLst>
              <a:ext uri="{FF2B5EF4-FFF2-40B4-BE49-F238E27FC236}">
                <a16:creationId xmlns:a16="http://schemas.microsoft.com/office/drawing/2014/main" id="{A21016F2-850A-4C03-99E6-79E256E15BDF}"/>
              </a:ext>
            </a:extLst>
          </p:cNvPr>
          <p:cNvSpPr txBox="1"/>
          <p:nvPr/>
        </p:nvSpPr>
        <p:spPr>
          <a:xfrm>
            <a:off x="11132465" y="5813571"/>
            <a:ext cx="1079185" cy="307777"/>
          </a:xfrm>
          <a:prstGeom prst="rect">
            <a:avLst/>
          </a:prstGeom>
          <a:noFill/>
        </p:spPr>
        <p:txBody>
          <a:bodyPr wrap="square" rtlCol="0">
            <a:spAutoFit/>
          </a:bodyPr>
          <a:lstStyle/>
          <a:p>
            <a:r>
              <a:rPr lang="en-US" sz="1400" i="1" dirty="0"/>
              <a:t>Source </a:t>
            </a:r>
            <a:r>
              <a:rPr lang="en-US" sz="1400" i="1" dirty="0">
                <a:hlinkClick r:id="rId5"/>
              </a:rPr>
              <a:t>link</a:t>
            </a:r>
            <a:endParaRPr lang="en-US" sz="1400" i="1" dirty="0"/>
          </a:p>
        </p:txBody>
      </p:sp>
    </p:spTree>
    <p:extLst>
      <p:ext uri="{BB962C8B-B14F-4D97-AF65-F5344CB8AC3E}">
        <p14:creationId xmlns:p14="http://schemas.microsoft.com/office/powerpoint/2010/main" val="2510631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Regular expressions and pattern matching</a:t>
            </a:r>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2"/>
            <a:ext cx="11016424" cy="4976783"/>
          </a:xfrm>
        </p:spPr>
        <p:txBody>
          <a:bodyPr>
            <a:noAutofit/>
          </a:bodyPr>
          <a:lstStyle/>
          <a:p>
            <a:pPr>
              <a:buClr>
                <a:schemeClr val="bg2">
                  <a:lumMod val="90000"/>
                </a:schemeClr>
              </a:buClr>
              <a:buFont typeface="Arial" panose="020B0604020202020204" pitchFamily="34" charset="0"/>
              <a:buChar char="•"/>
            </a:pPr>
            <a:r>
              <a:rPr lang="en-US" dirty="0"/>
              <a:t>  </a:t>
            </a:r>
            <a:r>
              <a:rPr lang="en-US" b="1" dirty="0"/>
              <a:t>Example - </a:t>
            </a:r>
            <a:r>
              <a:rPr lang="en-US" dirty="0"/>
              <a:t>Create a regular expression for validating Romanian mobile phone numbers. A valid mobile phone number should contain 10 digits, out of which the first 2 should be 07, and the rest from 0 to 9</a:t>
            </a:r>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p:txBody>
      </p:sp>
      <p:sp>
        <p:nvSpPr>
          <p:cNvPr id="7" name="Text Box 2"/>
          <p:cNvSpPr txBox="1"/>
          <p:nvPr/>
        </p:nvSpPr>
        <p:spPr>
          <a:xfrm>
            <a:off x="3375213" y="1926010"/>
            <a:ext cx="4168588" cy="222913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String PHONE_PATTERN = "07[0-9]{8}";</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String PHONE_EXAMPLE = "1711123456";</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Pattern </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pattern</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Pattern.compile</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(PHONE_PATTERN);</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Matcher </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matcher</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pattern.matcher</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(PHONE_EXAMPLE);</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if(</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matcher.matches</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System.out.println</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("The phone is valid");</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else {</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GB" sz="1100" kern="12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System.out.println</a:t>
            </a: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("The phone is not valid");</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a:lnSpc>
                <a:spcPct val="106000"/>
              </a:lnSpc>
              <a:spcAft>
                <a:spcPts val="0"/>
              </a:spcAft>
            </a:pPr>
            <a:r>
              <a:rPr lang="en-GB" sz="1100" kern="12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p:txBody>
      </p:sp>
      <p:sp>
        <p:nvSpPr>
          <p:cNvPr id="10" name="TextBox 9"/>
          <p:cNvSpPr txBox="1"/>
          <p:nvPr/>
        </p:nvSpPr>
        <p:spPr>
          <a:xfrm>
            <a:off x="1097279" y="5048674"/>
            <a:ext cx="3644538" cy="307777"/>
          </a:xfrm>
          <a:prstGeom prst="rect">
            <a:avLst/>
          </a:prstGeom>
          <a:noFill/>
        </p:spPr>
        <p:txBody>
          <a:bodyPr wrap="square" rtlCol="0">
            <a:spAutoFit/>
          </a:bodyPr>
          <a:lstStyle/>
          <a:p>
            <a:r>
              <a:rPr lang="en-US" sz="1400" i="1" dirty="0">
                <a:solidFill>
                  <a:srgbClr val="FF0000"/>
                </a:solidFill>
              </a:rPr>
              <a:t>To test your regular expressions check this </a:t>
            </a:r>
            <a:r>
              <a:rPr lang="en-US" sz="1400" i="1" dirty="0">
                <a:solidFill>
                  <a:srgbClr val="FF0000"/>
                </a:solidFill>
                <a:hlinkClick r:id="rId2"/>
              </a:rPr>
              <a:t>link</a:t>
            </a:r>
            <a:endParaRPr lang="en-US" sz="1400" i="1" dirty="0">
              <a:solidFill>
                <a:srgbClr val="FF0000"/>
              </a:solidFill>
            </a:endParaRPr>
          </a:p>
        </p:txBody>
      </p:sp>
    </p:spTree>
    <p:extLst>
      <p:ext uri="{BB962C8B-B14F-4D97-AF65-F5344CB8AC3E}">
        <p14:creationId xmlns:p14="http://schemas.microsoft.com/office/powerpoint/2010/main" val="2776905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Regular expressions and pattern matching</a:t>
            </a:r>
          </a:p>
        </p:txBody>
      </p:sp>
      <p:sp>
        <p:nvSpPr>
          <p:cNvPr id="5" name="Content Placeholder 4">
            <a:extLst>
              <a:ext uri="{FF2B5EF4-FFF2-40B4-BE49-F238E27FC236}">
                <a16:creationId xmlns:a16="http://schemas.microsoft.com/office/drawing/2014/main" id="{5BA10B7C-69A2-47BE-A5F2-B9252779124A}"/>
              </a:ext>
            </a:extLst>
          </p:cNvPr>
          <p:cNvSpPr>
            <a:spLocks noGrp="1"/>
          </p:cNvSpPr>
          <p:nvPr>
            <p:ph idx="1"/>
          </p:nvPr>
        </p:nvSpPr>
        <p:spPr>
          <a:xfrm>
            <a:off x="1097279" y="1302992"/>
            <a:ext cx="11016424" cy="4976783"/>
          </a:xfrm>
        </p:spPr>
        <p:txBody>
          <a:bodyPr>
            <a:noAutofit/>
          </a:bodyPr>
          <a:lstStyle/>
          <a:p>
            <a:pPr>
              <a:buClr>
                <a:schemeClr val="bg2">
                  <a:lumMod val="90000"/>
                </a:schemeClr>
              </a:buClr>
              <a:buFont typeface="Arial" panose="020B0604020202020204" pitchFamily="34" charset="0"/>
              <a:buChar char="•"/>
            </a:pPr>
            <a:r>
              <a:rPr lang="en-US" sz="2400" dirty="0"/>
              <a:t> </a:t>
            </a:r>
            <a:r>
              <a:rPr lang="en-US" sz="2400" b="1" dirty="0"/>
              <a:t>Capturing groups</a:t>
            </a:r>
          </a:p>
          <a:p>
            <a:pPr lvl="1">
              <a:buClr>
                <a:schemeClr val="bg2">
                  <a:lumMod val="90000"/>
                </a:schemeClr>
              </a:buClr>
              <a:buFont typeface="Arial" panose="020B0604020202020204" pitchFamily="34" charset="0"/>
              <a:buChar char="•"/>
            </a:pPr>
            <a:r>
              <a:rPr lang="en-US" sz="2000" dirty="0"/>
              <a:t>Are a way to treat multiple characters as a single unit</a:t>
            </a:r>
          </a:p>
          <a:p>
            <a:pPr lvl="1">
              <a:buClr>
                <a:schemeClr val="bg2">
                  <a:lumMod val="90000"/>
                </a:schemeClr>
              </a:buClr>
              <a:buFont typeface="Arial" panose="020B0604020202020204" pitchFamily="34" charset="0"/>
              <a:buChar char="•"/>
            </a:pPr>
            <a:r>
              <a:rPr lang="en-US" sz="2000" dirty="0"/>
              <a:t>Are created by placing the characters to be grouped inside a set of parentheses – example: (ABC)</a:t>
            </a:r>
          </a:p>
          <a:p>
            <a:pPr lvl="1">
              <a:buClr>
                <a:schemeClr val="bg2">
                  <a:lumMod val="90000"/>
                </a:schemeClr>
              </a:buClr>
              <a:buFont typeface="Arial" panose="020B0604020202020204" pitchFamily="34" charset="0"/>
              <a:buChar char="•"/>
            </a:pPr>
            <a:r>
              <a:rPr lang="en-US" sz="2000" dirty="0"/>
              <a:t>Are numbered by counting their opening parenthesis from left to right – check the example below</a:t>
            </a:r>
          </a:p>
          <a:p>
            <a:pPr marL="0" indent="0">
              <a:buClr>
                <a:schemeClr val="bg2">
                  <a:lumMod val="90000"/>
                </a:schemeClr>
              </a:buClr>
              <a:buNone/>
            </a:pPr>
            <a:r>
              <a:rPr lang="en-US" dirty="0"/>
              <a:t>        The </a:t>
            </a:r>
            <a:r>
              <a:rPr lang="en-US" b="1" dirty="0"/>
              <a:t>expression ((A)(B(C))) </a:t>
            </a:r>
            <a:r>
              <a:rPr lang="en-US" dirty="0"/>
              <a:t>contains</a:t>
            </a:r>
            <a:r>
              <a:rPr lang="en-US" b="1" dirty="0"/>
              <a:t> </a:t>
            </a:r>
            <a:r>
              <a:rPr lang="en-US" dirty="0"/>
              <a:t>4 groups </a:t>
            </a:r>
          </a:p>
          <a:p>
            <a:pPr marL="0" indent="0">
              <a:buClr>
                <a:schemeClr val="bg2">
                  <a:lumMod val="90000"/>
                </a:schemeClr>
              </a:buClr>
              <a:buNone/>
            </a:pPr>
            <a:endParaRPr lang="en-US" dirty="0"/>
          </a:p>
          <a:p>
            <a:pPr marL="274320" lvl="2" indent="-91440">
              <a:spcBef>
                <a:spcPts val="1200"/>
              </a:spcBef>
              <a:spcAft>
                <a:spcPts val="200"/>
              </a:spcAft>
              <a:buClr>
                <a:schemeClr val="bg2">
                  <a:lumMod val="90000"/>
                </a:schemeClr>
              </a:buClr>
              <a:buSzPct val="100000"/>
              <a:buFont typeface="Arial" panose="020B0604020202020204" pitchFamily="34" charset="0"/>
              <a:buChar char="•"/>
            </a:pPr>
            <a:r>
              <a:rPr lang="en-US" sz="2000" b="1" dirty="0"/>
              <a:t> Example</a:t>
            </a:r>
          </a:p>
          <a:p>
            <a:pPr>
              <a:buClr>
                <a:schemeClr val="bg2">
                  <a:lumMod val="90000"/>
                </a:schemeClr>
              </a:buClr>
              <a:buFont typeface="Arial" panose="020B0604020202020204" pitchFamily="34" charset="0"/>
              <a:buChar char="•"/>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507356446"/>
              </p:ext>
            </p:extLst>
          </p:nvPr>
        </p:nvGraphicFramePr>
        <p:xfrm>
          <a:off x="6920018" y="2782196"/>
          <a:ext cx="2778164" cy="1164982"/>
        </p:xfrm>
        <a:graphic>
          <a:graphicData uri="http://schemas.openxmlformats.org/drawingml/2006/table">
            <a:tbl>
              <a:tblPr firstRow="1" bandRow="1">
                <a:tableStyleId>{5940675A-B579-460E-94D1-54222C63F5DA}</a:tableStyleId>
              </a:tblPr>
              <a:tblGrid>
                <a:gridCol w="1368640">
                  <a:extLst>
                    <a:ext uri="{9D8B030D-6E8A-4147-A177-3AD203B41FA5}">
                      <a16:colId xmlns:a16="http://schemas.microsoft.com/office/drawing/2014/main" val="593362361"/>
                    </a:ext>
                  </a:extLst>
                </a:gridCol>
                <a:gridCol w="1409524">
                  <a:extLst>
                    <a:ext uri="{9D8B030D-6E8A-4147-A177-3AD203B41FA5}">
                      <a16:colId xmlns:a16="http://schemas.microsoft.com/office/drawing/2014/main" val="3272383910"/>
                    </a:ext>
                  </a:extLst>
                </a:gridCol>
              </a:tblGrid>
              <a:tr h="204862">
                <a:tc>
                  <a:txBody>
                    <a:bodyPr/>
                    <a:lstStyle/>
                    <a:p>
                      <a:pPr>
                        <a:lnSpc>
                          <a:spcPct val="100000"/>
                        </a:lnSpc>
                        <a:spcBef>
                          <a:spcPts val="0"/>
                        </a:spcBef>
                        <a:spcAft>
                          <a:spcPts val="0"/>
                        </a:spcAft>
                      </a:pPr>
                      <a:r>
                        <a:rPr lang="en-GB" sz="1200" b="1" dirty="0">
                          <a:effectLst/>
                          <a:latin typeface="+mn-lt"/>
                          <a:ea typeface="+mn-ea"/>
                          <a:cs typeface="+mn-cs"/>
                        </a:rPr>
                        <a:t>Group number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lnSpc>
                          <a:spcPct val="100000"/>
                        </a:lnSpc>
                        <a:spcBef>
                          <a:spcPts val="0"/>
                        </a:spcBef>
                        <a:spcAft>
                          <a:spcPts val="0"/>
                        </a:spcAft>
                      </a:pPr>
                      <a:r>
                        <a:rPr lang="en-GB" sz="1200" b="1" dirty="0">
                          <a:effectLst/>
                        </a:rPr>
                        <a:t>Matching</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3654675406"/>
                  </a:ext>
                </a:extLst>
              </a:tr>
              <a:tr h="213397">
                <a:tc>
                  <a:txBody>
                    <a:bodyPr/>
                    <a:lstStyle/>
                    <a:p>
                      <a:r>
                        <a:rPr lang="en-US" sz="1200" b="1" dirty="0"/>
                        <a:t>1    </a:t>
                      </a:r>
                    </a:p>
                  </a:txBody>
                  <a:tcPr marL="9525" marR="9525" marT="9525" marB="9525" anchor="ctr"/>
                </a:tc>
                <a:tc>
                  <a:txBody>
                    <a:bodyPr/>
                    <a:lstStyle/>
                    <a:p>
                      <a:pPr algn="l"/>
                      <a:r>
                        <a:rPr lang="en-US" sz="1200" b="1">
                          <a:effectLst/>
                        </a:rPr>
                        <a:t>((A)(B(C)))</a:t>
                      </a:r>
                    </a:p>
                  </a:txBody>
                  <a:tcPr marL="66675" marR="28575" marT="28575" marB="28575" anchor="ctr"/>
                </a:tc>
                <a:extLst>
                  <a:ext uri="{0D108BD9-81ED-4DB2-BD59-A6C34878D82A}">
                    <a16:rowId xmlns:a16="http://schemas.microsoft.com/office/drawing/2014/main" val="3675974391"/>
                  </a:ext>
                </a:extLst>
              </a:tr>
              <a:tr h="213397">
                <a:tc>
                  <a:txBody>
                    <a:bodyPr/>
                    <a:lstStyle/>
                    <a:p>
                      <a:r>
                        <a:rPr lang="en-US" sz="1200" b="1"/>
                        <a:t>2    </a:t>
                      </a:r>
                    </a:p>
                  </a:txBody>
                  <a:tcPr marL="9525" marR="9525" marT="9525" marB="9525" anchor="ctr"/>
                </a:tc>
                <a:tc>
                  <a:txBody>
                    <a:bodyPr/>
                    <a:lstStyle/>
                    <a:p>
                      <a:pPr algn="l"/>
                      <a:r>
                        <a:rPr lang="en-US" sz="1200" b="1">
                          <a:effectLst/>
                        </a:rPr>
                        <a:t>(A)</a:t>
                      </a:r>
                    </a:p>
                  </a:txBody>
                  <a:tcPr marL="66675" marR="28575" marT="28575" marB="28575" anchor="ctr"/>
                </a:tc>
                <a:extLst>
                  <a:ext uri="{0D108BD9-81ED-4DB2-BD59-A6C34878D82A}">
                    <a16:rowId xmlns:a16="http://schemas.microsoft.com/office/drawing/2014/main" val="2393476146"/>
                  </a:ext>
                </a:extLst>
              </a:tr>
              <a:tr h="215836">
                <a:tc>
                  <a:txBody>
                    <a:bodyPr/>
                    <a:lstStyle/>
                    <a:p>
                      <a:r>
                        <a:rPr lang="en-US" sz="1200" b="1" dirty="0"/>
                        <a:t>3    </a:t>
                      </a:r>
                    </a:p>
                  </a:txBody>
                  <a:tcPr marL="9525" marR="9525" marT="9525" marB="9525" anchor="ctr"/>
                </a:tc>
                <a:tc>
                  <a:txBody>
                    <a:bodyPr/>
                    <a:lstStyle/>
                    <a:p>
                      <a:pPr algn="l"/>
                      <a:r>
                        <a:rPr lang="en-US" sz="1200" b="1" dirty="0">
                          <a:effectLst/>
                        </a:rPr>
                        <a:t>(B(C))</a:t>
                      </a:r>
                    </a:p>
                  </a:txBody>
                  <a:tcPr marL="66675" marR="28575" marT="28575" marB="28575" anchor="ctr"/>
                </a:tc>
                <a:extLst>
                  <a:ext uri="{0D108BD9-81ED-4DB2-BD59-A6C34878D82A}">
                    <a16:rowId xmlns:a16="http://schemas.microsoft.com/office/drawing/2014/main" val="2000711399"/>
                  </a:ext>
                </a:extLst>
              </a:tr>
              <a:tr h="215836">
                <a:tc>
                  <a:txBody>
                    <a:bodyPr/>
                    <a:lstStyle/>
                    <a:p>
                      <a:r>
                        <a:rPr lang="en-US" sz="1200" b="1" dirty="0"/>
                        <a:t>4</a:t>
                      </a:r>
                    </a:p>
                  </a:txBody>
                  <a:tcPr marL="9525" marR="9525" marT="9525" marB="9525" anchor="ctr"/>
                </a:tc>
                <a:tc>
                  <a:txBody>
                    <a:bodyPr/>
                    <a:lstStyle/>
                    <a:p>
                      <a:pPr algn="l"/>
                      <a:r>
                        <a:rPr lang="en-US" sz="1200" b="1" dirty="0">
                          <a:effectLst/>
                        </a:rPr>
                        <a:t>(C)</a:t>
                      </a:r>
                    </a:p>
                  </a:txBody>
                  <a:tcPr marL="66675" marR="28575" marT="28575" marB="28575" anchor="ctr"/>
                </a:tc>
                <a:extLst>
                  <a:ext uri="{0D108BD9-81ED-4DB2-BD59-A6C34878D82A}">
                    <a16:rowId xmlns:a16="http://schemas.microsoft.com/office/drawing/2014/main" val="4247909223"/>
                  </a:ext>
                </a:extLst>
              </a:tr>
            </a:tbl>
          </a:graphicData>
        </a:graphic>
      </p:graphicFrame>
      <p:sp>
        <p:nvSpPr>
          <p:cNvPr id="3" name="Right Arrow 2"/>
          <p:cNvSpPr/>
          <p:nvPr/>
        </p:nvSpPr>
        <p:spPr>
          <a:xfrm>
            <a:off x="6270919" y="2925888"/>
            <a:ext cx="449471" cy="274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2"/>
          <p:cNvSpPr txBox="1"/>
          <p:nvPr/>
        </p:nvSpPr>
        <p:spPr>
          <a:xfrm>
            <a:off x="243091" y="4120598"/>
            <a:ext cx="6362400" cy="197975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spcAft>
                <a:spcPts val="0"/>
              </a:spcAft>
            </a:pPr>
            <a:r>
              <a:rPr lang="en-US" sz="1200" dirty="0">
                <a:latin typeface="Consolas" panose="020B0609020204030204" pitchFamily="49" charset="0"/>
                <a:ea typeface="Times New Roman" panose="02020603050405020304" pitchFamily="18" charset="0"/>
              </a:rPr>
              <a:t>String text = "John writes about this, and John Doe writes about that," +</a:t>
            </a:r>
          </a:p>
          <a:p>
            <a:pPr>
              <a:lnSpc>
                <a:spcPct val="106000"/>
              </a:lnSpc>
              <a:spcAft>
                <a:spcPts val="0"/>
              </a:spcAft>
            </a:pPr>
            <a:r>
              <a:rPr lang="en-US" sz="1200" dirty="0">
                <a:latin typeface="Consolas" panose="020B0609020204030204" pitchFamily="49" charset="0"/>
                <a:ea typeface="Times New Roman" panose="02020603050405020304" pitchFamily="18" charset="0"/>
              </a:rPr>
              <a:t>                        " and John Wayne writes about everything.“;</a:t>
            </a:r>
          </a:p>
          <a:p>
            <a:pPr>
              <a:lnSpc>
                <a:spcPct val="106000"/>
              </a:lnSpc>
              <a:spcAft>
                <a:spcPts val="0"/>
              </a:spcAft>
            </a:pPr>
            <a:r>
              <a:rPr lang="en-US" sz="1200" dirty="0">
                <a:latin typeface="Consolas" panose="020B0609020204030204" pitchFamily="49" charset="0"/>
                <a:ea typeface="Times New Roman" panose="02020603050405020304" pitchFamily="18" charset="0"/>
              </a:rPr>
              <a:t>String patternString1 = "((John) (.+?)) ";</a:t>
            </a:r>
          </a:p>
          <a:p>
            <a:pPr>
              <a:lnSpc>
                <a:spcPct val="106000"/>
              </a:lnSpc>
              <a:spcAft>
                <a:spcPts val="0"/>
              </a:spcAft>
            </a:pPr>
            <a:r>
              <a:rPr lang="en-US" sz="1200" dirty="0">
                <a:latin typeface="Consolas" panose="020B0609020204030204" pitchFamily="49" charset="0"/>
                <a:ea typeface="Times New Roman" panose="02020603050405020304" pitchFamily="18" charset="0"/>
              </a:rPr>
              <a:t>Pattern </a:t>
            </a:r>
            <a:r>
              <a:rPr lang="en-US" sz="1200" dirty="0" err="1">
                <a:latin typeface="Consolas" panose="020B0609020204030204" pitchFamily="49" charset="0"/>
                <a:ea typeface="Times New Roman" panose="02020603050405020304" pitchFamily="18" charset="0"/>
              </a:rPr>
              <a:t>pattern</a:t>
            </a:r>
            <a:r>
              <a:rPr lang="en-US" sz="1200" dirty="0">
                <a:latin typeface="Consolas" panose="020B0609020204030204" pitchFamily="49" charset="0"/>
                <a:ea typeface="Times New Roman" panose="02020603050405020304" pitchFamily="18" charset="0"/>
              </a:rPr>
              <a:t> = </a:t>
            </a:r>
            <a:r>
              <a:rPr lang="en-US" sz="1200" dirty="0" err="1">
                <a:latin typeface="Consolas" panose="020B0609020204030204" pitchFamily="49" charset="0"/>
                <a:ea typeface="Times New Roman" panose="02020603050405020304" pitchFamily="18" charset="0"/>
              </a:rPr>
              <a:t>Pattern.compile</a:t>
            </a:r>
            <a:r>
              <a:rPr lang="en-US" sz="1200" dirty="0">
                <a:latin typeface="Consolas" panose="020B0609020204030204" pitchFamily="49" charset="0"/>
                <a:ea typeface="Times New Roman" panose="02020603050405020304" pitchFamily="18" charset="0"/>
              </a:rPr>
              <a:t>(patternString1);</a:t>
            </a:r>
          </a:p>
          <a:p>
            <a:pPr>
              <a:lnSpc>
                <a:spcPct val="106000"/>
              </a:lnSpc>
              <a:spcAft>
                <a:spcPts val="0"/>
              </a:spcAft>
            </a:pPr>
            <a:r>
              <a:rPr lang="en-US" sz="1200" dirty="0">
                <a:latin typeface="Consolas" panose="020B0609020204030204" pitchFamily="49" charset="0"/>
                <a:ea typeface="Times New Roman" panose="02020603050405020304" pitchFamily="18" charset="0"/>
              </a:rPr>
              <a:t>Matcher </a:t>
            </a:r>
            <a:r>
              <a:rPr lang="en-US" sz="1200" dirty="0" err="1">
                <a:latin typeface="Consolas" panose="020B0609020204030204" pitchFamily="49" charset="0"/>
                <a:ea typeface="Times New Roman" panose="02020603050405020304" pitchFamily="18" charset="0"/>
              </a:rPr>
              <a:t>matcher</a:t>
            </a:r>
            <a:r>
              <a:rPr lang="en-US" sz="1200" dirty="0">
                <a:latin typeface="Consolas" panose="020B0609020204030204" pitchFamily="49" charset="0"/>
                <a:ea typeface="Times New Roman" panose="02020603050405020304" pitchFamily="18" charset="0"/>
              </a:rPr>
              <a:t> = </a:t>
            </a:r>
            <a:r>
              <a:rPr lang="en-US" sz="1200" dirty="0" err="1">
                <a:latin typeface="Consolas" panose="020B0609020204030204" pitchFamily="49" charset="0"/>
                <a:ea typeface="Times New Roman" panose="02020603050405020304" pitchFamily="18" charset="0"/>
              </a:rPr>
              <a:t>pattern.matcher</a:t>
            </a:r>
            <a:r>
              <a:rPr lang="en-US" sz="1200" dirty="0">
                <a:latin typeface="Consolas" panose="020B0609020204030204" pitchFamily="49" charset="0"/>
                <a:ea typeface="Times New Roman" panose="02020603050405020304" pitchFamily="18" charset="0"/>
              </a:rPr>
              <a:t>(text);</a:t>
            </a:r>
          </a:p>
          <a:p>
            <a:pPr>
              <a:lnSpc>
                <a:spcPct val="106000"/>
              </a:lnSpc>
              <a:spcAft>
                <a:spcPts val="0"/>
              </a:spcAft>
            </a:pPr>
            <a:r>
              <a:rPr lang="en-US" sz="1200" dirty="0">
                <a:latin typeface="Consolas" panose="020B0609020204030204" pitchFamily="49" charset="0"/>
                <a:ea typeface="Times New Roman" panose="02020603050405020304" pitchFamily="18" charset="0"/>
              </a:rPr>
              <a:t>while(</a:t>
            </a:r>
            <a:r>
              <a:rPr lang="en-US" sz="1200" dirty="0" err="1">
                <a:latin typeface="Consolas" panose="020B0609020204030204" pitchFamily="49" charset="0"/>
                <a:ea typeface="Times New Roman" panose="02020603050405020304" pitchFamily="18" charset="0"/>
              </a:rPr>
              <a:t>matcher.find</a:t>
            </a:r>
            <a:r>
              <a:rPr lang="en-US" sz="1200" dirty="0">
                <a:latin typeface="Consolas" panose="020B0609020204030204" pitchFamily="49" charset="0"/>
                <a:ea typeface="Times New Roman" panose="02020603050405020304" pitchFamily="18" charset="0"/>
              </a:rPr>
              <a:t>()) {</a:t>
            </a:r>
          </a:p>
          <a:p>
            <a:pPr>
              <a:lnSpc>
                <a:spcPct val="106000"/>
              </a:lnSpc>
              <a:spcAft>
                <a:spcPts val="0"/>
              </a:spcAft>
            </a:pPr>
            <a:r>
              <a:rPr lang="en-US" sz="1200" dirty="0">
                <a:latin typeface="Consolas" panose="020B0609020204030204" pitchFamily="49" charset="0"/>
                <a:ea typeface="Times New Roman" panose="02020603050405020304" pitchFamily="18" charset="0"/>
              </a:rPr>
              <a:t>    </a:t>
            </a:r>
            <a:r>
              <a:rPr lang="en-US" sz="1200" dirty="0" err="1">
                <a:latin typeface="Consolas" panose="020B0609020204030204" pitchFamily="49" charset="0"/>
                <a:ea typeface="Times New Roman" panose="02020603050405020304" pitchFamily="18" charset="0"/>
              </a:rPr>
              <a:t>System.out.println</a:t>
            </a:r>
            <a:r>
              <a:rPr lang="en-US" sz="1200" dirty="0">
                <a:latin typeface="Consolas" panose="020B0609020204030204" pitchFamily="49" charset="0"/>
                <a:ea typeface="Times New Roman" panose="02020603050405020304" pitchFamily="18" charset="0"/>
              </a:rPr>
              <a:t>("found: &lt;"  + </a:t>
            </a:r>
            <a:r>
              <a:rPr lang="en-US" sz="1200" dirty="0" err="1">
                <a:latin typeface="Consolas" panose="020B0609020204030204" pitchFamily="49" charset="0"/>
                <a:ea typeface="Times New Roman" panose="02020603050405020304" pitchFamily="18" charset="0"/>
              </a:rPr>
              <a:t>matcher.group</a:t>
            </a:r>
            <a:r>
              <a:rPr lang="en-US" sz="1200" dirty="0">
                <a:latin typeface="Consolas" panose="020B0609020204030204" pitchFamily="49" charset="0"/>
                <a:ea typeface="Times New Roman" panose="02020603050405020304" pitchFamily="18" charset="0"/>
              </a:rPr>
              <a:t>(1) +</a:t>
            </a:r>
          </a:p>
          <a:p>
            <a:pPr>
              <a:lnSpc>
                <a:spcPct val="106000"/>
              </a:lnSpc>
              <a:spcAft>
                <a:spcPts val="0"/>
              </a:spcAft>
            </a:pPr>
            <a:r>
              <a:rPr lang="en-US" sz="1200" dirty="0">
                <a:latin typeface="Consolas" panose="020B0609020204030204" pitchFamily="49" charset="0"/>
                <a:ea typeface="Times New Roman" panose="02020603050405020304" pitchFamily="18" charset="0"/>
              </a:rPr>
              <a:t>                    "&gt; &lt;"       + </a:t>
            </a:r>
            <a:r>
              <a:rPr lang="en-US" sz="1200" dirty="0" err="1">
                <a:latin typeface="Consolas" panose="020B0609020204030204" pitchFamily="49" charset="0"/>
                <a:ea typeface="Times New Roman" panose="02020603050405020304" pitchFamily="18" charset="0"/>
              </a:rPr>
              <a:t>matcher.group</a:t>
            </a:r>
            <a:r>
              <a:rPr lang="en-US" sz="1200" dirty="0">
                <a:latin typeface="Consolas" panose="020B0609020204030204" pitchFamily="49" charset="0"/>
                <a:ea typeface="Times New Roman" panose="02020603050405020304" pitchFamily="18" charset="0"/>
              </a:rPr>
              <a:t>(2) +</a:t>
            </a:r>
          </a:p>
          <a:p>
            <a:pPr>
              <a:lnSpc>
                <a:spcPct val="106000"/>
              </a:lnSpc>
              <a:spcAft>
                <a:spcPts val="0"/>
              </a:spcAft>
            </a:pPr>
            <a:r>
              <a:rPr lang="en-US" sz="1200" dirty="0">
                <a:latin typeface="Consolas" panose="020B0609020204030204" pitchFamily="49" charset="0"/>
                <a:ea typeface="Times New Roman" panose="02020603050405020304" pitchFamily="18" charset="0"/>
              </a:rPr>
              <a:t>                    "&gt; &lt;"       + </a:t>
            </a:r>
            <a:r>
              <a:rPr lang="en-US" sz="1200" dirty="0" err="1">
                <a:latin typeface="Consolas" panose="020B0609020204030204" pitchFamily="49" charset="0"/>
                <a:ea typeface="Times New Roman" panose="02020603050405020304" pitchFamily="18" charset="0"/>
              </a:rPr>
              <a:t>matcher.group</a:t>
            </a:r>
            <a:r>
              <a:rPr lang="en-US" sz="1200" dirty="0">
                <a:latin typeface="Consolas" panose="020B0609020204030204" pitchFamily="49" charset="0"/>
                <a:ea typeface="Times New Roman" panose="02020603050405020304" pitchFamily="18" charset="0"/>
              </a:rPr>
              <a:t>(3) + "&gt;");</a:t>
            </a:r>
          </a:p>
          <a:p>
            <a:pPr>
              <a:lnSpc>
                <a:spcPct val="106000"/>
              </a:lnSpc>
              <a:spcAft>
                <a:spcPts val="0"/>
              </a:spcAft>
            </a:pPr>
            <a:r>
              <a:rPr lang="en-US" sz="1200" dirty="0">
                <a:latin typeface="Consolas" panose="020B0609020204030204" pitchFamily="49" charset="0"/>
                <a:ea typeface="Times New Roman" panose="02020603050405020304" pitchFamily="18" charset="0"/>
              </a:rPr>
              <a:t>        }</a:t>
            </a:r>
            <a:endParaRPr lang="en-US" sz="1200" dirty="0">
              <a:effectLst/>
              <a:latin typeface="Consolas" panose="020B0609020204030204" pitchFamily="49" charset="0"/>
              <a:ea typeface="Times New Roman" panose="02020603050405020304" pitchFamily="18" charset="0"/>
            </a:endParaRPr>
          </a:p>
        </p:txBody>
      </p:sp>
      <p:sp>
        <p:nvSpPr>
          <p:cNvPr id="11" name="Right Arrow 10"/>
          <p:cNvSpPr/>
          <p:nvPr/>
        </p:nvSpPr>
        <p:spPr>
          <a:xfrm>
            <a:off x="6720390" y="4973221"/>
            <a:ext cx="449471" cy="274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7459679" y="4834707"/>
            <a:ext cx="2438400" cy="542925"/>
          </a:xfrm>
          <a:prstGeom prst="rect">
            <a:avLst/>
          </a:prstGeom>
        </p:spPr>
      </p:pic>
      <p:sp>
        <p:nvSpPr>
          <p:cNvPr id="12" name="TextBox 11"/>
          <p:cNvSpPr txBox="1"/>
          <p:nvPr/>
        </p:nvSpPr>
        <p:spPr>
          <a:xfrm>
            <a:off x="7459679" y="5792579"/>
            <a:ext cx="3644538" cy="307777"/>
          </a:xfrm>
          <a:prstGeom prst="rect">
            <a:avLst/>
          </a:prstGeom>
          <a:noFill/>
        </p:spPr>
        <p:txBody>
          <a:bodyPr wrap="square" rtlCol="0">
            <a:spAutoFit/>
          </a:bodyPr>
          <a:lstStyle/>
          <a:p>
            <a:r>
              <a:rPr lang="en-US" sz="1400" i="1" dirty="0"/>
              <a:t>Sources </a:t>
            </a:r>
            <a:r>
              <a:rPr lang="en-US" sz="1400" i="1" dirty="0">
                <a:hlinkClick r:id="rId3"/>
              </a:rPr>
              <a:t>link1</a:t>
            </a:r>
            <a:r>
              <a:rPr lang="en-US" sz="1400" i="1" dirty="0"/>
              <a:t> and </a:t>
            </a:r>
            <a:r>
              <a:rPr lang="en-US" sz="1400" i="1" dirty="0">
                <a:hlinkClick r:id="rId4"/>
              </a:rPr>
              <a:t>link2</a:t>
            </a:r>
            <a:endParaRPr lang="en-US" sz="1400" i="1" dirty="0"/>
          </a:p>
        </p:txBody>
      </p:sp>
    </p:spTree>
    <p:extLst>
      <p:ext uri="{BB962C8B-B14F-4D97-AF65-F5344CB8AC3E}">
        <p14:creationId xmlns:p14="http://schemas.microsoft.com/office/powerpoint/2010/main" val="378527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79" y="370579"/>
            <a:ext cx="10058400" cy="702302"/>
          </a:xfrm>
        </p:spPr>
        <p:txBody>
          <a:bodyPr>
            <a:normAutofit fontScale="90000"/>
          </a:bodyPr>
          <a:lstStyle/>
          <a:p>
            <a:r>
              <a:rPr lang="en-US" dirty="0"/>
              <a:t> </a:t>
            </a:r>
            <a:br>
              <a:rPr lang="en-US" dirty="0"/>
            </a:br>
            <a:r>
              <a:rPr lang="en-US" sz="3600" b="1" dirty="0"/>
              <a:t>Problem and solution</a:t>
            </a:r>
            <a:endParaRPr lang="en-US" b="1" dirty="0"/>
          </a:p>
        </p:txBody>
      </p:sp>
      <p:sp>
        <p:nvSpPr>
          <p:cNvPr id="3" name="Content Placeholder 2">
            <a:extLst>
              <a:ext uri="{FF2B5EF4-FFF2-40B4-BE49-F238E27FC236}">
                <a16:creationId xmlns:a16="http://schemas.microsoft.com/office/drawing/2014/main" id="{F7AE56E8-9BDB-4D00-9CA6-EF4E63EDC926}"/>
              </a:ext>
            </a:extLst>
          </p:cNvPr>
          <p:cNvSpPr>
            <a:spLocks noGrp="1"/>
          </p:cNvSpPr>
          <p:nvPr>
            <p:ph idx="1"/>
          </p:nvPr>
        </p:nvSpPr>
        <p:spPr>
          <a:xfrm>
            <a:off x="263147" y="1588507"/>
            <a:ext cx="4998721" cy="1897407"/>
          </a:xfrm>
        </p:spPr>
        <p:txBody>
          <a:bodyPr/>
          <a:lstStyle/>
          <a:p>
            <a:pPr marL="0" indent="0">
              <a:buClr>
                <a:schemeClr val="bg2">
                  <a:lumMod val="90000"/>
                </a:schemeClr>
              </a:buClr>
              <a:buNone/>
            </a:pPr>
            <a:r>
              <a:rPr lang="en-US" b="1" dirty="0"/>
              <a:t>PROBLEM</a:t>
            </a:r>
            <a:r>
              <a:rPr lang="en-US" dirty="0"/>
              <a:t>: “Performing polynomial operations on paper is difficult and time consuming.”</a:t>
            </a:r>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5942389C-3E9B-49F0-82C7-AE3974FFC94D}"/>
              </a:ext>
            </a:extLst>
          </p:cNvPr>
          <p:cNvPicPr>
            <a:picLocks noChangeAspect="1"/>
          </p:cNvPicPr>
          <p:nvPr/>
        </p:nvPicPr>
        <p:blipFill>
          <a:blip r:embed="rId2"/>
          <a:stretch>
            <a:fillRect/>
          </a:stretch>
        </p:blipFill>
        <p:spPr>
          <a:xfrm>
            <a:off x="8762678" y="1946364"/>
            <a:ext cx="1510392" cy="1759750"/>
          </a:xfrm>
          <a:prstGeom prst="rect">
            <a:avLst/>
          </a:prstGeom>
        </p:spPr>
      </p:pic>
      <p:pic>
        <p:nvPicPr>
          <p:cNvPr id="5" name="Picture 4">
            <a:extLst>
              <a:ext uri="{FF2B5EF4-FFF2-40B4-BE49-F238E27FC236}">
                <a16:creationId xmlns:a16="http://schemas.microsoft.com/office/drawing/2014/main" id="{7C74E0F0-8AC6-4F5A-9D4B-CB5D0F359834}"/>
              </a:ext>
            </a:extLst>
          </p:cNvPr>
          <p:cNvPicPr>
            <a:picLocks noChangeAspect="1"/>
          </p:cNvPicPr>
          <p:nvPr/>
        </p:nvPicPr>
        <p:blipFill>
          <a:blip r:embed="rId3"/>
          <a:stretch>
            <a:fillRect/>
          </a:stretch>
        </p:blipFill>
        <p:spPr>
          <a:xfrm>
            <a:off x="742742" y="2252224"/>
            <a:ext cx="3698518" cy="943760"/>
          </a:xfrm>
          <a:prstGeom prst="rect">
            <a:avLst/>
          </a:prstGeom>
        </p:spPr>
      </p:pic>
      <p:sp>
        <p:nvSpPr>
          <p:cNvPr id="7" name="Content Placeholder 2">
            <a:extLst>
              <a:ext uri="{FF2B5EF4-FFF2-40B4-BE49-F238E27FC236}">
                <a16:creationId xmlns:a16="http://schemas.microsoft.com/office/drawing/2014/main" id="{AA6E7F07-2AEC-4248-9860-AE386D5A4C66}"/>
              </a:ext>
            </a:extLst>
          </p:cNvPr>
          <p:cNvSpPr txBox="1">
            <a:spLocks/>
          </p:cNvSpPr>
          <p:nvPr/>
        </p:nvSpPr>
        <p:spPr>
          <a:xfrm>
            <a:off x="6882208" y="1588507"/>
            <a:ext cx="4998721" cy="189740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bg2">
                  <a:lumMod val="90000"/>
                </a:schemeClr>
              </a:buClr>
              <a:buNone/>
            </a:pPr>
            <a:r>
              <a:rPr lang="en-US" b="1" dirty="0"/>
              <a:t>SOLUTION</a:t>
            </a:r>
            <a:r>
              <a:rPr lang="en-US" dirty="0"/>
              <a:t>: Polynomial calculator</a:t>
            </a:r>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p:txBody>
      </p:sp>
      <p:sp>
        <p:nvSpPr>
          <p:cNvPr id="9" name="Content Placeholder 2">
            <a:extLst>
              <a:ext uri="{FF2B5EF4-FFF2-40B4-BE49-F238E27FC236}">
                <a16:creationId xmlns:a16="http://schemas.microsoft.com/office/drawing/2014/main" id="{EF11F5F6-BA8F-4870-BA3B-B878526BC33A}"/>
              </a:ext>
            </a:extLst>
          </p:cNvPr>
          <p:cNvSpPr txBox="1">
            <a:spLocks/>
          </p:cNvSpPr>
          <p:nvPr/>
        </p:nvSpPr>
        <p:spPr>
          <a:xfrm>
            <a:off x="2912789" y="3843771"/>
            <a:ext cx="6921677" cy="1759749"/>
          </a:xfrm>
          <a:prstGeom prst="rect">
            <a:avLst/>
          </a:prstGeom>
          <a:ln>
            <a:solidFill>
              <a:schemeClr val="bg2">
                <a:lumMod val="90000"/>
              </a:schemeClr>
            </a:solidFill>
            <a:prstDash val="sysDot"/>
          </a:ln>
        </p:spPr>
        <p:txBody>
          <a:bodyPr vert="horz" lIns="0" tIns="45720" rIns="0" bIns="45720" rtlCol="0">
            <a:normAutofit fontScale="2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bg2">
                  <a:lumMod val="90000"/>
                </a:schemeClr>
              </a:buClr>
              <a:buNone/>
            </a:pPr>
            <a:r>
              <a:rPr lang="en-US" sz="6400" dirty="0"/>
              <a:t>1. Clearly state the main objective and the sub-objectives required to reach it.</a:t>
            </a:r>
          </a:p>
          <a:p>
            <a:pPr marL="0" indent="0">
              <a:buClr>
                <a:schemeClr val="bg2">
                  <a:lumMod val="90000"/>
                </a:schemeClr>
              </a:buClr>
              <a:buNone/>
            </a:pPr>
            <a:r>
              <a:rPr lang="en-US" sz="6400" dirty="0"/>
              <a:t>2. Analyze the problem and define the functional and non-functional requirements.</a:t>
            </a:r>
          </a:p>
          <a:p>
            <a:pPr marL="0" indent="0">
              <a:buClr>
                <a:schemeClr val="bg2">
                  <a:lumMod val="90000"/>
                </a:schemeClr>
              </a:buClr>
              <a:buNone/>
            </a:pPr>
            <a:r>
              <a:rPr lang="en-US" sz="6400" dirty="0"/>
              <a:t>3. Design the solution</a:t>
            </a:r>
          </a:p>
          <a:p>
            <a:pPr marL="0" indent="0">
              <a:buClr>
                <a:schemeClr val="bg2">
                  <a:lumMod val="90000"/>
                </a:schemeClr>
              </a:buClr>
              <a:buNone/>
            </a:pPr>
            <a:r>
              <a:rPr lang="en-US" sz="6400" dirty="0"/>
              <a:t>4. Implement the solution</a:t>
            </a:r>
          </a:p>
          <a:p>
            <a:pPr marL="0" indent="0">
              <a:buClr>
                <a:schemeClr val="bg2">
                  <a:lumMod val="90000"/>
                </a:schemeClr>
              </a:buClr>
              <a:buNone/>
            </a:pPr>
            <a:r>
              <a:rPr lang="en-US" sz="6400" dirty="0"/>
              <a:t>5. Test the solution</a:t>
            </a:r>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p:txBody>
      </p:sp>
      <p:grpSp>
        <p:nvGrpSpPr>
          <p:cNvPr id="11" name="Group 10">
            <a:extLst>
              <a:ext uri="{FF2B5EF4-FFF2-40B4-BE49-F238E27FC236}">
                <a16:creationId xmlns:a16="http://schemas.microsoft.com/office/drawing/2014/main" id="{B0B8A4A1-A497-488B-95E6-46210BE94B70}"/>
              </a:ext>
            </a:extLst>
          </p:cNvPr>
          <p:cNvGrpSpPr/>
          <p:nvPr/>
        </p:nvGrpSpPr>
        <p:grpSpPr>
          <a:xfrm>
            <a:off x="5107840" y="1658119"/>
            <a:ext cx="1928396" cy="1770881"/>
            <a:chOff x="5145183" y="1409096"/>
            <a:chExt cx="1928396" cy="1770881"/>
          </a:xfrm>
        </p:grpSpPr>
        <p:sp>
          <p:nvSpPr>
            <p:cNvPr id="8" name="Content Placeholder 2">
              <a:extLst>
                <a:ext uri="{FF2B5EF4-FFF2-40B4-BE49-F238E27FC236}">
                  <a16:creationId xmlns:a16="http://schemas.microsoft.com/office/drawing/2014/main" id="{DBAB6948-6E57-440B-A928-CB4DEE6784F3}"/>
                </a:ext>
              </a:extLst>
            </p:cNvPr>
            <p:cNvSpPr txBox="1">
              <a:spLocks/>
            </p:cNvSpPr>
            <p:nvPr/>
          </p:nvSpPr>
          <p:spPr>
            <a:xfrm>
              <a:off x="5145183" y="2766277"/>
              <a:ext cx="1928396" cy="413700"/>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bg2">
                    <a:lumMod val="90000"/>
                  </a:schemeClr>
                </a:buClr>
                <a:buFont typeface="Calibri" panose="020F0502020204030204" pitchFamily="34" charset="0"/>
                <a:buNone/>
              </a:pPr>
              <a:r>
                <a:rPr lang="en-US" b="1" dirty="0">
                  <a:solidFill>
                    <a:srgbClr val="FF0000"/>
                  </a:solidFill>
                </a:rPr>
                <a:t>How to design and implement the solution?</a:t>
              </a:r>
              <a:endParaRPr lang="en-US" dirty="0">
                <a:solidFill>
                  <a:srgbClr val="FF0000"/>
                </a:solidFill>
              </a:endParaRPr>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a:p>
              <a:pPr>
                <a:buClr>
                  <a:schemeClr val="bg2">
                    <a:lumMod val="90000"/>
                  </a:schemeClr>
                </a:buClr>
                <a:buFont typeface="Arial" panose="020B0604020202020204" pitchFamily="34" charset="0"/>
                <a:buChar char="•"/>
              </a:pPr>
              <a:endParaRPr lang="en-US" dirty="0"/>
            </a:p>
          </p:txBody>
        </p:sp>
        <p:pic>
          <p:nvPicPr>
            <p:cNvPr id="2052" name="Picture 4">
              <a:extLst>
                <a:ext uri="{FF2B5EF4-FFF2-40B4-BE49-F238E27FC236}">
                  <a16:creationId xmlns:a16="http://schemas.microsoft.com/office/drawing/2014/main" id="{5D9B7103-320A-42D8-B1F8-3EB85BE62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997" y="1409096"/>
              <a:ext cx="1226768" cy="1364995"/>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Right Brace 11">
            <a:extLst>
              <a:ext uri="{FF2B5EF4-FFF2-40B4-BE49-F238E27FC236}">
                <a16:creationId xmlns:a16="http://schemas.microsoft.com/office/drawing/2014/main" id="{F1BC43E7-1319-4DB3-9828-F470B4ABF774}"/>
              </a:ext>
            </a:extLst>
          </p:cNvPr>
          <p:cNvSpPr/>
          <p:nvPr/>
        </p:nvSpPr>
        <p:spPr>
          <a:xfrm rot="16200000">
            <a:off x="5759323" y="1483697"/>
            <a:ext cx="339944" cy="4152746"/>
          </a:xfrm>
          <a:prstGeom prst="rightBrace">
            <a:avLst>
              <a:gd name="adj1" fmla="val 8333"/>
              <a:gd name="adj2" fmla="val 5022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62514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p:txBody>
          <a:bodyPr>
            <a:normAutofit fontScale="90000"/>
          </a:bodyPr>
          <a:lstStyle/>
          <a:p>
            <a:r>
              <a:rPr lang="en-US" dirty="0"/>
              <a:t>Objectives</a:t>
            </a:r>
          </a:p>
        </p:txBody>
      </p:sp>
      <p:sp>
        <p:nvSpPr>
          <p:cNvPr id="3" name="Content Placeholder 2">
            <a:extLst>
              <a:ext uri="{FF2B5EF4-FFF2-40B4-BE49-F238E27FC236}">
                <a16:creationId xmlns:a16="http://schemas.microsoft.com/office/drawing/2014/main" id="{F7AE56E8-9BDB-4D00-9CA6-EF4E63EDC926}"/>
              </a:ext>
            </a:extLst>
          </p:cNvPr>
          <p:cNvSpPr>
            <a:spLocks noGrp="1"/>
          </p:cNvSpPr>
          <p:nvPr>
            <p:ph idx="1"/>
          </p:nvPr>
        </p:nvSpPr>
        <p:spPr/>
        <p:txBody>
          <a:bodyPr/>
          <a:lstStyle/>
          <a:p>
            <a:pPr>
              <a:buClr>
                <a:schemeClr val="bg2">
                  <a:lumMod val="90000"/>
                </a:schemeClr>
              </a:buClr>
              <a:buFont typeface="Arial" panose="020B0604020202020204" pitchFamily="34" charset="0"/>
              <a:buChar char="•"/>
            </a:pPr>
            <a:r>
              <a:rPr lang="en-US" sz="2400" dirty="0"/>
              <a:t> Main objective</a:t>
            </a:r>
          </a:p>
          <a:p>
            <a:pPr lvl="1">
              <a:buClr>
                <a:schemeClr val="bg2">
                  <a:lumMod val="90000"/>
                </a:schemeClr>
              </a:buClr>
              <a:buFont typeface="Arial" panose="020B0604020202020204" pitchFamily="34" charset="0"/>
              <a:buChar char="•"/>
            </a:pPr>
            <a:r>
              <a:rPr lang="en-US" sz="2000" dirty="0"/>
              <a:t>Design and implement a polynomial calculator with a dedicated graphical interface through which the user can insert polynomials, select the mathematical operation to be performed and view the result.</a:t>
            </a:r>
          </a:p>
          <a:p>
            <a:pPr>
              <a:buClr>
                <a:schemeClr val="bg2">
                  <a:lumMod val="90000"/>
                </a:schemeClr>
              </a:buClr>
              <a:buFont typeface="Arial" panose="020B0604020202020204" pitchFamily="34" charset="0"/>
              <a:buChar char="•"/>
            </a:pPr>
            <a:r>
              <a:rPr lang="en-US" sz="2200" dirty="0"/>
              <a:t> </a:t>
            </a:r>
            <a:r>
              <a:rPr lang="en-US" sz="2400" dirty="0"/>
              <a:t>Sub-objectives</a:t>
            </a:r>
          </a:p>
          <a:p>
            <a:pPr lvl="1">
              <a:buClr>
                <a:schemeClr val="bg2">
                  <a:lumMod val="90000"/>
                </a:schemeClr>
              </a:buClr>
              <a:buFont typeface="Arial" panose="020B0604020202020204" pitchFamily="34" charset="0"/>
              <a:buChar char="•"/>
            </a:pPr>
            <a:r>
              <a:rPr lang="en-US" sz="2000" dirty="0"/>
              <a:t>Analyze the problem and identify requirements</a:t>
            </a:r>
          </a:p>
          <a:p>
            <a:pPr lvl="1">
              <a:buClr>
                <a:schemeClr val="bg2">
                  <a:lumMod val="90000"/>
                </a:schemeClr>
              </a:buClr>
              <a:buFont typeface="Arial" panose="020B0604020202020204" pitchFamily="34" charset="0"/>
              <a:buChar char="•"/>
            </a:pPr>
            <a:r>
              <a:rPr lang="en-US" sz="2000" dirty="0"/>
              <a:t>Design the polynomial calculator</a:t>
            </a:r>
          </a:p>
          <a:p>
            <a:pPr lvl="1">
              <a:buClr>
                <a:schemeClr val="bg2">
                  <a:lumMod val="90000"/>
                </a:schemeClr>
              </a:buClr>
              <a:buFont typeface="Arial" panose="020B0604020202020204" pitchFamily="34" charset="0"/>
              <a:buChar char="•"/>
            </a:pPr>
            <a:r>
              <a:rPr lang="en-US" sz="2000" dirty="0"/>
              <a:t>Implement the polynomial calculator</a:t>
            </a:r>
          </a:p>
          <a:p>
            <a:pPr lvl="1">
              <a:buClr>
                <a:schemeClr val="bg2">
                  <a:lumMod val="90000"/>
                </a:schemeClr>
              </a:buClr>
              <a:buFont typeface="Arial" panose="020B0604020202020204" pitchFamily="34" charset="0"/>
              <a:buChar char="•"/>
            </a:pPr>
            <a:r>
              <a:rPr lang="en-US" sz="2000" dirty="0"/>
              <a:t>Test the polynomial calculator</a:t>
            </a:r>
          </a:p>
        </p:txBody>
      </p:sp>
    </p:spTree>
    <p:extLst>
      <p:ext uri="{BB962C8B-B14F-4D97-AF65-F5344CB8AC3E}">
        <p14:creationId xmlns:p14="http://schemas.microsoft.com/office/powerpoint/2010/main" val="84682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p:txBody>
          <a:bodyPr>
            <a:normAutofit fontScale="90000"/>
          </a:bodyPr>
          <a:lstStyle/>
          <a:p>
            <a:r>
              <a:rPr lang="en-US" dirty="0"/>
              <a:t>Analysis</a:t>
            </a:r>
          </a:p>
        </p:txBody>
      </p:sp>
      <p:sp>
        <p:nvSpPr>
          <p:cNvPr id="3" name="Content Placeholder 2">
            <a:extLst>
              <a:ext uri="{FF2B5EF4-FFF2-40B4-BE49-F238E27FC236}">
                <a16:creationId xmlns:a16="http://schemas.microsoft.com/office/drawing/2014/main" id="{F7AE56E8-9BDB-4D00-9CA6-EF4E63EDC926}"/>
              </a:ext>
            </a:extLst>
          </p:cNvPr>
          <p:cNvSpPr>
            <a:spLocks noGrp="1"/>
          </p:cNvSpPr>
          <p:nvPr>
            <p:ph idx="1"/>
          </p:nvPr>
        </p:nvSpPr>
        <p:spPr/>
        <p:txBody>
          <a:bodyPr/>
          <a:lstStyle/>
          <a:p>
            <a:pPr marL="0" indent="0">
              <a:buClr>
                <a:schemeClr val="bg2">
                  <a:lumMod val="90000"/>
                </a:schemeClr>
              </a:buClr>
              <a:buNone/>
            </a:pPr>
            <a:r>
              <a:rPr lang="en-US" sz="2400" dirty="0"/>
              <a:t> </a:t>
            </a:r>
            <a:endParaRPr lang="en-US" sz="2000" dirty="0"/>
          </a:p>
        </p:txBody>
      </p:sp>
      <p:pic>
        <p:nvPicPr>
          <p:cNvPr id="4" name="Picture 3">
            <a:extLst>
              <a:ext uri="{FF2B5EF4-FFF2-40B4-BE49-F238E27FC236}">
                <a16:creationId xmlns:a16="http://schemas.microsoft.com/office/drawing/2014/main" id="{21B27867-9EB6-4B7D-B77B-FC52A4F894F7}"/>
              </a:ext>
            </a:extLst>
          </p:cNvPr>
          <p:cNvPicPr>
            <a:picLocks noChangeAspect="1"/>
          </p:cNvPicPr>
          <p:nvPr/>
        </p:nvPicPr>
        <p:blipFill>
          <a:blip r:embed="rId2"/>
          <a:stretch>
            <a:fillRect/>
          </a:stretch>
        </p:blipFill>
        <p:spPr>
          <a:xfrm>
            <a:off x="735973" y="1213600"/>
            <a:ext cx="5878091" cy="2802663"/>
          </a:xfrm>
          <a:prstGeom prst="rect">
            <a:avLst/>
          </a:prstGeom>
        </p:spPr>
      </p:pic>
      <p:sp>
        <p:nvSpPr>
          <p:cNvPr id="5" name="Content Placeholder 2">
            <a:extLst>
              <a:ext uri="{FF2B5EF4-FFF2-40B4-BE49-F238E27FC236}">
                <a16:creationId xmlns:a16="http://schemas.microsoft.com/office/drawing/2014/main" id="{745211A5-98B9-40A7-94B1-EE65C2CC1421}"/>
              </a:ext>
            </a:extLst>
          </p:cNvPr>
          <p:cNvSpPr txBox="1">
            <a:spLocks/>
          </p:cNvSpPr>
          <p:nvPr/>
        </p:nvSpPr>
        <p:spPr>
          <a:xfrm>
            <a:off x="7129588" y="1219638"/>
            <a:ext cx="4925562" cy="300048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Clr>
                <a:schemeClr val="bg2">
                  <a:lumMod val="90000"/>
                </a:schemeClr>
              </a:buClr>
              <a:buNone/>
            </a:pPr>
            <a:r>
              <a:rPr lang="en-US" sz="1600" b="1" dirty="0"/>
              <a:t>Use Case</a:t>
            </a:r>
            <a:r>
              <a:rPr lang="en-US" sz="1600" dirty="0"/>
              <a:t>: add polynomials</a:t>
            </a:r>
          </a:p>
          <a:p>
            <a:pPr marL="0" indent="0">
              <a:lnSpc>
                <a:spcPct val="100000"/>
              </a:lnSpc>
              <a:spcBef>
                <a:spcPts val="0"/>
              </a:spcBef>
              <a:spcAft>
                <a:spcPts val="0"/>
              </a:spcAft>
              <a:buClr>
                <a:schemeClr val="bg2">
                  <a:lumMod val="90000"/>
                </a:schemeClr>
              </a:buClr>
              <a:buNone/>
            </a:pPr>
            <a:r>
              <a:rPr lang="en-US" sz="1600" b="1" dirty="0"/>
              <a:t>Primary Actor</a:t>
            </a:r>
            <a:r>
              <a:rPr lang="en-US" sz="1600" dirty="0"/>
              <a:t>: user</a:t>
            </a:r>
          </a:p>
          <a:p>
            <a:pPr marL="0" indent="0">
              <a:lnSpc>
                <a:spcPct val="100000"/>
              </a:lnSpc>
              <a:spcBef>
                <a:spcPts val="0"/>
              </a:spcBef>
              <a:spcAft>
                <a:spcPts val="0"/>
              </a:spcAft>
              <a:buClr>
                <a:schemeClr val="bg2">
                  <a:lumMod val="90000"/>
                </a:schemeClr>
              </a:buClr>
              <a:buNone/>
            </a:pPr>
            <a:r>
              <a:rPr lang="en-US" sz="1600" b="1" dirty="0"/>
              <a:t>Main Success Scenario</a:t>
            </a:r>
            <a:r>
              <a:rPr lang="en-US" sz="1600" dirty="0"/>
              <a:t>:</a:t>
            </a:r>
          </a:p>
          <a:p>
            <a:pPr marL="342900" indent="-342900">
              <a:lnSpc>
                <a:spcPct val="100000"/>
              </a:lnSpc>
              <a:spcBef>
                <a:spcPts val="0"/>
              </a:spcBef>
              <a:spcAft>
                <a:spcPts val="0"/>
              </a:spcAft>
              <a:buClr>
                <a:schemeClr val="bg2">
                  <a:lumMod val="90000"/>
                </a:schemeClr>
              </a:buClr>
              <a:buAutoNum type="arabicPeriod"/>
            </a:pPr>
            <a:r>
              <a:rPr lang="en-US" sz="1600" dirty="0"/>
              <a:t>The user inserts the 2 polynomials in the graphical user interface.</a:t>
            </a:r>
          </a:p>
          <a:p>
            <a:pPr marL="342900" indent="-342900">
              <a:lnSpc>
                <a:spcPct val="100000"/>
              </a:lnSpc>
              <a:spcBef>
                <a:spcPts val="0"/>
              </a:spcBef>
              <a:spcAft>
                <a:spcPts val="0"/>
              </a:spcAft>
              <a:buClr>
                <a:schemeClr val="bg2">
                  <a:lumMod val="90000"/>
                </a:schemeClr>
              </a:buClr>
              <a:buAutoNum type="arabicPeriod"/>
            </a:pPr>
            <a:r>
              <a:rPr lang="en-US" sz="1600" dirty="0"/>
              <a:t>The user selects the “addition” operation</a:t>
            </a:r>
          </a:p>
          <a:p>
            <a:pPr marL="342900" indent="-342900">
              <a:lnSpc>
                <a:spcPct val="100000"/>
              </a:lnSpc>
              <a:spcBef>
                <a:spcPts val="0"/>
              </a:spcBef>
              <a:spcAft>
                <a:spcPts val="0"/>
              </a:spcAft>
              <a:buClr>
                <a:schemeClr val="bg2">
                  <a:lumMod val="90000"/>
                </a:schemeClr>
              </a:buClr>
              <a:buAutoNum type="arabicPeriod"/>
            </a:pPr>
            <a:r>
              <a:rPr lang="en-US" sz="1600" dirty="0"/>
              <a:t>The user clicks on the “compute” button</a:t>
            </a:r>
          </a:p>
          <a:p>
            <a:pPr marL="342900" indent="-342900">
              <a:lnSpc>
                <a:spcPct val="100000"/>
              </a:lnSpc>
              <a:spcBef>
                <a:spcPts val="0"/>
              </a:spcBef>
              <a:spcAft>
                <a:spcPts val="0"/>
              </a:spcAft>
              <a:buClr>
                <a:schemeClr val="bg2">
                  <a:lumMod val="90000"/>
                </a:schemeClr>
              </a:buClr>
              <a:buAutoNum type="arabicPeriod"/>
            </a:pPr>
            <a:r>
              <a:rPr lang="en-US" sz="1600" dirty="0"/>
              <a:t>The polynomial calculator performs the addition of the two polynomials and displays the result</a:t>
            </a:r>
          </a:p>
          <a:p>
            <a:pPr marL="0" indent="0">
              <a:lnSpc>
                <a:spcPct val="100000"/>
              </a:lnSpc>
              <a:spcBef>
                <a:spcPts val="0"/>
              </a:spcBef>
              <a:spcAft>
                <a:spcPts val="0"/>
              </a:spcAft>
              <a:buClr>
                <a:schemeClr val="bg2">
                  <a:lumMod val="90000"/>
                </a:schemeClr>
              </a:buClr>
              <a:buNone/>
            </a:pPr>
            <a:r>
              <a:rPr lang="en-US" sz="1600" b="1" dirty="0"/>
              <a:t>Alternative Sequence: </a:t>
            </a:r>
            <a:r>
              <a:rPr lang="en-US" sz="1600" dirty="0"/>
              <a:t>Incorrect polynomials</a:t>
            </a:r>
          </a:p>
          <a:p>
            <a:pPr>
              <a:lnSpc>
                <a:spcPct val="100000"/>
              </a:lnSpc>
              <a:spcBef>
                <a:spcPts val="0"/>
              </a:spcBef>
              <a:spcAft>
                <a:spcPts val="0"/>
              </a:spcAft>
              <a:buClr>
                <a:schemeClr val="bg2">
                  <a:lumMod val="90000"/>
                </a:schemeClr>
              </a:buClr>
              <a:buFontTx/>
              <a:buChar char="-"/>
            </a:pPr>
            <a:r>
              <a:rPr lang="en-US" sz="1600" dirty="0"/>
              <a:t>The user inserts incorrect polynomials (e.g. with 2 or more variables)</a:t>
            </a:r>
          </a:p>
          <a:p>
            <a:pPr>
              <a:lnSpc>
                <a:spcPct val="100000"/>
              </a:lnSpc>
              <a:spcBef>
                <a:spcPts val="0"/>
              </a:spcBef>
              <a:spcAft>
                <a:spcPts val="0"/>
              </a:spcAft>
              <a:buClr>
                <a:schemeClr val="bg2">
                  <a:lumMod val="90000"/>
                </a:schemeClr>
              </a:buClr>
              <a:buFontTx/>
              <a:buChar char="-"/>
            </a:pPr>
            <a:r>
              <a:rPr lang="en-US" sz="1600" dirty="0"/>
              <a:t>The scenario returns to step 1</a:t>
            </a:r>
          </a:p>
          <a:p>
            <a:pPr marL="0" indent="0">
              <a:lnSpc>
                <a:spcPct val="100000"/>
              </a:lnSpc>
              <a:spcBef>
                <a:spcPts val="0"/>
              </a:spcBef>
              <a:spcAft>
                <a:spcPts val="0"/>
              </a:spcAft>
              <a:buClr>
                <a:schemeClr val="bg2">
                  <a:lumMod val="90000"/>
                </a:schemeClr>
              </a:buClr>
              <a:buNone/>
            </a:pPr>
            <a:endParaRPr lang="en-US" sz="1400" dirty="0"/>
          </a:p>
        </p:txBody>
      </p:sp>
      <p:sp>
        <p:nvSpPr>
          <p:cNvPr id="6" name="Content Placeholder 2">
            <a:extLst>
              <a:ext uri="{FF2B5EF4-FFF2-40B4-BE49-F238E27FC236}">
                <a16:creationId xmlns:a16="http://schemas.microsoft.com/office/drawing/2014/main" id="{32DFF173-6A96-428E-A9BD-C0958A2A222E}"/>
              </a:ext>
            </a:extLst>
          </p:cNvPr>
          <p:cNvSpPr txBox="1">
            <a:spLocks/>
          </p:cNvSpPr>
          <p:nvPr/>
        </p:nvSpPr>
        <p:spPr>
          <a:xfrm>
            <a:off x="199988" y="4762457"/>
            <a:ext cx="5926492" cy="134600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Clr>
                <a:schemeClr val="bg2">
                  <a:lumMod val="90000"/>
                </a:schemeClr>
              </a:buClr>
              <a:buNone/>
            </a:pPr>
            <a:r>
              <a:rPr lang="en-US" sz="1600" b="1" dirty="0"/>
              <a:t>Functional requirements</a:t>
            </a:r>
            <a:r>
              <a:rPr lang="en-US" sz="1600" dirty="0"/>
              <a:t>: </a:t>
            </a:r>
          </a:p>
          <a:p>
            <a:pPr>
              <a:lnSpc>
                <a:spcPct val="100000"/>
              </a:lnSpc>
              <a:spcBef>
                <a:spcPts val="0"/>
              </a:spcBef>
              <a:spcAft>
                <a:spcPts val="0"/>
              </a:spcAft>
              <a:buClr>
                <a:schemeClr val="bg2">
                  <a:lumMod val="90000"/>
                </a:schemeClr>
              </a:buClr>
              <a:buFontTx/>
              <a:buChar char="-"/>
            </a:pPr>
            <a:r>
              <a:rPr lang="en-US" sz="1600" dirty="0"/>
              <a:t>The polynomial calculator should allow users to insert polynomials</a:t>
            </a:r>
          </a:p>
          <a:p>
            <a:pPr>
              <a:lnSpc>
                <a:spcPct val="100000"/>
              </a:lnSpc>
              <a:spcBef>
                <a:spcPts val="0"/>
              </a:spcBef>
              <a:spcAft>
                <a:spcPts val="0"/>
              </a:spcAft>
              <a:buClr>
                <a:schemeClr val="bg2">
                  <a:lumMod val="90000"/>
                </a:schemeClr>
              </a:buClr>
              <a:buFontTx/>
              <a:buChar char="-"/>
            </a:pPr>
            <a:r>
              <a:rPr lang="en-US" sz="1600" dirty="0"/>
              <a:t>The polynomial calculator should allow users to select the mathematical operation</a:t>
            </a:r>
          </a:p>
          <a:p>
            <a:pPr>
              <a:lnSpc>
                <a:spcPct val="100000"/>
              </a:lnSpc>
              <a:spcBef>
                <a:spcPts val="0"/>
              </a:spcBef>
              <a:spcAft>
                <a:spcPts val="0"/>
              </a:spcAft>
              <a:buClr>
                <a:schemeClr val="bg2">
                  <a:lumMod val="90000"/>
                </a:schemeClr>
              </a:buClr>
              <a:buFontTx/>
              <a:buChar char="-"/>
            </a:pPr>
            <a:r>
              <a:rPr lang="en-US" sz="1600" dirty="0"/>
              <a:t>The polynomial calculator should add two polynomials</a:t>
            </a:r>
          </a:p>
          <a:p>
            <a:pPr>
              <a:lnSpc>
                <a:spcPct val="100000"/>
              </a:lnSpc>
              <a:spcBef>
                <a:spcPts val="0"/>
              </a:spcBef>
              <a:spcAft>
                <a:spcPts val="0"/>
              </a:spcAft>
              <a:buClr>
                <a:schemeClr val="bg2">
                  <a:lumMod val="90000"/>
                </a:schemeClr>
              </a:buClr>
              <a:buFontTx/>
              <a:buChar char="-"/>
            </a:pPr>
            <a:r>
              <a:rPr lang="en-US" sz="1600" dirty="0"/>
              <a:t>… </a:t>
            </a:r>
            <a:r>
              <a:rPr lang="en-US" sz="1600" dirty="0">
                <a:solidFill>
                  <a:srgbClr val="FF0000"/>
                </a:solidFill>
              </a:rPr>
              <a:t>what other functional requirements can you define?</a:t>
            </a:r>
            <a:r>
              <a:rPr lang="en-US" sz="1600" dirty="0"/>
              <a:t> …</a:t>
            </a:r>
          </a:p>
        </p:txBody>
      </p:sp>
      <p:sp>
        <p:nvSpPr>
          <p:cNvPr id="7" name="Arrow: Down 6">
            <a:extLst>
              <a:ext uri="{FF2B5EF4-FFF2-40B4-BE49-F238E27FC236}">
                <a16:creationId xmlns:a16="http://schemas.microsoft.com/office/drawing/2014/main" id="{5DE72FD8-13EE-4051-B6C3-DBE936530D72}"/>
              </a:ext>
            </a:extLst>
          </p:cNvPr>
          <p:cNvSpPr/>
          <p:nvPr/>
        </p:nvSpPr>
        <p:spPr>
          <a:xfrm>
            <a:off x="5570376" y="4200688"/>
            <a:ext cx="793102" cy="615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CB2AB71-93C0-43F6-A4F1-5F527AA0C63D}"/>
              </a:ext>
            </a:extLst>
          </p:cNvPr>
          <p:cNvSpPr txBox="1"/>
          <p:nvPr/>
        </p:nvSpPr>
        <p:spPr>
          <a:xfrm>
            <a:off x="4948335" y="4204694"/>
            <a:ext cx="2295330" cy="369332"/>
          </a:xfrm>
          <a:prstGeom prst="rect">
            <a:avLst/>
          </a:prstGeom>
          <a:noFill/>
        </p:spPr>
        <p:txBody>
          <a:bodyPr wrap="square" rtlCol="0">
            <a:spAutoFit/>
          </a:bodyPr>
          <a:lstStyle/>
          <a:p>
            <a:r>
              <a:rPr lang="en-US" dirty="0"/>
              <a:t>Define requirements</a:t>
            </a:r>
          </a:p>
        </p:txBody>
      </p:sp>
      <p:sp>
        <p:nvSpPr>
          <p:cNvPr id="10" name="Content Placeholder 2">
            <a:extLst>
              <a:ext uri="{FF2B5EF4-FFF2-40B4-BE49-F238E27FC236}">
                <a16:creationId xmlns:a16="http://schemas.microsoft.com/office/drawing/2014/main" id="{4D877E7F-2B88-4292-BEB1-1D828EF0068A}"/>
              </a:ext>
            </a:extLst>
          </p:cNvPr>
          <p:cNvSpPr txBox="1">
            <a:spLocks/>
          </p:cNvSpPr>
          <p:nvPr/>
        </p:nvSpPr>
        <p:spPr>
          <a:xfrm>
            <a:off x="6848045" y="4816508"/>
            <a:ext cx="4925562" cy="120694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0"/>
              </a:spcBef>
              <a:spcAft>
                <a:spcPts val="0"/>
              </a:spcAft>
              <a:buClr>
                <a:schemeClr val="bg2">
                  <a:lumMod val="90000"/>
                </a:schemeClr>
              </a:buClr>
              <a:buNone/>
            </a:pPr>
            <a:r>
              <a:rPr lang="en-US" sz="1600" b="1" dirty="0"/>
              <a:t>Non-Functional requirements</a:t>
            </a:r>
            <a:r>
              <a:rPr lang="en-US" sz="1600" dirty="0"/>
              <a:t>: </a:t>
            </a:r>
          </a:p>
          <a:p>
            <a:pPr>
              <a:lnSpc>
                <a:spcPct val="100000"/>
              </a:lnSpc>
              <a:spcBef>
                <a:spcPts val="0"/>
              </a:spcBef>
              <a:spcAft>
                <a:spcPts val="0"/>
              </a:spcAft>
              <a:buClr>
                <a:schemeClr val="bg2">
                  <a:lumMod val="90000"/>
                </a:schemeClr>
              </a:buClr>
              <a:buFontTx/>
              <a:buChar char="-"/>
            </a:pPr>
            <a:r>
              <a:rPr lang="en-US" sz="1600" dirty="0"/>
              <a:t>The polynomial calculator should be intuitive and easy to use by the user</a:t>
            </a:r>
          </a:p>
          <a:p>
            <a:pPr>
              <a:lnSpc>
                <a:spcPct val="100000"/>
              </a:lnSpc>
              <a:spcBef>
                <a:spcPts val="0"/>
              </a:spcBef>
              <a:spcAft>
                <a:spcPts val="0"/>
              </a:spcAft>
              <a:buClr>
                <a:schemeClr val="bg2">
                  <a:lumMod val="90000"/>
                </a:schemeClr>
              </a:buClr>
              <a:buFontTx/>
              <a:buChar char="-"/>
            </a:pPr>
            <a:r>
              <a:rPr lang="en-US" sz="1600" dirty="0"/>
              <a:t>… </a:t>
            </a:r>
            <a:r>
              <a:rPr lang="en-US" sz="1600" dirty="0">
                <a:solidFill>
                  <a:srgbClr val="FF0000"/>
                </a:solidFill>
              </a:rPr>
              <a:t>what other non-functional requirements can you define?</a:t>
            </a:r>
            <a:r>
              <a:rPr lang="en-US" sz="1600" dirty="0"/>
              <a:t> …</a:t>
            </a:r>
            <a:endParaRPr lang="en-US" sz="2400" dirty="0"/>
          </a:p>
        </p:txBody>
      </p:sp>
    </p:spTree>
    <p:extLst>
      <p:ext uri="{BB962C8B-B14F-4D97-AF65-F5344CB8AC3E}">
        <p14:creationId xmlns:p14="http://schemas.microsoft.com/office/powerpoint/2010/main" val="4080336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Design</a:t>
            </a:r>
            <a:br>
              <a:rPr lang="en-US" sz="3600" dirty="0"/>
            </a:br>
            <a:r>
              <a:rPr lang="en-US" sz="2800" dirty="0"/>
              <a:t>Level 1: Overall system design</a:t>
            </a:r>
            <a:endParaRPr lang="en-US" sz="3600" dirty="0"/>
          </a:p>
        </p:txBody>
      </p:sp>
      <p:pic>
        <p:nvPicPr>
          <p:cNvPr id="9" name="Picture 8">
            <a:extLst>
              <a:ext uri="{FF2B5EF4-FFF2-40B4-BE49-F238E27FC236}">
                <a16:creationId xmlns:a16="http://schemas.microsoft.com/office/drawing/2014/main" id="{B69FDA1F-026E-49B4-8A47-B8D54B803F9A}"/>
              </a:ext>
            </a:extLst>
          </p:cNvPr>
          <p:cNvPicPr>
            <a:picLocks noChangeAspect="1"/>
          </p:cNvPicPr>
          <p:nvPr/>
        </p:nvPicPr>
        <p:blipFill>
          <a:blip r:embed="rId2"/>
          <a:stretch>
            <a:fillRect/>
          </a:stretch>
        </p:blipFill>
        <p:spPr>
          <a:xfrm>
            <a:off x="2812928" y="2014893"/>
            <a:ext cx="5555190" cy="1418599"/>
          </a:xfrm>
          <a:prstGeom prst="rect">
            <a:avLst/>
          </a:prstGeom>
        </p:spPr>
      </p:pic>
    </p:spTree>
    <p:extLst>
      <p:ext uri="{BB962C8B-B14F-4D97-AF65-F5344CB8AC3E}">
        <p14:creationId xmlns:p14="http://schemas.microsoft.com/office/powerpoint/2010/main" val="2196906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Design</a:t>
            </a:r>
            <a:br>
              <a:rPr lang="en-US" sz="3600" dirty="0"/>
            </a:br>
            <a:r>
              <a:rPr lang="en-US" sz="2800" dirty="0"/>
              <a:t>Level 2: Division into sub-systems/packages</a:t>
            </a:r>
            <a:endParaRPr lang="en-US" sz="3600" dirty="0"/>
          </a:p>
        </p:txBody>
      </p:sp>
      <p:pic>
        <p:nvPicPr>
          <p:cNvPr id="4" name="Picture 3">
            <a:extLst>
              <a:ext uri="{FF2B5EF4-FFF2-40B4-BE49-F238E27FC236}">
                <a16:creationId xmlns:a16="http://schemas.microsoft.com/office/drawing/2014/main" id="{DB1011E3-17BF-4D30-9891-B4E15B36A0BF}"/>
              </a:ext>
            </a:extLst>
          </p:cNvPr>
          <p:cNvPicPr>
            <a:picLocks noChangeAspect="1"/>
          </p:cNvPicPr>
          <p:nvPr/>
        </p:nvPicPr>
        <p:blipFill>
          <a:blip r:embed="rId2"/>
          <a:stretch>
            <a:fillRect/>
          </a:stretch>
        </p:blipFill>
        <p:spPr>
          <a:xfrm>
            <a:off x="2453095" y="1197536"/>
            <a:ext cx="6193559" cy="3348793"/>
          </a:xfrm>
          <a:prstGeom prst="rect">
            <a:avLst/>
          </a:prstGeom>
        </p:spPr>
      </p:pic>
      <p:sp>
        <p:nvSpPr>
          <p:cNvPr id="5" name="Rectangle 4">
            <a:extLst>
              <a:ext uri="{FF2B5EF4-FFF2-40B4-BE49-F238E27FC236}">
                <a16:creationId xmlns:a16="http://schemas.microsoft.com/office/drawing/2014/main" id="{8A357608-A8AF-4529-AFF0-6D84106EE66B}"/>
              </a:ext>
            </a:extLst>
          </p:cNvPr>
          <p:cNvSpPr/>
          <p:nvPr/>
        </p:nvSpPr>
        <p:spPr>
          <a:xfrm>
            <a:off x="2014660" y="4733081"/>
            <a:ext cx="8162679" cy="10015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400" b="1" dirty="0">
                <a:solidFill>
                  <a:schemeClr val="tx1"/>
                </a:solidFill>
              </a:rPr>
              <a:t>GOOD PRACTICE - Use architectural patterns </a:t>
            </a:r>
          </a:p>
          <a:p>
            <a:pPr algn="just"/>
            <a:r>
              <a:rPr lang="en-US" sz="1400" dirty="0">
                <a:solidFill>
                  <a:schemeClr val="tx1"/>
                </a:solidFill>
              </a:rPr>
              <a:t>Architectural patterns define structures for software systems in terms of predefined subsystems and their responsibilities. Structural patterns (e.g. Layers) and interactive systems patterns (e.g. </a:t>
            </a:r>
            <a:r>
              <a:rPr lang="en-US" sz="1400" b="1" dirty="0">
                <a:solidFill>
                  <a:schemeClr val="tx1"/>
                </a:solidFill>
              </a:rPr>
              <a:t>Model View Controller</a:t>
            </a:r>
            <a:r>
              <a:rPr lang="en-US" sz="1400" dirty="0">
                <a:solidFill>
                  <a:schemeClr val="tx1"/>
                </a:solidFill>
              </a:rPr>
              <a:t>) are some examples of architectural patterns types.</a:t>
            </a:r>
          </a:p>
        </p:txBody>
      </p:sp>
    </p:spTree>
    <p:extLst>
      <p:ext uri="{BB962C8B-B14F-4D97-AF65-F5344CB8AC3E}">
        <p14:creationId xmlns:p14="http://schemas.microsoft.com/office/powerpoint/2010/main" val="1530211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A41-56BA-4BE0-8D54-43DDACD0E0E1}"/>
              </a:ext>
            </a:extLst>
          </p:cNvPr>
          <p:cNvSpPr>
            <a:spLocks noGrp="1"/>
          </p:cNvSpPr>
          <p:nvPr>
            <p:ph type="title"/>
          </p:nvPr>
        </p:nvSpPr>
        <p:spPr>
          <a:xfrm>
            <a:off x="1097280" y="389241"/>
            <a:ext cx="10058400" cy="702302"/>
          </a:xfrm>
        </p:spPr>
        <p:txBody>
          <a:bodyPr>
            <a:noAutofit/>
          </a:bodyPr>
          <a:lstStyle/>
          <a:p>
            <a:r>
              <a:rPr lang="en-US" sz="3600" b="1" dirty="0"/>
              <a:t>Design</a:t>
            </a:r>
            <a:br>
              <a:rPr lang="en-US" sz="3600" dirty="0"/>
            </a:br>
            <a:r>
              <a:rPr lang="en-US" sz="2800" dirty="0"/>
              <a:t>Level 2: Division into sub-systems/packages</a:t>
            </a:r>
            <a:endParaRPr lang="en-US" sz="3600" dirty="0"/>
          </a:p>
        </p:txBody>
      </p:sp>
      <p:sp>
        <p:nvSpPr>
          <p:cNvPr id="6" name="Content Placeholder 2">
            <a:extLst>
              <a:ext uri="{FF2B5EF4-FFF2-40B4-BE49-F238E27FC236}">
                <a16:creationId xmlns:a16="http://schemas.microsoft.com/office/drawing/2014/main" id="{F7AE56E8-9BDB-4D00-9CA6-EF4E63EDC926}"/>
              </a:ext>
            </a:extLst>
          </p:cNvPr>
          <p:cNvSpPr>
            <a:spLocks noGrp="1"/>
          </p:cNvSpPr>
          <p:nvPr>
            <p:ph idx="1"/>
          </p:nvPr>
        </p:nvSpPr>
        <p:spPr>
          <a:xfrm>
            <a:off x="1097279" y="1302993"/>
            <a:ext cx="10957871" cy="4911194"/>
          </a:xfrm>
        </p:spPr>
        <p:txBody>
          <a:bodyPr/>
          <a:lstStyle/>
          <a:p>
            <a:pPr>
              <a:buClr>
                <a:schemeClr val="bg2">
                  <a:lumMod val="90000"/>
                </a:schemeClr>
              </a:buClr>
              <a:buFont typeface="Arial" panose="020B0604020202020204" pitchFamily="34" charset="0"/>
              <a:buChar char="•"/>
            </a:pPr>
            <a:r>
              <a:rPr lang="en-US" sz="2400" dirty="0"/>
              <a:t> Model View Controller Architectural Pattern </a:t>
            </a:r>
            <a:r>
              <a:rPr lang="en-US" sz="2400" dirty="0">
                <a:hlinkClick r:id="rId2"/>
              </a:rPr>
              <a:t>[Ref]</a:t>
            </a:r>
            <a:endParaRPr lang="en-US" sz="2400" dirty="0"/>
          </a:p>
        </p:txBody>
      </p:sp>
      <p:sp>
        <p:nvSpPr>
          <p:cNvPr id="8" name="Content Placeholder 2"/>
          <p:cNvSpPr txBox="1">
            <a:spLocks/>
          </p:cNvSpPr>
          <p:nvPr/>
        </p:nvSpPr>
        <p:spPr>
          <a:xfrm>
            <a:off x="377006" y="1789612"/>
            <a:ext cx="5749474" cy="4189444"/>
          </a:xfrm>
          <a:prstGeom prst="rect">
            <a:avLst/>
          </a:prstGeom>
          <a:ln>
            <a:solidFill>
              <a:schemeClr val="tx1"/>
            </a:solidFill>
            <a:prstDash val="sysDot"/>
          </a:ln>
          <a:effectLst/>
        </p:spPr>
        <p:txBody>
          <a:bodyPr vert="horz" lIns="91440" tIns="45720" rIns="91440" bIns="45720" rtlCol="0" anchor="ctr">
            <a:normAutofit fontScale="47500" lnSpcReduction="20000"/>
          </a:bodyPr>
          <a:lstStyle/>
          <a:p>
            <a:pPr marR="0" lvl="0" defTabSz="457200" rtl="0" eaLnBrk="1" fontAlgn="auto" latinLnBrk="0" hangingPunct="1">
              <a:lnSpc>
                <a:spcPct val="100000"/>
              </a:lnSpc>
              <a:spcBef>
                <a:spcPct val="20000"/>
              </a:spcBef>
              <a:spcAft>
                <a:spcPts val="600"/>
              </a:spcAft>
              <a:buClr>
                <a:schemeClr val="accent1"/>
              </a:buClr>
              <a:buSzTx/>
              <a:tabLst/>
              <a:defRPr/>
            </a:pPr>
            <a:r>
              <a:rPr lang="en-US" sz="4200" b="1" dirty="0"/>
              <a:t>Context</a:t>
            </a:r>
            <a:endParaRPr lang="en-US" sz="1900" b="1" dirty="0"/>
          </a:p>
          <a:p>
            <a:pPr marL="342900" indent="-342900" defTabSz="457200">
              <a:spcBef>
                <a:spcPct val="20000"/>
              </a:spcBef>
              <a:spcAft>
                <a:spcPts val="600"/>
              </a:spcAft>
              <a:buClr>
                <a:schemeClr val="accent1"/>
              </a:buClr>
              <a:buFont typeface="Arial" panose="020B0604020202020204" pitchFamily="34" charset="0"/>
              <a:buChar char="•"/>
              <a:defRPr/>
            </a:pPr>
            <a:r>
              <a:rPr lang="en-US" sz="3800" dirty="0"/>
              <a:t>Many software systems deal with finding data from a repository and displaying the data to the users through a graphical user interface (GUI)</a:t>
            </a:r>
          </a:p>
          <a:p>
            <a:pPr marL="800100" lvl="1" indent="-342900" defTabSz="457200">
              <a:spcBef>
                <a:spcPct val="20000"/>
              </a:spcBef>
              <a:spcAft>
                <a:spcPts val="600"/>
              </a:spcAft>
              <a:buClr>
                <a:schemeClr val="accent1"/>
              </a:buClr>
              <a:buFont typeface="Arial" panose="020B0604020202020204" pitchFamily="34" charset="0"/>
              <a:buChar char="•"/>
              <a:defRPr/>
            </a:pPr>
            <a:r>
              <a:rPr lang="en-US" sz="3400" dirty="0"/>
              <a:t>Users can modify the data and the modifications are saved back in the repository</a:t>
            </a:r>
          </a:p>
          <a:p>
            <a:pPr marL="800100" lvl="1" indent="-342900" defTabSz="457200">
              <a:spcBef>
                <a:spcPct val="20000"/>
              </a:spcBef>
              <a:spcAft>
                <a:spcPts val="600"/>
              </a:spcAft>
              <a:buClr>
                <a:schemeClr val="accent1"/>
              </a:buClr>
              <a:buFont typeface="Arial" panose="020B0604020202020204" pitchFamily="34" charset="0"/>
              <a:buChar char="•"/>
              <a:defRPr/>
            </a:pPr>
            <a:r>
              <a:rPr lang="en-US" sz="3400" dirty="0"/>
              <a:t>Continuous information flow between the GUI and the repository =&gt; might be tempted to implement everything in the same class</a:t>
            </a:r>
          </a:p>
          <a:p>
            <a:pPr marL="800100" lvl="1" indent="-342900" defTabSz="457200">
              <a:spcBef>
                <a:spcPct val="20000"/>
              </a:spcBef>
              <a:spcAft>
                <a:spcPts val="600"/>
              </a:spcAft>
              <a:buClr>
                <a:schemeClr val="accent1"/>
              </a:buClr>
              <a:buFont typeface="Symbol" panose="05050102010706020507" pitchFamily="18" charset="2"/>
              <a:buChar char="Þ"/>
              <a:defRPr/>
            </a:pPr>
            <a:r>
              <a:rPr lang="en-US" sz="3400" b="1" dirty="0"/>
              <a:t>Disadvantages</a:t>
            </a:r>
            <a:r>
              <a:rPr lang="en-US" sz="2900" dirty="0"/>
              <a:t>:</a:t>
            </a:r>
          </a:p>
          <a:p>
            <a:pPr marL="1257300" lvl="2" indent="-342900" defTabSz="457200">
              <a:spcBef>
                <a:spcPct val="20000"/>
              </a:spcBef>
              <a:spcAft>
                <a:spcPts val="600"/>
              </a:spcAft>
              <a:buClr>
                <a:schemeClr val="accent1"/>
              </a:buClr>
              <a:buFont typeface="Symbol" panose="05050102010706020507" pitchFamily="18" charset="2"/>
              <a:buChar char="Þ"/>
              <a:defRPr/>
            </a:pPr>
            <a:r>
              <a:rPr lang="en-US" sz="2900" dirty="0"/>
              <a:t>The GUI changes more often than the business logic implementation -&gt; if they are implemented in the same class then each time the GUI changes the business logic is changed</a:t>
            </a:r>
          </a:p>
          <a:p>
            <a:pPr marL="1257300" lvl="2" indent="-342900" defTabSz="457200">
              <a:spcBef>
                <a:spcPct val="20000"/>
              </a:spcBef>
              <a:spcAft>
                <a:spcPts val="600"/>
              </a:spcAft>
              <a:buClr>
                <a:schemeClr val="accent1"/>
              </a:buClr>
              <a:buFont typeface="Symbol" panose="05050102010706020507" pitchFamily="18" charset="2"/>
              <a:buChar char="Þ"/>
              <a:defRPr/>
            </a:pPr>
            <a:r>
              <a:rPr lang="en-US" sz="2900" dirty="0"/>
              <a:t>The business logic can not be reused</a:t>
            </a:r>
          </a:p>
          <a:p>
            <a:pPr marL="1257300" lvl="2" indent="-342900" defTabSz="457200">
              <a:spcBef>
                <a:spcPct val="20000"/>
              </a:spcBef>
              <a:spcAft>
                <a:spcPts val="600"/>
              </a:spcAft>
              <a:buClr>
                <a:schemeClr val="accent1"/>
              </a:buClr>
              <a:buFont typeface="Symbol" panose="05050102010706020507" pitchFamily="18" charset="2"/>
              <a:buChar char="Þ"/>
              <a:defRPr/>
            </a:pPr>
            <a:r>
              <a:rPr lang="en-US" sz="2900" dirty="0"/>
              <a:t>The code is complex and difficult to maintain</a:t>
            </a:r>
          </a:p>
        </p:txBody>
      </p:sp>
      <p:sp>
        <p:nvSpPr>
          <p:cNvPr id="9" name="Content Placeholder 2"/>
          <p:cNvSpPr txBox="1">
            <a:spLocks/>
          </p:cNvSpPr>
          <p:nvPr/>
        </p:nvSpPr>
        <p:spPr>
          <a:xfrm>
            <a:off x="6351347" y="1789612"/>
            <a:ext cx="5478936" cy="4189444"/>
          </a:xfrm>
          <a:prstGeom prst="rect">
            <a:avLst/>
          </a:prstGeom>
          <a:ln>
            <a:solidFill>
              <a:schemeClr val="tx1"/>
            </a:solidFill>
            <a:prstDash val="sysDot"/>
          </a:ln>
          <a:effectLst/>
        </p:spPr>
        <p:txBody>
          <a:bodyPr vert="horz" lIns="91440" tIns="45720" rIns="91440" bIns="45720" rtlCol="0" anchor="ctr">
            <a:normAutofit/>
          </a:bodyPr>
          <a:lstStyle/>
          <a:p>
            <a:pPr marR="0" lvl="0" defTabSz="457200" rtl="0" eaLnBrk="1" fontAlgn="auto" latinLnBrk="0" hangingPunct="1">
              <a:lnSpc>
                <a:spcPct val="90000"/>
              </a:lnSpc>
              <a:spcBef>
                <a:spcPct val="20000"/>
              </a:spcBef>
              <a:spcAft>
                <a:spcPts val="600"/>
              </a:spcAft>
              <a:buClr>
                <a:schemeClr val="accent1"/>
              </a:buClr>
              <a:buSzTx/>
              <a:tabLst/>
              <a:defRPr/>
            </a:pPr>
            <a:r>
              <a:rPr lang="en-US" sz="2000" b="1" dirty="0"/>
              <a:t>Solution</a:t>
            </a:r>
          </a:p>
          <a:p>
            <a:pPr marL="342900" indent="-342900">
              <a:spcBef>
                <a:spcPct val="20000"/>
              </a:spcBef>
              <a:spcAft>
                <a:spcPts val="600"/>
              </a:spcAft>
              <a:buClr>
                <a:schemeClr val="accent1"/>
              </a:buClr>
              <a:buFont typeface="Arial" panose="020B0604020202020204" pitchFamily="34" charset="0"/>
              <a:buChar char="•"/>
              <a:defRPr/>
            </a:pPr>
            <a:r>
              <a:rPr lang="en-US" dirty="0"/>
              <a:t>Use the Model View Controller pattern which divides the application into three areas: processing, output and input</a:t>
            </a:r>
            <a:endParaRPr lang="en-US" sz="2000" dirty="0"/>
          </a:p>
          <a:p>
            <a:pPr marL="800100" lvl="1" indent="-342900">
              <a:spcBef>
                <a:spcPct val="20000"/>
              </a:spcBef>
              <a:spcAft>
                <a:spcPts val="600"/>
              </a:spcAft>
              <a:buClr>
                <a:schemeClr val="accent1"/>
              </a:buClr>
              <a:buFont typeface="Arial" panose="020B0604020202020204" pitchFamily="34" charset="0"/>
              <a:buChar char="•"/>
              <a:defRPr/>
            </a:pPr>
            <a:r>
              <a:rPr lang="en-US" sz="1600" b="1" dirty="0"/>
              <a:t>Model components </a:t>
            </a:r>
            <a:r>
              <a:rPr lang="en-US" sz="1600" dirty="0"/>
              <a:t>–</a:t>
            </a:r>
            <a:r>
              <a:rPr lang="en-US" sz="1600" b="1" dirty="0"/>
              <a:t> </a:t>
            </a:r>
            <a:r>
              <a:rPr lang="en-US" sz="1600" dirty="0"/>
              <a:t>encapsulate core data and functionality</a:t>
            </a:r>
          </a:p>
          <a:p>
            <a:pPr marL="800100" lvl="1" indent="-342900">
              <a:spcBef>
                <a:spcPct val="20000"/>
              </a:spcBef>
              <a:spcAft>
                <a:spcPts val="600"/>
              </a:spcAft>
              <a:buClr>
                <a:schemeClr val="accent1"/>
              </a:buClr>
              <a:buFont typeface="Arial" panose="020B0604020202020204" pitchFamily="34" charset="0"/>
              <a:buChar char="•"/>
              <a:defRPr/>
            </a:pPr>
            <a:r>
              <a:rPr lang="en-US" sz="1600" b="1" dirty="0"/>
              <a:t>View components </a:t>
            </a:r>
            <a:r>
              <a:rPr lang="en-US" sz="1600" dirty="0"/>
              <a:t>– display information to the user - obtains the data it displays from the model</a:t>
            </a:r>
            <a:endParaRPr lang="en-US" sz="1600" b="1" dirty="0"/>
          </a:p>
          <a:p>
            <a:pPr marL="800100" lvl="1" indent="-342900">
              <a:spcBef>
                <a:spcPct val="20000"/>
              </a:spcBef>
              <a:spcAft>
                <a:spcPts val="600"/>
              </a:spcAft>
              <a:buClr>
                <a:schemeClr val="accent1"/>
              </a:buClr>
              <a:buFont typeface="Arial" panose="020B0604020202020204" pitchFamily="34" charset="0"/>
              <a:buChar char="•"/>
              <a:defRPr/>
            </a:pPr>
            <a:r>
              <a:rPr lang="en-US" sz="1600" b="1" dirty="0"/>
              <a:t>Controller </a:t>
            </a:r>
            <a:r>
              <a:rPr lang="en-US" sz="1600" dirty="0"/>
              <a:t>– Each view has an associated controller component. Controllers receive input, usually as events that denote mouse movement, activation of mouse buttons or keyboard input. Events are translated to service requests, which are sent either to the model or to the view.</a:t>
            </a:r>
            <a:endParaRPr lang="en-US" b="1" dirty="0"/>
          </a:p>
        </p:txBody>
      </p:sp>
    </p:spTree>
    <p:extLst>
      <p:ext uri="{BB962C8B-B14F-4D97-AF65-F5344CB8AC3E}">
        <p14:creationId xmlns:p14="http://schemas.microsoft.com/office/powerpoint/2010/main" val="5254340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7E443C5808FA44A79EE465DF251148" ma:contentTypeVersion="2" ma:contentTypeDescription="Create a new document." ma:contentTypeScope="" ma:versionID="20679029fc866649914d6a6a1f33e172">
  <xsd:schema xmlns:xsd="http://www.w3.org/2001/XMLSchema" xmlns:xs="http://www.w3.org/2001/XMLSchema" xmlns:p="http://schemas.microsoft.com/office/2006/metadata/properties" xmlns:ns2="f61ccfcd-b80d-4b91-9817-7fb9a52aa6a1" targetNamespace="http://schemas.microsoft.com/office/2006/metadata/properties" ma:root="true" ma:fieldsID="297921ed64ca4f0228f948b393e3f16b" ns2:_="">
    <xsd:import namespace="f61ccfcd-b80d-4b91-9817-7fb9a52aa6a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1ccfcd-b80d-4b91-9817-7fb9a52aa6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C49F83-AC84-4C8D-B5F9-689D66A332D6}"/>
</file>

<file path=customXml/itemProps2.xml><?xml version="1.0" encoding="utf-8"?>
<ds:datastoreItem xmlns:ds="http://schemas.openxmlformats.org/officeDocument/2006/customXml" ds:itemID="{9995E288-F623-4BC7-8AAB-FD12AC3BA30D}"/>
</file>

<file path=customXml/itemProps3.xml><?xml version="1.0" encoding="utf-8"?>
<ds:datastoreItem xmlns:ds="http://schemas.openxmlformats.org/officeDocument/2006/customXml" ds:itemID="{2D4C61E7-213D-4A2A-A319-0B6EEBE7FDBA}"/>
</file>

<file path=docProps/app.xml><?xml version="1.0" encoding="utf-8"?>
<Properties xmlns="http://schemas.openxmlformats.org/officeDocument/2006/extended-properties" xmlns:vt="http://schemas.openxmlformats.org/officeDocument/2006/docPropsVTypes">
  <Template>TM02900769[[fn=Retrospect]]</Template>
  <TotalTime>952</TotalTime>
  <Words>3731</Words>
  <Application>Microsoft Office PowerPoint</Application>
  <PresentationFormat>Widescreen</PresentationFormat>
  <Paragraphs>460</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Calibri Light</vt:lpstr>
      <vt:lpstr>Cambria Math</vt:lpstr>
      <vt:lpstr>Consolas</vt:lpstr>
      <vt:lpstr>Symbol</vt:lpstr>
      <vt:lpstr>Times New Roman</vt:lpstr>
      <vt:lpstr>Retrospect</vt:lpstr>
      <vt:lpstr>Picture</vt:lpstr>
      <vt:lpstr>FUNDAMENTAL PROGRAMMING TECHNIQUES</vt:lpstr>
      <vt:lpstr>Outline</vt:lpstr>
      <vt:lpstr>  Software Development Process </vt:lpstr>
      <vt:lpstr>  Problem and solution</vt:lpstr>
      <vt:lpstr>Objectives</vt:lpstr>
      <vt:lpstr>Analysis</vt:lpstr>
      <vt:lpstr>Design Level 1: Overall system design</vt:lpstr>
      <vt:lpstr>Design Level 2: Division into sub-systems/packages</vt:lpstr>
      <vt:lpstr>Design Level 2: Division into sub-systems/packages</vt:lpstr>
      <vt:lpstr>Design Level 2: Division into sub-systems/packages</vt:lpstr>
      <vt:lpstr>Design Level 3: Division into classes</vt:lpstr>
      <vt:lpstr>Design Level 4: Division into routines (i.e. methods)</vt:lpstr>
      <vt:lpstr>Design Level 5: Internal routine design</vt:lpstr>
      <vt:lpstr>Unit Testing with JUnit</vt:lpstr>
      <vt:lpstr>Unit Testing with JUnit</vt:lpstr>
      <vt:lpstr>Unit Testing with JUnit</vt:lpstr>
      <vt:lpstr>Unit Testing with JUnit</vt:lpstr>
      <vt:lpstr>Unit Testing with JUnit</vt:lpstr>
      <vt:lpstr>Unit Testing with JUnit</vt:lpstr>
      <vt:lpstr>Unit Testing with JUnit</vt:lpstr>
      <vt:lpstr>  Theoretical Background</vt:lpstr>
      <vt:lpstr>Basics of polynomial arithmetic</vt:lpstr>
      <vt:lpstr>Basics of polynomial arithmetic</vt:lpstr>
      <vt:lpstr>Basics of polynomial arithmetic</vt:lpstr>
      <vt:lpstr>Basics of polynomial arithmetic</vt:lpstr>
      <vt:lpstr>Basics of polynomial arithmetic</vt:lpstr>
      <vt:lpstr>Basics of polynomial arithmetic</vt:lpstr>
      <vt:lpstr>Basics of polynomial arithmetic</vt:lpstr>
      <vt:lpstr>Graphical User Interfaces Development using Swing</vt:lpstr>
      <vt:lpstr>Graphical User Interfaces Development using Swing</vt:lpstr>
      <vt:lpstr>Graphical User Interfaces Development using Swing</vt:lpstr>
      <vt:lpstr>Graphical User Interfaces Development using Swing</vt:lpstr>
      <vt:lpstr>Regular expressions and pattern matching</vt:lpstr>
      <vt:lpstr>Regular expressions and pattern matching</vt:lpstr>
      <vt:lpstr>Regular expressions and pattern matching</vt:lpstr>
      <vt:lpstr>Regular expressions and pattern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PROGRAMMING TECHNIQUES</dc:title>
  <dc:creator>Cristina Pop</dc:creator>
  <cp:lastModifiedBy>Ioan Salomie</cp:lastModifiedBy>
  <cp:revision>63</cp:revision>
  <dcterms:created xsi:type="dcterms:W3CDTF">2021-02-26T13:50:32Z</dcterms:created>
  <dcterms:modified xsi:type="dcterms:W3CDTF">2021-03-01T15:35:19Z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0x010100AC7E443C5808FA44A79EE465DF251148</vt:lpwstr>
  </property>
</Properties>
</file>