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pen Sans ExtraBold"/>
      <p:bold r:id="rId13"/>
      <p:boldItalic r:id="rId14"/>
    </p:embeddedFont>
    <p:embeddedFont>
      <p:font typeface="Open Sans Light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S0/WA31GkmYY4AXi3X2x7GJlD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font" Target="fonts/OpenSansExtraBold-bold.fntdata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Light-regular.fntdata"/><Relationship Id="rId14" Type="http://schemas.openxmlformats.org/officeDocument/2006/relationships/font" Target="fonts/OpenSansExtraBold-boldItalic.fntdata"/><Relationship Id="rId17" Type="http://schemas.openxmlformats.org/officeDocument/2006/relationships/font" Target="fonts/OpenSansLight-italic.fntdata"/><Relationship Id="rId16" Type="http://schemas.openxmlformats.org/officeDocument/2006/relationships/font" Target="fonts/OpenSansLight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OpenSans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69979964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69979964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69979964b_1_2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469979964b_1_2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69979964b_1_2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469979964b_1_2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69979964b_1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469979964b_1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66062" r="0" t="0"/>
          <a:stretch/>
        </p:blipFill>
        <p:spPr>
          <a:xfrm>
            <a:off x="6089699" y="0"/>
            <a:ext cx="305429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idx="4294967295" type="title"/>
          </p:nvPr>
        </p:nvSpPr>
        <p:spPr>
          <a:xfrm>
            <a:off x="400025" y="1139225"/>
            <a:ext cx="5511000" cy="3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4800">
                <a:solidFill>
                  <a:srgbClr val="1255CC"/>
                </a:solidFill>
              </a:rPr>
              <a:t>DOCUMENTATION ASSISTANT </a:t>
            </a:r>
            <a:endParaRPr b="1" sz="4800">
              <a:solidFill>
                <a:srgbClr val="12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300">
              <a:solidFill>
                <a:srgbClr val="1155CC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8499" y="2415937"/>
            <a:ext cx="1696952" cy="55371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3098275" y="4258700"/>
            <a:ext cx="299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1255CC"/>
                </a:solidFill>
              </a:rPr>
              <a:t>Team </a:t>
            </a:r>
            <a:r>
              <a:rPr lang="es" sz="2500">
                <a:solidFill>
                  <a:srgbClr val="1255CC"/>
                </a:solidFill>
              </a:rPr>
              <a:t>docSquad</a:t>
            </a:r>
            <a:endParaRPr sz="2500">
              <a:solidFill>
                <a:srgbClr val="1255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g2469979964b_4_0"/>
          <p:cNvPicPr preferRelativeResize="0"/>
          <p:nvPr/>
        </p:nvPicPr>
        <p:blipFill rotWithShape="1">
          <a:blip r:embed="rId3">
            <a:alphaModFix/>
          </a:blip>
          <a:srcRect b="0" l="66062" r="0" t="0"/>
          <a:stretch/>
        </p:blipFill>
        <p:spPr>
          <a:xfrm>
            <a:off x="6089699" y="0"/>
            <a:ext cx="305429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2469979964b_4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8499" y="2415937"/>
            <a:ext cx="1696950" cy="55371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469979964b_4_0"/>
          <p:cNvSpPr txBox="1"/>
          <p:nvPr/>
        </p:nvSpPr>
        <p:spPr>
          <a:xfrm>
            <a:off x="3098275" y="4258700"/>
            <a:ext cx="299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255CC"/>
              </a:solidFill>
            </a:endParaRPr>
          </a:p>
        </p:txBody>
      </p:sp>
      <p:pic>
        <p:nvPicPr>
          <p:cNvPr id="65" name="Google Shape;65;g2469979964b_4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2400"/>
            <a:ext cx="6538500" cy="48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0" y="847675"/>
            <a:ext cx="9144000" cy="4295700"/>
          </a:xfrm>
          <a:prstGeom prst="rect">
            <a:avLst/>
          </a:prstGeom>
          <a:solidFill>
            <a:srgbClr val="0073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257100" y="210050"/>
            <a:ext cx="763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1A283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Agenda</a:t>
            </a:r>
            <a:endParaRPr>
              <a:solidFill>
                <a:srgbClr val="00000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11700" y="1762075"/>
            <a:ext cx="3552000" cy="3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Technology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Process 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Roadmap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2"/>
          <p:cNvSpPr txBox="1"/>
          <p:nvPr>
            <p:ph type="title"/>
          </p:nvPr>
        </p:nvSpPr>
        <p:spPr>
          <a:xfrm>
            <a:off x="244975" y="1099000"/>
            <a:ext cx="763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3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Topic Covered </a:t>
            </a:r>
            <a:endParaRPr sz="2300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975225" y="1756000"/>
            <a:ext cx="3552000" cy="3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3275" y="80550"/>
            <a:ext cx="605327" cy="3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/>
          <p:nvPr/>
        </p:nvSpPr>
        <p:spPr>
          <a:xfrm>
            <a:off x="8472900" y="847675"/>
            <a:ext cx="671100" cy="4295700"/>
          </a:xfrm>
          <a:prstGeom prst="rect">
            <a:avLst/>
          </a:prstGeom>
          <a:solidFill>
            <a:srgbClr val="0073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>
            <p:ph type="title"/>
          </p:nvPr>
        </p:nvSpPr>
        <p:spPr>
          <a:xfrm>
            <a:off x="8472825" y="4539900"/>
            <a:ext cx="671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6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01</a:t>
            </a:r>
            <a:r>
              <a:rPr lang="es" sz="2600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endParaRPr sz="2600">
              <a:solidFill>
                <a:srgbClr val="43434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3275" y="80550"/>
            <a:ext cx="605325" cy="3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/>
          <p:nvPr/>
        </p:nvSpPr>
        <p:spPr>
          <a:xfrm>
            <a:off x="336525" y="220475"/>
            <a:ext cx="654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0073B6"/>
                </a:solidFill>
                <a:latin typeface="Georgia"/>
                <a:ea typeface="Georgia"/>
                <a:cs typeface="Georgia"/>
                <a:sym typeface="Georgia"/>
              </a:rPr>
              <a:t>TECHNOLOGY</a:t>
            </a:r>
            <a:endParaRPr b="1" sz="2500">
              <a:solidFill>
                <a:srgbClr val="0073B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8675"/>
            <a:ext cx="179707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8500" y="1604624"/>
            <a:ext cx="1615434" cy="173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2825" y="1604613"/>
            <a:ext cx="1936875" cy="20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4212450" y="3722425"/>
            <a:ext cx="193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rgbClr val="052F5B"/>
                </a:solidFill>
                <a:latin typeface="Impact"/>
                <a:ea typeface="Impact"/>
                <a:cs typeface="Impact"/>
                <a:sym typeface="Impact"/>
              </a:rPr>
              <a:t>ChatGPT</a:t>
            </a:r>
            <a:endParaRPr b="1" sz="2900">
              <a:solidFill>
                <a:srgbClr val="052F5B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6439375" y="3722425"/>
            <a:ext cx="193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rgbClr val="052F5B"/>
                </a:solidFill>
                <a:latin typeface="Impact"/>
                <a:ea typeface="Impact"/>
                <a:cs typeface="Impact"/>
                <a:sym typeface="Impact"/>
              </a:rPr>
              <a:t>Angular</a:t>
            </a:r>
            <a:endParaRPr b="1" sz="2900">
              <a:solidFill>
                <a:srgbClr val="052F5B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7">
            <a:alphaModFix/>
          </a:blip>
          <a:srcRect b="0" l="14213" r="14220" t="0"/>
          <a:stretch/>
        </p:blipFill>
        <p:spPr>
          <a:xfrm>
            <a:off x="2149650" y="1725075"/>
            <a:ext cx="1870075" cy="18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2206025" y="3758125"/>
            <a:ext cx="193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rgbClr val="052F5B"/>
                </a:solidFill>
                <a:latin typeface="Impact"/>
                <a:ea typeface="Impact"/>
                <a:cs typeface="Impact"/>
                <a:sym typeface="Impact"/>
              </a:rPr>
              <a:t>Node JS</a:t>
            </a:r>
            <a:endParaRPr b="1" sz="2900">
              <a:solidFill>
                <a:srgbClr val="052F5B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69979964b_1_2999"/>
          <p:cNvSpPr/>
          <p:nvPr/>
        </p:nvSpPr>
        <p:spPr>
          <a:xfrm>
            <a:off x="8472900" y="847675"/>
            <a:ext cx="671100" cy="4295700"/>
          </a:xfrm>
          <a:prstGeom prst="rect">
            <a:avLst/>
          </a:prstGeom>
          <a:solidFill>
            <a:srgbClr val="0073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469979964b_1_2999"/>
          <p:cNvSpPr txBox="1"/>
          <p:nvPr>
            <p:ph type="title"/>
          </p:nvPr>
        </p:nvSpPr>
        <p:spPr>
          <a:xfrm>
            <a:off x="8472825" y="4539900"/>
            <a:ext cx="671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6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02</a:t>
            </a:r>
            <a:r>
              <a:rPr lang="es" sz="2600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endParaRPr sz="2600">
              <a:solidFill>
                <a:srgbClr val="43434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97" name="Google Shape;97;g2469979964b_1_29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3275" y="80550"/>
            <a:ext cx="605325" cy="3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469979964b_1_29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525" y="3104075"/>
            <a:ext cx="968650" cy="98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469979964b_1_29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0625" y="3041025"/>
            <a:ext cx="968650" cy="9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469979964b_1_29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1375" y="1456100"/>
            <a:ext cx="1210800" cy="9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469979964b_1_29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367" y="1384963"/>
            <a:ext cx="1180483" cy="112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g2469979964b_1_2999"/>
          <p:cNvCxnSpPr/>
          <p:nvPr/>
        </p:nvCxnSpPr>
        <p:spPr>
          <a:xfrm flipH="1" rot="10800000">
            <a:off x="2389525" y="1944863"/>
            <a:ext cx="6042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" name="Google Shape;103;g2469979964b_1_2999"/>
          <p:cNvCxnSpPr/>
          <p:nvPr/>
        </p:nvCxnSpPr>
        <p:spPr>
          <a:xfrm>
            <a:off x="5116300" y="3518445"/>
            <a:ext cx="7902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4" name="Google Shape;104;g2469979964b_1_2999"/>
          <p:cNvCxnSpPr/>
          <p:nvPr/>
        </p:nvCxnSpPr>
        <p:spPr>
          <a:xfrm>
            <a:off x="4128000" y="2501925"/>
            <a:ext cx="3000" cy="5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" name="Google Shape;105;g2469979964b_1_2999"/>
          <p:cNvSpPr txBox="1"/>
          <p:nvPr/>
        </p:nvSpPr>
        <p:spPr>
          <a:xfrm>
            <a:off x="1183588" y="1053325"/>
            <a:ext cx="84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Indexing</a:t>
            </a:r>
            <a:endParaRPr b="1" sz="1100"/>
          </a:p>
        </p:txBody>
      </p:sp>
      <p:sp>
        <p:nvSpPr>
          <p:cNvPr id="106" name="Google Shape;106;g2469979964b_1_2999"/>
          <p:cNvSpPr txBox="1"/>
          <p:nvPr/>
        </p:nvSpPr>
        <p:spPr>
          <a:xfrm>
            <a:off x="3481378" y="1053325"/>
            <a:ext cx="10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Knowledge</a:t>
            </a:r>
            <a:endParaRPr b="1" sz="1100"/>
          </a:p>
        </p:txBody>
      </p:sp>
      <p:sp>
        <p:nvSpPr>
          <p:cNvPr id="107" name="Google Shape;107;g2469979964b_1_2999"/>
          <p:cNvSpPr txBox="1"/>
          <p:nvPr/>
        </p:nvSpPr>
        <p:spPr>
          <a:xfrm>
            <a:off x="3844963" y="4148875"/>
            <a:ext cx="84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Chat GPT</a:t>
            </a:r>
            <a:endParaRPr b="1" sz="1100"/>
          </a:p>
        </p:txBody>
      </p:sp>
      <p:sp>
        <p:nvSpPr>
          <p:cNvPr id="108" name="Google Shape;108;g2469979964b_1_2999"/>
          <p:cNvSpPr txBox="1"/>
          <p:nvPr/>
        </p:nvSpPr>
        <p:spPr>
          <a:xfrm>
            <a:off x="5581913" y="3356000"/>
            <a:ext cx="84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9" name="Google Shape;109;g2469979964b_1_2999"/>
          <p:cNvSpPr txBox="1"/>
          <p:nvPr/>
        </p:nvSpPr>
        <p:spPr>
          <a:xfrm>
            <a:off x="336525" y="220475"/>
            <a:ext cx="654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0073B6"/>
                </a:solidFill>
                <a:latin typeface="Georgia"/>
                <a:ea typeface="Georgia"/>
                <a:cs typeface="Georgia"/>
                <a:sym typeface="Georgia"/>
              </a:rPr>
              <a:t>PROCESS</a:t>
            </a:r>
            <a:endParaRPr b="1" sz="2500">
              <a:solidFill>
                <a:srgbClr val="0073B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g2469979964b_1_2999"/>
          <p:cNvSpPr/>
          <p:nvPr/>
        </p:nvSpPr>
        <p:spPr>
          <a:xfrm>
            <a:off x="2030800" y="918075"/>
            <a:ext cx="1310100" cy="338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Category and Sub category</a:t>
            </a:r>
            <a:endParaRPr sz="400"/>
          </a:p>
        </p:txBody>
      </p:sp>
      <p:sp>
        <p:nvSpPr>
          <p:cNvPr id="111" name="Google Shape;111;g2469979964b_1_2999"/>
          <p:cNvSpPr/>
          <p:nvPr/>
        </p:nvSpPr>
        <p:spPr>
          <a:xfrm>
            <a:off x="4609350" y="918175"/>
            <a:ext cx="1482900" cy="338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Internal and external documentation</a:t>
            </a:r>
            <a:endParaRPr sz="1000"/>
          </a:p>
        </p:txBody>
      </p:sp>
      <p:pic>
        <p:nvPicPr>
          <p:cNvPr id="112" name="Google Shape;112;g2469979964b_1_29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75" y="2814413"/>
            <a:ext cx="3487176" cy="14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69979964b_1_2977"/>
          <p:cNvSpPr/>
          <p:nvPr/>
        </p:nvSpPr>
        <p:spPr>
          <a:xfrm>
            <a:off x="8472900" y="847675"/>
            <a:ext cx="671100" cy="4295700"/>
          </a:xfrm>
          <a:prstGeom prst="rect">
            <a:avLst/>
          </a:prstGeom>
          <a:solidFill>
            <a:srgbClr val="0073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469979964b_1_2977"/>
          <p:cNvSpPr txBox="1"/>
          <p:nvPr>
            <p:ph type="title"/>
          </p:nvPr>
        </p:nvSpPr>
        <p:spPr>
          <a:xfrm>
            <a:off x="8472825" y="4539900"/>
            <a:ext cx="671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6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03</a:t>
            </a:r>
            <a:r>
              <a:rPr lang="es" sz="2600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endParaRPr sz="2600">
              <a:solidFill>
                <a:srgbClr val="43434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19" name="Google Shape;119;g2469979964b_1_29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3275" y="80550"/>
            <a:ext cx="605325" cy="3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469979964b_1_2977"/>
          <p:cNvSpPr txBox="1"/>
          <p:nvPr/>
        </p:nvSpPr>
        <p:spPr>
          <a:xfrm>
            <a:off x="336525" y="80550"/>
            <a:ext cx="654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0073B6"/>
                </a:solidFill>
                <a:latin typeface="Georgia"/>
                <a:ea typeface="Georgia"/>
                <a:cs typeface="Georgia"/>
                <a:sym typeface="Georgia"/>
              </a:rPr>
              <a:t>DEMO</a:t>
            </a:r>
            <a:endParaRPr b="1" sz="2500">
              <a:solidFill>
                <a:srgbClr val="0073B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Google Shape;121;g2469979964b_1_29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975" y="1218762"/>
            <a:ext cx="2624902" cy="331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469979964b_1_29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1891" y="1200100"/>
            <a:ext cx="2603985" cy="335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469979964b_1_10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3275" y="80550"/>
            <a:ext cx="605325" cy="3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469979964b_1_1039"/>
          <p:cNvSpPr txBox="1"/>
          <p:nvPr/>
        </p:nvSpPr>
        <p:spPr>
          <a:xfrm>
            <a:off x="336525" y="220475"/>
            <a:ext cx="654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0073B6"/>
                </a:solidFill>
                <a:latin typeface="Georgia"/>
                <a:ea typeface="Georgia"/>
                <a:cs typeface="Georgia"/>
                <a:sym typeface="Georgia"/>
              </a:rPr>
              <a:t>ROADMAP</a:t>
            </a:r>
            <a:endParaRPr b="1" sz="2500">
              <a:solidFill>
                <a:srgbClr val="0073B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g2469979964b_1_1039"/>
          <p:cNvSpPr/>
          <p:nvPr/>
        </p:nvSpPr>
        <p:spPr>
          <a:xfrm>
            <a:off x="8472900" y="847675"/>
            <a:ext cx="671100" cy="4295700"/>
          </a:xfrm>
          <a:prstGeom prst="rect">
            <a:avLst/>
          </a:prstGeom>
          <a:solidFill>
            <a:srgbClr val="0073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469979964b_1_1039"/>
          <p:cNvSpPr txBox="1"/>
          <p:nvPr>
            <p:ph type="title"/>
          </p:nvPr>
        </p:nvSpPr>
        <p:spPr>
          <a:xfrm>
            <a:off x="8472825" y="4539900"/>
            <a:ext cx="671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6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04</a:t>
            </a:r>
            <a:endParaRPr sz="2600">
              <a:solidFill>
                <a:srgbClr val="43434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31" name="Google Shape;131;g2469979964b_1_1039"/>
          <p:cNvSpPr txBox="1"/>
          <p:nvPr/>
        </p:nvSpPr>
        <p:spPr>
          <a:xfrm>
            <a:off x="278500" y="847675"/>
            <a:ext cx="65448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s" sz="1600"/>
              <a:t>Effective analysis of user action</a:t>
            </a:r>
            <a:endParaRPr b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Learning from the user feedback to provide accurate information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Storing the chat history for future reference for the user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Improved UI experience by receiving feedback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s" sz="1600">
                <a:solidFill>
                  <a:schemeClr val="dk1"/>
                </a:solidFill>
              </a:rPr>
              <a:t>UI to index the documentation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s" sz="1600">
                <a:solidFill>
                  <a:schemeClr val="dk1"/>
                </a:solidFill>
              </a:rPr>
              <a:t>Automating the indexing of the data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s" sz="1600"/>
              <a:t>Alternative or </a:t>
            </a:r>
            <a:r>
              <a:rPr b="1" lang="es" sz="1600"/>
              <a:t>complementary</a:t>
            </a:r>
            <a:r>
              <a:rPr b="1" lang="es" sz="1600"/>
              <a:t> process to inject the documentation through fine tuning 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66062" r="0" t="0"/>
          <a:stretch/>
        </p:blipFill>
        <p:spPr>
          <a:xfrm>
            <a:off x="6089699" y="0"/>
            <a:ext cx="305429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>
            <p:ph idx="4294967295" type="title"/>
          </p:nvPr>
        </p:nvSpPr>
        <p:spPr>
          <a:xfrm>
            <a:off x="-197150" y="1468400"/>
            <a:ext cx="91440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800">
                <a:solidFill>
                  <a:srgbClr val="1A283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Any Questions ?? </a:t>
            </a:r>
            <a:endParaRPr sz="4800">
              <a:solidFill>
                <a:srgbClr val="1A283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3950" y="4188175"/>
            <a:ext cx="2532825" cy="88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CBCFD1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