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20"/>
  </p:notesMasterIdLst>
  <p:sldIdLst>
    <p:sldId id="256" r:id="rId2"/>
    <p:sldId id="306" r:id="rId3"/>
    <p:sldId id="309" r:id="rId4"/>
    <p:sldId id="310" r:id="rId5"/>
    <p:sldId id="311" r:id="rId6"/>
    <p:sldId id="304" r:id="rId7"/>
    <p:sldId id="294" r:id="rId8"/>
    <p:sldId id="298" r:id="rId9"/>
    <p:sldId id="313" r:id="rId10"/>
    <p:sldId id="282" r:id="rId11"/>
    <p:sldId id="299" r:id="rId12"/>
    <p:sldId id="300" r:id="rId13"/>
    <p:sldId id="301" r:id="rId14"/>
    <p:sldId id="302" r:id="rId15"/>
    <p:sldId id="285" r:id="rId16"/>
    <p:sldId id="312" r:id="rId17"/>
    <p:sldId id="303" r:id="rId18"/>
    <p:sldId id="31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CAD0E"/>
    <a:srgbClr val="F5B30F"/>
    <a:srgbClr val="E48C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15" autoAdjust="0"/>
  </p:normalViewPr>
  <p:slideViewPr>
    <p:cSldViewPr>
      <p:cViewPr varScale="1">
        <p:scale>
          <a:sx n="91" d="100"/>
          <a:sy n="91" d="100"/>
        </p:scale>
        <p:origin x="65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3B3-7301-4CAC-85B8-516BFF5350D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175FB-F22D-422A-9CA7-A4AA0F61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2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75FB-F22D-422A-9CA7-A4AA0F61F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2175FB-F22D-422A-9CA7-A4AA0F61F1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0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32A79-642B-490E-B6A5-02E52F95EC5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9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049D-91EB-43BA-999C-5C912B47AAB2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B2FA-E322-4B6E-8F3E-2A7DDE578B00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5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1991-386F-4DD8-A2EC-7C6FB192A1CE}" type="datetime1">
              <a:rPr lang="en-US" smtClean="0"/>
              <a:t>9/22/2021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95000"/>
                  </a:schemeClr>
                </a:solidFill>
              </a:rPr>
              <a:t>© 2016 McGraw-Hill Education. All Rights Reserved,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7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12556-BEE1-4231-8E68-AE6EF8FA0940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A7156-02FA-4C98-B7B5-480450F5F57A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CFA8-E8B7-4885-940B-A08296DEC839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C5FA8-9A27-459F-A2FF-A5E04B234236}" type="datetime1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928-7528-4366-947E-FE1479206A83}" type="datetime1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McGraw-Hill Education. All Rights Reserved,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123E316-81F7-4CC5-BC24-D7F3068F01A4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McGraw-Hill Education. All Rights Reserved,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4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C781-0EA9-4881-855B-D2CC6DB92A8B}" type="datetime1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McGraw-Hill Education. All Rights Reserved,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0AF6E0-05EF-4BAB-8E77-392ED6695C34}" type="datetime1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2016 McGraw-Hill Education. All Rights Reserved,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5B016A-75E8-403D-B8B9-069994A72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0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5486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EMOS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European</a:t>
            </a:r>
            <a:r>
              <a:rPr lang="fr-FR" dirty="0"/>
              <a:t> Master in Official </a:t>
            </a:r>
            <a:r>
              <a:rPr lang="fr-F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4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 of the course: The core (</a:t>
            </a:r>
            <a:r>
              <a:rPr lang="en-US" i="1" dirty="0"/>
              <a:t>deeper level </a:t>
            </a:r>
            <a:r>
              <a:rPr lang="en-US" i="1"/>
              <a:t>than at </a:t>
            </a:r>
            <a:r>
              <a:rPr lang="en-US" i="1" dirty="0" err="1"/>
              <a:t>Bsc</a:t>
            </a:r>
            <a:r>
              <a:rPr lang="en-US" i="1" dirty="0"/>
              <a:t>!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Markets (Chapter 1)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Budgets (Chapter 2)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Preferences (Chapter 3)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Individual demand (Chapter 4)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Consumers comparative statics (Chapter 5)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Intertemporal choice (</a:t>
            </a:r>
            <a:r>
              <a:rPr lang="en-US" sz="3600" dirty="0">
                <a:solidFill>
                  <a:srgbClr val="FF0000"/>
                </a:solidFill>
              </a:rPr>
              <a:t>Chapter 10 in Varian</a:t>
            </a:r>
            <a:r>
              <a:rPr lang="en-US" sz="3600" dirty="0"/>
              <a:t>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Exchange economics (Chapter 6)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Technology (Chapter 7)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Costs (Chapter 8)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Competitive firms (Chapter 9)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Monopoly (Chapter 10)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061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 of the course: Introduction to specific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Risk (Chapter 11)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Asymmetric information (Chapter 15)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Game theory (Chapter 12)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Externalities (Chapter 14)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7444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 (lectures)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GB" sz="2400" dirty="0"/>
              <a:t>This course is ‘learning-by-doing’ oriented.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GB" sz="2400" dirty="0"/>
              <a:t>Lectures: </a:t>
            </a:r>
          </a:p>
          <a:p>
            <a:pPr marL="749808" lvl="1" indent="-457200">
              <a:buAutoNum type="arabicPeriod"/>
            </a:pPr>
            <a:r>
              <a:rPr lang="en-GB" sz="2200" dirty="0"/>
              <a:t>Present key knowledge through numerical examples, this helps the assimilation of the theory. </a:t>
            </a:r>
          </a:p>
          <a:p>
            <a:pPr marL="749808" lvl="1" indent="-457200">
              <a:buAutoNum type="arabicPeriod"/>
            </a:pPr>
            <a:r>
              <a:rPr lang="en-US" sz="2200" b="1" i="1" dirty="0"/>
              <a:t>Q&amp;As are a fundamental part of the learning process!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C27E392E-9FEA-4926-B219-4987A99B7A6C}"/>
              </a:ext>
            </a:extLst>
          </p:cNvPr>
          <p:cNvSpPr/>
          <p:nvPr/>
        </p:nvSpPr>
        <p:spPr>
          <a:xfrm>
            <a:off x="533400" y="914400"/>
            <a:ext cx="7848600" cy="5052581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0" i="0" dirty="0">
                <a:solidFill>
                  <a:srgbClr val="444444"/>
                </a:solidFill>
                <a:effectLst/>
                <a:latin typeface="kepler-std"/>
              </a:rPr>
              <a:t>All truth passes through three stages. First, it is ridiculed. Second, it is violently opposed. Third, it is accepted as being self-evident.</a:t>
            </a:r>
            <a:endParaRPr lang="en-US" sz="2000" b="1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BE" sz="2000" b="0" i="1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kepler-st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BE" sz="2000" i="1" dirty="0">
              <a:solidFill>
                <a:srgbClr val="888888"/>
              </a:solidFill>
              <a:latin typeface="kepler-st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BE" sz="2000" b="0" i="1" u="none" strike="noStrike" cap="none" normalizeH="0" baseline="0" dirty="0">
              <a:ln>
                <a:noFill/>
              </a:ln>
              <a:solidFill>
                <a:srgbClr val="888888"/>
              </a:solidFill>
              <a:effectLst/>
              <a:latin typeface="kepler-st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2000" b="0" i="1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kepler-std"/>
              </a:rPr>
              <a:t>Arthur Schopenhauer, German philosopher (1788 – 1860)</a:t>
            </a:r>
            <a:endParaRPr kumimoji="0" lang="en-BE" altLang="en-B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4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 (TDs)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Tu</a:t>
            </a:r>
            <a:r>
              <a:rPr lang="en-GB" sz="2400" dirty="0" err="1"/>
              <a:t>torials</a:t>
            </a:r>
            <a:r>
              <a:rPr lang="en-GB" sz="2400" dirty="0"/>
              <a:t>: are articulated around concrete problems to be solved by students (in groups). </a:t>
            </a:r>
          </a:p>
          <a:p>
            <a:pPr marL="0" indent="0">
              <a:buNone/>
            </a:pPr>
            <a:r>
              <a:rPr lang="en-GB" sz="2400" dirty="0"/>
              <a:t>The resolution of these problems is structured into the following steps: </a:t>
            </a:r>
          </a:p>
          <a:p>
            <a:pPr marL="514350" indent="-514350">
              <a:buAutoNum type="romanLcParenR"/>
            </a:pPr>
            <a:r>
              <a:rPr lang="en-GB" sz="2400" dirty="0"/>
              <a:t>pre-discussion, </a:t>
            </a:r>
          </a:p>
          <a:p>
            <a:pPr marL="514350" indent="-514350">
              <a:buAutoNum type="romanLcParenR"/>
            </a:pPr>
            <a:r>
              <a:rPr lang="en-GB" sz="2400" dirty="0"/>
              <a:t>formulation of learning objectives, </a:t>
            </a:r>
          </a:p>
          <a:p>
            <a:pPr marL="514350" indent="-514350">
              <a:buAutoNum type="romanLcParenR"/>
            </a:pPr>
            <a:r>
              <a:rPr lang="en-GB" sz="2400" dirty="0"/>
              <a:t>home work, </a:t>
            </a:r>
          </a:p>
          <a:p>
            <a:pPr marL="514350" indent="-514350">
              <a:buAutoNum type="romanLcParenR"/>
            </a:pPr>
            <a:r>
              <a:rPr lang="en-GB" sz="2400" dirty="0"/>
              <a:t>post discussion and,</a:t>
            </a:r>
          </a:p>
          <a:p>
            <a:pPr marL="514350" indent="-514350">
              <a:buAutoNum type="romanLcParenR"/>
            </a:pPr>
            <a:r>
              <a:rPr lang="en-GB" sz="2400" dirty="0"/>
              <a:t>presentation of the results.</a:t>
            </a:r>
          </a:p>
        </p:txBody>
      </p:sp>
    </p:spTree>
    <p:extLst>
      <p:ext uri="{BB962C8B-B14F-4D97-AF65-F5344CB8AC3E}">
        <p14:creationId xmlns:p14="http://schemas.microsoft.com/office/powerpoint/2010/main" val="363267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course (TDs)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/>
              <a:t>Communication through Moodle. </a:t>
            </a:r>
          </a:p>
          <a:p>
            <a:pPr marL="0" indent="0">
              <a:buNone/>
            </a:pPr>
            <a:r>
              <a:rPr lang="en-GB" sz="2400" dirty="0"/>
              <a:t>First part will be uploaded in the course of October so please check Moodle if you do not receive any notification.</a:t>
            </a:r>
          </a:p>
          <a:p>
            <a:pPr algn="l"/>
            <a:r>
              <a:rPr lang="en-GB" sz="2400" dirty="0"/>
              <a:t>Tutors =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Giuseppe GRASSO and Adrian NIETO CASTRO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36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Final exam : 2h, closed book. Exercise(s) of the type covered during the course/tutorials.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SUBJECT TO CHANGE = COVID-19 =&gt; MCQ online via Moodle.</a:t>
            </a:r>
          </a:p>
        </p:txBody>
      </p:sp>
    </p:spTree>
    <p:extLst>
      <p:ext uri="{BB962C8B-B14F-4D97-AF65-F5344CB8AC3E}">
        <p14:creationId xmlns:p14="http://schemas.microsoft.com/office/powerpoint/2010/main" val="54479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But,</a:t>
            </a:r>
            <a:r>
              <a:rPr lang="en-US" sz="3600" dirty="0"/>
              <a:t> bonus points can be obtained from assignments during the TDs (up to 2.5pts). </a:t>
            </a:r>
          </a:p>
          <a:p>
            <a:pPr marL="0" indent="0">
              <a:buNone/>
            </a:pPr>
            <a:r>
              <a:rPr lang="en-US" sz="3600" dirty="0"/>
              <a:t>These points are added to your mark at the exam. (not at </a:t>
            </a:r>
            <a:r>
              <a:rPr lang="en-US" sz="3600" dirty="0" err="1"/>
              <a:t>resit</a:t>
            </a:r>
            <a:r>
              <a:rPr lang="en-US" sz="3600" dirty="0"/>
              <a:t> though!!!)</a:t>
            </a:r>
          </a:p>
        </p:txBody>
      </p:sp>
    </p:spTree>
    <p:extLst>
      <p:ext uri="{BB962C8B-B14F-4D97-AF65-F5344CB8AC3E}">
        <p14:creationId xmlns:p14="http://schemas.microsoft.com/office/powerpoint/2010/main" val="1447996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Example 1: suppose your final mark at the exam is 8/20. </a:t>
            </a:r>
          </a:p>
          <a:p>
            <a:pPr marL="0" indent="0">
              <a:buNone/>
            </a:pPr>
            <a:r>
              <a:rPr lang="en-US" sz="3600" dirty="0"/>
              <a:t>If you do not gain any bonus points during TDs, your final mark for the course is 8/20 (mark at the exam).</a:t>
            </a:r>
          </a:p>
          <a:p>
            <a:pPr marL="0" indent="0">
              <a:buNone/>
            </a:pPr>
            <a:r>
              <a:rPr lang="en-US" sz="3600" dirty="0"/>
              <a:t>But if you obtain the maximum bonus points (2.5), your final mark is 10.5/20!</a:t>
            </a:r>
          </a:p>
        </p:txBody>
      </p:sp>
    </p:spTree>
    <p:extLst>
      <p:ext uri="{BB962C8B-B14F-4D97-AF65-F5344CB8AC3E}">
        <p14:creationId xmlns:p14="http://schemas.microsoft.com/office/powerpoint/2010/main" val="49900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Example 2: suppose your final mark at the exam is 3/20.</a:t>
            </a:r>
          </a:p>
          <a:p>
            <a:pPr marL="0" indent="0">
              <a:buNone/>
            </a:pPr>
            <a:r>
              <a:rPr lang="en-US" sz="3600" dirty="0"/>
              <a:t>This mark cannot be compensated by other good marks in the same module! </a:t>
            </a:r>
          </a:p>
          <a:p>
            <a:pPr marL="0" indent="0">
              <a:buNone/>
            </a:pPr>
            <a:r>
              <a:rPr lang="en-US" sz="3600" dirty="0"/>
              <a:t>But if you do obtain the maximum bonus points (2.5), your final mark is 5.5/20 which can be compensated!</a:t>
            </a:r>
          </a:p>
        </p:txBody>
      </p:sp>
    </p:spTree>
    <p:extLst>
      <p:ext uri="{BB962C8B-B14F-4D97-AF65-F5344CB8AC3E}">
        <p14:creationId xmlns:p14="http://schemas.microsoft.com/office/powerpoint/2010/main" val="313081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LU" sz="2400" dirty="0"/>
              <a:t>The </a:t>
            </a:r>
            <a:r>
              <a:rPr lang="fr-LU" sz="2400" b="1" dirty="0" err="1"/>
              <a:t>University</a:t>
            </a:r>
            <a:r>
              <a:rPr lang="fr-LU" sz="2400" b="1" dirty="0"/>
              <a:t> of Luxembourg </a:t>
            </a:r>
            <a:r>
              <a:rPr lang="fr-LU" sz="2400" dirty="0"/>
              <a:t>offres, in collaboration </a:t>
            </a:r>
            <a:r>
              <a:rPr lang="fr-LU" sz="2400" dirty="0" err="1"/>
              <a:t>with</a:t>
            </a:r>
            <a:r>
              <a:rPr lang="fr-LU" sz="2400" dirty="0"/>
              <a:t> </a:t>
            </a:r>
            <a:r>
              <a:rPr lang="fr-LU" sz="2400" b="1" dirty="0"/>
              <a:t>STATEC</a:t>
            </a:r>
            <a:r>
              <a:rPr lang="fr-LU" sz="2400" dirty="0"/>
              <a:t>, the </a:t>
            </a:r>
            <a:r>
              <a:rPr lang="fr-LU" sz="2400" dirty="0" err="1"/>
              <a:t>possibility</a:t>
            </a:r>
            <a:r>
              <a:rPr lang="fr-LU" sz="2400" dirty="0"/>
              <a:t> for </a:t>
            </a:r>
            <a:r>
              <a:rPr lang="fr-LU" sz="2400" dirty="0" err="1"/>
              <a:t>students</a:t>
            </a:r>
            <a:r>
              <a:rPr lang="fr-LU" sz="2400" dirty="0"/>
              <a:t> </a:t>
            </a:r>
            <a:r>
              <a:rPr lang="fr-LU" sz="2400" dirty="0" err="1"/>
              <a:t>who</a:t>
            </a:r>
            <a:r>
              <a:rPr lang="fr-LU" sz="2400" dirty="0"/>
              <a:t> </a:t>
            </a:r>
            <a:r>
              <a:rPr lang="fr-LU" sz="2400" dirty="0" err="1"/>
              <a:t>enroll</a:t>
            </a:r>
            <a:r>
              <a:rPr lang="fr-LU" sz="2400" dirty="0"/>
              <a:t> in the Master of Finance and </a:t>
            </a:r>
            <a:r>
              <a:rPr lang="fr-LU" sz="2400" dirty="0" err="1"/>
              <a:t>Economics</a:t>
            </a:r>
            <a:r>
              <a:rPr lang="fr-LU" sz="2400" dirty="0"/>
              <a:t> to </a:t>
            </a:r>
            <a:r>
              <a:rPr lang="fr-LU" sz="2400" dirty="0" err="1"/>
              <a:t>participate</a:t>
            </a:r>
            <a:r>
              <a:rPr lang="fr-LU" sz="2400" dirty="0"/>
              <a:t> in the </a:t>
            </a:r>
            <a:r>
              <a:rPr lang="fr-LU" sz="2400" b="1" dirty="0"/>
              <a:t>EMOS program</a:t>
            </a:r>
            <a:r>
              <a:rPr lang="fr-LU" sz="2400" dirty="0"/>
              <a:t>.</a:t>
            </a:r>
            <a:r>
              <a:rPr lang="fr-LU" sz="24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LU" sz="2400" b="1" dirty="0"/>
              <a:t>STATEC</a:t>
            </a:r>
            <a:r>
              <a:rPr lang="fr-LU" sz="2400" dirty="0"/>
              <a:t> </a:t>
            </a:r>
            <a:r>
              <a:rPr lang="fr-LU" sz="2400" dirty="0" err="1"/>
              <a:t>is</a:t>
            </a:r>
            <a:r>
              <a:rPr lang="fr-LU" sz="2400" dirty="0"/>
              <a:t> the </a:t>
            </a:r>
            <a:r>
              <a:rPr lang="en-US" sz="2400" dirty="0"/>
              <a:t>National Institute of Statistics and Economic Studies of the Grand Duchy of Luxembourg</a:t>
            </a:r>
            <a:r>
              <a:rPr lang="fr-LU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21" y="4824279"/>
            <a:ext cx="1267980" cy="1044815"/>
          </a:xfrm>
          <a:prstGeom prst="rect">
            <a:avLst/>
          </a:prstGeom>
        </p:spPr>
      </p:pic>
      <p:pic>
        <p:nvPicPr>
          <p:cNvPr id="5" name="Picture 2" descr="S:\Templates\Logo\Logo_mit_Linie_gelb_RG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269" y="4986787"/>
            <a:ext cx="2021180" cy="71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58" y="4128346"/>
            <a:ext cx="1816214" cy="17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EMOS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fr-CH" altLang="fr-FR" sz="2400" dirty="0"/>
              <a:t>You </a:t>
            </a:r>
            <a:r>
              <a:rPr lang="fr-CH" altLang="fr-FR" sz="2400" dirty="0" err="1"/>
              <a:t>choose</a:t>
            </a:r>
            <a:r>
              <a:rPr lang="fr-CH" altLang="fr-FR" sz="2400" dirty="0"/>
              <a:t> </a:t>
            </a:r>
            <a:r>
              <a:rPr lang="fr-CH" altLang="fr-FR" sz="2400" dirty="0" err="1"/>
              <a:t>specific</a:t>
            </a:r>
            <a:r>
              <a:rPr lang="fr-CH" altLang="fr-FR" sz="2400" dirty="0"/>
              <a:t> </a:t>
            </a:r>
            <a:r>
              <a:rPr lang="fr-CH" altLang="fr-FR" sz="2400" dirty="0" err="1"/>
              <a:t>electives</a:t>
            </a:r>
            <a:r>
              <a:rPr lang="fr-CH" altLang="fr-FR" sz="2400" dirty="0"/>
              <a:t> in </a:t>
            </a:r>
            <a:r>
              <a:rPr lang="fr-CH" altLang="fr-FR" sz="2400" dirty="0" err="1"/>
              <a:t>statistics</a:t>
            </a:r>
            <a:r>
              <a:rPr lang="fr-CH" altLang="fr-FR" sz="2400" dirty="0"/>
              <a:t> and </a:t>
            </a:r>
            <a:r>
              <a:rPr lang="fr-CH" altLang="fr-FR" sz="2400" dirty="0" err="1"/>
              <a:t>econometrics</a:t>
            </a:r>
            <a:r>
              <a:rPr lang="fr-CH" altLang="fr-FR" sz="2400" dirty="0"/>
              <a:t> and </a:t>
            </a:r>
            <a:r>
              <a:rPr lang="fr-CH" altLang="fr-FR" sz="2400" dirty="0" err="1"/>
              <a:t>receive</a:t>
            </a:r>
            <a:r>
              <a:rPr lang="fr-CH" altLang="fr-FR" sz="2400" dirty="0"/>
              <a:t> a </a:t>
            </a:r>
            <a:r>
              <a:rPr lang="fr-CH" altLang="fr-FR" sz="2400" dirty="0" err="1"/>
              <a:t>diploma</a:t>
            </a:r>
            <a:r>
              <a:rPr lang="fr-CH" altLang="fr-FR" sz="2400" dirty="0"/>
              <a:t> </a:t>
            </a:r>
            <a:r>
              <a:rPr lang="fr-CH" altLang="fr-FR" sz="2400" dirty="0" err="1"/>
              <a:t>supplement</a:t>
            </a:r>
            <a:r>
              <a:rPr lang="fr-CH" altLang="fr-FR" sz="2400" dirty="0"/>
              <a:t> (EMOS label) </a:t>
            </a:r>
            <a:r>
              <a:rPr lang="fr-CH" altLang="fr-FR" sz="2400" dirty="0" err="1"/>
              <a:t>stating</a:t>
            </a:r>
            <a:r>
              <a:rPr lang="fr-CH" altLang="fr-FR" sz="2400" dirty="0"/>
              <a:t> </a:t>
            </a:r>
            <a:r>
              <a:rPr lang="fr-CH" altLang="fr-FR" sz="2400" dirty="0" err="1"/>
              <a:t>you</a:t>
            </a:r>
            <a:r>
              <a:rPr lang="fr-CH" altLang="fr-FR" sz="2400" dirty="0"/>
              <a:t> have </a:t>
            </a:r>
            <a:r>
              <a:rPr lang="fr-CH" altLang="fr-FR" sz="2400" dirty="0" err="1"/>
              <a:t>acquired</a:t>
            </a:r>
            <a:r>
              <a:rPr lang="fr-CH" altLang="fr-FR" sz="2400" dirty="0"/>
              <a:t> the </a:t>
            </a:r>
            <a:r>
              <a:rPr lang="fr-CH" altLang="fr-FR" sz="2400" dirty="0" err="1"/>
              <a:t>skills</a:t>
            </a:r>
            <a:r>
              <a:rPr lang="fr-CH" altLang="fr-FR" sz="2400" dirty="0"/>
              <a:t> </a:t>
            </a:r>
            <a:r>
              <a:rPr lang="fr-CH" altLang="fr-FR" sz="2400" dirty="0" err="1"/>
              <a:t>described</a:t>
            </a:r>
            <a:r>
              <a:rPr lang="fr-CH" altLang="fr-FR" sz="2400" dirty="0"/>
              <a:t> by the </a:t>
            </a:r>
            <a:r>
              <a:rPr lang="fr-CH" altLang="fr-FR" sz="2400" dirty="0" err="1"/>
              <a:t>learning</a:t>
            </a:r>
            <a:r>
              <a:rPr lang="fr-CH" altLang="fr-FR" sz="2400" dirty="0"/>
              <a:t> </a:t>
            </a:r>
            <a:r>
              <a:rPr lang="fr-CH" altLang="fr-FR" sz="2400" dirty="0" err="1"/>
              <a:t>outcomes</a:t>
            </a:r>
            <a:r>
              <a:rPr lang="fr-CH" altLang="fr-FR" sz="2400" dirty="0"/>
              <a:t> of the EMOS </a:t>
            </a:r>
            <a:r>
              <a:rPr lang="fr-CH" altLang="fr-FR" sz="2400" dirty="0" err="1"/>
              <a:t>project</a:t>
            </a:r>
            <a:r>
              <a:rPr lang="fr-CH" altLang="fr-FR" sz="2400" dirty="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fr-CH" altLang="fr-FR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fr-CH" altLang="fr-FR" sz="2400" dirty="0" err="1"/>
              <a:t>With</a:t>
            </a:r>
            <a:r>
              <a:rPr lang="fr-CH" altLang="fr-FR" sz="2400" dirty="0"/>
              <a:t> </a:t>
            </a:r>
            <a:r>
              <a:rPr lang="fr-CH" altLang="fr-FR" sz="2400" dirty="0" err="1"/>
              <a:t>this</a:t>
            </a:r>
            <a:r>
              <a:rPr lang="fr-CH" altLang="fr-FR" sz="2400" dirty="0"/>
              <a:t> label, </a:t>
            </a:r>
            <a:r>
              <a:rPr lang="fr-CH" altLang="fr-FR" sz="2400" dirty="0" err="1"/>
              <a:t>you</a:t>
            </a:r>
            <a:r>
              <a:rPr lang="fr-CH" altLang="fr-FR" sz="2400" dirty="0"/>
              <a:t> show </a:t>
            </a:r>
            <a:r>
              <a:rPr lang="fr-CH" altLang="fr-FR" sz="2400" dirty="0" err="1"/>
              <a:t>you</a:t>
            </a:r>
            <a:r>
              <a:rPr lang="fr-CH" altLang="fr-FR" sz="2400" dirty="0"/>
              <a:t> are </a:t>
            </a:r>
            <a:r>
              <a:rPr lang="fr-CH" altLang="fr-FR" sz="2400" dirty="0" err="1"/>
              <a:t>trained</a:t>
            </a:r>
            <a:r>
              <a:rPr lang="fr-CH" altLang="fr-FR" sz="2400" dirty="0"/>
              <a:t> to </a:t>
            </a:r>
            <a:r>
              <a:rPr lang="fr-CH" altLang="fr-FR" sz="2400" dirty="0" err="1"/>
              <a:t>work</a:t>
            </a:r>
            <a:r>
              <a:rPr lang="fr-CH" altLang="fr-FR" sz="2400" dirty="0"/>
              <a:t> in NSI (National </a:t>
            </a:r>
            <a:r>
              <a:rPr lang="fr-CH" altLang="fr-FR" sz="2400" dirty="0" err="1"/>
              <a:t>statistical</a:t>
            </a:r>
            <a:r>
              <a:rPr lang="fr-CH" altLang="fr-FR" sz="2400" dirty="0"/>
              <a:t> institutes) and in institutions </a:t>
            </a:r>
            <a:r>
              <a:rPr lang="fr-CH" altLang="fr-FR" sz="2400" dirty="0" err="1"/>
              <a:t>that</a:t>
            </a:r>
            <a:r>
              <a:rPr lang="fr-CH" altLang="fr-FR" sz="2400" dirty="0"/>
              <a:t> use official </a:t>
            </a:r>
            <a:r>
              <a:rPr lang="fr-CH" altLang="fr-FR" sz="2400" dirty="0" err="1"/>
              <a:t>statistics</a:t>
            </a:r>
            <a:r>
              <a:rPr lang="fr-CH" altLang="fr-FR" sz="2400" dirty="0"/>
              <a:t>.</a:t>
            </a: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346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EMOS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COURSES: </a:t>
            </a:r>
          </a:p>
          <a:p>
            <a:pPr marL="0" indent="0">
              <a:buNone/>
            </a:pPr>
            <a:r>
              <a:rPr lang="en-US" sz="2400" dirty="0"/>
              <a:t>Need to gain 50ETCS in statistics/econometrics related courses in the 2 years of the Master. </a:t>
            </a:r>
          </a:p>
          <a:p>
            <a:pPr marL="0" indent="0">
              <a:buNone/>
            </a:pPr>
            <a:r>
              <a:rPr lang="en-US" sz="2400" dirty="0"/>
              <a:t>These courses can be followed at UL with the possibility to follow some outside (i.e. Trier).</a:t>
            </a:r>
          </a:p>
          <a:p>
            <a:pPr marL="0" indent="0">
              <a:buNone/>
            </a:pPr>
            <a:r>
              <a:rPr lang="en-US" sz="2400" dirty="0"/>
              <a:t>Ask Deborah Martin for the list of EMOS courses proposed in our program.</a:t>
            </a:r>
          </a:p>
          <a:p>
            <a:pPr marL="0" indent="0">
              <a:buNone/>
            </a:pPr>
            <a:r>
              <a:rPr lang="fr-CH" altLang="fr-FR" sz="2400" dirty="0"/>
              <a:t>You are </a:t>
            </a:r>
            <a:r>
              <a:rPr lang="fr-CH" altLang="fr-FR" sz="2400" dirty="0" err="1"/>
              <a:t>authorized</a:t>
            </a:r>
            <a:r>
              <a:rPr lang="fr-CH" altLang="fr-FR" sz="2400" dirty="0"/>
              <a:t> to attend </a:t>
            </a:r>
            <a:r>
              <a:rPr lang="fr-CH" altLang="fr-FR" sz="2400" dirty="0" err="1"/>
              <a:t>summer</a:t>
            </a:r>
            <a:r>
              <a:rPr lang="fr-CH" altLang="fr-FR" sz="2400" dirty="0"/>
              <a:t> </a:t>
            </a:r>
            <a:r>
              <a:rPr lang="fr-CH" altLang="fr-FR" sz="2400" dirty="0" err="1"/>
              <a:t>schools</a:t>
            </a:r>
            <a:r>
              <a:rPr lang="fr-CH" altLang="fr-FR" sz="2400" dirty="0"/>
              <a:t> in Trier, </a:t>
            </a:r>
            <a:r>
              <a:rPr lang="fr-CH" altLang="fr-FR" sz="2400" dirty="0" err="1"/>
              <a:t>thanks</a:t>
            </a:r>
            <a:r>
              <a:rPr lang="fr-CH" altLang="fr-FR" sz="2400" dirty="0"/>
              <a:t> to the Université de la Grande </a:t>
            </a:r>
            <a:r>
              <a:rPr lang="fr-CH" altLang="fr-FR" sz="2400" dirty="0" err="1"/>
              <a:t>Region</a:t>
            </a:r>
            <a:r>
              <a:rPr lang="fr-CH" altLang="fr-FR" sz="2400" dirty="0"/>
              <a:t> agreement.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402499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EMOS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INTERNSHIPS: follow 2 internships at STATEC (position is guaranteed).</a:t>
            </a:r>
          </a:p>
          <a:p>
            <a:endParaRPr lang="en-US" sz="2400" dirty="0"/>
          </a:p>
          <a:p>
            <a:r>
              <a:rPr lang="en-US" sz="2400" dirty="0"/>
              <a:t>The first one in the summer between year 1 and year 2, lasts 6 weeks.</a:t>
            </a:r>
          </a:p>
          <a:p>
            <a:endParaRPr lang="en-US" sz="2400" dirty="0"/>
          </a:p>
          <a:p>
            <a:r>
              <a:rPr lang="en-US" sz="2400" dirty="0"/>
              <a:t>The second one occurs during the 4</a:t>
            </a:r>
            <a:r>
              <a:rPr lang="en-US" sz="2400" baseline="30000" dirty="0"/>
              <a:t>th</a:t>
            </a:r>
            <a:r>
              <a:rPr lang="en-US" sz="2400" dirty="0"/>
              <a:t> semester– as for the other students. It lasts at least 12 weeks.</a:t>
            </a:r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fr-LU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68632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28800"/>
            <a:ext cx="5486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Microeconomics</a:t>
            </a:r>
          </a:p>
        </p:txBody>
      </p:sp>
    </p:spTree>
    <p:extLst>
      <p:ext uri="{BB962C8B-B14F-4D97-AF65-F5344CB8AC3E}">
        <p14:creationId xmlns:p14="http://schemas.microsoft.com/office/powerpoint/2010/main" val="165718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Course Manual: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0" indent="0" algn="ctr">
              <a:buNone/>
            </a:pPr>
            <a:r>
              <a:rPr lang="en-US" sz="3600" i="1" dirty="0"/>
              <a:t>Banerjee, S., Intermediate Microeconomics, A tool-building approach, Routledge Edition.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(+Chapter 10 in </a:t>
            </a:r>
            <a:r>
              <a:rPr lang="en-US" sz="3400" i="1" dirty="0"/>
              <a:t>Varian, H., Intermediate Microeconomics, W. W. Norton &amp; Company.) </a:t>
            </a:r>
          </a:p>
        </p:txBody>
      </p:sp>
    </p:spTree>
    <p:extLst>
      <p:ext uri="{BB962C8B-B14F-4D97-AF65-F5344CB8AC3E}">
        <p14:creationId xmlns:p14="http://schemas.microsoft.com/office/powerpoint/2010/main" val="336114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The purchase of the </a:t>
            </a:r>
            <a:r>
              <a:rPr lang="en-GB" sz="2800" b="1" dirty="0"/>
              <a:t>book</a:t>
            </a:r>
            <a:r>
              <a:rPr lang="en-GB" sz="2800" dirty="0"/>
              <a:t> is not compulsory, the manual is </a:t>
            </a:r>
            <a:r>
              <a:rPr lang="en-GB" sz="2800" b="1" dirty="0"/>
              <a:t>available at the </a:t>
            </a:r>
            <a:r>
              <a:rPr lang="en-GB" sz="2800" b="1" dirty="0" err="1"/>
              <a:t>BiB</a:t>
            </a:r>
            <a:r>
              <a:rPr lang="en-GB" sz="2800" dirty="0" err="1"/>
              <a:t>.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Lectures and TDs are </a:t>
            </a:r>
            <a:r>
              <a:rPr lang="en-GB" sz="2800" b="1" i="1" u="sng" dirty="0">
                <a:solidFill>
                  <a:srgbClr val="FF0000"/>
                </a:solidFill>
              </a:rPr>
              <a:t>complementary</a:t>
            </a:r>
            <a:r>
              <a:rPr lang="en-GB" sz="2800" dirty="0"/>
              <a:t>, some concepts are only presented in the TDs and some are only presented in the lectures.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Aim: to learn analytical tools and theoretical foundations necessary for any specialization at upper-level in economics -</a:t>
            </a:r>
            <a:r>
              <a:rPr lang="en-GB" sz="2800" dirty="0" err="1"/>
              <a:t>labor</a:t>
            </a:r>
            <a:r>
              <a:rPr lang="en-GB" sz="2800" dirty="0"/>
              <a:t> economics, industrial organization, international trade, public finance-, and in finance (microeconomics of Banking e.g.) etc..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7281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is </a:t>
            </a:r>
            <a:r>
              <a:rPr lang="en-US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sz="2800" dirty="0"/>
              <a:t> a repeat of the courses you have done at Bachelor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first few lectures are meant to present the fundamental concepts of microeconomics.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Even though those are the same as at bachelor level, in this course we cover them at a deeper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remaining lectures are meant to address advanced topics with the learnt knowledge.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i="1" dirty="0"/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24364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644</TotalTime>
  <Words>901</Words>
  <Application>Microsoft Office PowerPoint</Application>
  <PresentationFormat>On-screen Show (4:3)</PresentationFormat>
  <Paragraphs>99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kepler-std</vt:lpstr>
      <vt:lpstr>Wingdings</vt:lpstr>
      <vt:lpstr>Retrospect</vt:lpstr>
      <vt:lpstr>EMOS </vt:lpstr>
      <vt:lpstr>EMOS</vt:lpstr>
      <vt:lpstr>EMOS label</vt:lpstr>
      <vt:lpstr>EMOS label</vt:lpstr>
      <vt:lpstr>EMOS label</vt:lpstr>
      <vt:lpstr>Introduction</vt:lpstr>
      <vt:lpstr>Microeconomics</vt:lpstr>
      <vt:lpstr>Microeconomics</vt:lpstr>
      <vt:lpstr>Microeconomics</vt:lpstr>
      <vt:lpstr>Outline of the course: The core (deeper level than at Bsc!)</vt:lpstr>
      <vt:lpstr>Outline of the course: Introduction to specific topics</vt:lpstr>
      <vt:lpstr>Structure of the course (lectures)</vt:lpstr>
      <vt:lpstr>Structure of the course (TDs)</vt:lpstr>
      <vt:lpstr>Structure of the course (TDs)</vt:lpstr>
      <vt:lpstr>Evaluation</vt:lpstr>
      <vt:lpstr>Evaluation</vt:lpstr>
      <vt:lpstr>Evaluation</vt:lpstr>
      <vt:lpstr>Evaluation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Kouvelis, Christina</dc:creator>
  <cp:lastModifiedBy>Arnaud DUPUY</cp:lastModifiedBy>
  <cp:revision>144</cp:revision>
  <dcterms:created xsi:type="dcterms:W3CDTF">2014-10-31T18:25:43Z</dcterms:created>
  <dcterms:modified xsi:type="dcterms:W3CDTF">2021-09-22T10:18:04Z</dcterms:modified>
</cp:coreProperties>
</file>