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72" r:id="rId11"/>
    <p:sldId id="266" r:id="rId12"/>
    <p:sldId id="267" r:id="rId13"/>
    <p:sldId id="268" r:id="rId14"/>
    <p:sldId id="270" r:id="rId15"/>
    <p:sldId id="271" r:id="rId16"/>
    <p:sldId id="265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C23C-CC7C-394A-A009-128CD6D6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E82C6-CD79-3B4C-B92C-2F488A581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74A6-4741-6347-AF15-2E9C6946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7FDB-76A3-E845-9E7B-BA96C06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4539-BB18-CF49-8B2F-98789A5D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DBD4-61FE-5E46-83DE-C1DA4E44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2ACBF-DAFD-354B-889A-0E0536258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DD53-90D5-4541-A60D-ACD29420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0E8A-19FA-DF4B-8F8A-B6665F49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3B06-F438-054C-83E7-A3DFA18E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6B2B-61D2-5E45-964F-267CF01F3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3CE78-D004-CA4F-AC0A-C4FEEF46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7D24-95CF-F04A-A2CE-19484072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4D40-B18F-9346-B733-775980B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97B6-40CD-284E-A3AF-DC835FA3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793-76C4-E347-92A5-88B4AC0A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9938-2A3D-324A-B359-06FDF3DC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329C-E98C-8C4C-AE9E-5E3D7482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5AA4-69B1-BA47-819A-D4C4CAAE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AC5B-7D7F-0D4C-8184-9927091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C2D5-AC02-664F-B80E-616D9CB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C477-6F47-D84B-A89E-BE3014FA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17A9-C92F-1748-A62E-BD2D5AA0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AE47-C788-4B41-83DF-829DB3C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3871-9B3D-7C4B-A8B5-6F256279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33E1-52BC-BE4A-9CC5-92DDD104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0114-6EAB-2945-87A8-E0F9E01B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357F-5AD9-1F4A-B479-33649F0E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68A5-1F1A-AF4F-9D87-52FEB0B0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3DBE-AC0F-164F-BDA1-EC57E091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9D62-8D24-1E4F-A9EE-BEBA28E0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0A7-EECE-5C4A-AFCD-5B95D92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3B96-E6EE-9A43-83F9-CC34ED38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8805-522F-3C46-87EA-FECDC97B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508A-1C5B-6C49-A59E-75C6FF287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C0B9-CB24-AF4E-B7ED-F03EB412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A9586-CD81-4742-8C43-686B4C90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F2147-E029-3644-AC30-41B22B4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D9987-1168-A64F-A81E-7A84D40B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2DB-BF5D-2B4A-A27A-B941152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F44B2-B0DC-604B-AD87-EA3A0EF2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6A373-01C7-1B4F-8FDE-EF2DB1C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7D290-F04B-FF48-AA25-64D803B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8B5F6-26A0-4F4D-B5C2-ADA9EA9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9DCD2-8E92-EB47-82C7-B0F7060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70B6-2F63-4F4A-BC90-C880E1BA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735F-296C-1B4E-9C02-0AB379F6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5AC0-893A-6343-BA4A-693E98EB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B23A-C7A1-8E4A-8BDB-3A50330B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D35A-82D3-A64C-9D3B-ED113D2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6DED-A2DA-F94D-81B6-BBA3A97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716F-8E8B-934F-AC35-CCB63140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82B6-031C-0B4F-BFD6-15FA3AB6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59B27-B5BF-4640-A3A7-702E9503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D2D2B-6826-E944-82AD-276FBCC0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9D8B-090A-6B4F-A4DE-689A6F3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E9533-4A7F-5A4A-A9A1-A394F8B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C47F-393C-D943-8AD6-2439F917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B42DF-6F63-A94E-AA0D-727367DD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F8E0-6179-6641-A79B-1A54A19B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2CEB-D6BD-BC49-B71C-FDC888442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3356-C6A7-7947-B6C7-C8DF0232FE09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6F7C-080E-5840-A484-8CAAEABB1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BB3C-2991-B546-855A-CB1907C5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FB86-02D1-1840-9C70-903807F4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5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e_Carlo_method" TargetMode="External"/><Relationship Id="rId2" Type="http://schemas.openxmlformats.org/officeDocument/2006/relationships/hyperlink" Target="https://www.solver.com/monte-carlo-simulation-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ernel_density_estim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extreme-gradient-boosting-with-xgboost/classification-with-xgboost?ex=1" TargetMode="External"/><Relationship Id="rId2" Type="http://schemas.openxmlformats.org/officeDocument/2006/relationships/hyperlink" Target="https://en.wikipedia.org/wiki/Gradient_boos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gerfrigola.com/doc/thesis.pdf" TargetMode="External"/><Relationship Id="rId2" Type="http://schemas.openxmlformats.org/officeDocument/2006/relationships/hyperlink" Target="https://arxiv.org/abs/1302.661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2.5602" TargetMode="External"/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1.0727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004F-DC65-4740-A12B-D2C2FFA83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Algorithmic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7793-FF64-A84C-BE36-956007B83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  <a:p>
            <a:endParaRPr lang="en-US" dirty="0"/>
          </a:p>
          <a:p>
            <a:r>
              <a:rPr lang="en-US" dirty="0"/>
              <a:t>Prof. Pietro Michiardi</a:t>
            </a:r>
          </a:p>
        </p:txBody>
      </p:sp>
    </p:spTree>
    <p:extLst>
      <p:ext uri="{BB962C8B-B14F-4D97-AF65-F5344CB8AC3E}">
        <p14:creationId xmlns:p14="http://schemas.microsoft.com/office/powerpoint/2010/main" val="424633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79472-F085-5A4B-8DDD-4644B8BD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 from the Notebooks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84900-CA5C-6B45-9046-D96590A3E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that you are supposed to study or revise on your own</a:t>
            </a:r>
          </a:p>
        </p:txBody>
      </p:sp>
    </p:spTree>
    <p:extLst>
      <p:ext uri="{BB962C8B-B14F-4D97-AF65-F5344CB8AC3E}">
        <p14:creationId xmlns:p14="http://schemas.microsoft.com/office/powerpoint/2010/main" val="277602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7C18-B2F4-1C4B-A4AF-EAEAEB0F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8454-3611-794A-A25E-D30999A1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Textbook material</a:t>
            </a:r>
          </a:p>
          <a:p>
            <a:pPr lvl="1"/>
            <a:r>
              <a:rPr lang="en-US" i="1" dirty="0"/>
              <a:t>“Mining of Massive Datasets”</a:t>
            </a:r>
            <a:r>
              <a:rPr lang="en-US" dirty="0"/>
              <a:t>, by Jure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Rajaraman</a:t>
            </a:r>
            <a:r>
              <a:rPr lang="en-US" dirty="0"/>
              <a:t>, Jeff Ullman, Stanford University</a:t>
            </a:r>
            <a:br>
              <a:rPr lang="en-US" dirty="0"/>
            </a:br>
            <a:r>
              <a:rPr lang="en-US" dirty="0">
                <a:hlinkClick r:id="rId2"/>
              </a:rPr>
              <a:t>http://www.mmds.org/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Focus on chapter 9</a:t>
            </a:r>
          </a:p>
          <a:p>
            <a:pPr lvl="1"/>
            <a:r>
              <a:rPr lang="en-US" i="1" dirty="0"/>
              <a:t>“Implicit Feedback for Inferring User Preference: A Bibliography”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Diane Kelly and  Jaime </a:t>
            </a:r>
            <a:r>
              <a:rPr lang="en-US" dirty="0" err="1"/>
              <a:t>Teevan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Research articles</a:t>
            </a:r>
          </a:p>
          <a:p>
            <a:pPr lvl="1"/>
            <a:r>
              <a:rPr lang="en-US" i="1" dirty="0"/>
              <a:t>“Matrix Completion and Low-Rank SVD </a:t>
            </a:r>
            <a:r>
              <a:rPr lang="en-US" i="1" dirty="0" err="1"/>
              <a:t>viaFast</a:t>
            </a:r>
            <a:r>
              <a:rPr lang="en-US" i="1" dirty="0"/>
              <a:t> Alternating Least Squares”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 Trevor Hastie, Rahul </a:t>
            </a:r>
            <a:r>
              <a:rPr lang="en-US" dirty="0" err="1"/>
              <a:t>Mazumder</a:t>
            </a:r>
            <a:r>
              <a:rPr lang="en-US" dirty="0"/>
              <a:t>, Jason D. Lee, Reza </a:t>
            </a:r>
            <a:r>
              <a:rPr lang="en-US" dirty="0" err="1"/>
              <a:t>Zadeh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Advanced readings</a:t>
            </a:r>
          </a:p>
          <a:p>
            <a:pPr lvl="1"/>
            <a:r>
              <a:rPr lang="en-US" i="1" dirty="0"/>
              <a:t>“Probabilistic Models for Data Combination in Recommender Systems”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 Sinead Williamson and </a:t>
            </a:r>
            <a:r>
              <a:rPr lang="en-US" dirty="0" err="1"/>
              <a:t>Zoubin</a:t>
            </a:r>
            <a:r>
              <a:rPr lang="en-US" dirty="0"/>
              <a:t> </a:t>
            </a:r>
            <a:r>
              <a:rPr lang="en-US" dirty="0" err="1"/>
              <a:t>Ghahramani</a:t>
            </a:r>
            <a:endParaRPr lang="en-US" dirty="0"/>
          </a:p>
          <a:p>
            <a:pPr lvl="1"/>
            <a:r>
              <a:rPr lang="en-US" i="1" dirty="0"/>
              <a:t>“Generalized Low Rank Models”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 Madeleine </a:t>
            </a:r>
            <a:r>
              <a:rPr lang="en-US" dirty="0" err="1"/>
              <a:t>Udell</a:t>
            </a:r>
            <a:r>
              <a:rPr lang="en-US" dirty="0"/>
              <a:t>, Corinne Horn, Reza </a:t>
            </a:r>
            <a:r>
              <a:rPr lang="en-US" dirty="0" err="1"/>
              <a:t>Zadeh</a:t>
            </a:r>
            <a:r>
              <a:rPr lang="en-US" dirty="0"/>
              <a:t>, Stephen Boyd</a:t>
            </a:r>
          </a:p>
        </p:txBody>
      </p:sp>
    </p:spTree>
    <p:extLst>
      <p:ext uri="{BB962C8B-B14F-4D97-AF65-F5344CB8AC3E}">
        <p14:creationId xmlns:p14="http://schemas.microsoft.com/office/powerpoint/2010/main" val="257357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F9E2-66A5-414F-83B3-AC6E9024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42AF-AF64-BE4F-BCB9-FB37CAD7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Basic material</a:t>
            </a:r>
          </a:p>
          <a:p>
            <a:pPr lvl="1"/>
            <a:r>
              <a:rPr lang="en-US" dirty="0"/>
              <a:t>“Monte Carlo Simulation Tutorial”, </a:t>
            </a:r>
            <a:br>
              <a:rPr lang="en-US" dirty="0"/>
            </a:br>
            <a:r>
              <a:rPr lang="en-US" dirty="0">
                <a:hlinkClick r:id="rId2"/>
              </a:rPr>
              <a:t>https://www.solver.com/monte-carlo-simulation-example</a:t>
            </a:r>
            <a:endParaRPr lang="en-US" dirty="0"/>
          </a:p>
          <a:p>
            <a:pPr lvl="1"/>
            <a:r>
              <a:rPr lang="en-US" i="1" dirty="0"/>
              <a:t>“The Monte Carlo Method”,</a:t>
            </a:r>
            <a:r>
              <a:rPr lang="en-US" dirty="0"/>
              <a:t> </a:t>
            </a:r>
            <a:r>
              <a:rPr lang="en-US" dirty="0" err="1"/>
              <a:t>WikiPedia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https://en.wikipedia.org/wiki/Monte_Carlo_method</a:t>
            </a:r>
            <a:endParaRPr lang="en-US" dirty="0"/>
          </a:p>
          <a:p>
            <a:pPr lvl="1"/>
            <a:r>
              <a:rPr lang="en-US" i="1" dirty="0"/>
              <a:t>“An Introduction to Statistical Learning”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Gareth James, Daniela Witten, Trevor Hastie and Robert </a:t>
            </a:r>
            <a:r>
              <a:rPr lang="en-US" dirty="0" err="1"/>
              <a:t>Tibshirani</a:t>
            </a:r>
            <a:endParaRPr lang="en-US" dirty="0"/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Chapter 2 and Chapter 3, </a:t>
            </a:r>
            <a:r>
              <a:rPr lang="en-US" i="1" dirty="0">
                <a:sym typeface="Wingdings" pitchFamily="2" charset="2"/>
              </a:rPr>
              <a:t>“Linear Models”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i="1" dirty="0"/>
              <a:t>“Kernel Density Estimation”</a:t>
            </a:r>
            <a:r>
              <a:rPr lang="en-US" dirty="0"/>
              <a:t>, </a:t>
            </a:r>
            <a:r>
              <a:rPr lang="en-US" dirty="0" err="1"/>
              <a:t>WikiPedia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https://en.wikipedia.org/wiki/Kernel_density_estimation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Advanced readings</a:t>
            </a:r>
          </a:p>
          <a:p>
            <a:pPr lvl="1"/>
            <a:r>
              <a:rPr lang="en-US" i="1" dirty="0"/>
              <a:t>“An Introduction to Statistical Learning”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Gareth James, Daniela Witten, Trevor Hastie and Robert </a:t>
            </a:r>
            <a:r>
              <a:rPr lang="en-US" dirty="0" err="1"/>
              <a:t>Tibshirani</a:t>
            </a:r>
            <a:endParaRPr lang="en-US" dirty="0"/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Chapter 7, </a:t>
            </a:r>
            <a:r>
              <a:rPr lang="en-US" i="1" dirty="0">
                <a:sym typeface="Wingdings" pitchFamily="2" charset="2"/>
              </a:rPr>
              <a:t>“Moving beyond linearity”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Backtesting</a:t>
            </a:r>
            <a:r>
              <a:rPr lang="en-US" i="1" dirty="0"/>
              <a:t> Value-at-Risk Models”</a:t>
            </a:r>
            <a:r>
              <a:rPr lang="en-US" dirty="0"/>
              <a:t>, by </a:t>
            </a:r>
            <a:r>
              <a:rPr lang="en-US" dirty="0" err="1"/>
              <a:t>Kansantaloustiede</a:t>
            </a:r>
            <a:r>
              <a:rPr lang="en-US" dirty="0"/>
              <a:t> et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1E90-1A48-5847-A1CE-86A8F514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Challenge: a practical regression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A9EE-9EF8-1D49-B759-4877AB8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Textbook material</a:t>
            </a:r>
          </a:p>
          <a:p>
            <a:pPr lvl="1"/>
            <a:r>
              <a:rPr lang="en-US" i="1" dirty="0"/>
              <a:t>“An Introduction to Statistical Learning”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Gareth James, Daniela Witten, Trevor Hastie and Robert </a:t>
            </a:r>
            <a:r>
              <a:rPr lang="en-US" dirty="0" err="1"/>
              <a:t>Tibshirani</a:t>
            </a:r>
            <a:endParaRPr lang="en-US" dirty="0"/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Chapter 2, Chapter 3, </a:t>
            </a:r>
            <a:r>
              <a:rPr lang="en-US" i="1" dirty="0">
                <a:sym typeface="Wingdings" pitchFamily="2" charset="2"/>
              </a:rPr>
              <a:t>“Linear Models”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Chapter 8, “Tree-based Methods”</a:t>
            </a:r>
          </a:p>
          <a:p>
            <a:pPr lvl="1">
              <a:buFont typeface="Wingdings" pitchFamily="2" charset="2"/>
              <a:buChar char="è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Advanced readings</a:t>
            </a:r>
          </a:p>
          <a:p>
            <a:pPr lvl="1"/>
            <a:r>
              <a:rPr lang="en-US" i="1" dirty="0"/>
              <a:t>“An Introduction to Statistical Learning”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Gareth James, Daniela Witten, Trevor Hastie and Robert </a:t>
            </a:r>
            <a:r>
              <a:rPr lang="en-US" dirty="0" err="1"/>
              <a:t>Tibshirani</a:t>
            </a:r>
            <a:endParaRPr lang="en-US" dirty="0"/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Chapter 9, “Support Vector Machines”</a:t>
            </a:r>
          </a:p>
          <a:p>
            <a:pPr lvl="1"/>
            <a:r>
              <a:rPr lang="en-US" i="1" dirty="0">
                <a:sym typeface="Wingdings" pitchFamily="2" charset="2"/>
              </a:rPr>
              <a:t>“Gradient Boosting”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WikiPedia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  <a:hlinkClick r:id="rId2"/>
              </a:rPr>
              <a:t>https://en.wikipedia.org/wiki/Gradient_boosting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“</a:t>
            </a:r>
            <a:r>
              <a:rPr lang="en-US" i="1" dirty="0" err="1">
                <a:sym typeface="Wingdings" pitchFamily="2" charset="2"/>
              </a:rPr>
              <a:t>XGBoost</a:t>
            </a:r>
            <a:r>
              <a:rPr lang="en-US" i="1" dirty="0">
                <a:sym typeface="Wingdings" pitchFamily="2" charset="2"/>
              </a:rPr>
              <a:t>: A Scalable Tree Boosting System”</a:t>
            </a:r>
            <a:r>
              <a:rPr lang="en-US" dirty="0">
                <a:sym typeface="Wingdings" pitchFamily="2" charset="2"/>
              </a:rPr>
              <a:t>,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https://</a:t>
            </a:r>
            <a:r>
              <a:rPr lang="en-US" dirty="0" err="1">
                <a:sym typeface="Wingdings" pitchFamily="2" charset="2"/>
              </a:rPr>
              <a:t>arxiv.org</a:t>
            </a:r>
            <a:r>
              <a:rPr lang="en-US" dirty="0">
                <a:sym typeface="Wingdings" pitchFamily="2" charset="2"/>
              </a:rPr>
              <a:t>/abs/1603.02754</a:t>
            </a:r>
          </a:p>
          <a:p>
            <a:pPr lvl="1"/>
            <a:r>
              <a:rPr lang="en-US" dirty="0">
                <a:sym typeface="Wingdings" pitchFamily="2" charset="2"/>
              </a:rPr>
              <a:t>A video tutorial on </a:t>
            </a:r>
            <a:r>
              <a:rPr lang="en-US" dirty="0" err="1">
                <a:sym typeface="Wingdings" pitchFamily="2" charset="2"/>
              </a:rPr>
              <a:t>XGBoost</a:t>
            </a:r>
            <a:r>
              <a:rPr lang="en-US" dirty="0">
                <a:sym typeface="Wingdings" pitchFamily="2" charset="2"/>
              </a:rPr>
              <a:t>,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  <a:hlinkClick r:id="rId3"/>
              </a:rPr>
              <a:t>https://campus.datacamp.com/courses/extreme-gradient-boosting-with-xgboost/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31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6046-03A8-C747-A6E1-8C41DBE7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SAFRAN laboratory: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4797-7FAE-0F42-BEE9-4B91C04D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Textbook material</a:t>
            </a:r>
          </a:p>
          <a:p>
            <a:pPr lvl="1"/>
            <a:r>
              <a:rPr lang="en-US" i="1" dirty="0">
                <a:sym typeface="Wingdings" pitchFamily="2" charset="2"/>
              </a:rPr>
              <a:t>“Introduction to Time Series and Forecasting”</a:t>
            </a:r>
            <a:r>
              <a:rPr lang="en-US" dirty="0">
                <a:sym typeface="Wingdings" pitchFamily="2" charset="2"/>
              </a:rPr>
              <a:t>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by Peter J. </a:t>
            </a:r>
            <a:r>
              <a:rPr lang="en-US" dirty="0" err="1">
                <a:sym typeface="Wingdings" pitchFamily="2" charset="2"/>
              </a:rPr>
              <a:t>Brockwell</a:t>
            </a:r>
            <a:r>
              <a:rPr lang="en-US" dirty="0">
                <a:sym typeface="Wingdings" pitchFamily="2" charset="2"/>
              </a:rPr>
              <a:t> Richard A. Davis</a:t>
            </a:r>
          </a:p>
          <a:p>
            <a:pPr lvl="1"/>
            <a:r>
              <a:rPr lang="en-US" i="1" dirty="0">
                <a:sym typeface="Wingdings" pitchFamily="2" charset="2"/>
              </a:rPr>
              <a:t>“Time series analysis”</a:t>
            </a:r>
            <a:r>
              <a:rPr lang="en-US" dirty="0">
                <a:sym typeface="Wingdings" pitchFamily="2" charset="2"/>
              </a:rPr>
              <a:t>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by Jan </a:t>
            </a:r>
            <a:r>
              <a:rPr lang="en-US" dirty="0" err="1">
                <a:sym typeface="Wingdings" pitchFamily="2" charset="2"/>
              </a:rPr>
              <a:t>Grandell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“An Introductory Study on Time Series Modeling and Forecasting”</a:t>
            </a:r>
            <a:r>
              <a:rPr lang="en-US" dirty="0">
                <a:sym typeface="Wingdings" pitchFamily="2" charset="2"/>
              </a:rPr>
              <a:t>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by </a:t>
            </a:r>
            <a:r>
              <a:rPr lang="en-US" dirty="0" err="1">
                <a:sym typeface="Wingdings" pitchFamily="2" charset="2"/>
              </a:rPr>
              <a:t>Ratnadip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Adhikari</a:t>
            </a:r>
            <a:r>
              <a:rPr lang="en-US" dirty="0">
                <a:sym typeface="Wingdings" pitchFamily="2" charset="2"/>
              </a:rPr>
              <a:t>, R. K. Agrawal </a:t>
            </a:r>
            <a:r>
              <a:rPr lang="en-US" dirty="0">
                <a:sym typeface="Wingdings" pitchFamily="2" charset="2"/>
                <a:hlinkClick r:id="rId2"/>
              </a:rPr>
              <a:t>https://arxiv.org/abs/1302.6613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Advanced readings</a:t>
            </a:r>
          </a:p>
          <a:p>
            <a:pPr lvl="1"/>
            <a:r>
              <a:rPr lang="en-US" i="1" dirty="0">
                <a:sym typeface="Wingdings" pitchFamily="2" charset="2"/>
              </a:rPr>
              <a:t>“Bayesian Time Series Learning with Gaussian Processes”</a:t>
            </a:r>
            <a:r>
              <a:rPr lang="en-US" dirty="0">
                <a:sym typeface="Wingdings" pitchFamily="2" charset="2"/>
              </a:rPr>
              <a:t>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by Roger </a:t>
            </a:r>
            <a:r>
              <a:rPr lang="en-US" dirty="0" err="1">
                <a:sym typeface="Wingdings" pitchFamily="2" charset="2"/>
              </a:rPr>
              <a:t>Frigola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  <a:hlinkClick r:id="rId3"/>
              </a:rPr>
              <a:t>http://www.rogerfrigola.com/doc/thesis.pdf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79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92FA-1F52-784B-ACC3-715E3CB4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SAP laboratory: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B9E4-C373-3349-AFA8-E5D2FD23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Textbook material</a:t>
            </a:r>
          </a:p>
          <a:p>
            <a:pPr lvl="1"/>
            <a:r>
              <a:rPr lang="en-US" i="1" dirty="0"/>
              <a:t>“Reinforcement Learning: An Introduction”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by Richard S. Sutton and Andrew G. </a:t>
            </a:r>
            <a:r>
              <a:rPr lang="en-US" dirty="0" err="1"/>
              <a:t>Barto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Websites / Blogs</a:t>
            </a:r>
          </a:p>
          <a:p>
            <a:pPr lvl="1"/>
            <a:r>
              <a:rPr lang="en-US" dirty="0">
                <a:hlinkClick r:id="rId2"/>
              </a:rPr>
              <a:t>https://gym.openai.com/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Advanced Readings</a:t>
            </a:r>
          </a:p>
          <a:p>
            <a:pPr lvl="1"/>
            <a:r>
              <a:rPr lang="en-US" i="1" dirty="0"/>
              <a:t>“Playing Atari with Deep Reinforcement Learning”, </a:t>
            </a:r>
            <a:br>
              <a:rPr lang="en-US" i="1" dirty="0"/>
            </a:br>
            <a:r>
              <a:rPr lang="en-US" dirty="0"/>
              <a:t>by </a:t>
            </a:r>
            <a:r>
              <a:rPr lang="en-US" dirty="0" err="1"/>
              <a:t>Volodymyr</a:t>
            </a:r>
            <a:r>
              <a:rPr lang="en-US" dirty="0"/>
              <a:t> </a:t>
            </a:r>
            <a:r>
              <a:rPr lang="en-US" dirty="0" err="1"/>
              <a:t>Mnih</a:t>
            </a:r>
            <a:r>
              <a:rPr lang="en-US" dirty="0"/>
              <a:t>, et. al.</a:t>
            </a:r>
            <a:br>
              <a:rPr lang="en-US" dirty="0"/>
            </a:br>
            <a:r>
              <a:rPr lang="en-US" dirty="0">
                <a:hlinkClick r:id="rId3"/>
              </a:rPr>
              <a:t>https://arxiv.org/abs/1312.5602</a:t>
            </a:r>
            <a:endParaRPr lang="en-US" dirty="0"/>
          </a:p>
          <a:p>
            <a:pPr lvl="1"/>
            <a:r>
              <a:rPr lang="en-US" i="1" dirty="0"/>
              <a:t>“Deep Reinforcement Learning: An Overview”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Yuxi</a:t>
            </a:r>
            <a:r>
              <a:rPr lang="en-US" dirty="0"/>
              <a:t> Li</a:t>
            </a:r>
            <a:br>
              <a:rPr lang="en-US" dirty="0"/>
            </a:br>
            <a:r>
              <a:rPr lang="en-US" dirty="0">
                <a:hlinkClick r:id="rId4"/>
              </a:rPr>
              <a:t>https://arxiv.org/abs/1701.07274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79472-F085-5A4B-8DDD-4644B8BD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Calendar and timings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84900-CA5C-6B45-9046-D96590A3E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78E228-40F7-114F-9B65-9BF73474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the laboratories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2585-F31E-7D41-8C94-77DE522C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Each laboratory has dedicated Q/A slots</a:t>
            </a:r>
          </a:p>
          <a:p>
            <a:pPr lvl="1"/>
            <a:r>
              <a:rPr lang="en-US" dirty="0"/>
              <a:t>Each notebook is granted 2 slots</a:t>
            </a:r>
          </a:p>
          <a:p>
            <a:pPr lvl="1"/>
            <a:r>
              <a:rPr lang="en-US" dirty="0"/>
              <a:t>TAs will answer questions </a:t>
            </a:r>
            <a:r>
              <a:rPr lang="en-US" dirty="0">
                <a:solidFill>
                  <a:srgbClr val="FF0000"/>
                </a:solidFill>
              </a:rPr>
              <a:t>related to the specific notebook </a:t>
            </a:r>
            <a:r>
              <a:rPr lang="en-US" dirty="0"/>
              <a:t>in its slots</a:t>
            </a:r>
          </a:p>
          <a:p>
            <a:pPr lvl="1"/>
            <a:endParaRPr lang="en-US" dirty="0"/>
          </a:p>
          <a:p>
            <a:r>
              <a:rPr lang="en-US" b="1" dirty="0"/>
              <a:t>Deadlines</a:t>
            </a:r>
          </a:p>
          <a:p>
            <a:pPr lvl="1"/>
            <a:r>
              <a:rPr lang="en-US" dirty="0"/>
              <a:t>Know your deadlines! Each notebooks has a specific one</a:t>
            </a:r>
          </a:p>
          <a:p>
            <a:endParaRPr lang="en-US" dirty="0"/>
          </a:p>
          <a:p>
            <a:r>
              <a:rPr lang="en-US" b="1" dirty="0"/>
              <a:t>Presence</a:t>
            </a:r>
          </a:p>
          <a:p>
            <a:pPr lvl="1"/>
            <a:r>
              <a:rPr lang="en-US" dirty="0"/>
              <a:t>MANDATORY for industrial notebooks</a:t>
            </a:r>
          </a:p>
          <a:p>
            <a:pPr lvl="1"/>
            <a:r>
              <a:rPr lang="en-US" dirty="0"/>
              <a:t>Warmly suggested for all other notebooks, otherwise you won’t have the possibility to ask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CBD27-0274-3C41-AFA0-7CEE74DD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of the laboratories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7DA2D-898C-EE4F-B464-64B9A8D6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Recommender algorithms</a:t>
            </a:r>
          </a:p>
          <a:p>
            <a:pPr lvl="1"/>
            <a:r>
              <a:rPr lang="en-US" dirty="0"/>
              <a:t>March 16, 23</a:t>
            </a:r>
          </a:p>
          <a:p>
            <a:pPr lvl="1"/>
            <a:r>
              <a:rPr lang="en-US" dirty="0"/>
              <a:t>Deadline: March 29</a:t>
            </a:r>
            <a:r>
              <a:rPr lang="en-US" baseline="30000" dirty="0"/>
              <a:t>th</a:t>
            </a:r>
            <a:r>
              <a:rPr lang="en-US" dirty="0"/>
              <a:t> at 23h59m59s</a:t>
            </a:r>
          </a:p>
          <a:p>
            <a:endParaRPr lang="en-US" dirty="0"/>
          </a:p>
          <a:p>
            <a:r>
              <a:rPr lang="en-US" b="1" dirty="0"/>
              <a:t>Monte Carlo simulation</a:t>
            </a:r>
          </a:p>
          <a:p>
            <a:pPr lvl="1"/>
            <a:r>
              <a:rPr lang="en-US" dirty="0"/>
              <a:t>March 30, April 6</a:t>
            </a:r>
          </a:p>
          <a:p>
            <a:pPr lvl="1"/>
            <a:r>
              <a:rPr lang="en-US" dirty="0"/>
              <a:t>Deadline: April 12</a:t>
            </a:r>
            <a:r>
              <a:rPr lang="en-US" baseline="30000" dirty="0"/>
              <a:t>th</a:t>
            </a:r>
            <a:r>
              <a:rPr lang="en-US" dirty="0"/>
              <a:t> at 23h59m59s</a:t>
            </a:r>
          </a:p>
          <a:p>
            <a:endParaRPr lang="en-US" dirty="0"/>
          </a:p>
          <a:p>
            <a:r>
              <a:rPr lang="en-US" b="1" dirty="0"/>
              <a:t>Challenge</a:t>
            </a:r>
          </a:p>
          <a:p>
            <a:pPr lvl="1"/>
            <a:r>
              <a:rPr lang="en-US" dirty="0"/>
              <a:t>April 13, 20, 27,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Deadline: May 17</a:t>
            </a:r>
            <a:r>
              <a:rPr lang="en-US" baseline="30000" dirty="0"/>
              <a:t>th</a:t>
            </a:r>
            <a:r>
              <a:rPr lang="en-US" dirty="0"/>
              <a:t> at 23h59m59s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 Discussion lecture about challenge: May 18</a:t>
            </a:r>
            <a:r>
              <a:rPr lang="en-US" b="1" baseline="30000" dirty="0">
                <a:sym typeface="Wingdings" pitchFamily="2" charset="2"/>
              </a:rPr>
              <a:t>th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59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3CBD27-0274-3C41-AFA0-7CEE74DD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the laboratories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7DA2D-898C-EE4F-B464-64B9A8D6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SAFRAN</a:t>
            </a:r>
          </a:p>
          <a:p>
            <a:pPr lvl="1"/>
            <a:r>
              <a:rPr lang="en-US" dirty="0"/>
              <a:t>May 25, June 1</a:t>
            </a:r>
          </a:p>
          <a:p>
            <a:pPr lvl="1"/>
            <a:r>
              <a:rPr lang="en-US" dirty="0"/>
              <a:t>Deadline: at the end of each laboratory</a:t>
            </a:r>
          </a:p>
          <a:p>
            <a:endParaRPr lang="en-US" dirty="0"/>
          </a:p>
          <a:p>
            <a:r>
              <a:rPr lang="en-US" b="1" dirty="0"/>
              <a:t>SAP</a:t>
            </a:r>
          </a:p>
          <a:p>
            <a:pPr lvl="1"/>
            <a:r>
              <a:rPr lang="en-US" dirty="0"/>
              <a:t>June 8, 15</a:t>
            </a:r>
          </a:p>
          <a:p>
            <a:pPr lvl="1"/>
            <a:r>
              <a:rPr lang="en-US" dirty="0"/>
              <a:t>Deadline: June 15</a:t>
            </a:r>
            <a:r>
              <a:rPr lang="en-US" baseline="30000" dirty="0"/>
              <a:t>th</a:t>
            </a:r>
            <a:r>
              <a:rPr lang="en-US" dirty="0"/>
              <a:t> at 23h59m59s</a:t>
            </a:r>
          </a:p>
        </p:txBody>
      </p:sp>
    </p:spTree>
    <p:extLst>
      <p:ext uri="{BB962C8B-B14F-4D97-AF65-F5344CB8AC3E}">
        <p14:creationId xmlns:p14="http://schemas.microsoft.com/office/powerpoint/2010/main" val="42261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30A-7853-5E40-904F-E7790131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/ learning outcomes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9BE-6E04-9347-BE5B-880D0E8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Gain hands-on experience in real-life Data Science projects</a:t>
            </a:r>
          </a:p>
          <a:p>
            <a:endParaRPr lang="en-US" dirty="0"/>
          </a:p>
          <a:p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knowledge acquired in other courses</a:t>
            </a:r>
            <a:r>
              <a:rPr lang="en-US" b="1" dirty="0"/>
              <a:t>: math and CS</a:t>
            </a:r>
          </a:p>
          <a:p>
            <a:endParaRPr lang="en-US" dirty="0"/>
          </a:p>
          <a:p>
            <a:r>
              <a:rPr lang="en-US" b="1" dirty="0"/>
              <a:t>Develop a methodology to address challenges such as: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Algorithm / model selection</a:t>
            </a:r>
          </a:p>
          <a:p>
            <a:pPr lvl="1"/>
            <a:r>
              <a:rPr lang="en-US" dirty="0"/>
              <a:t>Experimental evaluation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41252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4B6D-66B8-1542-8DCF-8D17326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Notebooks, not lectures!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04BB-A5E1-904E-9DFC-E7B9515F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Essentially, there will be no traditional lectures</a:t>
            </a:r>
          </a:p>
          <a:p>
            <a:pPr lvl="1"/>
            <a:r>
              <a:rPr lang="en-US" dirty="0"/>
              <a:t>Knowledge from introduction to machine learning is a </a:t>
            </a:r>
            <a:r>
              <a:rPr lang="en-US" dirty="0">
                <a:solidFill>
                  <a:srgbClr val="FF0000"/>
                </a:solidFill>
              </a:rPr>
              <a:t>requisite</a:t>
            </a:r>
          </a:p>
          <a:p>
            <a:pPr lvl="1"/>
            <a:r>
              <a:rPr lang="en-US" dirty="0"/>
              <a:t>Knowledge from distributed computing is </a:t>
            </a:r>
            <a:r>
              <a:rPr lang="en-US" dirty="0">
                <a:solidFill>
                  <a:srgbClr val="FF0000"/>
                </a:solidFill>
              </a:rPr>
              <a:t>strongly suggested</a:t>
            </a:r>
          </a:p>
          <a:p>
            <a:pPr lvl="1"/>
            <a:r>
              <a:rPr lang="en-US" dirty="0"/>
              <a:t>Taking the Advanced Statistical Inference course is a BIG plus</a:t>
            </a:r>
          </a:p>
          <a:p>
            <a:pPr lvl="1"/>
            <a:endParaRPr lang="en-US" dirty="0"/>
          </a:p>
          <a:p>
            <a:r>
              <a:rPr lang="en-US" b="1" dirty="0"/>
              <a:t>Laboratories to learn and practice</a:t>
            </a:r>
          </a:p>
          <a:p>
            <a:pPr lvl="1"/>
            <a:r>
              <a:rPr lang="en-US" dirty="0"/>
              <a:t>Guided Notebooks</a:t>
            </a:r>
          </a:p>
          <a:p>
            <a:pPr lvl="1"/>
            <a:r>
              <a:rPr lang="en-US" dirty="0"/>
              <a:t>Challenge Notebooks</a:t>
            </a:r>
          </a:p>
          <a:p>
            <a:pPr lvl="1"/>
            <a:r>
              <a:rPr lang="en-US" dirty="0"/>
              <a:t>Industrial Notebooks</a:t>
            </a:r>
          </a:p>
        </p:txBody>
      </p:sp>
    </p:spTree>
    <p:extLst>
      <p:ext uri="{BB962C8B-B14F-4D97-AF65-F5344CB8AC3E}">
        <p14:creationId xmlns:p14="http://schemas.microsoft.com/office/powerpoint/2010/main" val="358338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274A-21E2-1E4F-911A-8295C298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Guided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BA51-5F3C-984B-9D0A-C7656B55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 self-contained studying and development environment</a:t>
            </a:r>
          </a:p>
          <a:p>
            <a:pPr lvl="1"/>
            <a:r>
              <a:rPr lang="en-US" dirty="0"/>
              <a:t>Contains text, reference material, code, questions, …</a:t>
            </a:r>
          </a:p>
          <a:p>
            <a:endParaRPr lang="en-US" dirty="0"/>
          </a:p>
          <a:p>
            <a:r>
              <a:rPr lang="en-US" b="1" dirty="0"/>
              <a:t>A precious guide (through questions) to attack a data science problem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Algorithm / model selection</a:t>
            </a:r>
          </a:p>
          <a:p>
            <a:pPr lvl="1"/>
            <a:r>
              <a:rPr lang="en-US" dirty="0"/>
              <a:t>Experimental evaluation and validation</a:t>
            </a:r>
          </a:p>
          <a:p>
            <a:endParaRPr lang="en-US" dirty="0"/>
          </a:p>
          <a:p>
            <a:r>
              <a:rPr lang="en-US" b="1" dirty="0"/>
              <a:t>Weight = 1 for the computation of the final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F16D-0134-C641-9EBD-B9E80D57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E67-003A-0B44-ADC5-E8267515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Everything starts with a well defined problem statement</a:t>
            </a:r>
          </a:p>
          <a:p>
            <a:pPr lvl="1"/>
            <a:r>
              <a:rPr lang="en-US" dirty="0"/>
              <a:t>It is up to you to </a:t>
            </a:r>
            <a:r>
              <a:rPr lang="en-US" dirty="0">
                <a:solidFill>
                  <a:srgbClr val="FF0000"/>
                </a:solidFill>
              </a:rPr>
              <a:t>use and adapt</a:t>
            </a:r>
            <a:r>
              <a:rPr lang="en-US" dirty="0"/>
              <a:t> the methodology from guided notebooks</a:t>
            </a:r>
          </a:p>
          <a:p>
            <a:pPr lvl="1"/>
            <a:endParaRPr lang="en-US" dirty="0"/>
          </a:p>
          <a:p>
            <a:r>
              <a:rPr lang="en-US" b="1" dirty="0"/>
              <a:t>Students are supposed to </a:t>
            </a:r>
          </a:p>
          <a:p>
            <a:pPr lvl="1"/>
            <a:r>
              <a:rPr lang="en-US" dirty="0"/>
              <a:t>Define a viable approach</a:t>
            </a:r>
          </a:p>
          <a:p>
            <a:pPr lvl="1"/>
            <a:r>
              <a:rPr lang="en-US" dirty="0"/>
              <a:t>Use techniques and models learned in MALIS and ASI</a:t>
            </a:r>
          </a:p>
          <a:p>
            <a:pPr lvl="1"/>
            <a:r>
              <a:rPr lang="en-US" dirty="0"/>
              <a:t>Eventually use distributed programming libraries</a:t>
            </a:r>
          </a:p>
          <a:p>
            <a:pPr lvl="1"/>
            <a:endParaRPr lang="en-US" dirty="0"/>
          </a:p>
          <a:p>
            <a:r>
              <a:rPr lang="en-US" b="1" dirty="0"/>
              <a:t>Winning the challenge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Groups will be ranked </a:t>
            </a:r>
            <a:r>
              <a:rPr lang="en-US" dirty="0"/>
              <a:t>based on a well defined performance metric, e.g. MSE</a:t>
            </a:r>
          </a:p>
          <a:p>
            <a:pPr lvl="1"/>
            <a:r>
              <a:rPr lang="en-US" dirty="0"/>
              <a:t>The top 3 groups will receive bonus points: 3 for 1st rank, 2 for 2nd rank, 1 for 3rd rank</a:t>
            </a:r>
          </a:p>
          <a:p>
            <a:endParaRPr lang="en-US" dirty="0"/>
          </a:p>
          <a:p>
            <a:r>
              <a:rPr lang="en-US" b="1" dirty="0"/>
              <a:t>Weight = 2 for the computation of the final grade</a:t>
            </a:r>
          </a:p>
        </p:txBody>
      </p:sp>
    </p:spTree>
    <p:extLst>
      <p:ext uri="{BB962C8B-B14F-4D97-AF65-F5344CB8AC3E}">
        <p14:creationId xmlns:p14="http://schemas.microsoft.com/office/powerpoint/2010/main" val="10442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E15C-EA40-B94F-949C-6B69CAB0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Industrial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4677-D43F-7C4B-811B-E385086E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These labs are MANDATORY</a:t>
            </a:r>
          </a:p>
          <a:p>
            <a:pPr lvl="1"/>
            <a:r>
              <a:rPr lang="en-US" dirty="0"/>
              <a:t>Students will be guided through these notebooks, through a series of questions as done by operational data scientists</a:t>
            </a:r>
          </a:p>
          <a:p>
            <a:endParaRPr lang="en-US" dirty="0"/>
          </a:p>
          <a:p>
            <a:r>
              <a:rPr lang="en-US" b="1" dirty="0"/>
              <a:t>Topics covered</a:t>
            </a:r>
          </a:p>
          <a:p>
            <a:pPr lvl="1"/>
            <a:r>
              <a:rPr lang="en-US" dirty="0"/>
              <a:t>Not seen in any of the classes (currently)</a:t>
            </a:r>
          </a:p>
          <a:p>
            <a:pPr lvl="1"/>
            <a:r>
              <a:rPr lang="en-US" dirty="0"/>
              <a:t>Require </a:t>
            </a:r>
            <a:r>
              <a:rPr lang="en-US" dirty="0">
                <a:solidFill>
                  <a:srgbClr val="FF0000"/>
                </a:solidFill>
              </a:rPr>
              <a:t>studying on your own</a:t>
            </a:r>
          </a:p>
          <a:p>
            <a:endParaRPr lang="en-US" dirty="0"/>
          </a:p>
          <a:p>
            <a:r>
              <a:rPr lang="en-US" b="1" dirty="0"/>
              <a:t>Weight = 1 for the computation of the final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2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937B-E5E5-654A-9D15-FC182DB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be a successful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132-2D30-0948-B28E-4F1435B6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 not underestimate this course!  </a:t>
            </a:r>
          </a:p>
          <a:p>
            <a:pPr lvl="1"/>
            <a:r>
              <a:rPr lang="en-US" dirty="0"/>
              <a:t>Be independent and dare to explore, and expand your Guided Notebooks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Study or revise </a:t>
            </a:r>
            <a:r>
              <a:rPr lang="en-US" dirty="0"/>
              <a:t>the theory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Follow links </a:t>
            </a:r>
            <a:r>
              <a:rPr lang="en-US" dirty="0"/>
              <a:t>on the Guided Notebooks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Lookup for references </a:t>
            </a:r>
            <a:r>
              <a:rPr lang="en-US" dirty="0"/>
              <a:t>from this introductory slide deck</a:t>
            </a:r>
          </a:p>
          <a:p>
            <a:endParaRPr lang="en-US" dirty="0"/>
          </a:p>
          <a:p>
            <a:r>
              <a:rPr lang="en-US" b="1" dirty="0"/>
              <a:t>Discuss with TAs!</a:t>
            </a:r>
          </a:p>
          <a:p>
            <a:pPr lvl="1"/>
            <a:r>
              <a:rPr lang="en-US" dirty="0"/>
              <a:t>Prepare your question, come up already with a plausible answer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Ask for advice, ask for references, for links, …</a:t>
            </a:r>
          </a:p>
          <a:p>
            <a:pPr lvl="1"/>
            <a:r>
              <a:rPr lang="en-US" dirty="0"/>
              <a:t>Ask if the quality of your work meets grading requirements (see next)</a:t>
            </a:r>
          </a:p>
        </p:txBody>
      </p:sp>
    </p:spTree>
    <p:extLst>
      <p:ext uri="{BB962C8B-B14F-4D97-AF65-F5344CB8AC3E}">
        <p14:creationId xmlns:p14="http://schemas.microsoft.com/office/powerpoint/2010/main" val="131928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937B-E5E5-654A-9D15-FC182DB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be a successful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132-2D30-0948-B28E-4F1435B6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Is this a course about algorithm design?  </a:t>
            </a:r>
          </a:p>
          <a:p>
            <a:pPr lvl="1"/>
            <a:r>
              <a:rPr lang="en-US" dirty="0"/>
              <a:t>Standard libraries of machine learning algorithms implemented in an efficient way</a:t>
            </a:r>
          </a:p>
          <a:p>
            <a:pPr lvl="1"/>
            <a:r>
              <a:rPr lang="en-US" dirty="0"/>
              <a:t>Algorithmic concepts discussed in the Notebooks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Optional, advanced approaches </a:t>
            </a:r>
            <a:r>
              <a:rPr lang="en-US" dirty="0"/>
              <a:t>are more than welcome!</a:t>
            </a:r>
          </a:p>
          <a:p>
            <a:endParaRPr lang="en-US" dirty="0"/>
          </a:p>
          <a:p>
            <a:r>
              <a:rPr lang="en-US" b="1" dirty="0"/>
              <a:t>Does this course make me a Data Scientist?  </a:t>
            </a:r>
          </a:p>
          <a:p>
            <a:pPr lvl="1"/>
            <a:r>
              <a:rPr lang="en-US" dirty="0"/>
              <a:t>No, it’s the whole track, not a single “hacking” course</a:t>
            </a:r>
          </a:p>
          <a:p>
            <a:pPr lvl="1"/>
            <a:r>
              <a:rPr lang="en-US" dirty="0"/>
              <a:t>Aim at “</a:t>
            </a:r>
            <a:r>
              <a:rPr lang="en-US" dirty="0">
                <a:solidFill>
                  <a:srgbClr val="FF0000"/>
                </a:solidFill>
              </a:rPr>
              <a:t>learning the hard way</a:t>
            </a:r>
            <a:r>
              <a:rPr lang="en-US" dirty="0"/>
              <a:t>” and put into practice theoretical concepts</a:t>
            </a:r>
          </a:p>
          <a:p>
            <a:endParaRPr lang="en-US" dirty="0"/>
          </a:p>
          <a:p>
            <a:r>
              <a:rPr lang="en-US" b="1" dirty="0"/>
              <a:t>Do I need to know how to program?  </a:t>
            </a:r>
          </a:p>
          <a:p>
            <a:pPr lvl="1"/>
            <a:r>
              <a:rPr lang="en-US" dirty="0"/>
              <a:t>Yes, and this is mandatory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will use Python</a:t>
            </a:r>
          </a:p>
        </p:txBody>
      </p:sp>
    </p:spTree>
    <p:extLst>
      <p:ext uri="{BB962C8B-B14F-4D97-AF65-F5344CB8AC3E}">
        <p14:creationId xmlns:p14="http://schemas.microsoft.com/office/powerpoint/2010/main" val="286411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BC2-01AB-C741-8C14-55CA8F49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C16F-A1D7-8244-B075-8D7699B5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Five main items, a bonus for 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Code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Code efficiency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Quality of data analysis and depth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Quality of answers to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Correctness</a:t>
            </a:r>
          </a:p>
          <a:p>
            <a:pPr lvl="1"/>
            <a:r>
              <a:rPr lang="en-US" dirty="0"/>
              <a:t>Rank (for challenges)</a:t>
            </a:r>
          </a:p>
          <a:p>
            <a:pPr lvl="1"/>
            <a:endParaRPr lang="en-US" dirty="0"/>
          </a:p>
          <a:p>
            <a:r>
              <a:rPr lang="en-US" b="1" dirty="0"/>
              <a:t>In practice</a:t>
            </a:r>
          </a:p>
          <a:p>
            <a:pPr lvl="1"/>
            <a:r>
              <a:rPr lang="en-US" dirty="0"/>
              <a:t>Each item (except rank) brings up to 4 points</a:t>
            </a:r>
          </a:p>
          <a:p>
            <a:pPr lvl="1"/>
            <a:r>
              <a:rPr lang="en-US" dirty="0"/>
              <a:t>Sum of all points gives grade</a:t>
            </a:r>
          </a:p>
          <a:p>
            <a:pPr lvl="1"/>
            <a:endParaRPr lang="en-US" dirty="0"/>
          </a:p>
          <a:p>
            <a:r>
              <a:rPr lang="en-US" b="1" dirty="0"/>
              <a:t>Final grade: weighted sum of notebooks grades</a:t>
            </a:r>
          </a:p>
        </p:txBody>
      </p:sp>
    </p:spTree>
    <p:extLst>
      <p:ext uri="{BB962C8B-B14F-4D97-AF65-F5344CB8AC3E}">
        <p14:creationId xmlns:p14="http://schemas.microsoft.com/office/powerpoint/2010/main" val="49010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791</Words>
  <Application>Microsoft Macintosh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Algorithmic Machine Learning</vt:lpstr>
      <vt:lpstr>Objectives / learning outcomes of the course</vt:lpstr>
      <vt:lpstr>Notebooks, not lectures!</vt:lpstr>
      <vt:lpstr>Guided Notebooks</vt:lpstr>
      <vt:lpstr>Challenge Notebooks</vt:lpstr>
      <vt:lpstr>Industrial Notebooks</vt:lpstr>
      <vt:lpstr>How to be a successful student</vt:lpstr>
      <vt:lpstr>How to be a successful student</vt:lpstr>
      <vt:lpstr>Grading</vt:lpstr>
      <vt:lpstr>Concepts from the Notebooks</vt:lpstr>
      <vt:lpstr>Recommender algorithms</vt:lpstr>
      <vt:lpstr>Monte Carlo simulation</vt:lpstr>
      <vt:lpstr>Challenge: a practical regression problem</vt:lpstr>
      <vt:lpstr>SAFRAN laboratory: time series data</vt:lpstr>
      <vt:lpstr>SAP laboratory: reinforcement learning</vt:lpstr>
      <vt:lpstr>Calendar and timings</vt:lpstr>
      <vt:lpstr>Rules for the laboratories</vt:lpstr>
      <vt:lpstr>Schedule of the laboratories</vt:lpstr>
      <vt:lpstr>Schedule of the laboratories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Michiardi</dc:creator>
  <cp:lastModifiedBy>Pietro Michiardi</cp:lastModifiedBy>
  <cp:revision>39</cp:revision>
  <dcterms:created xsi:type="dcterms:W3CDTF">2018-03-05T20:36:15Z</dcterms:created>
  <dcterms:modified xsi:type="dcterms:W3CDTF">2018-03-07T13:16:19Z</dcterms:modified>
</cp:coreProperties>
</file>